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66" r:id="rId5"/>
    <p:sldId id="372" r:id="rId6"/>
    <p:sldId id="367" r:id="rId7"/>
    <p:sldId id="373" r:id="rId8"/>
    <p:sldId id="371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2" autoAdjust="0"/>
    <p:restoredTop sz="96424" autoAdjust="0"/>
  </p:normalViewPr>
  <p:slideViewPr>
    <p:cSldViewPr snapToGrid="0">
      <p:cViewPr varScale="1">
        <p:scale>
          <a:sx n="81" d="100"/>
          <a:sy n="81" d="100"/>
        </p:scale>
        <p:origin x="701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xmlns="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21800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xmlns="" id="{BB8994A5-D808-4BF9-9C30-40F75349FF4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581025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2019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xmlns="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xmlns="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xmlns="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xmlns="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xmlns="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xmlns="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xmlns="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xmlns="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</a:t>
            </a:r>
            <a:r>
              <a:rPr lang="sv-SE" altLang="en-US" sz="1200" b="1" dirty="0" smtClean="0">
                <a:latin typeface="Arial "/>
              </a:rPr>
              <a:t>49BIS-e</a:t>
            </a:r>
            <a:endParaRPr lang="sv-SE" altLang="en-US" sz="1200" b="1" dirty="0">
              <a:latin typeface="Arial "/>
            </a:endParaRP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</a:t>
            </a:r>
            <a:r>
              <a:rPr lang="en-GB" altLang="en-US" sz="1200" b="1" dirty="0" smtClean="0">
                <a:latin typeface="Arial "/>
              </a:rPr>
              <a:t>22</a:t>
            </a:r>
            <a:r>
              <a:rPr lang="en-GB" altLang="en-US" sz="1200" b="1" baseline="30000" dirty="0" smtClean="0">
                <a:latin typeface="Arial "/>
              </a:rPr>
              <a:t>nd</a:t>
            </a:r>
            <a:r>
              <a:rPr lang="en-GB" altLang="en-US" sz="1200" b="1" dirty="0" smtClean="0">
                <a:latin typeface="Arial "/>
              </a:rPr>
              <a:t> June</a:t>
            </a:r>
            <a:r>
              <a:rPr lang="en-GB" altLang="en-US" sz="1200" b="1" baseline="0" dirty="0" smtClean="0">
                <a:latin typeface="Arial "/>
              </a:rPr>
              <a:t> </a:t>
            </a:r>
            <a:r>
              <a:rPr lang="en-GB" altLang="en-US" sz="1200" b="1" dirty="0" smtClean="0">
                <a:latin typeface="Arial "/>
              </a:rPr>
              <a:t>– 1</a:t>
            </a:r>
            <a:r>
              <a:rPr lang="en-GB" altLang="en-US" sz="1200" b="1" baseline="30000" dirty="0" smtClean="0">
                <a:latin typeface="Arial "/>
              </a:rPr>
              <a:t>st</a:t>
            </a:r>
            <a:r>
              <a:rPr lang="en-GB" altLang="en-US" sz="1200" b="1" dirty="0" smtClean="0">
                <a:latin typeface="Arial "/>
              </a:rPr>
              <a:t> July </a:t>
            </a:r>
            <a:r>
              <a:rPr lang="en-GB" altLang="en-US" sz="1200" b="1" dirty="0">
                <a:latin typeface="Arial "/>
              </a:rPr>
              <a:t>2022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xmlns="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 smtClean="0"/>
              <a:t>S6-22xxxx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8888286" cy="2852737"/>
          </a:xfrm>
        </p:spPr>
        <p:txBody>
          <a:bodyPr/>
          <a:lstStyle/>
          <a:p>
            <a:pPr eaLnBrk="1" hangingPunct="1"/>
            <a:r>
              <a:rPr lang="en-US" altLang="en-US" dirty="0"/>
              <a:t>Clarification on </a:t>
            </a:r>
            <a:r>
              <a:rPr lang="en-US" altLang="en-US" dirty="0" smtClean="0"/>
              <a:t>bundling of EAS(s)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GB" altLang="en-US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xmlns="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634730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zh-CN" dirty="0" err="1" smtClean="0"/>
              <a:t>Yajie</a:t>
            </a:r>
            <a:r>
              <a:rPr lang="en-US" altLang="zh-CN" dirty="0" smtClean="0"/>
              <a:t> Hu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 smtClean="0"/>
              <a:t>Source: Huawei, Hisilicon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123715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companies think that there should be no limitation added for bundled EAS(s) to be offered from the same EDN. Bundled EAS(s) should be support across EDNs.</a:t>
            </a:r>
          </a:p>
          <a:p>
            <a:r>
              <a:rPr lang="en-US" dirty="0" smtClean="0"/>
              <a:t>While some other companies </a:t>
            </a:r>
            <a:r>
              <a:rPr lang="en-US" dirty="0"/>
              <a:t>think that </a:t>
            </a:r>
            <a:r>
              <a:rPr lang="en-US" dirty="0" smtClean="0"/>
              <a:t>bundled </a:t>
            </a:r>
            <a:r>
              <a:rPr lang="en-US" dirty="0"/>
              <a:t>EAS(s) </a:t>
            </a:r>
            <a:r>
              <a:rPr lang="en-US" dirty="0" smtClean="0"/>
              <a:t>should be within </a:t>
            </a:r>
            <a:r>
              <a:rPr lang="en-US" dirty="0"/>
              <a:t>the same </a:t>
            </a:r>
            <a:r>
              <a:rPr lang="en-US" dirty="0" smtClean="0"/>
              <a:t>EDN due to the consideration of edge network KPIs and also practical deployment use cases.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733011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xmlns="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605" y="539296"/>
            <a:ext cx="10515600" cy="1104917"/>
          </a:xfrm>
        </p:spPr>
        <p:txBody>
          <a:bodyPr/>
          <a:lstStyle/>
          <a:p>
            <a:r>
              <a:rPr lang="en-GB" altLang="en-US" sz="3200" b="1" dirty="0" smtClean="0"/>
              <a:t>Different types of bundled EAS(s)</a:t>
            </a:r>
            <a:endParaRPr lang="en-GB" altLang="en-US" sz="3200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8"/>
            <a:ext cx="11390811" cy="4582162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dirty="0" smtClean="0"/>
              <a:t>AC managed bundled EASs </a:t>
            </a:r>
            <a:r>
              <a:rPr lang="en-US" sz="2000" dirty="0" smtClean="0"/>
              <a:t>(KI#18</a:t>
            </a:r>
            <a:r>
              <a:rPr lang="en-US" sz="2000" dirty="0"/>
              <a:t>: Linkage between EASs)</a:t>
            </a:r>
            <a:endParaRPr lang="en-US" altLang="en-US" dirty="0"/>
          </a:p>
          <a:p>
            <a:pPr marL="754150" lvl="1" indent="-296950" defTabSz="1187798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The </a:t>
            </a:r>
            <a:r>
              <a:rPr lang="en-US" sz="1800" dirty="0" smtClean="0"/>
              <a:t>bundle EAS is only within an EDN for ensuring similar network latency to the AC.</a:t>
            </a:r>
          </a:p>
          <a:p>
            <a:pPr marL="754150" lvl="1" indent="-296950" defTabSz="1187798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AC connects to each EAS independently 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dirty="0" smtClean="0"/>
              <a:t>EAS managed bundled </a:t>
            </a:r>
            <a:r>
              <a:rPr lang="en-US" altLang="en-US" dirty="0"/>
              <a:t>EASs </a:t>
            </a:r>
            <a:r>
              <a:rPr lang="en-US" altLang="en-US" sz="2000" dirty="0"/>
              <a:t>(KI#20: Method of supporting federated EAS service)</a:t>
            </a:r>
            <a:endParaRPr lang="en-US" altLang="en-US" dirty="0" smtClean="0"/>
          </a:p>
          <a:p>
            <a:pPr marL="754150" lvl="1" indent="-296950" defTabSz="1187798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AC only </a:t>
            </a:r>
            <a:r>
              <a:rPr lang="en-US" sz="1800" dirty="0" smtClean="0"/>
              <a:t>need to connects to the main EAS</a:t>
            </a:r>
          </a:p>
          <a:p>
            <a:pPr marL="754150" lvl="1" indent="-296950" defTabSz="1187798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The main EAS connects to other EASs in the bundle </a:t>
            </a:r>
            <a:r>
              <a:rPr lang="en-US" sz="1800" dirty="0" smtClean="0"/>
              <a:t>EAS.</a:t>
            </a: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800" b="1" dirty="0" smtClean="0"/>
              <a:t>  </a:t>
            </a:r>
            <a:endParaRPr lang="en-US" altLang="en-US" sz="1800" dirty="0">
              <a:solidFill>
                <a:srgbClr val="1D1D1A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2796002" y="4051511"/>
            <a:ext cx="811850" cy="435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AC</a:t>
            </a:r>
            <a:endParaRPr lang="en-US" b="1" dirty="0"/>
          </a:p>
        </p:txBody>
      </p:sp>
      <p:sp>
        <p:nvSpPr>
          <p:cNvPr id="7" name="矩形 6"/>
          <p:cNvSpPr/>
          <p:nvPr/>
        </p:nvSpPr>
        <p:spPr>
          <a:xfrm>
            <a:off x="1542862" y="5134419"/>
            <a:ext cx="811850" cy="435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EAS#1</a:t>
            </a:r>
            <a:endParaRPr lang="en-US" sz="1600" b="1" dirty="0"/>
          </a:p>
        </p:txBody>
      </p:sp>
      <p:sp>
        <p:nvSpPr>
          <p:cNvPr id="8" name="矩形 7"/>
          <p:cNvSpPr/>
          <p:nvPr/>
        </p:nvSpPr>
        <p:spPr>
          <a:xfrm>
            <a:off x="2796002" y="5134419"/>
            <a:ext cx="811850" cy="435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EAS#2</a:t>
            </a:r>
            <a:endParaRPr lang="en-US" sz="1600" b="1" dirty="0"/>
          </a:p>
        </p:txBody>
      </p:sp>
      <p:sp>
        <p:nvSpPr>
          <p:cNvPr id="9" name="矩形 8"/>
          <p:cNvSpPr/>
          <p:nvPr/>
        </p:nvSpPr>
        <p:spPr>
          <a:xfrm>
            <a:off x="4032589" y="5134420"/>
            <a:ext cx="811850" cy="435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EAS#3</a:t>
            </a:r>
            <a:endParaRPr lang="en-US" sz="1600" b="1" dirty="0"/>
          </a:p>
        </p:txBody>
      </p:sp>
      <p:cxnSp>
        <p:nvCxnSpPr>
          <p:cNvPr id="6" name="直接箭头连接符 5"/>
          <p:cNvCxnSpPr>
            <a:stCxn id="3" idx="2"/>
            <a:endCxn id="7" idx="0"/>
          </p:cNvCxnSpPr>
          <p:nvPr/>
        </p:nvCxnSpPr>
        <p:spPr>
          <a:xfrm flipH="1">
            <a:off x="1948787" y="4487346"/>
            <a:ext cx="1253140" cy="647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>
            <a:stCxn id="3" idx="2"/>
            <a:endCxn id="8" idx="0"/>
          </p:cNvCxnSpPr>
          <p:nvPr/>
        </p:nvCxnSpPr>
        <p:spPr>
          <a:xfrm>
            <a:off x="3201927" y="4487346"/>
            <a:ext cx="0" cy="647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>
            <a:stCxn id="3" idx="2"/>
            <a:endCxn id="9" idx="0"/>
          </p:cNvCxnSpPr>
          <p:nvPr/>
        </p:nvCxnSpPr>
        <p:spPr>
          <a:xfrm>
            <a:off x="3201927" y="4487346"/>
            <a:ext cx="1236587" cy="647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1320628" y="4773129"/>
            <a:ext cx="3882308" cy="1179681"/>
          </a:xfrm>
          <a:prstGeom prst="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文本框 42"/>
          <p:cNvSpPr txBox="1"/>
          <p:nvPr/>
        </p:nvSpPr>
        <p:spPr>
          <a:xfrm>
            <a:off x="1320628" y="5616729"/>
            <a:ext cx="1115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EDN</a:t>
            </a:r>
            <a:endParaRPr lang="en-US" dirty="0"/>
          </a:p>
        </p:txBody>
      </p:sp>
      <p:sp>
        <p:nvSpPr>
          <p:cNvPr id="46" name="矩形 45"/>
          <p:cNvSpPr/>
          <p:nvPr/>
        </p:nvSpPr>
        <p:spPr>
          <a:xfrm>
            <a:off x="8081234" y="4051511"/>
            <a:ext cx="811850" cy="435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AC</a:t>
            </a:r>
            <a:endParaRPr lang="en-US" b="1" dirty="0"/>
          </a:p>
        </p:txBody>
      </p:sp>
      <p:sp>
        <p:nvSpPr>
          <p:cNvPr id="47" name="矩形 46"/>
          <p:cNvSpPr/>
          <p:nvPr/>
        </p:nvSpPr>
        <p:spPr>
          <a:xfrm>
            <a:off x="6567282" y="5134417"/>
            <a:ext cx="811850" cy="435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EAS#1</a:t>
            </a:r>
            <a:endParaRPr lang="en-US" sz="1600" b="1" dirty="0"/>
          </a:p>
        </p:txBody>
      </p:sp>
      <p:sp>
        <p:nvSpPr>
          <p:cNvPr id="48" name="矩形 47"/>
          <p:cNvSpPr/>
          <p:nvPr/>
        </p:nvSpPr>
        <p:spPr>
          <a:xfrm>
            <a:off x="8081234" y="5134419"/>
            <a:ext cx="811850" cy="435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EAS#2</a:t>
            </a:r>
          </a:p>
          <a:p>
            <a:pPr algn="ctr"/>
            <a:r>
              <a:rPr lang="en-US" sz="1600" b="1" dirty="0" smtClean="0"/>
              <a:t>Main</a:t>
            </a:r>
            <a:endParaRPr lang="en-US" sz="1600" b="1" dirty="0"/>
          </a:p>
        </p:txBody>
      </p:sp>
      <p:sp>
        <p:nvSpPr>
          <p:cNvPr id="49" name="矩形 48"/>
          <p:cNvSpPr/>
          <p:nvPr/>
        </p:nvSpPr>
        <p:spPr>
          <a:xfrm>
            <a:off x="9595187" y="5134418"/>
            <a:ext cx="811850" cy="435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EAS#3</a:t>
            </a:r>
            <a:endParaRPr lang="en-US" sz="1600" b="1" dirty="0"/>
          </a:p>
        </p:txBody>
      </p:sp>
      <p:cxnSp>
        <p:nvCxnSpPr>
          <p:cNvPr id="51" name="直接箭头连接符 50"/>
          <p:cNvCxnSpPr>
            <a:stCxn id="46" idx="2"/>
            <a:endCxn id="48" idx="0"/>
          </p:cNvCxnSpPr>
          <p:nvPr/>
        </p:nvCxnSpPr>
        <p:spPr>
          <a:xfrm>
            <a:off x="8487159" y="4487346"/>
            <a:ext cx="0" cy="647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>
            <a:stCxn id="47" idx="3"/>
            <a:endCxn id="48" idx="1"/>
          </p:cNvCxnSpPr>
          <p:nvPr/>
        </p:nvCxnSpPr>
        <p:spPr>
          <a:xfrm>
            <a:off x="7379132" y="5352335"/>
            <a:ext cx="702102" cy="2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/>
          <p:nvPr/>
        </p:nvCxnSpPr>
        <p:spPr>
          <a:xfrm>
            <a:off x="8893084" y="5352332"/>
            <a:ext cx="702102" cy="2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17"/>
          <p:cNvSpPr/>
          <p:nvPr/>
        </p:nvSpPr>
        <p:spPr>
          <a:xfrm>
            <a:off x="6415831" y="4704621"/>
            <a:ext cx="4123336" cy="1179681"/>
          </a:xfrm>
          <a:prstGeom prst="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文本框 42"/>
          <p:cNvSpPr txBox="1"/>
          <p:nvPr/>
        </p:nvSpPr>
        <p:spPr>
          <a:xfrm>
            <a:off x="6415830" y="5548221"/>
            <a:ext cx="1184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EDN</a:t>
            </a:r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1150070" y="4051511"/>
            <a:ext cx="392792" cy="40157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6556128" y="3988993"/>
            <a:ext cx="392792" cy="40157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71817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should agree to the following assumption considering the different types of bundled EAS(s)</a:t>
            </a:r>
          </a:p>
          <a:p>
            <a:pPr lvl="1"/>
            <a:r>
              <a:rPr lang="en-US" dirty="0" smtClean="0"/>
              <a:t>Bundled </a:t>
            </a:r>
            <a:r>
              <a:rPr lang="en-US" dirty="0"/>
              <a:t>EAS(s) should be within the same EDN due to the consideration </a:t>
            </a:r>
            <a:r>
              <a:rPr lang="en-US" dirty="0" smtClean="0"/>
              <a:t>of</a:t>
            </a:r>
          </a:p>
          <a:p>
            <a:pPr lvl="2"/>
            <a:r>
              <a:rPr lang="en-US" dirty="0" smtClean="0"/>
              <a:t>edge </a:t>
            </a:r>
            <a:r>
              <a:rPr lang="en-US" dirty="0"/>
              <a:t>network </a:t>
            </a:r>
            <a:r>
              <a:rPr lang="en-US" dirty="0" smtClean="0"/>
              <a:t>KPIs</a:t>
            </a:r>
          </a:p>
          <a:p>
            <a:pPr lvl="2"/>
            <a:r>
              <a:rPr lang="en-US" dirty="0" smtClean="0"/>
              <a:t>practical </a:t>
            </a:r>
            <a:r>
              <a:rPr lang="en-US" dirty="0"/>
              <a:t>deployment use </a:t>
            </a:r>
            <a:r>
              <a:rPr lang="en-US" dirty="0" smtClean="0"/>
              <a:t>cases (ASP deploys the bundled applications in the same EDN of the ECSP).</a:t>
            </a:r>
          </a:p>
          <a:p>
            <a:pPr lvl="2"/>
            <a:r>
              <a:rPr lang="en-US" dirty="0" smtClean="0"/>
              <a:t>Bundled EAS(s) can be registered on to multiple EES(s) in the same EDN of the ECSP.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0089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7974198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80d8efa-eff2-4910-88d2-79ca146720c4"/>
    <ds:schemaRef ds:uri="http://schemas.microsoft.com/office/infopath/2007/PartnerControls"/>
    <ds:schemaRef ds:uri="http://www.w3.org/XML/1998/namespace"/>
    <ds:schemaRef ds:uri="679a257e-872f-4c98-9e8a-0a9c104f72cd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18401</TotalTime>
  <Words>238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宋体</vt:lpstr>
      <vt:lpstr>Arial</vt:lpstr>
      <vt:lpstr>Arial </vt:lpstr>
      <vt:lpstr>Calibri</vt:lpstr>
      <vt:lpstr>Calibri Light</vt:lpstr>
      <vt:lpstr>Times New Roman</vt:lpstr>
      <vt:lpstr>Office Theme</vt:lpstr>
      <vt:lpstr>Clarification on bundling of EAS(s)  </vt:lpstr>
      <vt:lpstr>Problem Introduction</vt:lpstr>
      <vt:lpstr>Different types of bundled EAS(s)</vt:lpstr>
      <vt:lpstr>Summary</vt:lpstr>
      <vt:lpstr>PowerPoint Presentation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Huawei-Rev1</cp:lastModifiedBy>
  <cp:revision>720</cp:revision>
  <dcterms:created xsi:type="dcterms:W3CDTF">2010-02-05T13:52:04Z</dcterms:created>
  <dcterms:modified xsi:type="dcterms:W3CDTF">2022-06-28T12:57:30Z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(3)VMREG1WU6DJ60NOlyPGDw3grDTig13a0boI4XzTR9QBOaFQoucATqEhbUrgW69FeDTE7iDbc
SioujFpkrNiLAEQMwsHECpiEh6KEtc6TqtlS3OqON2HtJfqVm49RYAC/2bdh4trle52bGR5l
KHEn7AVoWep6IwQqUejQ61ZSHh8zmMm5mCh2YCwndpOoR55oD4Yz39GibWFjUT1Wosd5LrMS
hntB94I6GruE3LwEYi</vt:lpwstr>
  </property>
  <property fmtid="{D5CDD505-2E9C-101B-9397-08002B2CF9AE}" pid="4" name="_2015_ms_pID_7253431">
    <vt:lpwstr>ac5DshnIPLWEl4cdDPfY2KbIdwkb55XgJmc5rzg3YVU1XpqLnA4KTX
e8Ru9oSbVQ55vq0oLKPlHz92Tf8xho29qRVcX7a5uWSZyvTWQ2lypcLpees7gvEnw5S9qinz
wiPAqgEQPnlfp3FERl20VBOq7naBwZBarMpsCEhjlPuUenpoYTWfjEHp+ZqhUJYenXNqLD1U
2nz1yb+Vudj+ofDVRpKtojg3O/hQL+ocIKpp</vt:lpwstr>
  </property>
  <property fmtid="{D5CDD505-2E9C-101B-9397-08002B2CF9AE}" pid="5" name="_2015_ms_pID_7253432">
    <vt:lpwstr>SA==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1655036321</vt:lpwstr>
  </property>
</Properties>
</file>