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6">
  <p:sldMasterIdLst>
    <p:sldMasterId id="2147485146" r:id="rId4"/>
  </p:sldMasterIdLst>
  <p:notesMasterIdLst>
    <p:notesMasterId r:id="rId10"/>
  </p:notesMasterIdLst>
  <p:handoutMasterIdLst>
    <p:handoutMasterId r:id="rId11"/>
  </p:handoutMasterIdLst>
  <p:sldIdLst>
    <p:sldId id="341" r:id="rId5"/>
    <p:sldId id="364" r:id="rId6"/>
    <p:sldId id="366" r:id="rId7"/>
    <p:sldId id="367" r:id="rId8"/>
    <p:sldId id="368" r:id="rId9"/>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4679" autoAdjust="0"/>
  </p:normalViewPr>
  <p:slideViewPr>
    <p:cSldViewPr snapToGrid="0">
      <p:cViewPr varScale="1">
        <p:scale>
          <a:sx n="102" d="100"/>
          <a:sy n="102" d="100"/>
        </p:scale>
        <p:origin x="804"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ettl, Martin (Nokia - DE/Munich)" userId="d0dedbf4-41aa-471b-a0ad-7f4a67c498e8" providerId="ADAL" clId="{3F65915D-EE72-41FA-BB27-D995EF0CC319}"/>
    <pc:docChg chg="undo custSel addSld delSld modSld">
      <pc:chgData name="Oettl, Martin (Nokia - DE/Munich)" userId="d0dedbf4-41aa-471b-a0ad-7f4a67c498e8" providerId="ADAL" clId="{3F65915D-EE72-41FA-BB27-D995EF0CC319}" dt="2022-02-15T12:56:31.268" v="1329" actId="1076"/>
      <pc:docMkLst>
        <pc:docMk/>
      </pc:docMkLst>
      <pc:sldChg chg="modSp mod">
        <pc:chgData name="Oettl, Martin (Nokia - DE/Munich)" userId="d0dedbf4-41aa-471b-a0ad-7f4a67c498e8" providerId="ADAL" clId="{3F65915D-EE72-41FA-BB27-D995EF0CC319}" dt="2022-02-15T12:20:04.111" v="1027" actId="20577"/>
        <pc:sldMkLst>
          <pc:docMk/>
          <pc:sldMk cId="0" sldId="341"/>
        </pc:sldMkLst>
        <pc:spChg chg="mod">
          <ac:chgData name="Oettl, Martin (Nokia - DE/Munich)" userId="d0dedbf4-41aa-471b-a0ad-7f4a67c498e8" providerId="ADAL" clId="{3F65915D-EE72-41FA-BB27-D995EF0CC319}" dt="2022-02-15T12:20:04.111" v="1027" actId="20577"/>
          <ac:spMkLst>
            <pc:docMk/>
            <pc:sldMk cId="0" sldId="341"/>
            <ac:spMk id="5122" creationId="{6BFCA172-672F-4297-B767-9F7EDE373FA1}"/>
          </ac:spMkLst>
        </pc:spChg>
        <pc:spChg chg="mod">
          <ac:chgData name="Oettl, Martin (Nokia - DE/Munich)" userId="d0dedbf4-41aa-471b-a0ad-7f4a67c498e8" providerId="ADAL" clId="{3F65915D-EE72-41FA-BB27-D995EF0CC319}" dt="2022-02-15T09:29:59.926" v="753" actId="20577"/>
          <ac:spMkLst>
            <pc:docMk/>
            <pc:sldMk cId="0" sldId="341"/>
            <ac:spMk id="5123" creationId="{9FAD3684-801E-4E1E-85EB-F5F3E5D37277}"/>
          </ac:spMkLst>
        </pc:spChg>
      </pc:sldChg>
      <pc:sldChg chg="del">
        <pc:chgData name="Oettl, Martin (Nokia - DE/Munich)" userId="d0dedbf4-41aa-471b-a0ad-7f4a67c498e8" providerId="ADAL" clId="{3F65915D-EE72-41FA-BB27-D995EF0CC319}" dt="2022-02-15T09:06:10.319" v="331" actId="47"/>
        <pc:sldMkLst>
          <pc:docMk/>
          <pc:sldMk cId="0" sldId="363"/>
        </pc:sldMkLst>
      </pc:sldChg>
      <pc:sldChg chg="addSp delSp modSp mod">
        <pc:chgData name="Oettl, Martin (Nokia - DE/Munich)" userId="d0dedbf4-41aa-471b-a0ad-7f4a67c498e8" providerId="ADAL" clId="{3F65915D-EE72-41FA-BB27-D995EF0CC319}" dt="2022-02-15T12:48:50.411" v="1261" actId="1076"/>
        <pc:sldMkLst>
          <pc:docMk/>
          <pc:sldMk cId="0" sldId="364"/>
        </pc:sldMkLst>
        <pc:spChg chg="add del mod">
          <ac:chgData name="Oettl, Martin (Nokia - DE/Munich)" userId="d0dedbf4-41aa-471b-a0ad-7f4a67c498e8" providerId="ADAL" clId="{3F65915D-EE72-41FA-BB27-D995EF0CC319}" dt="2022-02-15T08:43:05.970" v="1"/>
          <ac:spMkLst>
            <pc:docMk/>
            <pc:sldMk cId="0" sldId="364"/>
            <ac:spMk id="3" creationId="{BD9811E1-7594-4021-A156-3BD555FE0D4E}"/>
          </ac:spMkLst>
        </pc:spChg>
        <pc:spChg chg="add del mod">
          <ac:chgData name="Oettl, Martin (Nokia - DE/Munich)" userId="d0dedbf4-41aa-471b-a0ad-7f4a67c498e8" providerId="ADAL" clId="{3F65915D-EE72-41FA-BB27-D995EF0CC319}" dt="2022-02-15T08:43:05.970" v="1"/>
          <ac:spMkLst>
            <pc:docMk/>
            <pc:sldMk cId="0" sldId="364"/>
            <ac:spMk id="4" creationId="{90B24009-CB93-4ECF-ABED-BF3CA3322CC5}"/>
          </ac:spMkLst>
        </pc:spChg>
        <pc:spChg chg="add del mod">
          <ac:chgData name="Oettl, Martin (Nokia - DE/Munich)" userId="d0dedbf4-41aa-471b-a0ad-7f4a67c498e8" providerId="ADAL" clId="{3F65915D-EE72-41FA-BB27-D995EF0CC319}" dt="2022-02-15T08:44:07.565" v="8" actId="478"/>
          <ac:spMkLst>
            <pc:docMk/>
            <pc:sldMk cId="0" sldId="364"/>
            <ac:spMk id="5" creationId="{CFC4F108-A098-4A84-9D7C-B32EA6193A7C}"/>
          </ac:spMkLst>
        </pc:spChg>
        <pc:spChg chg="add del">
          <ac:chgData name="Oettl, Martin (Nokia - DE/Munich)" userId="d0dedbf4-41aa-471b-a0ad-7f4a67c498e8" providerId="ADAL" clId="{3F65915D-EE72-41FA-BB27-D995EF0CC319}" dt="2022-02-15T08:43:47.585" v="4" actId="478"/>
          <ac:spMkLst>
            <pc:docMk/>
            <pc:sldMk cId="0" sldId="364"/>
            <ac:spMk id="6" creationId="{43662F26-44AB-498B-A315-E9F994F59CEA}"/>
          </ac:spMkLst>
        </pc:spChg>
        <pc:spChg chg="add mod">
          <ac:chgData name="Oettl, Martin (Nokia - DE/Munich)" userId="d0dedbf4-41aa-471b-a0ad-7f4a67c498e8" providerId="ADAL" clId="{3F65915D-EE72-41FA-BB27-D995EF0CC319}" dt="2022-02-15T12:48:50.411" v="1261" actId="1076"/>
          <ac:spMkLst>
            <pc:docMk/>
            <pc:sldMk cId="0" sldId="364"/>
            <ac:spMk id="7" creationId="{238B05E5-CB94-4E5C-B104-656544FEDB58}"/>
          </ac:spMkLst>
        </pc:spChg>
        <pc:spChg chg="add del mod">
          <ac:chgData name="Oettl, Martin (Nokia - DE/Munich)" userId="d0dedbf4-41aa-471b-a0ad-7f4a67c498e8" providerId="ADAL" clId="{3F65915D-EE72-41FA-BB27-D995EF0CC319}" dt="2022-02-15T09:07:19.423" v="389" actId="478"/>
          <ac:spMkLst>
            <pc:docMk/>
            <pc:sldMk cId="0" sldId="364"/>
            <ac:spMk id="8" creationId="{8FA1FBB3-9783-4C87-80F9-64BE7621CF95}"/>
          </ac:spMkLst>
        </pc:spChg>
        <pc:spChg chg="add mod">
          <ac:chgData name="Oettl, Martin (Nokia - DE/Munich)" userId="d0dedbf4-41aa-471b-a0ad-7f4a67c498e8" providerId="ADAL" clId="{3F65915D-EE72-41FA-BB27-D995EF0CC319}" dt="2022-02-15T12:07:09.291" v="925" actId="20577"/>
          <ac:spMkLst>
            <pc:docMk/>
            <pc:sldMk cId="0" sldId="364"/>
            <ac:spMk id="12" creationId="{C2018CB2-A014-4956-80A0-320D1E0994DC}"/>
          </ac:spMkLst>
        </pc:spChg>
        <pc:spChg chg="del">
          <ac:chgData name="Oettl, Martin (Nokia - DE/Munich)" userId="d0dedbf4-41aa-471b-a0ad-7f4a67c498e8" providerId="ADAL" clId="{3F65915D-EE72-41FA-BB27-D995EF0CC319}" dt="2022-02-15T09:07:16.403" v="388" actId="478"/>
          <ac:spMkLst>
            <pc:docMk/>
            <pc:sldMk cId="0" sldId="364"/>
            <ac:spMk id="7170" creationId="{3794A7AC-F975-4B82-9FCA-9C67ECE03726}"/>
          </ac:spMkLst>
        </pc:spChg>
        <pc:spChg chg="add del mod">
          <ac:chgData name="Oettl, Martin (Nokia - DE/Munich)" userId="d0dedbf4-41aa-471b-a0ad-7f4a67c498e8" providerId="ADAL" clId="{3F65915D-EE72-41FA-BB27-D995EF0CC319}" dt="2022-02-15T08:45:59.928" v="51" actId="14100"/>
          <ac:spMkLst>
            <pc:docMk/>
            <pc:sldMk cId="0" sldId="364"/>
            <ac:spMk id="7171" creationId="{8B215120-9330-4C24-86C0-93DB3C460B0D}"/>
          </ac:spMkLst>
        </pc:spChg>
        <pc:graphicFrameChg chg="add del mod">
          <ac:chgData name="Oettl, Martin (Nokia - DE/Munich)" userId="d0dedbf4-41aa-471b-a0ad-7f4a67c498e8" providerId="ADAL" clId="{3F65915D-EE72-41FA-BB27-D995EF0CC319}" dt="2022-02-15T08:43:05.970" v="1"/>
          <ac:graphicFrameMkLst>
            <pc:docMk/>
            <pc:sldMk cId="0" sldId="364"/>
            <ac:graphicFrameMk id="2" creationId="{B013A34C-3FFC-4ACB-9D34-2821414279FF}"/>
          </ac:graphicFrameMkLst>
        </pc:graphicFrameChg>
        <pc:picChg chg="add del mod">
          <ac:chgData name="Oettl, Martin (Nokia - DE/Munich)" userId="d0dedbf4-41aa-471b-a0ad-7f4a67c498e8" providerId="ADAL" clId="{3F65915D-EE72-41FA-BB27-D995EF0CC319}" dt="2022-02-15T08:43:05.970" v="1"/>
          <ac:picMkLst>
            <pc:docMk/>
            <pc:sldMk cId="0" sldId="364"/>
            <ac:picMk id="1025" creationId="{9D78D537-DAEA-4D65-ACF7-3FA54610442A}"/>
          </ac:picMkLst>
        </pc:picChg>
        <pc:picChg chg="add del mod">
          <ac:chgData name="Oettl, Martin (Nokia - DE/Munich)" userId="d0dedbf4-41aa-471b-a0ad-7f4a67c498e8" providerId="ADAL" clId="{3F65915D-EE72-41FA-BB27-D995EF0CC319}" dt="2022-02-15T08:44:28.926" v="12" actId="1076"/>
          <ac:picMkLst>
            <pc:docMk/>
            <pc:sldMk cId="0" sldId="364"/>
            <ac:picMk id="1028" creationId="{6D84939D-6D59-48F2-AB42-CFD9B094A917}"/>
          </ac:picMkLst>
        </pc:picChg>
      </pc:sldChg>
      <pc:sldChg chg="del">
        <pc:chgData name="Oettl, Martin (Nokia - DE/Munich)" userId="d0dedbf4-41aa-471b-a0ad-7f4a67c498e8" providerId="ADAL" clId="{3F65915D-EE72-41FA-BB27-D995EF0CC319}" dt="2022-02-15T09:13:56.816" v="471" actId="47"/>
        <pc:sldMkLst>
          <pc:docMk/>
          <pc:sldMk cId="0" sldId="365"/>
        </pc:sldMkLst>
      </pc:sldChg>
      <pc:sldChg chg="addSp delSp modSp add mod">
        <pc:chgData name="Oettl, Martin (Nokia - DE/Munich)" userId="d0dedbf4-41aa-471b-a0ad-7f4a67c498e8" providerId="ADAL" clId="{3F65915D-EE72-41FA-BB27-D995EF0CC319}" dt="2022-02-15T12:56:31.268" v="1329" actId="1076"/>
        <pc:sldMkLst>
          <pc:docMk/>
          <pc:sldMk cId="724909098" sldId="366"/>
        </pc:sldMkLst>
        <pc:spChg chg="add del mod">
          <ac:chgData name="Oettl, Martin (Nokia - DE/Munich)" userId="d0dedbf4-41aa-471b-a0ad-7f4a67c498e8" providerId="ADAL" clId="{3F65915D-EE72-41FA-BB27-D995EF0CC319}" dt="2022-02-15T09:04:35.151" v="325" actId="1076"/>
          <ac:spMkLst>
            <pc:docMk/>
            <pc:sldMk cId="724909098" sldId="366"/>
            <ac:spMk id="2" creationId="{462E1EDA-42C4-4C1F-B708-03ED8A9316EC}"/>
          </ac:spMkLst>
        </pc:spChg>
        <pc:spChg chg="add mod">
          <ac:chgData name="Oettl, Martin (Nokia - DE/Munich)" userId="d0dedbf4-41aa-471b-a0ad-7f4a67c498e8" providerId="ADAL" clId="{3F65915D-EE72-41FA-BB27-D995EF0CC319}" dt="2022-02-15T12:56:31.268" v="1329" actId="1076"/>
          <ac:spMkLst>
            <pc:docMk/>
            <pc:sldMk cId="724909098" sldId="366"/>
            <ac:spMk id="3" creationId="{65B7A247-CB28-4A4A-A288-3A8F4B142AB2}"/>
          </ac:spMkLst>
        </pc:spChg>
        <pc:spChg chg="add del">
          <ac:chgData name="Oettl, Martin (Nokia - DE/Munich)" userId="d0dedbf4-41aa-471b-a0ad-7f4a67c498e8" providerId="ADAL" clId="{3F65915D-EE72-41FA-BB27-D995EF0CC319}" dt="2022-02-15T08:54:20.546" v="176"/>
          <ac:spMkLst>
            <pc:docMk/>
            <pc:sldMk cId="724909098" sldId="366"/>
            <ac:spMk id="4" creationId="{60E9C6BB-E5AA-4D2A-8511-435D86F0F5FE}"/>
          </ac:spMkLst>
        </pc:spChg>
        <pc:spChg chg="del">
          <ac:chgData name="Oettl, Martin (Nokia - DE/Munich)" userId="d0dedbf4-41aa-471b-a0ad-7f4a67c498e8" providerId="ADAL" clId="{3F65915D-EE72-41FA-BB27-D995EF0CC319}" dt="2022-02-15T08:55:41.349" v="194" actId="478"/>
          <ac:spMkLst>
            <pc:docMk/>
            <pc:sldMk cId="724909098" sldId="366"/>
            <ac:spMk id="6" creationId="{43662F26-44AB-498B-A315-E9F994F59CEA}"/>
          </ac:spMkLst>
        </pc:spChg>
        <pc:spChg chg="add del mod">
          <ac:chgData name="Oettl, Martin (Nokia - DE/Munich)" userId="d0dedbf4-41aa-471b-a0ad-7f4a67c498e8" providerId="ADAL" clId="{3F65915D-EE72-41FA-BB27-D995EF0CC319}" dt="2022-02-15T09:07:25.690" v="391" actId="478"/>
          <ac:spMkLst>
            <pc:docMk/>
            <pc:sldMk cId="724909098" sldId="366"/>
            <ac:spMk id="10" creationId="{7674DFF5-5E2E-45F6-B171-41E273597B9C}"/>
          </ac:spMkLst>
        </pc:spChg>
        <pc:spChg chg="del">
          <ac:chgData name="Oettl, Martin (Nokia - DE/Munich)" userId="d0dedbf4-41aa-471b-a0ad-7f4a67c498e8" providerId="ADAL" clId="{3F65915D-EE72-41FA-BB27-D995EF0CC319}" dt="2022-02-15T08:53:17.973" v="173" actId="478"/>
          <ac:spMkLst>
            <pc:docMk/>
            <pc:sldMk cId="724909098" sldId="366"/>
            <ac:spMk id="12" creationId="{C2018CB2-A014-4956-80A0-320D1E0994DC}"/>
          </ac:spMkLst>
        </pc:spChg>
        <pc:spChg chg="add mod">
          <ac:chgData name="Oettl, Martin (Nokia - DE/Munich)" userId="d0dedbf4-41aa-471b-a0ad-7f4a67c498e8" providerId="ADAL" clId="{3F65915D-EE72-41FA-BB27-D995EF0CC319}" dt="2022-02-15T09:12:05.725" v="469" actId="20577"/>
          <ac:spMkLst>
            <pc:docMk/>
            <pc:sldMk cId="724909098" sldId="366"/>
            <ac:spMk id="13" creationId="{D4177394-7949-431A-AAB6-ED3AB15BEAE5}"/>
          </ac:spMkLst>
        </pc:spChg>
        <pc:spChg chg="add del mod">
          <ac:chgData name="Oettl, Martin (Nokia - DE/Munich)" userId="d0dedbf4-41aa-471b-a0ad-7f4a67c498e8" providerId="ADAL" clId="{3F65915D-EE72-41FA-BB27-D995EF0CC319}" dt="2022-02-15T08:57:59.295" v="262" actId="478"/>
          <ac:spMkLst>
            <pc:docMk/>
            <pc:sldMk cId="724909098" sldId="366"/>
            <ac:spMk id="14" creationId="{9B51ED7D-3DB6-466D-A88C-FBBE4394B25C}"/>
          </ac:spMkLst>
        </pc:spChg>
        <pc:spChg chg="add del mod">
          <ac:chgData name="Oettl, Martin (Nokia - DE/Munich)" userId="d0dedbf4-41aa-471b-a0ad-7f4a67c498e8" providerId="ADAL" clId="{3F65915D-EE72-41FA-BB27-D995EF0CC319}" dt="2022-02-15T09:04:27.345" v="323" actId="478"/>
          <ac:spMkLst>
            <pc:docMk/>
            <pc:sldMk cId="724909098" sldId="366"/>
            <ac:spMk id="17" creationId="{D5DE54A7-177B-4DB4-AC32-8337E636A683}"/>
          </ac:spMkLst>
        </pc:spChg>
        <pc:spChg chg="del">
          <ac:chgData name="Oettl, Martin (Nokia - DE/Munich)" userId="d0dedbf4-41aa-471b-a0ad-7f4a67c498e8" providerId="ADAL" clId="{3F65915D-EE72-41FA-BB27-D995EF0CC319}" dt="2022-02-15T09:07:23.595" v="390" actId="478"/>
          <ac:spMkLst>
            <pc:docMk/>
            <pc:sldMk cId="724909098" sldId="366"/>
            <ac:spMk id="7170" creationId="{3794A7AC-F975-4B82-9FCA-9C67ECE03726}"/>
          </ac:spMkLst>
        </pc:spChg>
        <pc:spChg chg="del">
          <ac:chgData name="Oettl, Martin (Nokia - DE/Munich)" userId="d0dedbf4-41aa-471b-a0ad-7f4a67c498e8" providerId="ADAL" clId="{3F65915D-EE72-41FA-BB27-D995EF0CC319}" dt="2022-02-15T08:53:09.453" v="171" actId="478"/>
          <ac:spMkLst>
            <pc:docMk/>
            <pc:sldMk cId="724909098" sldId="366"/>
            <ac:spMk id="7171" creationId="{8B215120-9330-4C24-86C0-93DB3C460B0D}"/>
          </ac:spMkLst>
        </pc:spChg>
        <pc:graphicFrameChg chg="add del mod">
          <ac:chgData name="Oettl, Martin (Nokia - DE/Munich)" userId="d0dedbf4-41aa-471b-a0ad-7f4a67c498e8" providerId="ADAL" clId="{3F65915D-EE72-41FA-BB27-D995EF0CC319}" dt="2022-02-15T08:54:20.546" v="176"/>
          <ac:graphicFrameMkLst>
            <pc:docMk/>
            <pc:sldMk cId="724909098" sldId="366"/>
            <ac:graphicFrameMk id="3" creationId="{38F2A108-ABB3-4BC5-B821-76BFC5283977}"/>
          </ac:graphicFrameMkLst>
        </pc:graphicFrameChg>
        <pc:graphicFrameChg chg="add mod modGraphic">
          <ac:chgData name="Oettl, Martin (Nokia - DE/Munich)" userId="d0dedbf4-41aa-471b-a0ad-7f4a67c498e8" providerId="ADAL" clId="{3F65915D-EE72-41FA-BB27-D995EF0CC319}" dt="2022-02-15T09:13:25.581" v="470" actId="13926"/>
          <ac:graphicFrameMkLst>
            <pc:docMk/>
            <pc:sldMk cId="724909098" sldId="366"/>
            <ac:graphicFrameMk id="5" creationId="{A7E4D748-2E4E-4825-A320-4BA37B005926}"/>
          </ac:graphicFrameMkLst>
        </pc:graphicFrameChg>
        <pc:picChg chg="add mod">
          <ac:chgData name="Oettl, Martin (Nokia - DE/Munich)" userId="d0dedbf4-41aa-471b-a0ad-7f4a67c498e8" providerId="ADAL" clId="{3F65915D-EE72-41FA-BB27-D995EF0CC319}" dt="2022-02-15T09:02:52.121" v="303"/>
          <ac:picMkLst>
            <pc:docMk/>
            <pc:sldMk cId="724909098" sldId="366"/>
            <ac:picMk id="15" creationId="{C9A2F74B-7B1E-4931-B091-F1553FD2CD0A}"/>
          </ac:picMkLst>
        </pc:picChg>
        <pc:picChg chg="del">
          <ac:chgData name="Oettl, Martin (Nokia - DE/Munich)" userId="d0dedbf4-41aa-471b-a0ad-7f4a67c498e8" providerId="ADAL" clId="{3F65915D-EE72-41FA-BB27-D995EF0CC319}" dt="2022-02-15T08:53:05.836" v="170" actId="478"/>
          <ac:picMkLst>
            <pc:docMk/>
            <pc:sldMk cId="724909098" sldId="366"/>
            <ac:picMk id="1028" creationId="{6D84939D-6D59-48F2-AB42-CFD9B094A917}"/>
          </ac:picMkLst>
        </pc:picChg>
      </pc:sldChg>
      <pc:sldChg chg="addSp delSp modSp add mod">
        <pc:chgData name="Oettl, Martin (Nokia - DE/Munich)" userId="d0dedbf4-41aa-471b-a0ad-7f4a67c498e8" providerId="ADAL" clId="{3F65915D-EE72-41FA-BB27-D995EF0CC319}" dt="2022-02-15T12:56:18.233" v="1327" actId="1076"/>
        <pc:sldMkLst>
          <pc:docMk/>
          <pc:sldMk cId="3871462697" sldId="367"/>
        </pc:sldMkLst>
        <pc:spChg chg="del">
          <ac:chgData name="Oettl, Martin (Nokia - DE/Munich)" userId="d0dedbf4-41aa-471b-a0ad-7f4a67c498e8" providerId="ADAL" clId="{3F65915D-EE72-41FA-BB27-D995EF0CC319}" dt="2022-02-15T08:57:21.700" v="242" actId="478"/>
          <ac:spMkLst>
            <pc:docMk/>
            <pc:sldMk cId="3871462697" sldId="367"/>
            <ac:spMk id="2" creationId="{462E1EDA-42C4-4C1F-B708-03ED8A9316EC}"/>
          </ac:spMkLst>
        </pc:spChg>
        <pc:spChg chg="add del mod">
          <ac:chgData name="Oettl, Martin (Nokia - DE/Munich)" userId="d0dedbf4-41aa-471b-a0ad-7f4a67c498e8" providerId="ADAL" clId="{3F65915D-EE72-41FA-BB27-D995EF0CC319}" dt="2022-02-15T08:57:25.492" v="243" actId="478"/>
          <ac:spMkLst>
            <pc:docMk/>
            <pc:sldMk cId="3871462697" sldId="367"/>
            <ac:spMk id="3" creationId="{A9E98CC9-67DD-4825-A459-44F38D392F0C}"/>
          </ac:spMkLst>
        </pc:spChg>
        <pc:spChg chg="add mod">
          <ac:chgData name="Oettl, Martin (Nokia - DE/Munich)" userId="d0dedbf4-41aa-471b-a0ad-7f4a67c498e8" providerId="ADAL" clId="{3F65915D-EE72-41FA-BB27-D995EF0CC319}" dt="2022-02-15T12:56:18.233" v="1327" actId="1076"/>
          <ac:spMkLst>
            <pc:docMk/>
            <pc:sldMk cId="3871462697" sldId="367"/>
            <ac:spMk id="4" creationId="{2F89DE6C-88FD-485F-8E0E-5304717DD4C7}"/>
          </ac:spMkLst>
        </pc:spChg>
        <pc:spChg chg="add del mod">
          <ac:chgData name="Oettl, Martin (Nokia - DE/Munich)" userId="d0dedbf4-41aa-471b-a0ad-7f4a67c498e8" providerId="ADAL" clId="{3F65915D-EE72-41FA-BB27-D995EF0CC319}" dt="2022-02-15T09:07:32.962" v="393" actId="478"/>
          <ac:spMkLst>
            <pc:docMk/>
            <pc:sldMk cId="3871462697" sldId="367"/>
            <ac:spMk id="6" creationId="{DF86C88F-2101-4CD1-83BB-789155A59C0B}"/>
          </ac:spMkLst>
        </pc:spChg>
        <pc:spChg chg="add mod">
          <ac:chgData name="Oettl, Martin (Nokia - DE/Munich)" userId="d0dedbf4-41aa-471b-a0ad-7f4a67c498e8" providerId="ADAL" clId="{3F65915D-EE72-41FA-BB27-D995EF0CC319}" dt="2022-02-15T08:59:59.521" v="289" actId="20577"/>
          <ac:spMkLst>
            <pc:docMk/>
            <pc:sldMk cId="3871462697" sldId="367"/>
            <ac:spMk id="9" creationId="{F8F1BABF-4CE8-4F93-B5EE-4535F48D48D0}"/>
          </ac:spMkLst>
        </pc:spChg>
        <pc:spChg chg="del">
          <ac:chgData name="Oettl, Martin (Nokia - DE/Munich)" userId="d0dedbf4-41aa-471b-a0ad-7f4a67c498e8" providerId="ADAL" clId="{3F65915D-EE72-41FA-BB27-D995EF0CC319}" dt="2022-02-15T08:57:31.053" v="245" actId="478"/>
          <ac:spMkLst>
            <pc:docMk/>
            <pc:sldMk cId="3871462697" sldId="367"/>
            <ac:spMk id="13" creationId="{D4177394-7949-431A-AAB6-ED3AB15BEAE5}"/>
          </ac:spMkLst>
        </pc:spChg>
        <pc:spChg chg="mod">
          <ac:chgData name="Oettl, Martin (Nokia - DE/Munich)" userId="d0dedbf4-41aa-471b-a0ad-7f4a67c498e8" providerId="ADAL" clId="{3F65915D-EE72-41FA-BB27-D995EF0CC319}" dt="2022-02-15T09:00:45.055" v="294" actId="20577"/>
          <ac:spMkLst>
            <pc:docMk/>
            <pc:sldMk cId="3871462697" sldId="367"/>
            <ac:spMk id="14" creationId="{9B51ED7D-3DB6-466D-A88C-FBBE4394B25C}"/>
          </ac:spMkLst>
        </pc:spChg>
        <pc:spChg chg="del mod">
          <ac:chgData name="Oettl, Martin (Nokia - DE/Munich)" userId="d0dedbf4-41aa-471b-a0ad-7f4a67c498e8" providerId="ADAL" clId="{3F65915D-EE72-41FA-BB27-D995EF0CC319}" dt="2022-02-15T09:07:30.900" v="392" actId="478"/>
          <ac:spMkLst>
            <pc:docMk/>
            <pc:sldMk cId="3871462697" sldId="367"/>
            <ac:spMk id="7170" creationId="{3794A7AC-F975-4B82-9FCA-9C67ECE03726}"/>
          </ac:spMkLst>
        </pc:spChg>
        <pc:graphicFrameChg chg="del">
          <ac:chgData name="Oettl, Martin (Nokia - DE/Munich)" userId="d0dedbf4-41aa-471b-a0ad-7f4a67c498e8" providerId="ADAL" clId="{3F65915D-EE72-41FA-BB27-D995EF0CC319}" dt="2022-02-15T08:57:27.873" v="244" actId="478"/>
          <ac:graphicFrameMkLst>
            <pc:docMk/>
            <pc:sldMk cId="3871462697" sldId="367"/>
            <ac:graphicFrameMk id="5" creationId="{A7E4D748-2E4E-4825-A320-4BA37B005926}"/>
          </ac:graphicFrameMkLst>
        </pc:graphicFrameChg>
      </pc:sldChg>
      <pc:sldChg chg="addSp delSp modSp add mod">
        <pc:chgData name="Oettl, Martin (Nokia - DE/Munich)" userId="d0dedbf4-41aa-471b-a0ad-7f4a67c498e8" providerId="ADAL" clId="{3F65915D-EE72-41FA-BB27-D995EF0CC319}" dt="2022-02-15T12:56:25.908" v="1328" actId="1076"/>
        <pc:sldMkLst>
          <pc:docMk/>
          <pc:sldMk cId="3386601583" sldId="368"/>
        </pc:sldMkLst>
        <pc:spChg chg="add mod">
          <ac:chgData name="Oettl, Martin (Nokia - DE/Munich)" userId="d0dedbf4-41aa-471b-a0ad-7f4a67c498e8" providerId="ADAL" clId="{3F65915D-EE72-41FA-BB27-D995EF0CC319}" dt="2022-02-15T12:56:25.908" v="1328" actId="1076"/>
          <ac:spMkLst>
            <pc:docMk/>
            <pc:sldMk cId="3386601583" sldId="368"/>
            <ac:spMk id="3" creationId="{1078C02F-4D66-4BAC-A2C9-4ECA804A09CA}"/>
          </ac:spMkLst>
        </pc:spChg>
        <pc:spChg chg="add mod">
          <ac:chgData name="Oettl, Martin (Nokia - DE/Munich)" userId="d0dedbf4-41aa-471b-a0ad-7f4a67c498e8" providerId="ADAL" clId="{3F65915D-EE72-41FA-BB27-D995EF0CC319}" dt="2022-02-15T10:10:05.754" v="763" actId="20577"/>
          <ac:spMkLst>
            <pc:docMk/>
            <pc:sldMk cId="3386601583" sldId="368"/>
            <ac:spMk id="5" creationId="{EAAEFCDD-159F-4624-A6DC-6C0CA63AB898}"/>
          </ac:spMkLst>
        </pc:spChg>
        <pc:spChg chg="del">
          <ac:chgData name="Oettl, Martin (Nokia - DE/Munich)" userId="d0dedbf4-41aa-471b-a0ad-7f4a67c498e8" providerId="ADAL" clId="{3F65915D-EE72-41FA-BB27-D995EF0CC319}" dt="2022-02-15T09:24:51.510" v="664" actId="478"/>
          <ac:spMkLst>
            <pc:docMk/>
            <pc:sldMk cId="3386601583" sldId="368"/>
            <ac:spMk id="9" creationId="{F8F1BABF-4CE8-4F93-B5EE-4535F48D48D0}"/>
          </ac:spMkLst>
        </pc:spChg>
        <pc:spChg chg="del">
          <ac:chgData name="Oettl, Martin (Nokia - DE/Munich)" userId="d0dedbf4-41aa-471b-a0ad-7f4a67c498e8" providerId="ADAL" clId="{3F65915D-EE72-41FA-BB27-D995EF0CC319}" dt="2022-02-15T09:24:54.484" v="665" actId="478"/>
          <ac:spMkLst>
            <pc:docMk/>
            <pc:sldMk cId="3386601583" sldId="368"/>
            <ac:spMk id="14" creationId="{9B51ED7D-3DB6-466D-A88C-FBBE4394B25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a:extLst>
              <a:ext uri="{FF2B5EF4-FFF2-40B4-BE49-F238E27FC236}">
                <a16:creationId xmlns:a16="http://schemas.microsoft.com/office/drawing/2014/main" id="{BB8994A5-D808-4BF9-9C30-40F75349FF45}"/>
              </a:ext>
            </a:extLst>
          </p:cNvPr>
          <p:cNvSpPr txBox="1">
            <a:spLocks noChangeArrowheads="1"/>
          </p:cNvSpPr>
          <p:nvPr userDrawn="1"/>
        </p:nvSpPr>
        <p:spPr bwMode="auto">
          <a:xfrm>
            <a:off x="133350" y="36513"/>
            <a:ext cx="58102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&lt;</a:t>
            </a:r>
            <a:r>
              <a:rPr lang="sv-SE" altLang="en-US" sz="1200" b="1" i="1" dirty="0">
                <a:latin typeface="Arial "/>
              </a:rPr>
              <a:t>meeting</a:t>
            </a:r>
            <a:r>
              <a:rPr lang="sv-SE" altLang="en-US" sz="1200" b="1" dirty="0">
                <a:latin typeface="Arial "/>
              </a:rPr>
              <a:t>&gt;</a:t>
            </a:r>
          </a:p>
          <a:p>
            <a:pPr eaLnBrk="1" hangingPunct="1">
              <a:defRPr/>
            </a:pPr>
            <a:r>
              <a:rPr lang="sv-SE" altLang="en-US" sz="1200" b="1" dirty="0">
                <a:latin typeface="Arial "/>
              </a:rPr>
              <a:t>&lt;</a:t>
            </a:r>
            <a:r>
              <a:rPr lang="sv-SE" altLang="en-US" sz="1200" b="1" i="1" dirty="0">
                <a:latin typeface="Arial "/>
              </a:rPr>
              <a:t>location</a:t>
            </a:r>
            <a:r>
              <a:rPr lang="sv-SE" altLang="en-US" sz="1200" b="1" dirty="0">
                <a:latin typeface="Arial "/>
              </a:rPr>
              <a:t>&gt; – &lt;</a:t>
            </a:r>
            <a:r>
              <a:rPr lang="sv-SE" altLang="en-US" sz="1200" b="1" i="1" dirty="0">
                <a:latin typeface="Arial "/>
              </a:rPr>
              <a:t>month</a:t>
            </a:r>
            <a:r>
              <a:rPr lang="sv-SE" altLang="en-US" sz="1200" b="1" dirty="0">
                <a:latin typeface="Arial "/>
              </a:rPr>
              <a:t>&gt; 2019</a:t>
            </a:r>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585771"/>
            <a:ext cx="10515600" cy="1104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4" name="Text Box 14">
            <a:extLst>
              <a:ext uri="{FF2B5EF4-FFF2-40B4-BE49-F238E27FC236}">
                <a16:creationId xmlns:a16="http://schemas.microsoft.com/office/drawing/2014/main" id="{04953B71-6776-413E-AC69-E69762C9C33E}"/>
              </a:ext>
            </a:extLst>
          </p:cNvPr>
          <p:cNvSpPr txBox="1">
            <a:spLocks noChangeArrowheads="1"/>
          </p:cNvSpPr>
          <p:nvPr userDrawn="1"/>
        </p:nvSpPr>
        <p:spPr bwMode="auto">
          <a:xfrm>
            <a:off x="323850" y="73025"/>
            <a:ext cx="3486150" cy="46166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TSG-SA WG6 Meeting #47-e</a:t>
            </a:r>
          </a:p>
          <a:p>
            <a:pPr eaLnBrk="1" hangingPunct="1">
              <a:defRPr/>
            </a:pPr>
            <a:r>
              <a:rPr lang="en-GB" altLang="en-US" sz="1200" b="1" dirty="0">
                <a:latin typeface="Arial "/>
              </a:rPr>
              <a:t>e-meeting, 14</a:t>
            </a:r>
            <a:r>
              <a:rPr lang="en-GB" altLang="en-US" sz="1200" b="1" baseline="30000" dirty="0">
                <a:latin typeface="Arial "/>
              </a:rPr>
              <a:t>th</a:t>
            </a:r>
            <a:r>
              <a:rPr lang="en-GB" altLang="en-US" sz="1200" b="1" dirty="0">
                <a:latin typeface="Arial "/>
              </a:rPr>
              <a:t> – 22</a:t>
            </a:r>
            <a:r>
              <a:rPr lang="en-GB" altLang="en-US" sz="1200" b="1" baseline="30000" dirty="0">
                <a:latin typeface="Arial "/>
              </a:rPr>
              <a:t>nd </a:t>
            </a:r>
            <a:r>
              <a:rPr lang="en-GB" altLang="en-US" sz="1200" b="1" dirty="0">
                <a:latin typeface="Arial "/>
              </a:rPr>
              <a:t>February 2022</a:t>
            </a:r>
            <a:endParaRPr lang="en-US" altLang="en-US" sz="1200" b="1" dirty="0">
              <a:latin typeface="Arial "/>
            </a:endParaRPr>
          </a:p>
        </p:txBody>
      </p:sp>
      <p:sp>
        <p:nvSpPr>
          <p:cNvPr id="15" name="Text Box 13">
            <a:extLst>
              <a:ext uri="{FF2B5EF4-FFF2-40B4-BE49-F238E27FC236}">
                <a16:creationId xmlns:a16="http://schemas.microsoft.com/office/drawing/2014/main" id="{897F339D-C9FE-4694-B4EA-980A7508C12C}"/>
              </a:ext>
            </a:extLst>
          </p:cNvPr>
          <p:cNvSpPr txBox="1">
            <a:spLocks noChangeArrowheads="1"/>
          </p:cNvSpPr>
          <p:nvPr userDrawn="1"/>
        </p:nvSpPr>
        <p:spPr bwMode="auto">
          <a:xfrm>
            <a:off x="9401961" y="73009"/>
            <a:ext cx="1463675" cy="27622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GB" altLang="en-US" sz="1200" b="1" dirty="0"/>
              <a:t>S6-22xxx</a:t>
            </a:r>
            <a:r>
              <a:rPr lang="en-GB" altLang="en-US" sz="1200" dirty="0"/>
              <a:t> </a:t>
            </a:r>
            <a:endParaRPr lang="en-GB" altLang="en-US"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734724" y="2392218"/>
            <a:ext cx="9831676" cy="1967346"/>
          </a:xfrm>
        </p:spPr>
        <p:txBody>
          <a:bodyPr/>
          <a:lstStyle/>
          <a:p>
            <a:pPr eaLnBrk="1" hangingPunct="1"/>
            <a:r>
              <a:rPr lang="en-US" altLang="en-US" sz="3600" dirty="0"/>
              <a:t>Transferring bearer pre-emption rate limitation information from MME up to the MC AS</a:t>
            </a:r>
            <a:br>
              <a:rPr lang="en-US" altLang="en-US" sz="3600" dirty="0"/>
            </a:br>
            <a:r>
              <a:rPr lang="en-US" altLang="en-US" sz="3600" dirty="0"/>
              <a:t>(related to S6-220008/R3-216196)</a:t>
            </a:r>
            <a:endParaRPr lang="en-GB" altLang="en-US" sz="3600" dirty="0"/>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734724" y="4562475"/>
            <a:ext cx="7886700" cy="1500187"/>
          </a:xfrm>
        </p:spPr>
        <p:txBody>
          <a:bodyPr/>
          <a:lstStyle/>
          <a:p>
            <a:pPr marL="0" indent="0" eaLnBrk="1" hangingPunct="1">
              <a:buFontTx/>
              <a:buNone/>
            </a:pPr>
            <a:endParaRPr lang="en-GB" altLang="en-US" dirty="0"/>
          </a:p>
          <a:p>
            <a:pPr marL="0" indent="0" eaLnBrk="1" hangingPunct="1">
              <a:buFontTx/>
              <a:buNone/>
            </a:pPr>
            <a:r>
              <a:rPr lang="en-GB" altLang="en-US" dirty="0"/>
              <a:t>15.02.2022</a:t>
            </a:r>
          </a:p>
          <a:p>
            <a:pPr marL="0" indent="0" eaLnBrk="1" hangingPunct="1">
              <a:buFontTx/>
              <a:buNone/>
            </a:pPr>
            <a:r>
              <a:rPr lang="en-GB" altLang="en-US" dirty="0"/>
              <a:t>Nokia</a:t>
            </a:r>
          </a:p>
          <a:p>
            <a:pPr marL="0" indent="0" eaLnBrk="1" hangingPunct="1">
              <a:buFontTx/>
              <a:buNone/>
            </a:pPr>
            <a:endParaRPr lang="en-GB"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a:xfrm>
            <a:off x="360405" y="1833863"/>
            <a:ext cx="5735595" cy="4351338"/>
          </a:xfrm>
        </p:spPr>
        <p:txBody>
          <a:bodyPr/>
          <a:lstStyle/>
          <a:p>
            <a:r>
              <a:rPr lang="en-US" altLang="en-US" sz="1800" dirty="0"/>
              <a:t>TS 23.401 clause 5.4.1 Dedicated bearer activation</a:t>
            </a:r>
          </a:p>
          <a:p>
            <a:pPr marL="0" indent="0">
              <a:buNone/>
            </a:pPr>
            <a:endParaRPr lang="en-US" altLang="en-US" dirty="0"/>
          </a:p>
        </p:txBody>
      </p:sp>
      <p:pic>
        <p:nvPicPr>
          <p:cNvPr id="1028" name="Picture 4">
            <a:extLst>
              <a:ext uri="{FF2B5EF4-FFF2-40B4-BE49-F238E27FC236}">
                <a16:creationId xmlns:a16="http://schemas.microsoft.com/office/drawing/2014/main" id="{6D84939D-6D59-48F2-AB42-CFD9B094A9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374042"/>
            <a:ext cx="5486400" cy="36195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6">
            <a:extLst>
              <a:ext uri="{FF2B5EF4-FFF2-40B4-BE49-F238E27FC236}">
                <a16:creationId xmlns:a16="http://schemas.microsoft.com/office/drawing/2014/main" id="{43662F26-44AB-498B-A315-E9F994F59CEA}"/>
              </a:ext>
            </a:extLst>
          </p:cNvPr>
          <p:cNvSpPr>
            <a:spLocks noChangeArrowheads="1"/>
          </p:cNvSpPr>
          <p:nvPr/>
        </p:nvSpPr>
        <p:spPr bwMode="auto">
          <a:xfrm>
            <a:off x="457200" y="40767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DE"/>
          </a:p>
        </p:txBody>
      </p:sp>
      <p:sp>
        <p:nvSpPr>
          <p:cNvPr id="12" name="TextBox 11">
            <a:extLst>
              <a:ext uri="{FF2B5EF4-FFF2-40B4-BE49-F238E27FC236}">
                <a16:creationId xmlns:a16="http://schemas.microsoft.com/office/drawing/2014/main" id="{C2018CB2-A014-4956-80A0-320D1E0994DC}"/>
              </a:ext>
            </a:extLst>
          </p:cNvPr>
          <p:cNvSpPr txBox="1"/>
          <p:nvPr/>
        </p:nvSpPr>
        <p:spPr>
          <a:xfrm>
            <a:off x="6135005" y="2316761"/>
            <a:ext cx="5218795" cy="3385542"/>
          </a:xfrm>
          <a:prstGeom prst="rect">
            <a:avLst/>
          </a:prstGeom>
          <a:noFill/>
        </p:spPr>
        <p:txBody>
          <a:bodyPr wrap="square">
            <a:spAutoFit/>
          </a:bodyPr>
          <a:lstStyle/>
          <a:p>
            <a:pPr marL="628650" indent="-171450">
              <a:buFont typeface="Arial" panose="020B0604020202020204" pitchFamily="34" charset="0"/>
              <a:buChar char="•"/>
            </a:pPr>
            <a:r>
              <a:rPr lang="en-US" sz="1600" dirty="0">
                <a:effectLst/>
                <a:highlight>
                  <a:srgbClr val="FFFF00"/>
                </a:highlight>
                <a:latin typeface="Calibri" panose="020F0502020204030204" pitchFamily="34" charset="0"/>
                <a:ea typeface="Calibri" panose="020F0502020204030204" pitchFamily="34" charset="0"/>
              </a:rPr>
              <a:t>step 1</a:t>
            </a:r>
            <a:r>
              <a:rPr lang="en-US" sz="1600" dirty="0">
                <a:effectLst/>
                <a:latin typeface="Calibri" panose="020F0502020204030204" pitchFamily="34" charset="0"/>
                <a:ea typeface="Calibri" panose="020F0502020204030204" pitchFamily="34" charset="0"/>
              </a:rPr>
              <a:t> is triggered by an IMS/MC server request</a:t>
            </a:r>
          </a:p>
          <a:p>
            <a:pPr marL="457200"/>
            <a:endParaRPr lang="en-DE" sz="1600" dirty="0">
              <a:effectLst/>
              <a:latin typeface="Calibri" panose="020F0502020204030204" pitchFamily="34" charset="0"/>
              <a:ea typeface="Calibri" panose="020F0502020204030204" pitchFamily="34" charset="0"/>
            </a:endParaRPr>
          </a:p>
          <a:p>
            <a:pPr marL="628650" indent="-171450">
              <a:buFont typeface="Arial" panose="020B0604020202020204" pitchFamily="34" charset="0"/>
              <a:buChar char="•"/>
            </a:pPr>
            <a:r>
              <a:rPr lang="en-US" sz="1400" dirty="0">
                <a:solidFill>
                  <a:srgbClr val="000000"/>
                </a:solidFill>
                <a:effectLst/>
                <a:latin typeface="Arial" panose="020B0604020202020204" pitchFamily="34" charset="0"/>
                <a:ea typeface="Calibri" panose="020F0502020204030204" pitchFamily="34" charset="0"/>
              </a:rPr>
              <a:t>RAN3 has agreed to introduce a new cause value for </a:t>
            </a:r>
            <a:r>
              <a:rPr lang="en-US" sz="1400" dirty="0" err="1">
                <a:solidFill>
                  <a:srgbClr val="000000"/>
                </a:solidFill>
                <a:effectLst/>
                <a:latin typeface="Arial" panose="020B0604020202020204" pitchFamily="34" charset="0"/>
                <a:ea typeface="Calibri" panose="020F0502020204030204" pitchFamily="34" charset="0"/>
              </a:rPr>
              <a:t>eNB</a:t>
            </a:r>
            <a:r>
              <a:rPr lang="en-US" sz="1400" dirty="0">
                <a:solidFill>
                  <a:srgbClr val="000000"/>
                </a:solidFill>
                <a:effectLst/>
                <a:latin typeface="Arial" panose="020B0604020202020204" pitchFamily="34" charset="0"/>
                <a:ea typeface="Calibri" panose="020F0502020204030204" pitchFamily="34" charset="0"/>
              </a:rPr>
              <a:t> to inform MME when the number of bearers to pre-empt exceeds the </a:t>
            </a:r>
            <a:r>
              <a:rPr lang="en-US" sz="1400" dirty="0" err="1">
                <a:solidFill>
                  <a:srgbClr val="000000"/>
                </a:solidFill>
                <a:effectLst/>
                <a:latin typeface="Arial" panose="020B0604020202020204" pitchFamily="34" charset="0"/>
                <a:ea typeface="Calibri" panose="020F0502020204030204" pitchFamily="34" charset="0"/>
              </a:rPr>
              <a:t>eNB’s</a:t>
            </a:r>
            <a:r>
              <a:rPr lang="en-US" sz="1400" dirty="0">
                <a:solidFill>
                  <a:srgbClr val="000000"/>
                </a:solidFill>
                <a:effectLst/>
                <a:latin typeface="Arial" panose="020B0604020202020204" pitchFamily="34" charset="0"/>
                <a:ea typeface="Calibri" panose="020F0502020204030204" pitchFamily="34" charset="0"/>
              </a:rPr>
              <a:t> processing limit, i.e. sent in </a:t>
            </a:r>
            <a:r>
              <a:rPr lang="en-US" sz="1400" dirty="0">
                <a:solidFill>
                  <a:srgbClr val="000000"/>
                </a:solidFill>
                <a:effectLst/>
                <a:highlight>
                  <a:srgbClr val="FFFF00"/>
                </a:highlight>
                <a:latin typeface="Arial" panose="020B0604020202020204" pitchFamily="34" charset="0"/>
                <a:ea typeface="Calibri" panose="020F0502020204030204" pitchFamily="34" charset="0"/>
              </a:rPr>
              <a:t>step 7</a:t>
            </a:r>
            <a:r>
              <a:rPr lang="en-US" sz="1400" dirty="0">
                <a:solidFill>
                  <a:srgbClr val="000000"/>
                </a:solidFill>
                <a:effectLst/>
                <a:latin typeface="Arial" panose="020B0604020202020204" pitchFamily="34" charset="0"/>
                <a:ea typeface="Calibri" panose="020F0502020204030204" pitchFamily="34" charset="0"/>
              </a:rPr>
              <a:t> (R3-216088)</a:t>
            </a:r>
          </a:p>
          <a:p>
            <a:pPr marL="457200"/>
            <a:endParaRPr lang="en-US" sz="1400" dirty="0">
              <a:solidFill>
                <a:srgbClr val="000000"/>
              </a:solidFill>
              <a:effectLst/>
              <a:latin typeface="Arial" panose="020B0604020202020204" pitchFamily="34" charset="0"/>
              <a:ea typeface="Calibri" panose="020F0502020204030204" pitchFamily="34" charset="0"/>
            </a:endParaRPr>
          </a:p>
          <a:p>
            <a:pPr marL="628650" indent="-171450">
              <a:buFont typeface="Arial" panose="020B0604020202020204" pitchFamily="34" charset="0"/>
              <a:buChar char="•"/>
            </a:pPr>
            <a:r>
              <a:rPr lang="en-US" sz="1600" dirty="0">
                <a:highlight>
                  <a:srgbClr val="FFFF00"/>
                </a:highlight>
                <a:latin typeface="Calibri" panose="020F0502020204030204" pitchFamily="34" charset="0"/>
              </a:rPr>
              <a:t>Step 12</a:t>
            </a:r>
            <a:r>
              <a:rPr lang="en-US" sz="1600" dirty="0">
                <a:latin typeface="Calibri" panose="020F0502020204030204" pitchFamily="34" charset="0"/>
              </a:rPr>
              <a:t>.  If the dedicated bearer activation procedure was triggered by a PCC Decision Provision message from the PCRF, the PDN GW indicates to the PCRF whether the requested PCC decision (QoS policy) could be enforced or not, allowing the completion of the PCRF-Initiated IP‑CAN Session Modification procedure</a:t>
            </a:r>
            <a:endParaRPr lang="en-DE" sz="1600" dirty="0">
              <a:latin typeface="Calibri" panose="020F0502020204030204" pitchFamily="34" charset="0"/>
            </a:endParaRPr>
          </a:p>
        </p:txBody>
      </p:sp>
      <p:sp>
        <p:nvSpPr>
          <p:cNvPr id="7" name="TextBox 6">
            <a:extLst>
              <a:ext uri="{FF2B5EF4-FFF2-40B4-BE49-F238E27FC236}">
                <a16:creationId xmlns:a16="http://schemas.microsoft.com/office/drawing/2014/main" id="{238B05E5-CB94-4E5C-B104-656544FEDB58}"/>
              </a:ext>
            </a:extLst>
          </p:cNvPr>
          <p:cNvSpPr txBox="1"/>
          <p:nvPr/>
        </p:nvSpPr>
        <p:spPr>
          <a:xfrm>
            <a:off x="0" y="897649"/>
            <a:ext cx="9535495" cy="646331"/>
          </a:xfrm>
          <a:prstGeom prst="rect">
            <a:avLst/>
          </a:prstGeom>
          <a:noFill/>
        </p:spPr>
        <p:txBody>
          <a:bodyPr wrap="none" rtlCol="0">
            <a:spAutoFit/>
          </a:bodyPr>
          <a:lstStyle/>
          <a:p>
            <a:r>
              <a:rPr lang="en-US" sz="1200" b="1" dirty="0">
                <a:solidFill>
                  <a:srgbClr val="FF0000"/>
                </a:solidFill>
              </a:rPr>
              <a:t>3GPP SA2: TS 23.401</a:t>
            </a:r>
          </a:p>
          <a:p>
            <a:r>
              <a:rPr lang="en-US" sz="1200" b="1" dirty="0">
                <a:solidFill>
                  <a:srgbClr val="FF0000"/>
                </a:solidFill>
              </a:rPr>
              <a:t>General Packet Radio Service (GPRS) enhancements for Evolved Universal Terrestrial Radio Access Network (E-UTRAN) access</a:t>
            </a:r>
            <a:endParaRPr lang="en-DE" sz="1200" b="1" dirty="0">
              <a:solidFill>
                <a:srgbClr val="FF0000"/>
              </a:solidFill>
            </a:endParaRPr>
          </a:p>
          <a:p>
            <a:endParaRPr lang="en-DE" sz="1200" b="1" dirty="0">
              <a:solidFill>
                <a:srgbClr val="FF0000"/>
              </a:solidFill>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2E1EDA-42C4-4C1F-B708-03ED8A9316EC}"/>
              </a:ext>
            </a:extLst>
          </p:cNvPr>
          <p:cNvSpPr>
            <a:spLocks noGrp="1"/>
          </p:cNvSpPr>
          <p:nvPr>
            <p:ph idx="1"/>
          </p:nvPr>
        </p:nvSpPr>
        <p:spPr>
          <a:xfrm>
            <a:off x="609600" y="1904298"/>
            <a:ext cx="9882910" cy="575825"/>
          </a:xfrm>
        </p:spPr>
        <p:txBody>
          <a:bodyPr/>
          <a:lstStyle/>
          <a:p>
            <a:r>
              <a:rPr lang="en-US" sz="1800" dirty="0"/>
              <a:t> TS 29.274 Create Bearer Response contains a RAN/NAS Cause at Bearer Context level</a:t>
            </a:r>
            <a:endParaRPr lang="en-DE" sz="1800" dirty="0"/>
          </a:p>
        </p:txBody>
      </p:sp>
      <p:graphicFrame>
        <p:nvGraphicFramePr>
          <p:cNvPr id="5" name="Table 4">
            <a:extLst>
              <a:ext uri="{FF2B5EF4-FFF2-40B4-BE49-F238E27FC236}">
                <a16:creationId xmlns:a16="http://schemas.microsoft.com/office/drawing/2014/main" id="{A7E4D748-2E4E-4825-A320-4BA37B005926}"/>
              </a:ext>
            </a:extLst>
          </p:cNvPr>
          <p:cNvGraphicFramePr>
            <a:graphicFrameLocks noGrp="1"/>
          </p:cNvGraphicFramePr>
          <p:nvPr>
            <p:extLst>
              <p:ext uri="{D42A27DB-BD31-4B8C-83A1-F6EECF244321}">
                <p14:modId xmlns:p14="http://schemas.microsoft.com/office/powerpoint/2010/main" val="1626434729"/>
              </p:ext>
            </p:extLst>
          </p:nvPr>
        </p:nvGraphicFramePr>
        <p:xfrm>
          <a:off x="6296891" y="3085273"/>
          <a:ext cx="5695950" cy="1440714"/>
        </p:xfrm>
        <a:graphic>
          <a:graphicData uri="http://schemas.openxmlformats.org/drawingml/2006/table">
            <a:tbl>
              <a:tblPr firstRow="1" firstCol="1" bandRow="1"/>
              <a:tblGrid>
                <a:gridCol w="1490353">
                  <a:extLst>
                    <a:ext uri="{9D8B030D-6E8A-4147-A177-3AD203B41FA5}">
                      <a16:colId xmlns:a16="http://schemas.microsoft.com/office/drawing/2014/main" val="632949106"/>
                    </a:ext>
                  </a:extLst>
                </a:gridCol>
                <a:gridCol w="294957">
                  <a:extLst>
                    <a:ext uri="{9D8B030D-6E8A-4147-A177-3AD203B41FA5}">
                      <a16:colId xmlns:a16="http://schemas.microsoft.com/office/drawing/2014/main" val="2500799997"/>
                    </a:ext>
                  </a:extLst>
                </a:gridCol>
                <a:gridCol w="3910640">
                  <a:extLst>
                    <a:ext uri="{9D8B030D-6E8A-4147-A177-3AD203B41FA5}">
                      <a16:colId xmlns:a16="http://schemas.microsoft.com/office/drawing/2014/main" val="1403365810"/>
                    </a:ext>
                  </a:extLst>
                </a:gridCol>
              </a:tblGrid>
              <a:tr h="1440714">
                <a:tc>
                  <a:txBody>
                    <a:bodyPr/>
                    <a:lstStyle/>
                    <a:p>
                      <a:pPr hangingPunct="0"/>
                      <a:r>
                        <a:rPr lang="en-DE" sz="1000" dirty="0">
                          <a:solidFill>
                            <a:srgbClr val="7030A0"/>
                          </a:solidFill>
                          <a:effectLst/>
                          <a:latin typeface="Arial" panose="020B0604020202020204" pitchFamily="34" charset="0"/>
                          <a:ea typeface="Times New Roman" panose="02020603050405020304" pitchFamily="18" charset="0"/>
                        </a:rPr>
                        <a:t>RAN/NAS Cause</a:t>
                      </a:r>
                      <a:endParaRPr lang="en-DE" sz="1000" dirty="0">
                        <a:effectLst/>
                        <a:latin typeface="Arial" panose="020B0604020202020204" pitchFamily="34"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r>
                        <a:rPr lang="en-DE" sz="1000">
                          <a:solidFill>
                            <a:srgbClr val="7030A0"/>
                          </a:solidFill>
                          <a:effectLst/>
                          <a:latin typeface="Arial" panose="020B0604020202020204" pitchFamily="34" charset="0"/>
                          <a:ea typeface="Times New Roman" panose="02020603050405020304" pitchFamily="18" charset="0"/>
                        </a:rPr>
                        <a:t>CO</a:t>
                      </a:r>
                      <a:endParaRPr lang="en-DE" sz="1000">
                        <a:effectLst/>
                        <a:latin typeface="Arial" panose="020B0604020202020204" pitchFamily="34" charset="0"/>
                        <a:ea typeface="Times New Roman" panose="02020603050405020304" pitchFamily="18" charset="0"/>
                      </a:endParaRPr>
                    </a:p>
                    <a:p>
                      <a:pPr algn="ctr" hangingPunct="0"/>
                      <a:r>
                        <a:rPr lang="en-DE" sz="1000">
                          <a:solidFill>
                            <a:srgbClr val="7030A0"/>
                          </a:solidFill>
                          <a:effectLst/>
                          <a:latin typeface="Arial" panose="020B0604020202020204" pitchFamily="34" charset="0"/>
                          <a:ea typeface="Times New Roman" panose="02020603050405020304" pitchFamily="18" charset="0"/>
                        </a:rPr>
                        <a:t> </a:t>
                      </a:r>
                      <a:endParaRPr lang="en-DE" sz="1000">
                        <a:effectLst/>
                        <a:latin typeface="Arial" panose="020B0604020202020204" pitchFamily="34"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DE" sz="900" dirty="0">
                          <a:solidFill>
                            <a:srgbClr val="7030A0"/>
                          </a:solidFill>
                          <a:effectLst/>
                          <a:highlight>
                            <a:srgbClr val="FFFF00"/>
                          </a:highlight>
                          <a:latin typeface="Arial" panose="020B0604020202020204" pitchFamily="34" charset="0"/>
                          <a:ea typeface="Calibri" panose="020F0502020204030204" pitchFamily="34" charset="0"/>
                        </a:rPr>
                        <a:t>If the bearer creation failed, the MME shall include this IE on the S11 interface to indicate the RAN cause and/or the NAS cause of the bearer creation failure</a:t>
                      </a:r>
                      <a:r>
                        <a:rPr lang="en-DE" sz="900" dirty="0">
                          <a:solidFill>
                            <a:srgbClr val="7030A0"/>
                          </a:solidFill>
                          <a:effectLst/>
                          <a:latin typeface="Arial" panose="020B0604020202020204" pitchFamily="34" charset="0"/>
                          <a:ea typeface="Calibri" panose="020F0502020204030204" pitchFamily="34" charset="0"/>
                        </a:rPr>
                        <a:t>, if available</a:t>
                      </a:r>
                      <a:r>
                        <a:rPr lang="en-DE" sz="1100" dirty="0">
                          <a:solidFill>
                            <a:srgbClr val="7030A0"/>
                          </a:solidFill>
                          <a:effectLst/>
                          <a:latin typeface="Calibri" panose="020F0502020204030204" pitchFamily="34" charset="0"/>
                          <a:ea typeface="Calibri" panose="020F0502020204030204" pitchFamily="34" charset="0"/>
                        </a:rPr>
                        <a:t> </a:t>
                      </a:r>
                      <a:r>
                        <a:rPr lang="en-DE" sz="900" dirty="0">
                          <a:solidFill>
                            <a:srgbClr val="7030A0"/>
                          </a:solidFill>
                          <a:effectLst/>
                          <a:latin typeface="Arial" panose="020B0604020202020204" pitchFamily="34" charset="0"/>
                          <a:ea typeface="Calibri" panose="020F0502020204030204" pitchFamily="34" charset="0"/>
                        </a:rPr>
                        <a:t>and if this information is permitted to be sent to the PGW operator according to MME operator’s policy. </a:t>
                      </a:r>
                      <a:br>
                        <a:rPr lang="en-DE" sz="900" dirty="0">
                          <a:solidFill>
                            <a:srgbClr val="7030A0"/>
                          </a:solidFill>
                          <a:effectLst/>
                          <a:latin typeface="Arial" panose="020B0604020202020204" pitchFamily="34" charset="0"/>
                          <a:ea typeface="Calibri" panose="020F0502020204030204" pitchFamily="34" charset="0"/>
                        </a:rPr>
                      </a:br>
                      <a:r>
                        <a:rPr lang="en-DE" sz="900" dirty="0">
                          <a:solidFill>
                            <a:srgbClr val="7030A0"/>
                          </a:solidFill>
                          <a:effectLst/>
                          <a:latin typeface="Arial" panose="020B0604020202020204" pitchFamily="34" charset="0"/>
                          <a:ea typeface="Calibri" panose="020F0502020204030204" pitchFamily="34" charset="0"/>
                        </a:rPr>
                        <a:t>If both a RAN cause and a NAS cause are generated, then several IEs with the same type and instance value shall be included to represent a list of causes.</a:t>
                      </a:r>
                      <a:endParaRPr lang="en-DE" sz="1100" dirty="0">
                        <a:effectLst/>
                        <a:latin typeface="Calibri" panose="020F0502020204030204" pitchFamily="34" charset="0"/>
                        <a:ea typeface="Calibri" panose="020F0502020204030204" pitchFamily="34" charset="0"/>
                      </a:endParaRPr>
                    </a:p>
                    <a:p>
                      <a:pPr hangingPunct="0"/>
                      <a:r>
                        <a:rPr lang="en-DE" sz="1000" dirty="0">
                          <a:solidFill>
                            <a:srgbClr val="7030A0"/>
                          </a:solidFill>
                          <a:effectLst/>
                          <a:latin typeface="Arial" panose="020B0604020202020204" pitchFamily="34" charset="0"/>
                          <a:ea typeface="Times New Roman" panose="02020603050405020304" pitchFamily="18" charset="0"/>
                        </a:rPr>
                        <a:t>The SGW shall include this IE on the S5/S8 interface if it receives it from the MME.</a:t>
                      </a:r>
                      <a:endParaRPr lang="en-DE" sz="1000" dirty="0">
                        <a:effectLst/>
                        <a:latin typeface="Arial" panose="020B0604020202020204" pitchFamily="34"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8373928"/>
                  </a:ext>
                </a:extLst>
              </a:tr>
            </a:tbl>
          </a:graphicData>
        </a:graphic>
      </p:graphicFrame>
      <p:sp>
        <p:nvSpPr>
          <p:cNvPr id="13" name="TextBox 12">
            <a:extLst>
              <a:ext uri="{FF2B5EF4-FFF2-40B4-BE49-F238E27FC236}">
                <a16:creationId xmlns:a16="http://schemas.microsoft.com/office/drawing/2014/main" id="{D4177394-7949-431A-AAB6-ED3AB15BEAE5}"/>
              </a:ext>
            </a:extLst>
          </p:cNvPr>
          <p:cNvSpPr txBox="1"/>
          <p:nvPr/>
        </p:nvSpPr>
        <p:spPr>
          <a:xfrm>
            <a:off x="6206836" y="4960321"/>
            <a:ext cx="5695949"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nSpc>
                <a:spcPct val="90000"/>
              </a:lnSpc>
              <a:spcBef>
                <a:spcPts val="1000"/>
              </a:spcBef>
              <a:buBlip>
                <a:blip r:embed="rId2"/>
              </a:buBlip>
              <a:defRPr sz="1800">
                <a:latin typeface="+mn-lt"/>
                <a:cs typeface="+mn-cs"/>
              </a:defRPr>
            </a:lvl1pPr>
            <a:lvl2pPr marL="685800" indent="-228600">
              <a:lnSpc>
                <a:spcPct val="90000"/>
              </a:lnSpc>
              <a:spcBef>
                <a:spcPts val="500"/>
              </a:spcBef>
              <a:buClr>
                <a:srgbClr val="C00000"/>
              </a:buClr>
              <a:buFont typeface="Arial" panose="020B0604020202020204" pitchFamily="34" charset="0"/>
              <a:buChar char="•"/>
              <a:defRPr sz="2400">
                <a:latin typeface="+mn-lt"/>
                <a:cs typeface="+mn-cs"/>
              </a:defRPr>
            </a:lvl2pPr>
            <a:lvl3pPr marL="1143000" indent="-228600">
              <a:lnSpc>
                <a:spcPct val="90000"/>
              </a:lnSpc>
              <a:spcBef>
                <a:spcPts val="500"/>
              </a:spcBef>
              <a:buFont typeface="Arial" panose="020B0604020202020204" pitchFamily="34" charset="0"/>
              <a:buChar char="•"/>
              <a:defRPr sz="2000">
                <a:latin typeface="+mn-lt"/>
                <a:cs typeface="+mn-cs"/>
              </a:defRPr>
            </a:lvl3pPr>
            <a:lvl4pPr marL="1600200" indent="-228600">
              <a:lnSpc>
                <a:spcPct val="90000"/>
              </a:lnSpc>
              <a:spcBef>
                <a:spcPts val="500"/>
              </a:spcBef>
              <a:buFont typeface="Arial" panose="020B0604020202020204" pitchFamily="34" charset="0"/>
              <a:buChar char="•"/>
              <a:defRPr>
                <a:latin typeface="+mn-lt"/>
                <a:cs typeface="+mn-cs"/>
              </a:defRPr>
            </a:lvl4pPr>
            <a:lvl5pPr marL="2057400" indent="-228600">
              <a:lnSpc>
                <a:spcPct val="90000"/>
              </a:lnSpc>
              <a:spcBef>
                <a:spcPts val="500"/>
              </a:spcBef>
              <a:buFont typeface="Arial" panose="020B0604020202020204" pitchFamily="34" charset="0"/>
              <a:buChar char="•"/>
              <a:defRPr>
                <a:latin typeface="+mn-lt"/>
                <a:cs typeface="+mn-cs"/>
              </a:defRPr>
            </a:lvl5pPr>
            <a:lvl6pPr marL="2514600" indent="-228600">
              <a:lnSpc>
                <a:spcPct val="90000"/>
              </a:lnSpc>
              <a:spcBef>
                <a:spcPts val="500"/>
              </a:spcBef>
              <a:buFont typeface="Arial" panose="020B0604020202020204" pitchFamily="34" charset="0"/>
              <a:buChar char="•"/>
              <a:defRPr sz="1800">
                <a:latin typeface="+mn-lt"/>
                <a:cs typeface="+mn-cs"/>
              </a:defRPr>
            </a:lvl6pPr>
            <a:lvl7pPr marL="2971800" indent="-228600">
              <a:lnSpc>
                <a:spcPct val="90000"/>
              </a:lnSpc>
              <a:spcBef>
                <a:spcPts val="500"/>
              </a:spcBef>
              <a:buFont typeface="Arial" panose="020B0604020202020204" pitchFamily="34" charset="0"/>
              <a:buChar char="•"/>
              <a:defRPr sz="1800">
                <a:latin typeface="+mn-lt"/>
                <a:cs typeface="+mn-cs"/>
              </a:defRPr>
            </a:lvl7pPr>
            <a:lvl8pPr marL="3429000" indent="-228600">
              <a:lnSpc>
                <a:spcPct val="90000"/>
              </a:lnSpc>
              <a:spcBef>
                <a:spcPts val="500"/>
              </a:spcBef>
              <a:buFont typeface="Arial" panose="020B0604020202020204" pitchFamily="34" charset="0"/>
              <a:buChar char="•"/>
              <a:defRPr sz="1800">
                <a:latin typeface="+mn-lt"/>
                <a:cs typeface="+mn-cs"/>
              </a:defRPr>
            </a:lvl8pPr>
            <a:lvl9pPr marL="3886200" indent="-228600">
              <a:lnSpc>
                <a:spcPct val="90000"/>
              </a:lnSpc>
              <a:spcBef>
                <a:spcPts val="500"/>
              </a:spcBef>
              <a:buFont typeface="Arial" panose="020B0604020202020204" pitchFamily="34" charset="0"/>
              <a:buChar char="•"/>
              <a:defRPr sz="1800">
                <a:latin typeface="+mn-lt"/>
                <a:cs typeface="+mn-cs"/>
              </a:defRPr>
            </a:lvl9pPr>
          </a:lstStyle>
          <a:p>
            <a:r>
              <a:rPr lang="en-US" dirty="0"/>
              <a:t> i.e. the S1AP rejection cause reaches the PDN GW</a:t>
            </a:r>
            <a:endParaRPr lang="en-DE" dirty="0"/>
          </a:p>
        </p:txBody>
      </p:sp>
      <p:pic>
        <p:nvPicPr>
          <p:cNvPr id="15" name="Picture 4">
            <a:extLst>
              <a:ext uri="{FF2B5EF4-FFF2-40B4-BE49-F238E27FC236}">
                <a16:creationId xmlns:a16="http://schemas.microsoft.com/office/drawing/2014/main" id="{C9A2F74B-7B1E-4931-B091-F1553FD2CD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374042"/>
            <a:ext cx="5486400" cy="36195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5B7A247-CB28-4A4A-A288-3A8F4B142AB2}"/>
              </a:ext>
            </a:extLst>
          </p:cNvPr>
          <p:cNvSpPr txBox="1"/>
          <p:nvPr/>
        </p:nvSpPr>
        <p:spPr>
          <a:xfrm>
            <a:off x="307343" y="896991"/>
            <a:ext cx="10487423" cy="461665"/>
          </a:xfrm>
          <a:prstGeom prst="rect">
            <a:avLst/>
          </a:prstGeom>
          <a:noFill/>
        </p:spPr>
        <p:txBody>
          <a:bodyPr wrap="none" rtlCol="0">
            <a:spAutoFit/>
          </a:bodyPr>
          <a:lstStyle/>
          <a:p>
            <a:r>
              <a:rPr lang="en-US" sz="1200" b="1" dirty="0">
                <a:solidFill>
                  <a:srgbClr val="FF0000"/>
                </a:solidFill>
              </a:rPr>
              <a:t>3GPP CT4: TS 29.274</a:t>
            </a:r>
          </a:p>
          <a:p>
            <a:r>
              <a:rPr lang="en-US" sz="1200" b="1" dirty="0">
                <a:solidFill>
                  <a:srgbClr val="FF0000"/>
                </a:solidFill>
              </a:rPr>
              <a:t>3GPP Evolved Packet System (EPS); Evolved General Packet Radio Service (GPRS) Tunnelling Protocol for Control plane (GTPv2-C); Stage 3</a:t>
            </a:r>
            <a:endParaRPr lang="en-DE" sz="1200" b="1" dirty="0">
              <a:solidFill>
                <a:srgbClr val="FF0000"/>
              </a:solidFill>
            </a:endParaRPr>
          </a:p>
        </p:txBody>
      </p:sp>
    </p:spTree>
    <p:extLst>
      <p:ext uri="{BB962C8B-B14F-4D97-AF65-F5344CB8AC3E}">
        <p14:creationId xmlns:p14="http://schemas.microsoft.com/office/powerpoint/2010/main" val="724909098"/>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9B51ED7D-3DB6-466D-A88C-FBBE4394B25C}"/>
              </a:ext>
            </a:extLst>
          </p:cNvPr>
          <p:cNvSpPr txBox="1"/>
          <p:nvPr/>
        </p:nvSpPr>
        <p:spPr>
          <a:xfrm>
            <a:off x="360218" y="1851645"/>
            <a:ext cx="10723418" cy="2739211"/>
          </a:xfrm>
          <a:prstGeom prst="rect">
            <a:avLst/>
          </a:prstGeom>
          <a:noFill/>
        </p:spPr>
        <p:txBody>
          <a:bodyPr wrap="square">
            <a:spAutoFit/>
          </a:bodyPr>
          <a:lstStyle/>
          <a:p>
            <a:pPr marL="342900" lvl="0" indent="-342900">
              <a:buFont typeface="Symbol" panose="05050102010706020507" pitchFamily="18" charset="2"/>
              <a:buChar char=""/>
            </a:pPr>
            <a:r>
              <a:rPr lang="en-US" sz="1400" b="1" dirty="0">
                <a:latin typeface="Calibri" panose="020F0502020204030204" pitchFamily="34" charset="0"/>
                <a:ea typeface="Times New Roman" panose="02020603050405020304" pitchFamily="18" charset="0"/>
              </a:rPr>
              <a:t>H</a:t>
            </a:r>
            <a:r>
              <a:rPr lang="en-US" sz="1400" b="1" dirty="0">
                <a:effectLst/>
                <a:latin typeface="Calibri" panose="020F0502020204030204" pitchFamily="34" charset="0"/>
                <a:ea typeface="Times New Roman" panose="02020603050405020304" pitchFamily="18" charset="0"/>
              </a:rPr>
              <a:t>ow does the PGW (PCEF) inform PCRF the outcome of the “IP-CAN session Modification”?</a:t>
            </a:r>
          </a:p>
          <a:p>
            <a:pPr marL="342900" lvl="0" indent="-342900">
              <a:buFont typeface="Symbol" panose="05050102010706020507" pitchFamily="18" charset="2"/>
              <a:buChar char=""/>
            </a:pPr>
            <a:r>
              <a:rPr lang="en-US" sz="1400" b="1" dirty="0">
                <a:latin typeface="Calibri" panose="020F0502020204030204" pitchFamily="34" charset="0"/>
                <a:ea typeface="Times New Roman" panose="02020603050405020304" pitchFamily="18" charset="0"/>
              </a:rPr>
              <a:t>TS</a:t>
            </a:r>
            <a:r>
              <a:rPr lang="en-US" sz="1400" b="1" dirty="0">
                <a:effectLst/>
                <a:latin typeface="Calibri" panose="020F0502020204030204" pitchFamily="34" charset="0"/>
                <a:ea typeface="Times New Roman" panose="02020603050405020304" pitchFamily="18" charset="0"/>
              </a:rPr>
              <a:t> </a:t>
            </a:r>
            <a:r>
              <a:rPr lang="en-US" sz="1400" b="1" dirty="0">
                <a:solidFill>
                  <a:srgbClr val="7030A0"/>
                </a:solidFill>
                <a:effectLst/>
                <a:latin typeface="Calibri" panose="020F0502020204030204" pitchFamily="34" charset="0"/>
                <a:ea typeface="Times New Roman" panose="02020603050405020304" pitchFamily="18" charset="0"/>
              </a:rPr>
              <a:t>29.212 </a:t>
            </a:r>
            <a:r>
              <a:rPr lang="en-US" sz="1400" b="1" dirty="0">
                <a:solidFill>
                  <a:srgbClr val="7030A0"/>
                </a:solidFill>
                <a:latin typeface="Calibri" panose="020F0502020204030204" pitchFamily="34" charset="0"/>
                <a:ea typeface="Times New Roman" panose="02020603050405020304" pitchFamily="18" charset="0"/>
              </a:rPr>
              <a:t>clause</a:t>
            </a:r>
            <a:r>
              <a:rPr lang="en-US" sz="1400" b="1" dirty="0">
                <a:effectLst/>
                <a:latin typeface="Calibri" panose="020F0502020204030204" pitchFamily="34" charset="0"/>
                <a:ea typeface="Times New Roman" panose="02020603050405020304" pitchFamily="18" charset="0"/>
              </a:rPr>
              <a:t> 4.5.12</a:t>
            </a:r>
            <a:endParaRPr lang="en-DE" sz="1400" b="1" dirty="0">
              <a:effectLst/>
              <a:latin typeface="Calibri" panose="020F0502020204030204" pitchFamily="34" charset="0"/>
              <a:ea typeface="Calibri" panose="020F0502020204030204" pitchFamily="34" charset="0"/>
            </a:endParaRPr>
          </a:p>
          <a:p>
            <a:pPr marL="914400"/>
            <a:r>
              <a:rPr lang="en-US" sz="1100" dirty="0">
                <a:solidFill>
                  <a:srgbClr val="7030A0"/>
                </a:solidFill>
                <a:effectLst/>
                <a:highlight>
                  <a:srgbClr val="FFFF00"/>
                </a:highlight>
                <a:latin typeface="Calibri" panose="020F0502020204030204" pitchFamily="34" charset="0"/>
                <a:ea typeface="Calibri" panose="020F0502020204030204" pitchFamily="34" charset="0"/>
              </a:rPr>
              <a:t>If the RAN-NAS-Cause feature is supported</a:t>
            </a:r>
            <a:r>
              <a:rPr lang="en-US" sz="1100" dirty="0">
                <a:solidFill>
                  <a:srgbClr val="7030A0"/>
                </a:solidFill>
                <a:effectLst/>
                <a:latin typeface="Calibri" panose="020F0502020204030204" pitchFamily="34" charset="0"/>
                <a:ea typeface="Calibri" panose="020F0502020204030204" pitchFamily="34" charset="0"/>
              </a:rPr>
              <a:t> and as part of any of the procedures described in this clause the PCEF receives from the access network some RAN/NAS release cause(s), ….., </a:t>
            </a:r>
            <a:r>
              <a:rPr lang="en-US" sz="1100" dirty="0">
                <a:solidFill>
                  <a:srgbClr val="7030A0"/>
                </a:solidFill>
                <a:effectLst/>
                <a:highlight>
                  <a:srgbClr val="FFFF00"/>
                </a:highlight>
                <a:latin typeface="Calibri" panose="020F0502020204030204" pitchFamily="34" charset="0"/>
                <a:ea typeface="Calibri" panose="020F0502020204030204" pitchFamily="34" charset="0"/>
              </a:rPr>
              <a:t>the PCEF shall also provide the received cause(s) in the Charging-Rule-Report AVP</a:t>
            </a:r>
            <a:r>
              <a:rPr lang="en-US" sz="1100" dirty="0">
                <a:solidFill>
                  <a:srgbClr val="7030A0"/>
                </a:solidFill>
                <a:effectLst/>
                <a:latin typeface="Calibri" panose="020F0502020204030204" pitchFamily="34" charset="0"/>
                <a:ea typeface="Calibri" panose="020F0502020204030204" pitchFamily="34" charset="0"/>
              </a:rPr>
              <a:t>. If RAN-NAS-Cause feature is supported the PCEF shall provide the available access network information within the 3GPP-User-Location-Info AVP (if available), TWAN-Identifier (if available and Trusted-WLAN is supported), User-Location-Info-Time AVP (if available) and 3GPP-MS-TimeZone AVP (if available).</a:t>
            </a:r>
            <a:endParaRPr lang="en-DE" sz="1100" dirty="0">
              <a:effectLst/>
              <a:latin typeface="Calibri" panose="020F0502020204030204" pitchFamily="34" charset="0"/>
              <a:ea typeface="Calibri" panose="020F0502020204030204" pitchFamily="34" charset="0"/>
            </a:endParaRPr>
          </a:p>
          <a:p>
            <a:pPr marL="487680" hangingPunct="0"/>
            <a:r>
              <a:rPr lang="en-GB" sz="1000" dirty="0">
                <a:solidFill>
                  <a:srgbClr val="7030A0"/>
                </a:solidFill>
                <a:effectLst/>
                <a:latin typeface="Courier New" panose="02070309020205020404" pitchFamily="49" charset="0"/>
                <a:ea typeface="Times New Roman" panose="02020603050405020304" pitchFamily="18" charset="0"/>
              </a:rPr>
              <a:t>Charging-Rule-Report ::= &lt; AVP Header: 1018 &gt;</a:t>
            </a:r>
            <a:endParaRPr lang="en-DE" sz="1000" dirty="0">
              <a:effectLst/>
              <a:latin typeface="Courier New" panose="02070309020205020404" pitchFamily="49" charset="0"/>
              <a:ea typeface="Times New Roman" panose="02020603050405020304" pitchFamily="18" charset="0"/>
            </a:endParaRPr>
          </a:p>
          <a:p>
            <a:pPr marL="487680" hangingPunct="0"/>
            <a:r>
              <a:rPr lang="en-GB" sz="1000" dirty="0">
                <a:solidFill>
                  <a:srgbClr val="7030A0"/>
                </a:solidFill>
                <a:effectLst/>
                <a:latin typeface="Courier New" panose="02070309020205020404" pitchFamily="49" charset="0"/>
                <a:ea typeface="Times New Roman" panose="02020603050405020304" pitchFamily="18" charset="0"/>
              </a:rPr>
              <a:t>                       *[ Charging-Rule-Name ]</a:t>
            </a:r>
            <a:endParaRPr lang="en-DE" sz="1000" dirty="0">
              <a:effectLst/>
              <a:latin typeface="Courier New" panose="02070309020205020404" pitchFamily="49" charset="0"/>
              <a:ea typeface="Times New Roman" panose="02020603050405020304" pitchFamily="18" charset="0"/>
            </a:endParaRPr>
          </a:p>
          <a:p>
            <a:pPr marL="487680" hangingPunct="0"/>
            <a:r>
              <a:rPr lang="en-GB" sz="1000" dirty="0">
                <a:solidFill>
                  <a:srgbClr val="7030A0"/>
                </a:solidFill>
                <a:effectLst/>
                <a:latin typeface="Courier New" panose="02070309020205020404" pitchFamily="49" charset="0"/>
                <a:ea typeface="Times New Roman" panose="02020603050405020304" pitchFamily="18" charset="0"/>
              </a:rPr>
              <a:t>                       *[ Charging-Rule-Base-Name ]</a:t>
            </a:r>
            <a:endParaRPr lang="en-DE" sz="1000" dirty="0">
              <a:effectLst/>
              <a:latin typeface="Courier New" panose="02070309020205020404" pitchFamily="49" charset="0"/>
              <a:ea typeface="Times New Roman" panose="02020603050405020304" pitchFamily="18" charset="0"/>
            </a:endParaRPr>
          </a:p>
          <a:p>
            <a:pPr marL="487680" hangingPunct="0"/>
            <a:r>
              <a:rPr lang="en-GB" sz="1000" dirty="0">
                <a:solidFill>
                  <a:srgbClr val="7030A0"/>
                </a:solidFill>
                <a:effectLst/>
                <a:latin typeface="Courier New" panose="02070309020205020404" pitchFamily="49" charset="0"/>
                <a:ea typeface="Times New Roman" panose="02020603050405020304" pitchFamily="18" charset="0"/>
              </a:rPr>
              <a:t>                       [ Bearer-Identifier ]</a:t>
            </a:r>
            <a:endParaRPr lang="en-DE" sz="1000" dirty="0">
              <a:effectLst/>
              <a:latin typeface="Courier New" panose="02070309020205020404" pitchFamily="49" charset="0"/>
              <a:ea typeface="Times New Roman" panose="02020603050405020304" pitchFamily="18" charset="0"/>
            </a:endParaRPr>
          </a:p>
          <a:p>
            <a:pPr marL="487680" hangingPunct="0"/>
            <a:r>
              <a:rPr lang="en-GB" sz="1000" dirty="0">
                <a:solidFill>
                  <a:srgbClr val="7030A0"/>
                </a:solidFill>
                <a:effectLst/>
                <a:latin typeface="Courier New" panose="02070309020205020404" pitchFamily="49" charset="0"/>
                <a:ea typeface="Times New Roman" panose="02020603050405020304" pitchFamily="18" charset="0"/>
              </a:rPr>
              <a:t>                       [ PCC-Rule-Status ]</a:t>
            </a:r>
            <a:endParaRPr lang="en-DE" sz="1000" dirty="0">
              <a:effectLst/>
              <a:latin typeface="Courier New" panose="02070309020205020404" pitchFamily="49" charset="0"/>
              <a:ea typeface="Times New Roman" panose="02020603050405020304" pitchFamily="18" charset="0"/>
            </a:endParaRPr>
          </a:p>
          <a:p>
            <a:pPr marL="487680" hangingPunct="0"/>
            <a:r>
              <a:rPr lang="en-GB" sz="1000" dirty="0">
                <a:solidFill>
                  <a:srgbClr val="7030A0"/>
                </a:solidFill>
                <a:effectLst/>
                <a:latin typeface="Courier New" panose="02070309020205020404" pitchFamily="49" charset="0"/>
                <a:ea typeface="Times New Roman" panose="02020603050405020304" pitchFamily="18" charset="0"/>
              </a:rPr>
              <a:t>                       [ Rule-Failure-Code ]</a:t>
            </a:r>
            <a:endParaRPr lang="en-DE" sz="1000" dirty="0">
              <a:effectLst/>
              <a:latin typeface="Courier New" panose="02070309020205020404" pitchFamily="49" charset="0"/>
              <a:ea typeface="Times New Roman" panose="02020603050405020304" pitchFamily="18" charset="0"/>
            </a:endParaRPr>
          </a:p>
          <a:p>
            <a:pPr marL="487680" hangingPunct="0"/>
            <a:r>
              <a:rPr lang="en-GB" sz="1000" dirty="0">
                <a:solidFill>
                  <a:srgbClr val="7030A0"/>
                </a:solidFill>
                <a:effectLst/>
                <a:latin typeface="Courier New" panose="02070309020205020404" pitchFamily="49" charset="0"/>
                <a:ea typeface="Times New Roman" panose="02020603050405020304" pitchFamily="18" charset="0"/>
              </a:rPr>
              <a:t>                       [ Final-Unit-Indication ]</a:t>
            </a:r>
            <a:endParaRPr lang="en-DE" sz="1000" dirty="0">
              <a:effectLst/>
              <a:latin typeface="Courier New" panose="02070309020205020404" pitchFamily="49" charset="0"/>
              <a:ea typeface="Times New Roman" panose="02020603050405020304" pitchFamily="18" charset="0"/>
            </a:endParaRPr>
          </a:p>
          <a:p>
            <a:pPr marL="487680" hangingPunct="0"/>
            <a:r>
              <a:rPr lang="en-GB" sz="1000" dirty="0">
                <a:solidFill>
                  <a:srgbClr val="7030A0"/>
                </a:solidFill>
                <a:effectLst/>
                <a:latin typeface="Courier New" panose="02070309020205020404" pitchFamily="49" charset="0"/>
                <a:ea typeface="Times New Roman" panose="02020603050405020304" pitchFamily="18" charset="0"/>
              </a:rPr>
              <a:t>                       </a:t>
            </a:r>
            <a:r>
              <a:rPr lang="fr-FR" sz="1000" dirty="0">
                <a:solidFill>
                  <a:srgbClr val="7030A0"/>
                </a:solidFill>
                <a:effectLst/>
                <a:latin typeface="Courier New" panose="02070309020205020404" pitchFamily="49" charset="0"/>
                <a:ea typeface="Times New Roman" panose="02020603050405020304" pitchFamily="18" charset="0"/>
              </a:rPr>
              <a:t>*[ </a:t>
            </a:r>
            <a:r>
              <a:rPr lang="fr-FR" sz="1000" dirty="0">
                <a:solidFill>
                  <a:srgbClr val="7030A0"/>
                </a:solidFill>
                <a:effectLst/>
                <a:highlight>
                  <a:srgbClr val="FFFF00"/>
                </a:highlight>
                <a:latin typeface="Courier New" panose="02070309020205020404" pitchFamily="49" charset="0"/>
                <a:ea typeface="Times New Roman" panose="02020603050405020304" pitchFamily="18" charset="0"/>
              </a:rPr>
              <a:t>RAN-NAS-Release-Cause</a:t>
            </a:r>
            <a:r>
              <a:rPr lang="fr-FR" sz="1000" dirty="0">
                <a:solidFill>
                  <a:srgbClr val="7030A0"/>
                </a:solidFill>
                <a:effectLst/>
                <a:latin typeface="Courier New" panose="02070309020205020404" pitchFamily="49" charset="0"/>
                <a:ea typeface="Times New Roman" panose="02020603050405020304" pitchFamily="18" charset="0"/>
              </a:rPr>
              <a:t> ]</a:t>
            </a:r>
            <a:endParaRPr lang="en-DE" sz="1000" dirty="0">
              <a:effectLst/>
              <a:latin typeface="Courier New" panose="02070309020205020404" pitchFamily="49" charset="0"/>
              <a:ea typeface="Times New Roman" panose="02020603050405020304" pitchFamily="18" charset="0"/>
            </a:endParaRPr>
          </a:p>
          <a:p>
            <a:pPr marL="487680" hangingPunct="0"/>
            <a:r>
              <a:rPr lang="fr-FR" sz="1000" dirty="0">
                <a:solidFill>
                  <a:srgbClr val="7030A0"/>
                </a:solidFill>
                <a:effectLst/>
                <a:latin typeface="Courier New" panose="02070309020205020404" pitchFamily="49" charset="0"/>
                <a:ea typeface="Times New Roman" panose="02020603050405020304" pitchFamily="18" charset="0"/>
              </a:rPr>
              <a:t>                       *[ Content-Version ]</a:t>
            </a:r>
            <a:endParaRPr lang="en-DE" sz="1000" dirty="0">
              <a:effectLst/>
              <a:latin typeface="Courier New" panose="02070309020205020404" pitchFamily="49" charset="0"/>
              <a:ea typeface="Times New Roman" panose="02020603050405020304" pitchFamily="18" charset="0"/>
            </a:endParaRPr>
          </a:p>
          <a:p>
            <a:pPr marL="487680" hangingPunct="0"/>
            <a:r>
              <a:rPr lang="fr-FR" sz="1000" dirty="0">
                <a:solidFill>
                  <a:srgbClr val="7030A0"/>
                </a:solidFill>
                <a:effectLst/>
                <a:latin typeface="Courier New" panose="02070309020205020404" pitchFamily="49" charset="0"/>
                <a:ea typeface="Times New Roman" panose="02020603050405020304" pitchFamily="18" charset="0"/>
              </a:rPr>
              <a:t>                       </a:t>
            </a:r>
            <a:r>
              <a:rPr lang="en-GB" sz="1000" dirty="0">
                <a:solidFill>
                  <a:srgbClr val="7030A0"/>
                </a:solidFill>
                <a:effectLst/>
                <a:latin typeface="Courier New" panose="02070309020205020404" pitchFamily="49" charset="0"/>
                <a:ea typeface="Times New Roman" panose="02020603050405020304" pitchFamily="18" charset="0"/>
              </a:rPr>
              <a:t>*[ AVP ]</a:t>
            </a:r>
            <a:endParaRPr lang="en-DE" sz="1000" dirty="0">
              <a:effectLst/>
              <a:latin typeface="Courier New" panose="02070309020205020404" pitchFamily="49" charset="0"/>
              <a:ea typeface="Times New Roman" panose="02020603050405020304" pitchFamily="18" charset="0"/>
            </a:endParaRPr>
          </a:p>
        </p:txBody>
      </p:sp>
      <p:sp>
        <p:nvSpPr>
          <p:cNvPr id="9" name="TextBox 8">
            <a:extLst>
              <a:ext uri="{FF2B5EF4-FFF2-40B4-BE49-F238E27FC236}">
                <a16:creationId xmlns:a16="http://schemas.microsoft.com/office/drawing/2014/main" id="{F8F1BABF-4CE8-4F93-B5EE-4535F48D48D0}"/>
              </a:ext>
            </a:extLst>
          </p:cNvPr>
          <p:cNvSpPr txBox="1"/>
          <p:nvPr/>
        </p:nvSpPr>
        <p:spPr>
          <a:xfrm>
            <a:off x="221673" y="4425570"/>
            <a:ext cx="11610109" cy="1892826"/>
          </a:xfrm>
          <a:prstGeom prst="rect">
            <a:avLst/>
          </a:prstGeom>
          <a:noFill/>
        </p:spPr>
        <p:txBody>
          <a:bodyPr wrap="square">
            <a:spAutoFit/>
          </a:bodyPr>
          <a:lstStyle/>
          <a:p>
            <a:pPr marL="342900" indent="-342900">
              <a:buFont typeface="Symbol" panose="05050102010706020507" pitchFamily="18" charset="2"/>
              <a:buChar char=""/>
            </a:pPr>
            <a:r>
              <a:rPr lang="en-US" sz="1400" b="1" dirty="0">
                <a:latin typeface="Calibri" panose="020F0502020204030204" pitchFamily="34" charset="0"/>
              </a:rPr>
              <a:t>TS 29.213 specifies</a:t>
            </a:r>
            <a:endParaRPr lang="en-DE" sz="1400" b="1" dirty="0">
              <a:latin typeface="Calibri" panose="020F0502020204030204" pitchFamily="34" charset="0"/>
            </a:endParaRPr>
          </a:p>
          <a:p>
            <a:pPr marL="716280"/>
            <a:r>
              <a:rPr lang="en-US" sz="1100" dirty="0">
                <a:solidFill>
                  <a:srgbClr val="7030A0"/>
                </a:solidFill>
                <a:effectLst/>
                <a:highlight>
                  <a:srgbClr val="FFFF00"/>
                </a:highlight>
                <a:latin typeface="Calibri" panose="020F0502020204030204" pitchFamily="34" charset="0"/>
                <a:ea typeface="Calibri" panose="020F0502020204030204" pitchFamily="34" charset="0"/>
              </a:rPr>
              <a:t>If the RAN-NAS-Cause feature is supported</a:t>
            </a:r>
            <a:r>
              <a:rPr lang="en-US" sz="1100" dirty="0">
                <a:solidFill>
                  <a:srgbClr val="7030A0"/>
                </a:solidFill>
                <a:effectLst/>
                <a:latin typeface="Calibri" panose="020F0502020204030204" pitchFamily="34" charset="0"/>
                <a:ea typeface="Calibri" panose="020F0502020204030204" pitchFamily="34" charset="0"/>
              </a:rPr>
              <a:t> and the PCRF received the access network information from the PCEF/BBERF due to bearer termination or </a:t>
            </a:r>
            <a:r>
              <a:rPr lang="en-US" sz="1100" dirty="0">
                <a:solidFill>
                  <a:srgbClr val="7030A0"/>
                </a:solidFill>
                <a:effectLst/>
                <a:highlight>
                  <a:srgbClr val="FFFF00"/>
                </a:highlight>
                <a:latin typeface="Calibri" panose="020F0502020204030204" pitchFamily="34" charset="0"/>
                <a:ea typeface="Calibri" panose="020F0502020204030204" pitchFamily="34" charset="0"/>
              </a:rPr>
              <a:t>unsuccessful bearer establishment/modification</a:t>
            </a:r>
            <a:r>
              <a:rPr lang="en-US" sz="1100" dirty="0">
                <a:solidFill>
                  <a:srgbClr val="7030A0"/>
                </a:solidFill>
                <a:effectLst/>
                <a:latin typeface="Calibri" panose="020F0502020204030204" pitchFamily="34" charset="0"/>
                <a:ea typeface="Calibri" panose="020F0502020204030204" pitchFamily="34" charset="0"/>
              </a:rPr>
              <a:t>, the PCRF shall include in the RAR command the access network information within the 3GPP-User-Location-Info AVP (if available), TWAN-Identifier (if available and </a:t>
            </a:r>
            <a:r>
              <a:rPr lang="en-US" sz="1100" dirty="0" err="1">
                <a:solidFill>
                  <a:srgbClr val="7030A0"/>
                </a:solidFill>
                <a:effectLst/>
                <a:latin typeface="Calibri" panose="020F0502020204030204" pitchFamily="34" charset="0"/>
                <a:ea typeface="Calibri" panose="020F0502020204030204" pitchFamily="34" charset="0"/>
              </a:rPr>
              <a:t>Netloc</a:t>
            </a:r>
            <a:r>
              <a:rPr lang="en-US" sz="1100" dirty="0">
                <a:solidFill>
                  <a:srgbClr val="7030A0"/>
                </a:solidFill>
                <a:effectLst/>
                <a:latin typeface="Calibri" panose="020F0502020204030204" pitchFamily="34" charset="0"/>
                <a:ea typeface="Calibri" panose="020F0502020204030204" pitchFamily="34" charset="0"/>
              </a:rPr>
              <a:t>-Trusted-WLAN feature is supported) User-Location-Info-Time AVP (if available), 3GPP-SGSN-MCC-MNC AVP (if location info is not available) and/or 3GPP-MS-TimeZone AVP (if available). </a:t>
            </a:r>
            <a:r>
              <a:rPr lang="en-US" sz="1100" dirty="0">
                <a:solidFill>
                  <a:srgbClr val="7030A0"/>
                </a:solidFill>
                <a:effectLst/>
                <a:highlight>
                  <a:srgbClr val="FFFF00"/>
                </a:highlight>
                <a:latin typeface="Calibri" panose="020F0502020204030204" pitchFamily="34" charset="0"/>
                <a:ea typeface="Calibri" panose="020F0502020204030204" pitchFamily="34" charset="0"/>
              </a:rPr>
              <a:t>Additionally, if the PCRF received from the PCEF the RAN cause and/or NAS cause,</a:t>
            </a:r>
            <a:r>
              <a:rPr lang="en-US" sz="1100" dirty="0">
                <a:solidFill>
                  <a:srgbClr val="7030A0"/>
                </a:solidFill>
                <a:effectLst/>
                <a:latin typeface="Calibri" panose="020F0502020204030204" pitchFamily="34" charset="0"/>
                <a:ea typeface="Calibri" panose="020F0502020204030204" pitchFamily="34" charset="0"/>
              </a:rPr>
              <a:t> TWAN cause or untrusted WLAN cause due to bearer termination, </a:t>
            </a:r>
            <a:r>
              <a:rPr lang="en-US" sz="1100" dirty="0">
                <a:solidFill>
                  <a:srgbClr val="7030A0"/>
                </a:solidFill>
                <a:effectLst/>
                <a:highlight>
                  <a:srgbClr val="FFFF00"/>
                </a:highlight>
                <a:latin typeface="Calibri" panose="020F0502020204030204" pitchFamily="34" charset="0"/>
                <a:ea typeface="Calibri" panose="020F0502020204030204" pitchFamily="34" charset="0"/>
              </a:rPr>
              <a:t>the PCRF shall provide the received cause(s) in the RAN-NAS-Release-Cause AVP in the RAR command</a:t>
            </a:r>
            <a:r>
              <a:rPr lang="en-US" sz="1100" dirty="0">
                <a:solidFill>
                  <a:srgbClr val="7030A0"/>
                </a:solidFill>
                <a:effectLst/>
                <a:latin typeface="Calibri" panose="020F0502020204030204" pitchFamily="34" charset="0"/>
                <a:ea typeface="Calibri" panose="020F0502020204030204" pitchFamily="34" charset="0"/>
              </a:rPr>
              <a:t>.</a:t>
            </a:r>
            <a:endParaRPr lang="en-DE" sz="1100" dirty="0">
              <a:effectLst/>
              <a:latin typeface="Calibri" panose="020F0502020204030204" pitchFamily="34" charset="0"/>
              <a:ea typeface="Calibri" panose="020F0502020204030204" pitchFamily="34" charset="0"/>
            </a:endParaRPr>
          </a:p>
          <a:p>
            <a:pPr marL="487680">
              <a:spcBef>
                <a:spcPts val="1200"/>
              </a:spcBef>
            </a:pPr>
            <a:r>
              <a:rPr lang="en-US" sz="1600" b="1" dirty="0">
                <a:solidFill>
                  <a:srgbClr val="7030A0"/>
                </a:solidFill>
                <a:effectLst/>
                <a:latin typeface="Calibri Light" panose="020F0302020204030204" pitchFamily="34" charset="0"/>
                <a:ea typeface="Times New Roman" panose="02020603050405020304" pitchFamily="18" charset="0"/>
              </a:rPr>
              <a:t>A.11 Handling of RAN/NAS release cause values</a:t>
            </a:r>
            <a:endParaRPr lang="en-DE" sz="1600" b="1" dirty="0">
              <a:solidFill>
                <a:srgbClr val="2F5496"/>
              </a:solidFill>
              <a:effectLst/>
              <a:latin typeface="Calibri Light" panose="020F0302020204030204" pitchFamily="34" charset="0"/>
              <a:ea typeface="Calibri" panose="020F0502020204030204" pitchFamily="34" charset="0"/>
            </a:endParaRPr>
          </a:p>
          <a:p>
            <a:pPr marL="487680"/>
            <a:r>
              <a:rPr lang="en-US" sz="1100" dirty="0">
                <a:solidFill>
                  <a:srgbClr val="7030A0"/>
                </a:solidFill>
                <a:effectLst/>
                <a:latin typeface="Calibri" panose="020F0502020204030204" pitchFamily="34" charset="0"/>
                <a:ea typeface="Calibri" panose="020F0502020204030204" pitchFamily="34" charset="0"/>
              </a:rPr>
              <a:t>If the P-CSCF is required by operator policy to provide the RAN/NAS release cause information, it includes this information in the corresponding SIP message as specified in 3GPP TS 24.229 [17] when received from the PCRF (see clause 4.4.4, 4.4.6.1, 4.4.6.2, 4.4.6.3 and 4.4.6.7).</a:t>
            </a:r>
            <a:endParaRPr lang="en-DE" sz="1100" dirty="0">
              <a:effectLst/>
              <a:latin typeface="Calibri" panose="020F0502020204030204" pitchFamily="34" charset="0"/>
              <a:ea typeface="Calibri" panose="020F0502020204030204" pitchFamily="34" charset="0"/>
            </a:endParaRPr>
          </a:p>
        </p:txBody>
      </p:sp>
      <p:sp>
        <p:nvSpPr>
          <p:cNvPr id="4" name="TextBox 3">
            <a:extLst>
              <a:ext uri="{FF2B5EF4-FFF2-40B4-BE49-F238E27FC236}">
                <a16:creationId xmlns:a16="http://schemas.microsoft.com/office/drawing/2014/main" id="{2F89DE6C-88FD-485F-8E0E-5304717DD4C7}"/>
              </a:ext>
            </a:extLst>
          </p:cNvPr>
          <p:cNvSpPr txBox="1"/>
          <p:nvPr/>
        </p:nvSpPr>
        <p:spPr>
          <a:xfrm>
            <a:off x="221673" y="929434"/>
            <a:ext cx="8607293" cy="461665"/>
          </a:xfrm>
          <a:prstGeom prst="rect">
            <a:avLst/>
          </a:prstGeom>
          <a:noFill/>
        </p:spPr>
        <p:txBody>
          <a:bodyPr wrap="none" rtlCol="0">
            <a:spAutoFit/>
          </a:bodyPr>
          <a:lstStyle>
            <a:defPPr>
              <a:defRPr lang="en-GB"/>
            </a:defPPr>
            <a:lvl1pPr>
              <a:defRPr sz="1200" b="1">
                <a:solidFill>
                  <a:srgbClr val="FF0000"/>
                </a:solidFill>
              </a:defRPr>
            </a:lvl1pPr>
          </a:lstStyle>
          <a:p>
            <a:r>
              <a:rPr lang="en-US" dirty="0"/>
              <a:t>3GPP CT3 TS 29.212 (Policy and Charging Control (PCC); Reference points)</a:t>
            </a:r>
          </a:p>
          <a:p>
            <a:r>
              <a:rPr lang="en-US" dirty="0"/>
              <a:t>3GPP CT3 TS 29.213 (Policy and charging control </a:t>
            </a:r>
            <a:r>
              <a:rPr lang="en-US" dirty="0" err="1"/>
              <a:t>signalling</a:t>
            </a:r>
            <a:r>
              <a:rPr lang="en-US" dirty="0"/>
              <a:t> flows and Quality of Service (QoS) parameter mapping)</a:t>
            </a:r>
            <a:endParaRPr lang="en-DE" dirty="0"/>
          </a:p>
        </p:txBody>
      </p:sp>
    </p:spTree>
    <p:extLst>
      <p:ext uri="{BB962C8B-B14F-4D97-AF65-F5344CB8AC3E}">
        <p14:creationId xmlns:p14="http://schemas.microsoft.com/office/powerpoint/2010/main" val="3871462697"/>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AAEFCDD-159F-4624-A6DC-6C0CA63AB898}"/>
              </a:ext>
            </a:extLst>
          </p:cNvPr>
          <p:cNvSpPr txBox="1"/>
          <p:nvPr/>
        </p:nvSpPr>
        <p:spPr>
          <a:xfrm>
            <a:off x="350981" y="2069444"/>
            <a:ext cx="10889673" cy="3908762"/>
          </a:xfrm>
          <a:prstGeom prst="rect">
            <a:avLst/>
          </a:prstGeom>
          <a:noFill/>
        </p:spPr>
        <p:txBody>
          <a:bodyPr wrap="square">
            <a:spAutoFit/>
          </a:bodyPr>
          <a:lstStyle/>
          <a:p>
            <a:r>
              <a:rPr lang="en-GB" sz="1600" dirty="0">
                <a:latin typeface="Calibri" panose="020F0502020204030204" pitchFamily="34" charset="0"/>
                <a:ea typeface="Calibri" panose="020F0502020204030204" pitchFamily="34" charset="0"/>
              </a:rPr>
              <a:t>T</a:t>
            </a:r>
            <a:r>
              <a:rPr lang="en-GB" sz="1600" dirty="0">
                <a:effectLst/>
                <a:latin typeface="Calibri" panose="020F0502020204030204" pitchFamily="34" charset="0"/>
                <a:ea typeface="Calibri" panose="020F0502020204030204" pitchFamily="34" charset="0"/>
              </a:rPr>
              <a:t>he MC service (IP-CAN Session modification) acts as an SCS/AS (or AF) via T8/N33 (29.122, using </a:t>
            </a:r>
            <a:r>
              <a:rPr lang="en-GB" sz="1600" dirty="0" err="1">
                <a:effectLst/>
                <a:latin typeface="Calibri" panose="020F0502020204030204" pitchFamily="34" charset="0"/>
                <a:ea typeface="Calibri" panose="020F0502020204030204" pitchFamily="34" charset="0"/>
              </a:rPr>
              <a:t>AsSessionWithQoS</a:t>
            </a:r>
            <a:r>
              <a:rPr lang="en-GB" sz="1600" dirty="0">
                <a:effectLst/>
                <a:latin typeface="Calibri" panose="020F0502020204030204" pitchFamily="34" charset="0"/>
                <a:ea typeface="Calibri" panose="020F0502020204030204" pitchFamily="34" charset="0"/>
              </a:rPr>
              <a:t> I assume) or via Rx/N5 (29.214).</a:t>
            </a:r>
          </a:p>
          <a:p>
            <a:endParaRPr lang="en-DE" sz="1600" dirty="0">
              <a:effectLst/>
              <a:latin typeface="Calibri" panose="020F0502020204030204" pitchFamily="34" charset="0"/>
              <a:ea typeface="Calibri" panose="020F0502020204030204" pitchFamily="34" charset="0"/>
            </a:endParaRPr>
          </a:p>
          <a:p>
            <a:r>
              <a:rPr lang="en-GB" sz="1600" dirty="0">
                <a:effectLst/>
                <a:latin typeface="Calibri" panose="020F0502020204030204" pitchFamily="34" charset="0"/>
                <a:ea typeface="Calibri" panose="020F0502020204030204" pitchFamily="34" charset="0"/>
              </a:rPr>
              <a:t>In both cases (i.e. 29.122 and 29.214) the RAN-NAS-cause can be sent to the MC service server.</a:t>
            </a:r>
          </a:p>
          <a:p>
            <a:endParaRPr lang="en-DE" sz="1600" dirty="0">
              <a:effectLst/>
              <a:latin typeface="Calibri" panose="020F0502020204030204" pitchFamily="34" charset="0"/>
              <a:ea typeface="Calibri" panose="020F0502020204030204" pitchFamily="34" charset="0"/>
            </a:endParaRPr>
          </a:p>
          <a:p>
            <a:r>
              <a:rPr lang="en-GB" sz="1600" dirty="0">
                <a:effectLst/>
                <a:latin typeface="Calibri" panose="020F0502020204030204" pitchFamily="34" charset="0"/>
                <a:ea typeface="Calibri" panose="020F0502020204030204" pitchFamily="34" charset="0"/>
              </a:rPr>
              <a:t>In 29.214 it is the RAN-NAS-Release-Cause AVP and in 29.122 it is the </a:t>
            </a:r>
            <a:r>
              <a:rPr lang="en-GB" sz="1600" dirty="0" err="1">
                <a:effectLst/>
                <a:latin typeface="Calibri" panose="020F0502020204030204" pitchFamily="34" charset="0"/>
                <a:ea typeface="Calibri" panose="020F0502020204030204" pitchFamily="34" charset="0"/>
              </a:rPr>
              <a:t>ranNasCause</a:t>
            </a:r>
            <a:r>
              <a:rPr lang="en-GB" sz="1600" dirty="0">
                <a:effectLst/>
                <a:latin typeface="Calibri" panose="020F0502020204030204" pitchFamily="34" charset="0"/>
                <a:ea typeface="Calibri" panose="020F0502020204030204" pitchFamily="34" charset="0"/>
              </a:rPr>
              <a:t> attribute, which both link to a definition of the cause in 29.212.</a:t>
            </a:r>
            <a:endParaRPr lang="en-DE" sz="1600" dirty="0">
              <a:effectLst/>
              <a:latin typeface="Calibri" panose="020F0502020204030204" pitchFamily="34" charset="0"/>
              <a:ea typeface="Calibri" panose="020F0502020204030204" pitchFamily="34" charset="0"/>
            </a:endParaRPr>
          </a:p>
          <a:p>
            <a:r>
              <a:rPr lang="en-GB" sz="1600" dirty="0">
                <a:effectLst/>
                <a:latin typeface="Calibri" panose="020F0502020204030204" pitchFamily="34" charset="0"/>
                <a:ea typeface="Calibri" panose="020F0502020204030204" pitchFamily="34" charset="0"/>
              </a:rPr>
              <a:t> </a:t>
            </a:r>
            <a:endParaRPr lang="en-DE" sz="1600" dirty="0">
              <a:effectLst/>
              <a:latin typeface="Calibri" panose="020F0502020204030204" pitchFamily="34" charset="0"/>
              <a:ea typeface="Calibri" panose="020F0502020204030204" pitchFamily="34" charset="0"/>
            </a:endParaRPr>
          </a:p>
          <a:p>
            <a:r>
              <a:rPr lang="en-GB" sz="1600" dirty="0">
                <a:effectLst/>
                <a:latin typeface="Calibri" panose="020F0502020204030204" pitchFamily="34" charset="0"/>
                <a:ea typeface="Calibri" panose="020F0502020204030204" pitchFamily="34" charset="0"/>
              </a:rPr>
              <a:t>29.214 4.4.6.3 says (among others):</a:t>
            </a:r>
            <a:endParaRPr lang="en-DE" sz="1600" dirty="0">
              <a:effectLst/>
              <a:latin typeface="Calibri" panose="020F0502020204030204" pitchFamily="34" charset="0"/>
              <a:ea typeface="Calibri" panose="020F0502020204030204" pitchFamily="34" charset="0"/>
            </a:endParaRPr>
          </a:p>
          <a:p>
            <a:r>
              <a:rPr lang="en-GB" sz="1200" i="1" dirty="0">
                <a:effectLst/>
                <a:latin typeface="Calibri" panose="020F0502020204030204" pitchFamily="34" charset="0"/>
                <a:ea typeface="Calibri" panose="020F0502020204030204" pitchFamily="34" charset="0"/>
              </a:rPr>
              <a:t>“If the RAN-NAS-Cause feature is supported and the PCRF received the access network information from the PCEF/BBERF </a:t>
            </a:r>
            <a:r>
              <a:rPr lang="en-GB" sz="1200" i="1" dirty="0">
                <a:effectLst/>
                <a:highlight>
                  <a:srgbClr val="FFFF00"/>
                </a:highlight>
                <a:latin typeface="Calibri" panose="020F0502020204030204" pitchFamily="34" charset="0"/>
                <a:ea typeface="Calibri" panose="020F0502020204030204" pitchFamily="34" charset="0"/>
              </a:rPr>
              <a:t>due to bearer termination or unsuccessful bearer establishment/modification</a:t>
            </a:r>
            <a:r>
              <a:rPr lang="en-GB" sz="1200" i="1" dirty="0">
                <a:effectLst/>
                <a:latin typeface="Calibri" panose="020F0502020204030204" pitchFamily="34" charset="0"/>
                <a:ea typeface="Calibri" panose="020F0502020204030204" pitchFamily="34" charset="0"/>
              </a:rPr>
              <a:t>, the PCRF shall include in the RAR command the access network information within the 3GPP-User-Location-Info AVP (if available), TWAN-Identifier (if available and </a:t>
            </a:r>
            <a:r>
              <a:rPr lang="en-GB" sz="1200" i="1" dirty="0" err="1">
                <a:effectLst/>
                <a:latin typeface="Calibri" panose="020F0502020204030204" pitchFamily="34" charset="0"/>
                <a:ea typeface="Calibri" panose="020F0502020204030204" pitchFamily="34" charset="0"/>
              </a:rPr>
              <a:t>Netloc</a:t>
            </a:r>
            <a:r>
              <a:rPr lang="en-GB" sz="1200" i="1" dirty="0">
                <a:effectLst/>
                <a:latin typeface="Calibri" panose="020F0502020204030204" pitchFamily="34" charset="0"/>
                <a:ea typeface="Calibri" panose="020F0502020204030204" pitchFamily="34" charset="0"/>
              </a:rPr>
              <a:t>-Trusted-WLAN feature is supported) User-Location-Info-Time AVP (if available), 3GPP-SGSN-MCC-MNC AVP (if location info is not available) and/or 3GPP-MS-TimeZone AVP (if available). Additionally, </a:t>
            </a:r>
            <a:r>
              <a:rPr lang="en-GB" sz="1200" i="1" dirty="0">
                <a:effectLst/>
                <a:highlight>
                  <a:srgbClr val="FFFF00"/>
                </a:highlight>
                <a:latin typeface="Calibri" panose="020F0502020204030204" pitchFamily="34" charset="0"/>
                <a:ea typeface="Calibri" panose="020F0502020204030204" pitchFamily="34" charset="0"/>
              </a:rPr>
              <a:t>if the PCRF received from the PCEF the RAN cause and/or NAS cause, TWAN cause or untrusted WLAN cause due to bearer termination, the PCRF shall provide the received cause(s) in the RAN-NAS-Release-Cause AVP in the RAR command</a:t>
            </a:r>
            <a:r>
              <a:rPr lang="en-GB" sz="1200" i="1" dirty="0">
                <a:effectLst/>
                <a:latin typeface="Calibri" panose="020F0502020204030204" pitchFamily="34" charset="0"/>
                <a:ea typeface="Calibri" panose="020F0502020204030204" pitchFamily="34" charset="0"/>
              </a:rPr>
              <a:t>.”</a:t>
            </a:r>
            <a:endParaRPr lang="en-DE" sz="1600" dirty="0">
              <a:effectLst/>
              <a:latin typeface="Calibri" panose="020F0502020204030204" pitchFamily="34" charset="0"/>
              <a:ea typeface="Calibri" panose="020F0502020204030204" pitchFamily="34" charset="0"/>
            </a:endParaRPr>
          </a:p>
          <a:p>
            <a:r>
              <a:rPr lang="en-GB" sz="1200" i="1" dirty="0">
                <a:effectLst/>
                <a:latin typeface="Calibri" panose="020F0502020204030204" pitchFamily="34" charset="0"/>
                <a:ea typeface="Calibri" panose="020F0502020204030204" pitchFamily="34" charset="0"/>
              </a:rPr>
              <a:t> </a:t>
            </a:r>
            <a:endParaRPr lang="en-DE" sz="1600" dirty="0">
              <a:effectLst/>
              <a:latin typeface="Calibri" panose="020F0502020204030204" pitchFamily="34" charset="0"/>
              <a:ea typeface="Calibri" panose="020F0502020204030204" pitchFamily="34" charset="0"/>
            </a:endParaRPr>
          </a:p>
          <a:p>
            <a:r>
              <a:rPr lang="en-GB" sz="1600" dirty="0">
                <a:effectLst/>
                <a:latin typeface="Calibri" panose="020F0502020204030204" pitchFamily="34" charset="0"/>
                <a:ea typeface="Calibri" panose="020F0502020204030204" pitchFamily="34" charset="0"/>
              </a:rPr>
              <a:t>In 29.122 the </a:t>
            </a:r>
            <a:r>
              <a:rPr lang="en-GB" sz="1600" dirty="0" err="1">
                <a:effectLst/>
                <a:latin typeface="Calibri" panose="020F0502020204030204" pitchFamily="34" charset="0"/>
                <a:ea typeface="Calibri" panose="020F0502020204030204" pitchFamily="34" charset="0"/>
              </a:rPr>
              <a:t>ranNasCause</a:t>
            </a:r>
            <a:r>
              <a:rPr lang="en-GB" sz="1600" dirty="0">
                <a:effectLst/>
                <a:latin typeface="Calibri" panose="020F0502020204030204" pitchFamily="34" charset="0"/>
                <a:ea typeface="Calibri" panose="020F0502020204030204" pitchFamily="34" charset="0"/>
              </a:rPr>
              <a:t> attribute is in the </a:t>
            </a:r>
            <a:r>
              <a:rPr lang="en-GB" sz="1600" dirty="0" err="1">
                <a:effectLst/>
                <a:latin typeface="Calibri" panose="020F0502020204030204" pitchFamily="34" charset="0"/>
                <a:ea typeface="Calibri" panose="020F0502020204030204" pitchFamily="34" charset="0"/>
              </a:rPr>
              <a:t>FailureCause</a:t>
            </a:r>
            <a:r>
              <a:rPr lang="en-GB" sz="1600" dirty="0">
                <a:effectLst/>
                <a:latin typeface="Calibri" panose="020F0502020204030204" pitchFamily="34" charset="0"/>
                <a:ea typeface="Calibri" panose="020F0502020204030204" pitchFamily="34" charset="0"/>
              </a:rPr>
              <a:t> of the </a:t>
            </a:r>
            <a:r>
              <a:rPr lang="en-GB" sz="1600" dirty="0" err="1">
                <a:effectLst/>
                <a:latin typeface="Calibri" panose="020F0502020204030204" pitchFamily="34" charset="0"/>
                <a:ea typeface="Calibri" panose="020F0502020204030204" pitchFamily="34" charset="0"/>
              </a:rPr>
              <a:t>MonitoringEvent</a:t>
            </a:r>
            <a:r>
              <a:rPr lang="en-GB" sz="1600" dirty="0">
                <a:effectLst/>
                <a:latin typeface="Calibri" panose="020F0502020204030204" pitchFamily="34" charset="0"/>
                <a:ea typeface="Calibri" panose="020F0502020204030204" pitchFamily="34" charset="0"/>
              </a:rPr>
              <a:t> API (-&gt;Event Exposure), which can be subscribed by the MC service server.</a:t>
            </a:r>
            <a:endParaRPr lang="en-DE" sz="1600" dirty="0">
              <a:effectLst/>
              <a:latin typeface="Calibri" panose="020F050202020403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1078C02F-4D66-4BAC-A2C9-4ECA804A09CA}"/>
              </a:ext>
            </a:extLst>
          </p:cNvPr>
          <p:cNvSpPr txBox="1"/>
          <p:nvPr/>
        </p:nvSpPr>
        <p:spPr>
          <a:xfrm>
            <a:off x="284993" y="983489"/>
            <a:ext cx="5614486" cy="461665"/>
          </a:xfrm>
          <a:prstGeom prst="rect">
            <a:avLst/>
          </a:prstGeom>
          <a:noFill/>
        </p:spPr>
        <p:txBody>
          <a:bodyPr wrap="none" rtlCol="0">
            <a:spAutoFit/>
          </a:bodyPr>
          <a:lstStyle>
            <a:defPPr>
              <a:defRPr lang="en-GB"/>
            </a:defPPr>
            <a:lvl1pPr>
              <a:defRPr sz="1200" b="1">
                <a:solidFill>
                  <a:srgbClr val="FF0000"/>
                </a:solidFill>
              </a:defRPr>
            </a:lvl1pPr>
          </a:lstStyle>
          <a:p>
            <a:r>
              <a:rPr lang="en-US" dirty="0"/>
              <a:t>3GPP CT3 TS 29.214 (Policy and charging control over Rx reference point)</a:t>
            </a:r>
          </a:p>
          <a:p>
            <a:r>
              <a:rPr lang="en-US" dirty="0"/>
              <a:t>3GPP CT4 TS 29.122 (T8 reference point for Northbound APIs)</a:t>
            </a:r>
            <a:endParaRPr lang="en-DE" dirty="0"/>
          </a:p>
        </p:txBody>
      </p:sp>
    </p:spTree>
    <p:extLst>
      <p:ext uri="{BB962C8B-B14F-4D97-AF65-F5344CB8AC3E}">
        <p14:creationId xmlns:p14="http://schemas.microsoft.com/office/powerpoint/2010/main" val="3386601583"/>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schemas.microsoft.com/office/2006/documentManagement/types"/>
    <ds:schemaRef ds:uri="http://schemas.microsoft.com/office/2006/metadata/properties"/>
    <ds:schemaRef ds:uri="679a257e-872f-4c98-9e8a-0a9c104f72cd"/>
    <ds:schemaRef ds:uri="http://purl.org/dc/terms/"/>
    <ds:schemaRef ds:uri="http://schemas.openxmlformats.org/package/2006/metadata/core-properties"/>
    <ds:schemaRef ds:uri="http://purl.org/dc/dcmitype/"/>
    <ds:schemaRef ds:uri="http://schemas.microsoft.com/office/infopath/2007/PartnerControls"/>
    <ds:schemaRef ds:uri="280d8efa-eff2-4910-88d2-79ca146720c4"/>
    <ds:schemaRef ds:uri="http://www.w3.org/XML/1998/namespace"/>
    <ds:schemaRef ds:uri="http://purl.org/dc/elements/1.1/"/>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5420</TotalTime>
  <Words>1211</Words>
  <Application>Microsoft Office PowerPoint</Application>
  <PresentationFormat>Widescreen</PresentationFormat>
  <Paragraphs>52</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Arial </vt:lpstr>
      <vt:lpstr>Calibri</vt:lpstr>
      <vt:lpstr>Calibri Light</vt:lpstr>
      <vt:lpstr>Courier New</vt:lpstr>
      <vt:lpstr>Symbol</vt:lpstr>
      <vt:lpstr>Times New Roman</vt:lpstr>
      <vt:lpstr>Office Theme</vt:lpstr>
      <vt:lpstr>Transferring bearer pre-emption rate limitation information from MME up to the MC AS (related to S6-220008/R3-216196)</vt:lpstr>
      <vt:lpstr>PowerPoint Presentation</vt:lpstr>
      <vt:lpstr>PowerPoint Presentation</vt:lpstr>
      <vt:lpstr>PowerPoint Presentation</vt:lpstr>
      <vt:lpstr>PowerPoint Presentation</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nokia</cp:lastModifiedBy>
  <cp:revision>607</cp:revision>
  <dcterms:created xsi:type="dcterms:W3CDTF">2010-02-05T13:52:04Z</dcterms:created>
  <dcterms:modified xsi:type="dcterms:W3CDTF">2022-02-15T12:56:39Z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