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6"/>
  </p:notesMasterIdLst>
  <p:handoutMasterIdLst>
    <p:handoutMasterId r:id="rId7"/>
  </p:handoutMasterIdLst>
  <p:sldIdLst>
    <p:sldId id="364" r:id="rId5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81" d="100"/>
          <a:sy n="81" d="100"/>
        </p:scale>
        <p:origin x="557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xmlns="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xmlns="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xmlns="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xmlns="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93985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>
            <a:extLst>
              <a:ext uri="{FF2B5EF4-FFF2-40B4-BE49-F238E27FC236}">
                <a16:creationId xmlns:a16="http://schemas.microsoft.com/office/drawing/2014/main" xmlns="" id="{BB8994A5-D808-4BF9-9C30-40F75349FF4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581025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&lt;</a:t>
            </a:r>
            <a:r>
              <a:rPr lang="sv-SE" altLang="en-US" sz="1200" b="1" i="1" dirty="0">
                <a:latin typeface="Arial "/>
              </a:rPr>
              <a:t>meeting</a:t>
            </a:r>
            <a:r>
              <a:rPr lang="sv-SE" altLang="en-US" sz="1200" b="1" dirty="0">
                <a:latin typeface="Arial "/>
              </a:rPr>
              <a:t>&gt;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location</a:t>
            </a:r>
            <a:r>
              <a:rPr lang="sv-SE" altLang="en-US" sz="1200" b="1" dirty="0">
                <a:latin typeface="Arial "/>
              </a:rPr>
              <a:t>&gt; – &lt;</a:t>
            </a:r>
            <a:r>
              <a:rPr lang="sv-SE" altLang="en-US" sz="1200" b="1" i="1" dirty="0">
                <a:latin typeface="Arial "/>
              </a:rPr>
              <a:t>month</a:t>
            </a:r>
            <a:r>
              <a:rPr lang="sv-SE" altLang="en-US" sz="1200" b="1" dirty="0">
                <a:latin typeface="Arial "/>
              </a:rPr>
              <a:t>&gt; 2019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xmlns="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xmlns="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85771"/>
            <a:ext cx="10515600" cy="110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xmlns="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xmlns="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xmlns="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2021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xmlns="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xmlns="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xmlns="" id="{04953B71-6776-413E-AC69-E69762C9C33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50" y="73025"/>
            <a:ext cx="3486150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TSG-SA WG6 Meeting #45-bis-e</a:t>
            </a:r>
          </a:p>
          <a:p>
            <a:pPr eaLnBrk="1" hangingPunct="1">
              <a:defRPr/>
            </a:pPr>
            <a:r>
              <a:rPr lang="en-GB" altLang="en-US" sz="1200" b="1" dirty="0">
                <a:latin typeface="Arial "/>
              </a:rPr>
              <a:t>e-meeting, 11</a:t>
            </a:r>
            <a:r>
              <a:rPr lang="en-GB" altLang="en-US" sz="1200" b="1" baseline="30000" dirty="0">
                <a:latin typeface="Arial "/>
              </a:rPr>
              <a:t>th</a:t>
            </a:r>
            <a:r>
              <a:rPr lang="en-GB" altLang="en-US" sz="1200" b="1" dirty="0">
                <a:latin typeface="Arial "/>
              </a:rPr>
              <a:t> – 19</a:t>
            </a:r>
            <a:r>
              <a:rPr lang="en-GB" altLang="en-US" sz="1200" b="1" baseline="30000" dirty="0">
                <a:latin typeface="Arial "/>
              </a:rPr>
              <a:t>th </a:t>
            </a:r>
            <a:r>
              <a:rPr lang="en-GB" altLang="en-US" sz="1200" b="1" dirty="0">
                <a:latin typeface="Arial "/>
              </a:rPr>
              <a:t>October 2021</a:t>
            </a:r>
            <a:endParaRPr lang="en-US" altLang="en-US" sz="1200" b="1" dirty="0">
              <a:latin typeface="Arial 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xmlns="" id="{897F339D-C9FE-4694-B4EA-980A7508C1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401961" y="73009"/>
            <a:ext cx="1463675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GB" altLang="en-US" sz="1200" b="1" dirty="0"/>
              <a:t>S6-21xxx</a:t>
            </a:r>
            <a:r>
              <a:rPr lang="en-GB" altLang="en-US" sz="1200" dirty="0"/>
              <a:t> </a:t>
            </a:r>
            <a:endParaRPr lang="en-GB" altLang="en-US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Progressing TR and TS</a:t>
            </a:r>
            <a:endParaRPr lang="en-GB" altLang="en-US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xmlns="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390" y="1828800"/>
            <a:ext cx="11802358" cy="4534293"/>
          </a:xfrm>
        </p:spPr>
        <p:txBody>
          <a:bodyPr>
            <a:normAutofit fontScale="70000" lnSpcReduction="20000"/>
          </a:bodyPr>
          <a:lstStyle/>
          <a:p>
            <a:r>
              <a:rPr lang="en-US" altLang="en-US" dirty="0" smtClean="0"/>
              <a:t>OBSERVATIONS: </a:t>
            </a:r>
          </a:p>
          <a:p>
            <a:pPr lvl="1"/>
            <a:r>
              <a:rPr lang="en-US" altLang="en-US" dirty="0" smtClean="0"/>
              <a:t>Based on our review of the </a:t>
            </a:r>
            <a:r>
              <a:rPr lang="en-US" altLang="en-US" dirty="0" smtClean="0"/>
              <a:t>contributions for FS_MCOver5GS </a:t>
            </a:r>
            <a:r>
              <a:rPr lang="en-US" altLang="en-US" dirty="0" smtClean="0"/>
              <a:t>and comments we are receiving on MCOver5MBS WI, we find that there is </a:t>
            </a:r>
            <a:r>
              <a:rPr lang="en-US" altLang="en-US" dirty="0" smtClean="0"/>
              <a:t>a push </a:t>
            </a:r>
            <a:r>
              <a:rPr lang="en-US" altLang="en-US" dirty="0" smtClean="0"/>
              <a:t>for fully </a:t>
            </a:r>
            <a:r>
              <a:rPr lang="en-US" altLang="en-US" dirty="0" smtClean="0"/>
              <a:t>aligning solutions </a:t>
            </a:r>
            <a:r>
              <a:rPr lang="en-US" altLang="en-US" dirty="0" smtClean="0"/>
              <a:t>in TR </a:t>
            </a:r>
            <a:r>
              <a:rPr lang="en-US" altLang="en-US" dirty="0" smtClean="0"/>
              <a:t>from KI#13 before </a:t>
            </a:r>
            <a:r>
              <a:rPr lang="en-US" altLang="en-US" dirty="0" smtClean="0"/>
              <a:t>proposing the </a:t>
            </a:r>
            <a:r>
              <a:rPr lang="en-US" altLang="en-US" dirty="0" smtClean="0"/>
              <a:t>solutions </a:t>
            </a:r>
            <a:r>
              <a:rPr lang="en-US" altLang="en-US" dirty="0" smtClean="0"/>
              <a:t>(with changes/modifications/enhancements) to the TS.</a:t>
            </a:r>
          </a:p>
          <a:p>
            <a:r>
              <a:rPr lang="en-US" altLang="en-US" dirty="0" smtClean="0"/>
              <a:t>Following are the views:</a:t>
            </a:r>
          </a:p>
          <a:p>
            <a:pPr lvl="1"/>
            <a:r>
              <a:rPr lang="en-US" altLang="en-US" dirty="0" smtClean="0"/>
              <a:t>As per the 3GPP process, study is only about feasibility of new features. There is no need to be editorially very precise in the solutions in the TR.</a:t>
            </a:r>
          </a:p>
          <a:p>
            <a:pPr lvl="1"/>
            <a:r>
              <a:rPr lang="en-US" altLang="en-US" dirty="0" smtClean="0"/>
              <a:t>The solutions proposed for normative work in TS is </a:t>
            </a:r>
            <a:r>
              <a:rPr lang="en-US" altLang="en-US" b="1" u="sng" dirty="0" smtClean="0"/>
              <a:t>not</a:t>
            </a:r>
            <a:r>
              <a:rPr lang="en-US" altLang="en-US" dirty="0" smtClean="0"/>
              <a:t> a blind copy of the solution agreed in the TR.</a:t>
            </a:r>
          </a:p>
          <a:p>
            <a:pPr lvl="1"/>
            <a:r>
              <a:rPr lang="en-US" altLang="en-US" dirty="0" smtClean="0"/>
              <a:t>The solutions in the TR are referred to as </a:t>
            </a:r>
            <a:r>
              <a:rPr lang="en-US" altLang="en-US" b="1" u="sng" dirty="0" smtClean="0"/>
              <a:t>candidate solutions</a:t>
            </a:r>
            <a:r>
              <a:rPr lang="en-US" altLang="en-US" dirty="0" smtClean="0"/>
              <a:t> for normative work. The enhancement proposed to solution (of the TR) in normative work (TS) is not required to be captured back in the TR also.</a:t>
            </a:r>
          </a:p>
          <a:p>
            <a:pPr lvl="1"/>
            <a:r>
              <a:rPr lang="en-US" altLang="en-US" dirty="0" smtClean="0"/>
              <a:t>TRs are just for assessing the feasibility and we should be able to close the topics in the study with suitable evaluations and conclusions. </a:t>
            </a:r>
          </a:p>
          <a:p>
            <a:pPr lvl="2"/>
            <a:r>
              <a:rPr lang="en-US" altLang="en-US" dirty="0"/>
              <a:t>Conclusion of TR can be  criteria </a:t>
            </a:r>
            <a:r>
              <a:rPr lang="en-US" altLang="en-US" dirty="0" smtClean="0"/>
              <a:t>and guidance for normative </a:t>
            </a:r>
            <a:r>
              <a:rPr lang="en-US" altLang="en-US" dirty="0"/>
              <a:t>work. </a:t>
            </a:r>
            <a:r>
              <a:rPr lang="en-US" altLang="en-US" dirty="0" smtClean="0"/>
              <a:t>But, normative </a:t>
            </a:r>
            <a:r>
              <a:rPr lang="en-US" altLang="en-US" dirty="0"/>
              <a:t>work can even consider solutions which were not at all proposed to the TR. </a:t>
            </a:r>
            <a:r>
              <a:rPr lang="en-US" altLang="en-US" dirty="0" smtClean="0"/>
              <a:t>Especially, editorial (e.g. message name improvements, additional descriptions) </a:t>
            </a:r>
            <a:r>
              <a:rPr lang="en-US" altLang="en-US" dirty="0"/>
              <a:t>and documenting aspects for TS </a:t>
            </a:r>
            <a:r>
              <a:rPr lang="en-US" altLang="en-US" dirty="0" smtClean="0"/>
              <a:t>should be handled in normative </a:t>
            </a:r>
            <a:r>
              <a:rPr lang="en-US" altLang="en-US" dirty="0"/>
              <a:t>phase. </a:t>
            </a:r>
            <a:endParaRPr lang="en-US" altLang="en-US" dirty="0" smtClean="0"/>
          </a:p>
          <a:p>
            <a:r>
              <a:rPr lang="en-US" altLang="en-US" dirty="0" smtClean="0"/>
              <a:t>SUGGESTION: The proposals for TS (normative work) should not be blocked due to the </a:t>
            </a:r>
            <a:r>
              <a:rPr lang="en-US" altLang="en-US" dirty="0" smtClean="0"/>
              <a:t>reason that additional </a:t>
            </a:r>
            <a:r>
              <a:rPr lang="en-US" altLang="en-US" dirty="0" smtClean="0"/>
              <a:t>changes/modifications/enhancements proposed for the solutions are not aligned in the TR.</a:t>
            </a:r>
          </a:p>
          <a:p>
            <a:pPr lvl="1"/>
            <a:r>
              <a:rPr lang="en-US" altLang="en-US" dirty="0" smtClean="0"/>
              <a:t>We don’t have to achieve - Solution in the TS should be exactly the same as the solution in the TR.</a:t>
            </a:r>
            <a:endParaRPr lang="en-US" altLang="en-US" dirty="0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openxmlformats.org/package/2006/metadata/core-properties"/>
    <ds:schemaRef ds:uri="280d8efa-eff2-4910-88d2-79ca146720c4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679a257e-872f-4c98-9e8a-0a9c104f72cd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5340</TotalTime>
  <Words>285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</vt:lpstr>
      <vt:lpstr>Calibri</vt:lpstr>
      <vt:lpstr>Calibri Light</vt:lpstr>
      <vt:lpstr>Times New Roman</vt:lpstr>
      <vt:lpstr>Office Theme</vt:lpstr>
      <vt:lpstr>Progressing TR and TS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Huawei User</cp:lastModifiedBy>
  <cp:revision>603</cp:revision>
  <dcterms:created xsi:type="dcterms:W3CDTF">2010-02-05T13:52:04Z</dcterms:created>
  <dcterms:modified xsi:type="dcterms:W3CDTF">2021-10-12T11:14:35Z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(2)4xRMpDLl4sZX/gShXjCmU/lPOq+SmfUtCnI71Dt6sRvbGJ1cFlwF6ERoxKNjypQx6EMyGVqN
qVhOYEcbp1HXXpAioqiUCoZsAXCR5vJvRNcCbtGnG8HxM4EFLJeQgDEM4mD3pzVFzjQSDeSL
PDv4caLaD4gaTPXVMpWilf2uk4mAMtyoHAdTt8F6dLlRA987ClBtO5yTChH4kTzVPU+hoxDB
N5kxyq/qAn9fRBWDlP</vt:lpwstr>
  </property>
  <property fmtid="{D5CDD505-2E9C-101B-9397-08002B2CF9AE}" pid="4" name="_2015_ms_pID_7253431">
    <vt:lpwstr>vq2BrpTesRIWp9oQ1442Y/eWbSpWO71NzanwDhNzmAhFcvXkgQUTEV
IbtZN/hEfDprvLg3jxrcgbP8GKN2lOYHRSGR1OyGcUphKr/bEyuYeWb+bhO8Vin0GP3yT9oh
UaJLfUqwBBUK8M7AIxmGnyATPjeGmLUC2o2x3CeDPdChAsQhA5rWsp9HxmSke2jDMZg=</vt:lpwstr>
  </property>
</Properties>
</file>