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4" r:id="rId6"/>
    <p:sldId id="366" r:id="rId7"/>
    <p:sldId id="367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79" autoAdjust="0"/>
  </p:normalViewPr>
  <p:slideViewPr>
    <p:cSldViewPr snapToGrid="0">
      <p:cViewPr varScale="1">
        <p:scale>
          <a:sx n="104" d="100"/>
          <a:sy n="104" d="100"/>
        </p:scale>
        <p:origin x="144" y="2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 Sanders" userId="e99ae1c3-9c25-4bf0-a6c2-dd7397856968" providerId="ADAL" clId="{58503A6D-2C1C-4522-BDB7-A1D01E39625E}"/>
    <pc:docChg chg="custSel modSld">
      <pc:chgData name="Peter Sanders" userId="e99ae1c3-9c25-4bf0-a6c2-dd7397856968" providerId="ADAL" clId="{58503A6D-2C1C-4522-BDB7-A1D01E39625E}" dt="2023-03-23T09:14:10.124" v="260" actId="20577"/>
      <pc:docMkLst>
        <pc:docMk/>
      </pc:docMkLst>
      <pc:sldChg chg="modSp mod">
        <pc:chgData name="Peter Sanders" userId="e99ae1c3-9c25-4bf0-a6c2-dd7397856968" providerId="ADAL" clId="{58503A6D-2C1C-4522-BDB7-A1D01E39625E}" dt="2023-03-23T09:11:25.947" v="221" actId="20577"/>
        <pc:sldMkLst>
          <pc:docMk/>
          <pc:sldMk cId="0" sldId="364"/>
        </pc:sldMkLst>
        <pc:spChg chg="mod">
          <ac:chgData name="Peter Sanders" userId="e99ae1c3-9c25-4bf0-a6c2-dd7397856968" providerId="ADAL" clId="{58503A6D-2C1C-4522-BDB7-A1D01E39625E}" dt="2023-03-23T09:11:25.947" v="221" actId="20577"/>
          <ac:spMkLst>
            <pc:docMk/>
            <pc:sldMk cId="0" sldId="364"/>
            <ac:spMk id="7171" creationId="{8B215120-9330-4C24-86C0-93DB3C460B0D}"/>
          </ac:spMkLst>
        </pc:spChg>
      </pc:sldChg>
      <pc:sldChg chg="modSp mod">
        <pc:chgData name="Peter Sanders" userId="e99ae1c3-9c25-4bf0-a6c2-dd7397856968" providerId="ADAL" clId="{58503A6D-2C1C-4522-BDB7-A1D01E39625E}" dt="2023-03-23T09:14:10.124" v="260" actId="20577"/>
        <pc:sldMkLst>
          <pc:docMk/>
          <pc:sldMk cId="1142199621" sldId="367"/>
        </pc:sldMkLst>
        <pc:spChg chg="mod">
          <ac:chgData name="Peter Sanders" userId="e99ae1c3-9c25-4bf0-a6c2-dd7397856968" providerId="ADAL" clId="{58503A6D-2C1C-4522-BDB7-A1D01E39625E}" dt="2023-03-23T09:14:10.124" v="260" actId="20577"/>
          <ac:spMkLst>
            <pc:docMk/>
            <pc:sldMk cId="1142199621" sldId="367"/>
            <ac:spMk id="3" creationId="{0284EA36-C4B3-15FD-B785-70773177F1D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2023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&lt;</a:t>
            </a:r>
            <a:r>
              <a:rPr lang="sv-SE" altLang="en-US" sz="1200" b="1" i="1" dirty="0">
                <a:latin typeface="Arial "/>
              </a:rPr>
              <a:t>meeting</a:t>
            </a:r>
            <a:r>
              <a:rPr lang="sv-SE" altLang="en-US" sz="1200" b="1" dirty="0">
                <a:latin typeface="Arial "/>
              </a:rPr>
              <a:t>&gt;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location</a:t>
            </a:r>
            <a:r>
              <a:rPr lang="sv-SE" altLang="en-US" sz="1200" b="1" dirty="0">
                <a:latin typeface="Arial "/>
              </a:rPr>
              <a:t>&gt; – &lt;</a:t>
            </a:r>
            <a:r>
              <a:rPr lang="sv-SE" altLang="en-US" sz="1200" b="1" i="1" dirty="0">
                <a:latin typeface="Arial "/>
              </a:rPr>
              <a:t>month</a:t>
            </a:r>
            <a:r>
              <a:rPr lang="sv-SE" altLang="en-US" sz="1200" b="1" dirty="0">
                <a:latin typeface="Arial "/>
              </a:rPr>
              <a:t>&gt; 2023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Document Ref.</a:t>
            </a:r>
            <a:r>
              <a:rPr lang="sv-SE" altLang="en-US" sz="1200" b="1" dirty="0">
                <a:latin typeface="Arial "/>
              </a:rPr>
              <a:t>&gt;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 dirty="0"/>
              <a:t>Constrained Devices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dirty="0"/>
              <a:t>Peter Sanders</a:t>
            </a:r>
          </a:p>
          <a:p>
            <a:pPr marL="0" indent="0" eaLnBrk="1" hangingPunct="1">
              <a:buFontTx/>
              <a:buNone/>
            </a:pPr>
            <a:r>
              <a:rPr lang="en-GB" altLang="en-US" dirty="0"/>
              <a:t>one2many</a:t>
            </a:r>
          </a:p>
          <a:p>
            <a:pPr marL="0" indent="0" eaLnBrk="1" hangingPunct="1">
              <a:buFontTx/>
              <a:buNone/>
            </a:pPr>
            <a:endParaRPr lang="en-GB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Proposal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The way the MSGin5G service supports constrained devices is unnecessarily complicated.</a:t>
            </a:r>
          </a:p>
          <a:p>
            <a:pPr lvl="1"/>
            <a:r>
              <a:rPr lang="en-GB" altLang="en-US" dirty="0"/>
              <a:t>It is complicated because </a:t>
            </a:r>
          </a:p>
          <a:p>
            <a:pPr lvl="2"/>
            <a:r>
              <a:rPr lang="en-GB" altLang="en-US" dirty="0"/>
              <a:t>We combined different UE types into a single box in the diagram</a:t>
            </a:r>
          </a:p>
          <a:p>
            <a:pPr lvl="2"/>
            <a:r>
              <a:rPr lang="en-GB" altLang="en-US" dirty="0"/>
              <a:t>We gave 3 names to the single UE-in-the-middle depending on which capabilities it exposes at any moment</a:t>
            </a:r>
          </a:p>
          <a:p>
            <a:r>
              <a:rPr lang="en-GB" altLang="en-US" dirty="0"/>
              <a:t>The proposal is </a:t>
            </a:r>
          </a:p>
          <a:p>
            <a:pPr lvl="1"/>
            <a:r>
              <a:rPr lang="en-GB" altLang="en-US" dirty="0"/>
              <a:t>To separate the constrained device into individual UEs in the diagram</a:t>
            </a:r>
          </a:p>
          <a:p>
            <a:pPr lvl="1"/>
            <a:r>
              <a:rPr lang="en-GB" altLang="en-US" dirty="0"/>
              <a:t>To allocate a UE-in-the-middle for the constrained devices, give it one name and all capabilities it exposes to constrained UEs are optional, but we define only a single device for it.</a:t>
            </a:r>
          </a:p>
          <a:p>
            <a:pPr lvl="1"/>
            <a:endParaRPr lang="en-US" altLang="en-US" dirty="0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F8178-8350-CB7C-2EDF-9B2710F5E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Modified architecture diagram</a:t>
            </a:r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DD5BFCC-339F-DD5C-E063-EC5CF97158F1}"/>
              </a:ext>
            </a:extLst>
          </p:cNvPr>
          <p:cNvGrpSpPr/>
          <p:nvPr/>
        </p:nvGrpSpPr>
        <p:grpSpPr>
          <a:xfrm>
            <a:off x="1297012" y="2339414"/>
            <a:ext cx="1000664" cy="1682151"/>
            <a:chOff x="1250830" y="3881887"/>
            <a:chExt cx="1000664" cy="1682151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8F74AFC8-C534-30F2-5645-2B496D42F58E}"/>
                </a:ext>
              </a:extLst>
            </p:cNvPr>
            <p:cNvSpPr/>
            <p:nvPr/>
          </p:nvSpPr>
          <p:spPr>
            <a:xfrm>
              <a:off x="1250830" y="3881887"/>
              <a:ext cx="1000664" cy="168215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M</a:t>
              </a:r>
              <a:r>
                <a:rPr lang="en-US" dirty="0">
                  <a:solidFill>
                    <a:schemeClr val="tx1"/>
                  </a:solidFill>
                </a:rPr>
                <a:t>UE-2a</a:t>
              </a:r>
            </a:p>
            <a:p>
              <a:pPr algn="ctr"/>
              <a:endParaRPr lang="en-US" dirty="0">
                <a:solidFill>
                  <a:schemeClr val="tx1"/>
                </a:solidFill>
              </a:endParaRPr>
            </a:p>
            <a:p>
              <a:pPr algn="ctr"/>
              <a:endParaRPr lang="en-US" dirty="0">
                <a:solidFill>
                  <a:schemeClr val="tx1"/>
                </a:solidFill>
              </a:endParaRPr>
            </a:p>
            <a:p>
              <a:pPr algn="ctr"/>
              <a:endParaRPr lang="en-US" dirty="0">
                <a:solidFill>
                  <a:schemeClr val="tx1"/>
                </a:solidFill>
              </a:endParaRPr>
            </a:p>
            <a:p>
              <a:pPr algn="ctr"/>
              <a:endParaRPr lang="en-US" dirty="0">
                <a:solidFill>
                  <a:schemeClr val="tx1"/>
                </a:solidFill>
              </a:endParaRPr>
            </a:p>
            <a:p>
              <a:pPr algn="ctr"/>
              <a:endParaRPr lang="en-GB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1F8F23D-7AF8-D708-13C0-629CD6F8D56F}"/>
                </a:ext>
              </a:extLst>
            </p:cNvPr>
            <p:cNvSpPr/>
            <p:nvPr/>
          </p:nvSpPr>
          <p:spPr>
            <a:xfrm>
              <a:off x="1348509" y="4285673"/>
              <a:ext cx="803564" cy="3417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>
                  <a:solidFill>
                    <a:schemeClr val="tx1"/>
                  </a:solidFill>
                </a:rPr>
                <a:t>Application Client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93231BE-F6F9-04FD-3666-A471E815D6E1}"/>
              </a:ext>
            </a:extLst>
          </p:cNvPr>
          <p:cNvGrpSpPr/>
          <p:nvPr/>
        </p:nvGrpSpPr>
        <p:grpSpPr>
          <a:xfrm>
            <a:off x="1296141" y="4265195"/>
            <a:ext cx="1000664" cy="1682151"/>
            <a:chOff x="1296141" y="4265195"/>
            <a:chExt cx="1000664" cy="1682151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629F9CA6-AB6D-3749-7804-C98F9CAD5F5E}"/>
                </a:ext>
              </a:extLst>
            </p:cNvPr>
            <p:cNvGrpSpPr/>
            <p:nvPr/>
          </p:nvGrpSpPr>
          <p:grpSpPr>
            <a:xfrm>
              <a:off x="1296141" y="4265195"/>
              <a:ext cx="1000664" cy="1682151"/>
              <a:chOff x="1250830" y="3881887"/>
              <a:chExt cx="1000664" cy="1682151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C5133B75-7D36-908A-6777-0D35C09C48BC}"/>
                  </a:ext>
                </a:extLst>
              </p:cNvPr>
              <p:cNvSpPr/>
              <p:nvPr/>
            </p:nvSpPr>
            <p:spPr>
              <a:xfrm>
                <a:off x="1250830" y="3881887"/>
                <a:ext cx="1000664" cy="168215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/>
                  <a:t>M</a:t>
                </a:r>
                <a:r>
                  <a:rPr lang="en-US" dirty="0">
                    <a:solidFill>
                      <a:schemeClr val="tx1"/>
                    </a:solidFill>
                  </a:rPr>
                  <a:t>UE-2b</a:t>
                </a: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GB" dirty="0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C2F0603-3244-882F-7864-369C3014D2FE}"/>
                  </a:ext>
                </a:extLst>
              </p:cNvPr>
              <p:cNvSpPr/>
              <p:nvPr/>
            </p:nvSpPr>
            <p:spPr>
              <a:xfrm>
                <a:off x="1348509" y="4285673"/>
                <a:ext cx="803564" cy="34174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dirty="0">
                    <a:solidFill>
                      <a:schemeClr val="tx1"/>
                    </a:solidFill>
                  </a:rPr>
                  <a:t>Application Client</a:t>
                </a:r>
                <a:endParaRPr lang="en-US" sz="10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D6065ED-CAA3-C897-BF02-E8AFCB514C3B}"/>
                </a:ext>
              </a:extLst>
            </p:cNvPr>
            <p:cNvSpPr/>
            <p:nvPr/>
          </p:nvSpPr>
          <p:spPr>
            <a:xfrm>
              <a:off x="1393820" y="5243639"/>
              <a:ext cx="803564" cy="3417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>
                  <a:solidFill>
                    <a:schemeClr val="tx1"/>
                  </a:solidFill>
                </a:rPr>
                <a:t>MSGin5G Client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3B89E05-661D-AFE2-3C30-2EDED33690E9}"/>
                </a:ext>
              </a:extLst>
            </p:cNvPr>
            <p:cNvCxnSpPr>
              <a:stCxn id="9" idx="2"/>
              <a:endCxn id="10" idx="0"/>
            </p:cNvCxnSpPr>
            <p:nvPr/>
          </p:nvCxnSpPr>
          <p:spPr>
            <a:xfrm>
              <a:off x="1795602" y="5010726"/>
              <a:ext cx="0" cy="23291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FEAD263-4486-DC6A-FCCC-329596F26311}"/>
              </a:ext>
            </a:extLst>
          </p:cNvPr>
          <p:cNvGrpSpPr/>
          <p:nvPr/>
        </p:nvGrpSpPr>
        <p:grpSpPr>
          <a:xfrm>
            <a:off x="3521234" y="4265194"/>
            <a:ext cx="1000664" cy="1682151"/>
            <a:chOff x="1296141" y="4265195"/>
            <a:chExt cx="1000664" cy="1682151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ACED8690-B518-CD39-F9AC-C77AE5C910FD}"/>
                </a:ext>
              </a:extLst>
            </p:cNvPr>
            <p:cNvGrpSpPr/>
            <p:nvPr/>
          </p:nvGrpSpPr>
          <p:grpSpPr>
            <a:xfrm>
              <a:off x="1296141" y="4265195"/>
              <a:ext cx="1000664" cy="1682151"/>
              <a:chOff x="1250830" y="3881887"/>
              <a:chExt cx="1000664" cy="1682151"/>
            </a:xfrm>
          </p:grpSpPr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F32F5978-C79C-5C3F-621D-90A7AEA8C3D1}"/>
                  </a:ext>
                </a:extLst>
              </p:cNvPr>
              <p:cNvSpPr/>
              <p:nvPr/>
            </p:nvSpPr>
            <p:spPr>
              <a:xfrm>
                <a:off x="1250830" y="3881887"/>
                <a:ext cx="1000664" cy="168215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/>
                  <a:t>M</a:t>
                </a:r>
                <a:r>
                  <a:rPr lang="en-US" dirty="0">
                    <a:solidFill>
                      <a:schemeClr val="tx1"/>
                    </a:solidFill>
                  </a:rPr>
                  <a:t>UE-1b</a:t>
                </a: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GB" dirty="0"/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D68E4FD6-3AC9-853D-C651-C33389085742}"/>
                  </a:ext>
                </a:extLst>
              </p:cNvPr>
              <p:cNvSpPr/>
              <p:nvPr/>
            </p:nvSpPr>
            <p:spPr>
              <a:xfrm>
                <a:off x="1348509" y="4285673"/>
                <a:ext cx="803564" cy="34174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dirty="0">
                    <a:solidFill>
                      <a:schemeClr val="tx1"/>
                    </a:solidFill>
                  </a:rPr>
                  <a:t>Application Client</a:t>
                </a:r>
                <a:endParaRPr lang="en-US" sz="10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71D1269-BA41-23C8-E857-EE8A49963D62}"/>
                </a:ext>
              </a:extLst>
            </p:cNvPr>
            <p:cNvSpPr/>
            <p:nvPr/>
          </p:nvSpPr>
          <p:spPr>
            <a:xfrm>
              <a:off x="1393820" y="5243639"/>
              <a:ext cx="803564" cy="3417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>
                  <a:solidFill>
                    <a:schemeClr val="tx1"/>
                  </a:solidFill>
                </a:rPr>
                <a:t>MSGin5G Client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E2541F3-FAE7-140D-3EB0-9AAF615B4C40}"/>
                </a:ext>
              </a:extLst>
            </p:cNvPr>
            <p:cNvCxnSpPr>
              <a:stCxn id="28" idx="2"/>
              <a:endCxn id="25" idx="0"/>
            </p:cNvCxnSpPr>
            <p:nvPr/>
          </p:nvCxnSpPr>
          <p:spPr>
            <a:xfrm>
              <a:off x="1795602" y="5010726"/>
              <a:ext cx="0" cy="23291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B560D01-E872-5A03-54A6-0D7542011BA6}"/>
              </a:ext>
            </a:extLst>
          </p:cNvPr>
          <p:cNvGrpSpPr/>
          <p:nvPr/>
        </p:nvGrpSpPr>
        <p:grpSpPr>
          <a:xfrm>
            <a:off x="3522105" y="2339414"/>
            <a:ext cx="1000664" cy="1682151"/>
            <a:chOff x="1296141" y="4265195"/>
            <a:chExt cx="1000664" cy="1682151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37EA4C79-CCC5-200E-6505-FD48D0F79882}"/>
                </a:ext>
              </a:extLst>
            </p:cNvPr>
            <p:cNvGrpSpPr/>
            <p:nvPr/>
          </p:nvGrpSpPr>
          <p:grpSpPr>
            <a:xfrm>
              <a:off x="1296141" y="4265195"/>
              <a:ext cx="1000664" cy="1682151"/>
              <a:chOff x="1250830" y="3881887"/>
              <a:chExt cx="1000664" cy="1682151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D3B4C4C8-14A8-C342-D64E-D2E123736A52}"/>
                  </a:ext>
                </a:extLst>
              </p:cNvPr>
              <p:cNvSpPr/>
              <p:nvPr/>
            </p:nvSpPr>
            <p:spPr>
              <a:xfrm>
                <a:off x="1250830" y="3881887"/>
                <a:ext cx="1000664" cy="168215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/>
                  <a:t>M</a:t>
                </a:r>
                <a:r>
                  <a:rPr lang="en-US" dirty="0">
                    <a:solidFill>
                      <a:schemeClr val="tx1"/>
                    </a:solidFill>
                  </a:rPr>
                  <a:t>UE-1a</a:t>
                </a: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GB" dirty="0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D0FD103E-1FB2-61CB-35C3-DEDE9516CFE5}"/>
                  </a:ext>
                </a:extLst>
              </p:cNvPr>
              <p:cNvSpPr/>
              <p:nvPr/>
            </p:nvSpPr>
            <p:spPr>
              <a:xfrm>
                <a:off x="1348509" y="4285673"/>
                <a:ext cx="803564" cy="34174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dirty="0">
                    <a:solidFill>
                      <a:schemeClr val="tx1"/>
                    </a:solidFill>
                  </a:rPr>
                  <a:t>Application Client</a:t>
                </a:r>
                <a:endParaRPr lang="en-US" sz="10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BA48527F-223D-F215-A09D-C3B41B5F2AD9}"/>
                </a:ext>
              </a:extLst>
            </p:cNvPr>
            <p:cNvSpPr/>
            <p:nvPr/>
          </p:nvSpPr>
          <p:spPr>
            <a:xfrm>
              <a:off x="1393820" y="5243639"/>
              <a:ext cx="803564" cy="3417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>
                  <a:solidFill>
                    <a:schemeClr val="tx1"/>
                  </a:solidFill>
                </a:rPr>
                <a:t>MSGin5G Client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0C01551-72AB-528E-11A3-5600D941328D}"/>
                </a:ext>
              </a:extLst>
            </p:cNvPr>
            <p:cNvCxnSpPr>
              <a:stCxn id="34" idx="2"/>
              <a:endCxn id="31" idx="0"/>
            </p:cNvCxnSpPr>
            <p:nvPr/>
          </p:nvCxnSpPr>
          <p:spPr>
            <a:xfrm>
              <a:off x="1795602" y="5010726"/>
              <a:ext cx="0" cy="23291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63DA3373-C9A7-D443-8EB0-DB9CE7D6704F}"/>
              </a:ext>
            </a:extLst>
          </p:cNvPr>
          <p:cNvCxnSpPr>
            <a:stCxn id="5" idx="3"/>
            <a:endCxn id="31" idx="1"/>
          </p:cNvCxnSpPr>
          <p:nvPr/>
        </p:nvCxnSpPr>
        <p:spPr>
          <a:xfrm>
            <a:off x="2198255" y="2914073"/>
            <a:ext cx="1421529" cy="5746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43F3700A-E330-B6DE-78B4-3E0629882C02}"/>
              </a:ext>
            </a:extLst>
          </p:cNvPr>
          <p:cNvCxnSpPr>
            <a:stCxn id="10" idx="3"/>
            <a:endCxn id="25" idx="1"/>
          </p:cNvCxnSpPr>
          <p:nvPr/>
        </p:nvCxnSpPr>
        <p:spPr>
          <a:xfrm flipV="1">
            <a:off x="2197384" y="5414511"/>
            <a:ext cx="1421529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0F9B2B9A-174F-7CD9-35E4-BE0CA676C3AD}"/>
              </a:ext>
            </a:extLst>
          </p:cNvPr>
          <p:cNvSpPr/>
          <p:nvPr/>
        </p:nvSpPr>
        <p:spPr>
          <a:xfrm>
            <a:off x="5283200" y="2334055"/>
            <a:ext cx="1553017" cy="3613289"/>
          </a:xfrm>
          <a:prstGeom prst="rect">
            <a:avLst/>
          </a:prstGeom>
          <a:solidFill>
            <a:schemeClr val="bg2">
              <a:alpha val="23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3GPP network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4DEE660-2F13-F1E1-54CA-31B52A57A05E}"/>
              </a:ext>
            </a:extLst>
          </p:cNvPr>
          <p:cNvSpPr/>
          <p:nvPr/>
        </p:nvSpPr>
        <p:spPr>
          <a:xfrm>
            <a:off x="7431091" y="2334056"/>
            <a:ext cx="1099127" cy="36132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MSGin5G Server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34EB735C-461E-DDC6-82B1-C4AB66E0D614}"/>
              </a:ext>
            </a:extLst>
          </p:cNvPr>
          <p:cNvCxnSpPr>
            <a:stCxn id="31" idx="3"/>
            <a:endCxn id="40" idx="1"/>
          </p:cNvCxnSpPr>
          <p:nvPr/>
        </p:nvCxnSpPr>
        <p:spPr>
          <a:xfrm>
            <a:off x="4423348" y="3488731"/>
            <a:ext cx="3007743" cy="6519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CF707F5B-7F55-A4B4-480A-E47AC9A678AB}"/>
              </a:ext>
            </a:extLst>
          </p:cNvPr>
          <p:cNvCxnSpPr>
            <a:stCxn id="25" idx="3"/>
            <a:endCxn id="40" idx="1"/>
          </p:cNvCxnSpPr>
          <p:nvPr/>
        </p:nvCxnSpPr>
        <p:spPr>
          <a:xfrm flipV="1">
            <a:off x="4422477" y="4140701"/>
            <a:ext cx="3008614" cy="12738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6BEFDA19-4299-11E0-5621-EB8E7A999D96}"/>
              </a:ext>
            </a:extLst>
          </p:cNvPr>
          <p:cNvSpPr txBox="1"/>
          <p:nvPr/>
        </p:nvSpPr>
        <p:spPr>
          <a:xfrm>
            <a:off x="2429164" y="5098473"/>
            <a:ext cx="8941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MSGin5G-6</a:t>
            </a:r>
            <a:endParaRPr lang="en-US" sz="105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60C44F3-C8F2-BAB1-6E5C-D37E857870E0}"/>
              </a:ext>
            </a:extLst>
          </p:cNvPr>
          <p:cNvSpPr txBox="1"/>
          <p:nvPr/>
        </p:nvSpPr>
        <p:spPr>
          <a:xfrm>
            <a:off x="2474910" y="2774443"/>
            <a:ext cx="8941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MSGin5G-5</a:t>
            </a:r>
            <a:endParaRPr lang="en-US" sz="105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3353C5D-118D-37FB-C675-B4513E988FC1}"/>
              </a:ext>
            </a:extLst>
          </p:cNvPr>
          <p:cNvSpPr txBox="1"/>
          <p:nvPr/>
        </p:nvSpPr>
        <p:spPr>
          <a:xfrm>
            <a:off x="6326476" y="4046459"/>
            <a:ext cx="8941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MSGin5G-1</a:t>
            </a:r>
            <a:endParaRPr lang="en-US" sz="105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3C80403-28C6-794E-4743-E4AB460BC122}"/>
              </a:ext>
            </a:extLst>
          </p:cNvPr>
          <p:cNvSpPr txBox="1"/>
          <p:nvPr/>
        </p:nvSpPr>
        <p:spPr>
          <a:xfrm>
            <a:off x="3957085" y="3133192"/>
            <a:ext cx="89418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MSGin5G-5</a:t>
            </a:r>
            <a:endParaRPr lang="en-US" sz="6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977F36A-A7D4-D498-7E04-76B98297EE58}"/>
              </a:ext>
            </a:extLst>
          </p:cNvPr>
          <p:cNvSpPr txBox="1"/>
          <p:nvPr/>
        </p:nvSpPr>
        <p:spPr>
          <a:xfrm>
            <a:off x="3976255" y="5040765"/>
            <a:ext cx="89418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MSGin5G-5</a:t>
            </a:r>
            <a:endParaRPr lang="en-US" sz="600" dirty="0"/>
          </a:p>
        </p:txBody>
      </p:sp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532103DF-C527-10AB-D017-C707F70B6F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38220" y="1845896"/>
            <a:ext cx="3004127" cy="4351338"/>
          </a:xfrm>
        </p:spPr>
        <p:txBody>
          <a:bodyPr/>
          <a:lstStyle/>
          <a:p>
            <a:r>
              <a:rPr lang="en-GB" sz="1800" dirty="0"/>
              <a:t>UE-2a is an AC, like the AC in UE-1a and both ACs are served by the MSGin5G Client in UE-1a</a:t>
            </a:r>
          </a:p>
          <a:p>
            <a:pPr lvl="1"/>
            <a:r>
              <a:rPr lang="en-GB" sz="1400" dirty="0"/>
              <a:t>UE-1a is our regular MSGin5G UE</a:t>
            </a:r>
          </a:p>
          <a:p>
            <a:pPr lvl="1"/>
            <a:r>
              <a:rPr lang="en-GB" sz="1400" dirty="0"/>
              <a:t>No need to define an AC as constrained</a:t>
            </a:r>
          </a:p>
          <a:p>
            <a:r>
              <a:rPr lang="en-GB" sz="1800" dirty="0"/>
              <a:t>UE-2b is a constrained device (which cannot connect directly via the 3GPP network)</a:t>
            </a:r>
          </a:p>
          <a:p>
            <a:r>
              <a:rPr lang="en-GB" sz="1800" dirty="0"/>
              <a:t>UE-1b is a Proxy UE</a:t>
            </a:r>
          </a:p>
          <a:p>
            <a:pPr lvl="1"/>
            <a:r>
              <a:rPr lang="en-GB" sz="1400" dirty="0"/>
              <a:t>Supports bulk stuff</a:t>
            </a:r>
            <a:endParaRPr lang="en-US" sz="1400" dirty="0"/>
          </a:p>
          <a:p>
            <a:r>
              <a:rPr lang="en-US" sz="1800" dirty="0"/>
              <a:t>No need for a GW UE or Relay UE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015461355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8C77A-C39B-F41B-B4A9-40462C096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UE roles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4EA36-C4B3-15FD-B785-70773177F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GB" sz="2400" dirty="0"/>
              <a:t>UE-1a is a regular MSGin5G UE with ACs on UE-1a itself and on UE-2a</a:t>
            </a:r>
          </a:p>
          <a:p>
            <a:pPr lvl="1"/>
            <a:r>
              <a:rPr lang="en-GB" sz="1800" dirty="0"/>
              <a:t>It is a deployment option to locate an AC on the same UE as the UE that has the MSGin5G Client or on a different UE. In both cases the reference point between MSGin5G Client and ACs is MSGin5G-5.</a:t>
            </a:r>
          </a:p>
          <a:p>
            <a:r>
              <a:rPr lang="en-GB" sz="2400" dirty="0"/>
              <a:t>UE-2b is a constrained UE</a:t>
            </a:r>
          </a:p>
          <a:p>
            <a:pPr lvl="1"/>
            <a:r>
              <a:rPr lang="en-GB" sz="2000" dirty="0"/>
              <a:t>Definition: A Constrained UE cannot communicate via the 3GPP network with the MSGin5G Server</a:t>
            </a:r>
          </a:p>
          <a:p>
            <a:pPr lvl="2"/>
            <a:r>
              <a:rPr lang="en-GB" sz="1600" dirty="0"/>
              <a:t>An AC cannot communicate with the MSGin5G Server at all, so no need to distinguish between ACs that are constrained devices and ACs that are not constrained devices (i.e. UE-2a is not a constrained device under the definition)</a:t>
            </a:r>
          </a:p>
          <a:p>
            <a:r>
              <a:rPr lang="en-GB" sz="2400" dirty="0"/>
              <a:t>UE-1b supports relaying messages between all UE-2b UEs and the MSGin5G Server </a:t>
            </a:r>
            <a:r>
              <a:rPr lang="en-GB" sz="2400"/>
              <a:t>and UE-1b optionally </a:t>
            </a:r>
            <a:r>
              <a:rPr lang="en-GB" sz="2400" dirty="0"/>
              <a:t>supports bulk-configuration and bulk-registration on behalf of all UE-2b UEs</a:t>
            </a:r>
          </a:p>
          <a:p>
            <a:pPr lvl="1"/>
            <a:r>
              <a:rPr lang="en-GB" sz="2000" dirty="0"/>
              <a:t>Since UE-2b does more than relaying, we could call UE2b a Proxy UE</a:t>
            </a:r>
          </a:p>
        </p:txBody>
      </p:sp>
    </p:spTree>
    <p:extLst>
      <p:ext uri="{BB962C8B-B14F-4D97-AF65-F5344CB8AC3E}">
        <p14:creationId xmlns:p14="http://schemas.microsoft.com/office/powerpoint/2010/main" val="1142199621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3_template_Internal.pptx" id="{1629E3BC-FFE2-4E70-AED9-620A9428088E}" vid="{F8E7DCF5-1238-4A81-81E6-80BCFBB71A0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2023_template_Internal</Template>
  <TotalTime>73</TotalTime>
  <Words>360</Words>
  <Application>Microsoft Office PowerPoint</Application>
  <PresentationFormat>Widescreen</PresentationFormat>
  <Paragraphs>65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</vt:lpstr>
      <vt:lpstr>Calibri</vt:lpstr>
      <vt:lpstr>Calibri Light</vt:lpstr>
      <vt:lpstr>Times New Roman</vt:lpstr>
      <vt:lpstr>Office Theme</vt:lpstr>
      <vt:lpstr>Constrained Devices</vt:lpstr>
      <vt:lpstr>Proposal</vt:lpstr>
      <vt:lpstr>Modified architecture diagram</vt:lpstr>
      <vt:lpstr>UE roles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Constrained Devices</dc:title>
  <dc:creator>psanders</dc:creator>
  <dc:description>© 3GPP 2018</dc:description>
  <cp:lastModifiedBy>psanders</cp:lastModifiedBy>
  <cp:revision>1</cp:revision>
  <dcterms:created xsi:type="dcterms:W3CDTF">2023-03-23T08:01:13Z</dcterms:created>
  <dcterms:modified xsi:type="dcterms:W3CDTF">2023-03-23T09:14:15Z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