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815" r:id="rId2"/>
    <p:sldId id="817" r:id="rId3"/>
    <p:sldId id="813" r:id="rId4"/>
    <p:sldId id="814" r:id="rId5"/>
    <p:sldId id="808" r:id="rId6"/>
    <p:sldId id="807" r:id="rId7"/>
    <p:sldId id="810" r:id="rId8"/>
    <p:sldId id="816" r:id="rId9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C88D0"/>
    <a:srgbClr val="72AF2F"/>
    <a:srgbClr val="00000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3" autoAdjust="0"/>
    <p:restoredTop sz="74874" autoAdjust="0"/>
  </p:normalViewPr>
  <p:slideViewPr>
    <p:cSldViewPr snapToGrid="0">
      <p:cViewPr varScale="1">
        <p:scale>
          <a:sx n="86" d="100"/>
          <a:sy n="86" d="100"/>
        </p:scale>
        <p:origin x="-11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1746" y="-72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12/7/2014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21448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12/7/2014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30692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853679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099" y="260350"/>
            <a:ext cx="1248201" cy="72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64/Docs/SP-14039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97/Docs/S5-14535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b="1" dirty="0" smtClean="0"/>
              <a:t>3GPP SA5 status update on NFV</a:t>
            </a:r>
            <a:endParaRPr lang="en-GB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62545"/>
            <a:ext cx="6400800" cy="1328057"/>
          </a:xfrm>
        </p:spPr>
        <p:txBody>
          <a:bodyPr/>
          <a:lstStyle/>
          <a:p>
            <a:r>
              <a:rPr lang="en-GB" dirty="0" smtClean="0"/>
              <a:t>Christian Toche, 3GPP SA5 chairman</a:t>
            </a:r>
          </a:p>
          <a:p>
            <a:r>
              <a:rPr lang="en-GB" sz="2000" dirty="0" smtClean="0"/>
              <a:t>November </a:t>
            </a:r>
            <a:r>
              <a:rPr lang="en-GB" sz="2000" dirty="0" smtClean="0"/>
              <a:t>2014</a:t>
            </a:r>
            <a:endParaRPr lang="en-GB" sz="2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 smtClean="0"/>
              <a:t>Introduction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5775" y="1104899"/>
            <a:ext cx="8388350" cy="5538271"/>
          </a:xfrm>
        </p:spPr>
        <p:txBody>
          <a:bodyPr/>
          <a:lstStyle/>
          <a:p>
            <a:r>
              <a:rPr lang="en-GB" sz="2000" dirty="0" smtClean="0"/>
              <a:t>This presentation provides the current status of 3GPP SA5 work on NFV.</a:t>
            </a:r>
          </a:p>
          <a:p>
            <a:pPr>
              <a:buNone/>
            </a:pPr>
            <a:endParaRPr lang="en-GB" sz="2000" dirty="0" smtClean="0"/>
          </a:p>
          <a:p>
            <a:r>
              <a:rPr lang="en-GB" sz="2000" dirty="0" smtClean="0"/>
              <a:t>The main objective is to indicate the areas where 3GPP SA5 could contribute to the standardization of NFV management and operations aspects.</a:t>
            </a:r>
          </a:p>
          <a:p>
            <a:endParaRPr lang="en-GB" sz="2000" dirty="0" smtClean="0"/>
          </a:p>
          <a:p>
            <a:r>
              <a:rPr lang="en-GB" sz="2000" dirty="0" smtClean="0"/>
              <a:t>This presentation describes:</a:t>
            </a:r>
          </a:p>
          <a:p>
            <a:pPr lvl="1"/>
            <a:r>
              <a:rPr lang="en-GB" sz="1600" dirty="0" smtClean="0"/>
              <a:t>Objectives of 3GPP SA5 study</a:t>
            </a:r>
          </a:p>
          <a:p>
            <a:pPr lvl="1"/>
            <a:r>
              <a:rPr lang="en-GB" sz="1600" dirty="0" smtClean="0"/>
              <a:t>Current status of the SA5 study</a:t>
            </a:r>
          </a:p>
          <a:p>
            <a:pPr lvl="1"/>
            <a:r>
              <a:rPr lang="en-GB" sz="1600" dirty="0" smtClean="0"/>
              <a:t>Mixed network management architecture </a:t>
            </a:r>
          </a:p>
          <a:p>
            <a:pPr lvl="1"/>
            <a:r>
              <a:rPr lang="en-GB" sz="1600" dirty="0" smtClean="0"/>
              <a:t>Areas for involvement of SA5 for 3GPP-defined networks </a:t>
            </a:r>
          </a:p>
          <a:p>
            <a:endParaRPr lang="en-GB" sz="2000" dirty="0" smtClean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 smtClean="0"/>
              <a:t>Objectives of 3GPP SA5 study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5775" y="1104899"/>
            <a:ext cx="8388350" cy="5538271"/>
          </a:xfrm>
        </p:spPr>
        <p:txBody>
          <a:bodyPr/>
          <a:lstStyle/>
          <a:p>
            <a:r>
              <a:rPr lang="en-GB" sz="2000" dirty="0" smtClean="0"/>
              <a:t>The objectives of this study are:</a:t>
            </a:r>
          </a:p>
          <a:p>
            <a:pPr lvl="1"/>
            <a:r>
              <a:rPr lang="en-GB" sz="1600" dirty="0" smtClean="0"/>
              <a:t>Study the </a:t>
            </a:r>
            <a:r>
              <a:rPr lang="en-GB" sz="1600" b="1" dirty="0" smtClean="0"/>
              <a:t>use cases and concepts</a:t>
            </a:r>
            <a:r>
              <a:rPr lang="en-GB" sz="1600" dirty="0" smtClean="0"/>
              <a:t> for the network management of virtualized networks, taking into account the relevant use cases from ETSI NFV ISG.</a:t>
            </a:r>
          </a:p>
          <a:p>
            <a:pPr lvl="1"/>
            <a:r>
              <a:rPr lang="en-GB" sz="1600" dirty="0" smtClean="0"/>
              <a:t>Analyse and classify the </a:t>
            </a:r>
            <a:r>
              <a:rPr lang="en-GB" sz="1600" b="1" dirty="0" smtClean="0"/>
              <a:t>scenarios</a:t>
            </a:r>
            <a:r>
              <a:rPr lang="en-GB" sz="1600" dirty="0" smtClean="0"/>
              <a:t> when </a:t>
            </a:r>
            <a:r>
              <a:rPr lang="en-GB" sz="1600" b="1" dirty="0" smtClean="0"/>
              <a:t>all</a:t>
            </a:r>
            <a:r>
              <a:rPr lang="en-GB" sz="1600" dirty="0" smtClean="0"/>
              <a:t> or </a:t>
            </a:r>
            <a:r>
              <a:rPr lang="en-GB" sz="1600" b="1" dirty="0" smtClean="0"/>
              <a:t>some</a:t>
            </a:r>
            <a:r>
              <a:rPr lang="en-GB" sz="1600" dirty="0" smtClean="0"/>
              <a:t> instances of 3GPP-defined network elements in a subsystem/domain are virtualized (i.e. respectively </a:t>
            </a:r>
            <a:r>
              <a:rPr lang="en-GB" sz="1600" i="1" dirty="0" smtClean="0"/>
              <a:t>fully virtualized networks</a:t>
            </a:r>
            <a:r>
              <a:rPr lang="en-GB" sz="1600" dirty="0" smtClean="0"/>
              <a:t> and </a:t>
            </a:r>
            <a:r>
              <a:rPr lang="en-GB" sz="1600" i="1" dirty="0" smtClean="0"/>
              <a:t>mixed networks</a:t>
            </a:r>
            <a:r>
              <a:rPr lang="en-GB" sz="1600" dirty="0" smtClean="0"/>
              <a:t>)</a:t>
            </a:r>
          </a:p>
          <a:p>
            <a:pPr lvl="1"/>
            <a:r>
              <a:rPr lang="en-GB" sz="1600" dirty="0" smtClean="0"/>
              <a:t>Identify the </a:t>
            </a:r>
            <a:r>
              <a:rPr lang="en-GB" sz="1600" b="1" dirty="0" smtClean="0"/>
              <a:t>requirements</a:t>
            </a:r>
            <a:r>
              <a:rPr lang="en-GB" sz="1600" dirty="0" smtClean="0"/>
              <a:t> for potential </a:t>
            </a:r>
            <a:r>
              <a:rPr lang="en-GB" sz="1600" b="1" dirty="0" smtClean="0"/>
              <a:t>solutions</a:t>
            </a:r>
            <a:r>
              <a:rPr lang="en-GB" sz="1600" dirty="0" smtClean="0"/>
              <a:t> to the scenarios above. Study whether or not a single management system for mixed networks is required.</a:t>
            </a:r>
          </a:p>
          <a:p>
            <a:pPr lvl="1"/>
            <a:r>
              <a:rPr lang="en-GB" sz="1600" dirty="0" smtClean="0"/>
              <a:t>Identify the </a:t>
            </a:r>
            <a:r>
              <a:rPr lang="en-GB" sz="1600" b="1" dirty="0" smtClean="0"/>
              <a:t>potential impacts </a:t>
            </a:r>
            <a:r>
              <a:rPr lang="en-GB" sz="1600" dirty="0" smtClean="0"/>
              <a:t>on the existing 3GPP Management reference model.</a:t>
            </a:r>
          </a:p>
          <a:p>
            <a:pPr lvl="1"/>
            <a:r>
              <a:rPr lang="en-GB" sz="1600" dirty="0" smtClean="0"/>
              <a:t>Analyse the existing 3GPP Management reference model, interfaces, protocols and procedures to determine what can be </a:t>
            </a:r>
            <a:r>
              <a:rPr lang="en-GB" sz="1600" b="1" dirty="0" smtClean="0"/>
              <a:t>re-used</a:t>
            </a:r>
            <a:r>
              <a:rPr lang="en-GB" sz="1600" dirty="0" smtClean="0"/>
              <a:t>, </a:t>
            </a:r>
            <a:r>
              <a:rPr lang="en-GB" sz="1600" b="1" dirty="0" smtClean="0"/>
              <a:t>adapted</a:t>
            </a:r>
            <a:r>
              <a:rPr lang="en-GB" sz="1600" dirty="0" smtClean="0"/>
              <a:t> or </a:t>
            </a:r>
            <a:r>
              <a:rPr lang="en-GB" sz="1600" b="1" dirty="0" smtClean="0"/>
              <a:t>extended</a:t>
            </a:r>
            <a:r>
              <a:rPr lang="en-GB" sz="1600" dirty="0" smtClean="0"/>
              <a:t>, and whether </a:t>
            </a:r>
            <a:r>
              <a:rPr lang="en-GB" sz="1600" b="1" dirty="0" smtClean="0"/>
              <a:t>new</a:t>
            </a:r>
            <a:r>
              <a:rPr lang="en-GB" sz="1600" dirty="0" smtClean="0"/>
              <a:t> IRPs are needed.</a:t>
            </a:r>
          </a:p>
          <a:p>
            <a:pPr lvl="1"/>
            <a:r>
              <a:rPr lang="en-GB" sz="1600" dirty="0" smtClean="0"/>
              <a:t>Propose </a:t>
            </a:r>
            <a:r>
              <a:rPr lang="en-GB" sz="1600" b="1" dirty="0" smtClean="0"/>
              <a:t>enhancements</a:t>
            </a:r>
            <a:r>
              <a:rPr lang="en-GB" sz="1600" dirty="0" smtClean="0"/>
              <a:t> or </a:t>
            </a:r>
            <a:r>
              <a:rPr lang="en-GB" sz="1600" b="1" dirty="0" smtClean="0"/>
              <a:t>extensions</a:t>
            </a:r>
            <a:r>
              <a:rPr lang="en-GB" sz="1600" dirty="0" smtClean="0"/>
              <a:t> to the 3GPP Management reference model, if an impact is foreseen. If needed, solution(s) for a single management system for mixed networks should be studied.</a:t>
            </a:r>
          </a:p>
          <a:p>
            <a:pPr lvl="1"/>
            <a:r>
              <a:rPr lang="en-GB" sz="1600" dirty="0" smtClean="0"/>
              <a:t>Provide </a:t>
            </a:r>
            <a:r>
              <a:rPr lang="en-GB" sz="1600" b="1" dirty="0" smtClean="0"/>
              <a:t>recommendations</a:t>
            </a:r>
            <a:r>
              <a:rPr lang="en-GB" sz="1600" dirty="0" smtClean="0"/>
              <a:t> for the </a:t>
            </a:r>
            <a:r>
              <a:rPr lang="en-GB" sz="1600" b="1" dirty="0" smtClean="0"/>
              <a:t>normative work</a:t>
            </a:r>
            <a:r>
              <a:rPr lang="en-GB" sz="1600" dirty="0" smtClean="0"/>
              <a:t>, based on the result of the analyses and the potentially identified impacts, enhancements or extensions.</a:t>
            </a:r>
          </a:p>
          <a:p>
            <a:pPr lvl="1"/>
            <a:r>
              <a:rPr lang="en-GB" sz="1600" dirty="0" smtClean="0"/>
              <a:t>SA5 will take in account the work done by ETSI NFV ISG and cooperate with ETSI NFV ISG as necessary.</a:t>
            </a:r>
          </a:p>
          <a:p>
            <a:pPr lvl="1"/>
            <a:r>
              <a:rPr lang="en-GB" sz="1500" dirty="0" smtClean="0"/>
              <a:t>Study Item Description: </a:t>
            </a:r>
            <a:r>
              <a:rPr lang="en-GB" sz="1400" dirty="0" smtClean="0">
                <a:hlinkClick r:id="rId3"/>
              </a:rPr>
              <a:t>http://www.3gpp.org/ftp/TSG_SA/TSG_SA/TSGS_64/Docs/SP-140398.zip</a:t>
            </a:r>
            <a:endParaRPr lang="en-GB" sz="1500" dirty="0" smtClean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Current status of the SA5 study</a:t>
            </a:r>
            <a:endParaRPr lang="en-GB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7639" y="1485900"/>
            <a:ext cx="8492972" cy="5086350"/>
          </a:xfrm>
        </p:spPr>
        <p:txBody>
          <a:bodyPr/>
          <a:lstStyle/>
          <a:p>
            <a:r>
              <a:rPr lang="en-GB" sz="2400" dirty="0" smtClean="0"/>
              <a:t>The following content is already included in the draft TR 32.842</a:t>
            </a:r>
          </a:p>
          <a:p>
            <a:pPr lvl="1"/>
            <a:r>
              <a:rPr lang="en-GB" sz="2000" dirty="0" smtClean="0"/>
              <a:t>Management use cases</a:t>
            </a:r>
          </a:p>
          <a:p>
            <a:pPr lvl="2"/>
            <a:r>
              <a:rPr lang="en-GB" sz="1600" dirty="0" smtClean="0"/>
              <a:t>Instantiation of Core Network Service</a:t>
            </a:r>
          </a:p>
          <a:p>
            <a:pPr lvl="2"/>
            <a:r>
              <a:rPr lang="en-GB" sz="1600" dirty="0" smtClean="0"/>
              <a:t>VNF expansion</a:t>
            </a:r>
          </a:p>
          <a:p>
            <a:pPr lvl="2"/>
            <a:r>
              <a:rPr lang="en-GB" sz="1600" dirty="0" smtClean="0"/>
              <a:t>Termination of Core VNF instance</a:t>
            </a:r>
          </a:p>
          <a:p>
            <a:pPr lvl="2"/>
            <a:r>
              <a:rPr lang="en-GB" sz="1600" dirty="0" smtClean="0"/>
              <a:t>Fault management</a:t>
            </a:r>
          </a:p>
          <a:p>
            <a:pPr lvl="1"/>
            <a:r>
              <a:rPr lang="en-GB" sz="2000" dirty="0" smtClean="0"/>
              <a:t>Potential solutions</a:t>
            </a:r>
          </a:p>
          <a:p>
            <a:pPr lvl="2"/>
            <a:r>
              <a:rPr lang="en-GB" sz="1600" dirty="0" smtClean="0"/>
              <a:t>Management architecture</a:t>
            </a:r>
          </a:p>
          <a:p>
            <a:pPr lvl="2"/>
            <a:r>
              <a:rPr lang="en-GB" sz="1600" dirty="0" smtClean="0"/>
              <a:t>Management architecture diagram (work in progress)</a:t>
            </a:r>
          </a:p>
          <a:p>
            <a:pPr lvl="2"/>
            <a:endParaRPr lang="en-GB" sz="1600" dirty="0" smtClean="0"/>
          </a:p>
          <a:p>
            <a:r>
              <a:rPr lang="en-GB" sz="2400" dirty="0" smtClean="0"/>
              <a:t>Target for delivery of the TR 32.842 is June 2015</a:t>
            </a:r>
          </a:p>
          <a:p>
            <a:pPr lvl="1"/>
            <a:r>
              <a:rPr lang="en-GB" sz="1800" dirty="0" smtClean="0"/>
              <a:t>Latest version of the draft TR (October 2014, v0.2.0): </a:t>
            </a:r>
            <a:r>
              <a:rPr lang="en-GB" sz="1800" dirty="0" smtClean="0">
                <a:hlinkClick r:id="rId3"/>
              </a:rPr>
              <a:t>http://www.3gpp.org/ftp/TSG_SA/WG5_TM/TSGS5_97/Docs/S5-145358.zip</a:t>
            </a:r>
            <a:endParaRPr lang="en-GB" sz="18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1" y="0"/>
            <a:ext cx="755270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Mixed network management architecture </a:t>
            </a:r>
            <a:endParaRPr lang="zh-CN" altLang="en-US" sz="3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7427" y="5929410"/>
            <a:ext cx="614455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Tx/>
            </a:pPr>
            <a:endParaRPr lang="en-GB" altLang="zh-CN" dirty="0" smtClean="0"/>
          </a:p>
          <a:p>
            <a:pPr marL="342900" indent="-342900"/>
            <a:r>
              <a:rPr lang="en-GB" altLang="zh-CN" sz="1600" b="1" dirty="0" smtClean="0"/>
              <a:t>Figure 7.1-1 from draft TR 32.842 (work in progress)</a:t>
            </a:r>
            <a:endParaRPr lang="zh-CN" altLang="en-US" sz="1400" dirty="0"/>
          </a:p>
        </p:txBody>
      </p:sp>
      <p:sp>
        <p:nvSpPr>
          <p:cNvPr id="7170" name="AutoShape 2" descr="imap://christian%2Etoche%40gmail%2Ecom@imap.googlemail.com:993/fetch%3EUID%3E/INBOX%3E16546?part=1.1&amp;type=image/jpeg&amp;filename=NFV%20Arch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72" name="AutoShape 4" descr="imap://christian%2Etoche%40gmail%2Ecom@imap.googlemail.com:993/fetch%3EUID%3E/INBOX%3E16546?part=1.1&amp;type=image/jpeg&amp;filename=NFV%20Arch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824" y="800817"/>
            <a:ext cx="8334102" cy="522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4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b="1" dirty="0" smtClean="0"/>
              <a:t>Areas for involvement of SA5 </a:t>
            </a:r>
            <a:br>
              <a:rPr lang="en-GB" b="1" dirty="0" smtClean="0"/>
            </a:br>
            <a:r>
              <a:rPr lang="en-GB" b="1" dirty="0" smtClean="0"/>
              <a:t>for 3GPP-defined networks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7822160"/>
              </p:ext>
            </p:extLst>
          </p:nvPr>
        </p:nvGraphicFramePr>
        <p:xfrm>
          <a:off x="150129" y="1202245"/>
          <a:ext cx="8884689" cy="488600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28645"/>
                <a:gridCol w="760021"/>
                <a:gridCol w="1167008"/>
                <a:gridCol w="1080397"/>
                <a:gridCol w="1076325"/>
                <a:gridCol w="1085850"/>
                <a:gridCol w="923925"/>
                <a:gridCol w="964097"/>
                <a:gridCol w="1098421"/>
              </a:tblGrid>
              <a:tr h="352782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Interfaces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Os-Ma-</a:t>
                      </a:r>
                      <a:r>
                        <a:rPr lang="de-DE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nfvo</a:t>
                      </a: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(OSS/BSS/NM - NFVO)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(EM-VNFM)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Ve-Vnfm-vnf</a:t>
                      </a:r>
                      <a:endParaRPr lang="de-DE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(VNF-VNFM)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Or-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Vnfm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(NFVO-VNFM)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Vi-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Vnfm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(VIM-VNFM)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Or-Vi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(NFVO-VIM)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Itf-N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(OSS/BSS/NM - EM)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983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Functions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66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Lifecycle management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service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1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VNF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0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FCAPS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services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63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VNF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92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NFVI management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0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Policy administration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6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0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Architecture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7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0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E2E management procedures (mobile network)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8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7"/>
          <p:cNvSpPr/>
          <p:nvPr/>
        </p:nvSpPr>
        <p:spPr>
          <a:xfrm>
            <a:off x="421504" y="6301648"/>
            <a:ext cx="23106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GB" altLang="zh-CN" sz="1400" dirty="0" smtClean="0"/>
              <a:t>(work in progress)</a:t>
            </a:r>
            <a:endParaRPr lang="zh-CN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950" y="167760"/>
            <a:ext cx="6834188" cy="1143000"/>
          </a:xfrm>
        </p:spPr>
        <p:txBody>
          <a:bodyPr/>
          <a:lstStyle/>
          <a:p>
            <a:r>
              <a:rPr lang="en-GB" altLang="zh-CN" b="1" dirty="0" smtClean="0"/>
              <a:t>Notes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6483" y="1371599"/>
            <a:ext cx="87521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References are corresponding to ETSI NFV MANO GS: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1: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Life cycle management — Network Service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7.1.1, 7.1.2, 7.1.3.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2: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Life cycle management — VNF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 : 7.2.1 to 7.2.5.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3: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FCAPS — Network Service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7.1.4, 7.1.5, 7.5.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4: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FCAPS — VNF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7.2.6 to 7.2.8.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5: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NFVI management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7.3, 7.6 to 7.8.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6: "</a:t>
            </a:r>
            <a:r>
              <a:rPr lang="en-GB" altLang="zh-CN" sz="1400" i="1" dirty="0" smtClean="0">
                <a:latin typeface="Arial" pitchFamily="34" charset="0"/>
                <a:cs typeface="Arial" pitchFamily="34" charset="0"/>
              </a:rPr>
              <a:t>Policy administration</a:t>
            </a:r>
            <a:r>
              <a:rPr lang="en-GB" altLang="zh-CN" sz="1400" dirty="0" smtClean="0">
                <a:latin typeface="Arial" pitchFamily="34" charset="0"/>
                <a:cs typeface="Arial" pitchFamily="34" charset="0"/>
              </a:rPr>
              <a:t>":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7.4.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7: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Architecture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5.</a:t>
            </a:r>
          </a:p>
          <a:p>
            <a:pPr lvl="0"/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8: "</a:t>
            </a:r>
            <a:r>
              <a:rPr lang="en-GB" altLang="zh-CN" sz="1400" i="1" dirty="0" smtClean="0">
                <a:latin typeface="Arial" pitchFamily="34" charset="0"/>
                <a:cs typeface="Arial" pitchFamily="34" charset="0"/>
              </a:rPr>
              <a:t>E2E management procedures (mobile network)</a:t>
            </a:r>
            <a:r>
              <a:rPr lang="en-GB" altLang="zh-CN" sz="1400" dirty="0" smtClean="0">
                <a:latin typeface="Arial" pitchFamily="34" charset="0"/>
                <a:cs typeface="Arial" pitchFamily="34" charset="0"/>
              </a:rPr>
              <a:t>" means the end-to-end procedures for NFV management (of mobile networks), including the interactions among all the relevant management entities (OSS/BSS/NM, EM, NFVO, VNFM, VIM) and VNF/PNF, and if needed it will include the interactions between VNFs/PNFs too.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7200" b="1" dirty="0" smtClean="0"/>
              <a:t>Thank you !</a:t>
            </a:r>
            <a:endParaRPr lang="en-GB" sz="7200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26844</TotalTime>
  <Words>653</Words>
  <Application>Microsoft Office PowerPoint</Application>
  <PresentationFormat>On-screen Show (4:3)</PresentationFormat>
  <Paragraphs>113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3GPP SA5 status update on NFV</vt:lpstr>
      <vt:lpstr>Introduction</vt:lpstr>
      <vt:lpstr>Objectives of 3GPP SA5 study</vt:lpstr>
      <vt:lpstr>Current status of the SA5 study</vt:lpstr>
      <vt:lpstr>Slide 5</vt:lpstr>
      <vt:lpstr>Areas for involvement of SA5  for 3GPP-defined networks</vt:lpstr>
      <vt:lpstr>Notes</vt:lpstr>
      <vt:lpstr>Thank you !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SA5 - ETSI NFV cooperation</dc:title>
  <dc:creator>SA5 chairman</dc:creator>
  <cp:lastModifiedBy>Christian Toche</cp:lastModifiedBy>
  <cp:revision>1378</cp:revision>
  <dcterms:created xsi:type="dcterms:W3CDTF">2008-08-30T09:32:10Z</dcterms:created>
  <dcterms:modified xsi:type="dcterms:W3CDTF">2014-12-07T20:50:31Z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sflag">
    <vt:lpwstr>1417985415</vt:lpwstr>
  </property>
</Properties>
</file>