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2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39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360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16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33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1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97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474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5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79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4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01B6A-E02B-480E-BC8E-F17355F20988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579BB-6CC3-45E4-9FB9-56B5EEE7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8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Centralized </a:t>
            </a:r>
            <a:r>
              <a:rPr lang="en-US" dirty="0" smtClean="0"/>
              <a:t>and Distributed SON </a:t>
            </a:r>
            <a:br>
              <a:rPr lang="en-US" dirty="0" smtClean="0"/>
            </a:br>
            <a:r>
              <a:rPr lang="en-US" dirty="0" smtClean="0"/>
              <a:t>for multi-vendor RAN</a:t>
            </a:r>
            <a:endParaRPr lang="he-IL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248400" y="5334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S5-131066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09800" y="41148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Supporting presentation for s5-130938</a:t>
            </a:r>
          </a:p>
          <a:p>
            <a:r>
              <a:rPr lang="en-US" dirty="0" smtClean="0"/>
              <a:t>Source: Cisco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8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700" y="304800"/>
            <a:ext cx="82423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3GPP Management Architecture</a:t>
            </a:r>
            <a:br>
              <a:rPr lang="en-US" dirty="0" smtClean="0"/>
            </a:br>
            <a:r>
              <a:rPr lang="en-US" sz="2700" i="1" dirty="0" smtClean="0"/>
              <a:t>Centralized SON and Distributed SON</a:t>
            </a:r>
            <a:endParaRPr lang="en-US" sz="27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01700" y="539750"/>
            <a:ext cx="7785100" cy="622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i="1" dirty="0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899592" y="5949280"/>
            <a:ext cx="7776864" cy="6309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i="1" smtClean="0">
                <a:solidFill>
                  <a:srgbClr val="000000"/>
                </a:solidFill>
              </a:rPr>
              <a:t>RAN vendors normally supply NEs (RNCs, NodeBs, eNodeBs etc.) together with the Element Manager (EM)</a:t>
            </a:r>
          </a:p>
          <a:p>
            <a:pPr algn="l"/>
            <a:r>
              <a:rPr lang="en-US" i="1" smtClean="0">
                <a:solidFill>
                  <a:srgbClr val="000000"/>
                </a:solidFill>
              </a:rPr>
              <a:t>The only really standardized interface is the EM north bound (Type 2) interface; typically conformant with 32 an 28  series of 3GPP standard </a:t>
            </a:r>
            <a:endParaRPr lang="en-US" i="1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6705600" cy="449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 bwMode="auto">
          <a:xfrm>
            <a:off x="2286000" y="3886200"/>
            <a:ext cx="838200" cy="1905000"/>
          </a:xfrm>
          <a:prstGeom prst="rect">
            <a:avLst/>
          </a:prstGeom>
          <a:noFill/>
          <a:ln w="31750">
            <a:solidFill>
              <a:schemeClr val="tx1"/>
            </a:solidFill>
          </a:ln>
          <a:extLst/>
        </p:spPr>
        <p:txBody>
          <a:bodyPr rtlCol="0" anchor="ctr">
            <a:normAutofit/>
          </a:bodyPr>
          <a:lstStyle/>
          <a:p>
            <a:pPr algn="ctr"/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Line Callout 2 10"/>
          <p:cNvSpPr/>
          <p:nvPr/>
        </p:nvSpPr>
        <p:spPr bwMode="auto">
          <a:xfrm>
            <a:off x="609600" y="2590800"/>
            <a:ext cx="1295400" cy="723900"/>
          </a:xfrm>
          <a:prstGeom prst="borderCallout2">
            <a:avLst>
              <a:gd name="adj1" fmla="val 47909"/>
              <a:gd name="adj2" fmla="val 103616"/>
              <a:gd name="adj3" fmla="val 47461"/>
              <a:gd name="adj4" fmla="val 141944"/>
              <a:gd name="adj5" fmla="val 180121"/>
              <a:gd name="adj6" fmla="val 143014"/>
            </a:avLst>
          </a:prstGeom>
          <a:solidFill>
            <a:schemeClr val="bg1">
              <a:lumMod val="85000"/>
            </a:schemeClr>
          </a:solidFill>
          <a:ln w="31750">
            <a:solidFill>
              <a:schemeClr val="tx1"/>
            </a:solidFill>
            <a:tailEnd type="triangle"/>
          </a:ln>
          <a:extLst/>
        </p:spPr>
        <p:txBody>
          <a:bodyPr rtlCol="0" anchor="ctr">
            <a:normAutofit/>
          </a:bodyPr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Supplied by RAN vendor B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276600" y="3886200"/>
            <a:ext cx="838200" cy="1905000"/>
          </a:xfrm>
          <a:prstGeom prst="rect">
            <a:avLst/>
          </a:prstGeom>
          <a:noFill/>
          <a:ln w="31750">
            <a:solidFill>
              <a:srgbClr val="00B050"/>
            </a:solidFill>
          </a:ln>
          <a:extLst/>
        </p:spPr>
        <p:txBody>
          <a:bodyPr rtlCol="0" anchor="ctr">
            <a:normAutofit/>
          </a:bodyPr>
          <a:lstStyle/>
          <a:p>
            <a:pPr algn="ctr"/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Callout 2 12"/>
          <p:cNvSpPr/>
          <p:nvPr/>
        </p:nvSpPr>
        <p:spPr bwMode="auto">
          <a:xfrm>
            <a:off x="612449" y="1790700"/>
            <a:ext cx="1295400" cy="723900"/>
          </a:xfrm>
          <a:prstGeom prst="borderCallout2">
            <a:avLst>
              <a:gd name="adj1" fmla="val 47909"/>
              <a:gd name="adj2" fmla="val 103616"/>
              <a:gd name="adj3" fmla="val 47461"/>
              <a:gd name="adj4" fmla="val 141944"/>
              <a:gd name="adj5" fmla="val 286714"/>
              <a:gd name="adj6" fmla="val 211249"/>
            </a:avLst>
          </a:prstGeom>
          <a:solidFill>
            <a:schemeClr val="bg1">
              <a:lumMod val="85000"/>
            </a:schemeClr>
          </a:solidFill>
          <a:ln w="31750">
            <a:solidFill>
              <a:srgbClr val="00B050"/>
            </a:solidFill>
            <a:tailEnd type="triangle"/>
          </a:ln>
          <a:extLst/>
        </p:spPr>
        <p:txBody>
          <a:bodyPr rtlCol="0" anchor="ctr">
            <a:normAutofit/>
          </a:bodyPr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Supplied by RAN vendor A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Callout 2 13"/>
          <p:cNvSpPr/>
          <p:nvPr/>
        </p:nvSpPr>
        <p:spPr bwMode="auto">
          <a:xfrm>
            <a:off x="6324600" y="1943100"/>
            <a:ext cx="2057400" cy="723900"/>
          </a:xfrm>
          <a:prstGeom prst="borderCallout2">
            <a:avLst>
              <a:gd name="adj1" fmla="val 47909"/>
              <a:gd name="adj2" fmla="val -1277"/>
              <a:gd name="adj3" fmla="val 98538"/>
              <a:gd name="adj4" fmla="val -36254"/>
              <a:gd name="adj5" fmla="val 183695"/>
              <a:gd name="adj6" fmla="val -48873"/>
            </a:avLst>
          </a:prstGeom>
          <a:solidFill>
            <a:srgbClr val="FFFF00"/>
          </a:solidFill>
          <a:ln w="31750">
            <a:solidFill>
              <a:srgbClr val="FF0000"/>
            </a:solidFill>
            <a:tailEnd type="triangle"/>
          </a:ln>
          <a:extLst/>
        </p:spPr>
        <p:txBody>
          <a:bodyPr rtlCol="0" anchor="ctr">
            <a:normAutofit/>
          </a:bodyPr>
          <a:lstStyle/>
          <a:p>
            <a:pPr algn="ctr"/>
            <a:r>
              <a:rPr lang="en-US" sz="1050" dirty="0" smtClean="0">
                <a:latin typeface="Arial" pitchFamily="34" charset="0"/>
                <a:cs typeface="Arial" pitchFamily="34" charset="0"/>
              </a:rPr>
              <a:t>Centralized NM-Based SON (“cSON”)</a:t>
            </a:r>
            <a:endParaRPr lang="en-US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257800" y="3267075"/>
            <a:ext cx="114300" cy="95250"/>
          </a:xfrm>
          <a:prstGeom prst="rect">
            <a:avLst/>
          </a:prstGeom>
          <a:solidFill>
            <a:srgbClr val="FFFF00"/>
          </a:solidFill>
          <a:ln w="31750">
            <a:solidFill>
              <a:srgbClr val="FF0000"/>
            </a:solidFill>
          </a:ln>
          <a:extLst/>
        </p:spPr>
        <p:txBody>
          <a:bodyPr rtlCol="0" anchor="ctr">
            <a:normAutofit fontScale="25000" lnSpcReduction="20000"/>
          </a:bodyPr>
          <a:lstStyle/>
          <a:p>
            <a:pPr algn="ctr"/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Line Callout 2 15"/>
          <p:cNvSpPr/>
          <p:nvPr/>
        </p:nvSpPr>
        <p:spPr bwMode="auto">
          <a:xfrm>
            <a:off x="6345936" y="4114800"/>
            <a:ext cx="2057400" cy="838200"/>
          </a:xfrm>
          <a:prstGeom prst="borderCallout2">
            <a:avLst>
              <a:gd name="adj1" fmla="val 47909"/>
              <a:gd name="adj2" fmla="val -1277"/>
              <a:gd name="adj3" fmla="val 87629"/>
              <a:gd name="adj4" fmla="val -38476"/>
              <a:gd name="adj5" fmla="val 161302"/>
              <a:gd name="adj6" fmla="val -68724"/>
            </a:avLst>
          </a:prstGeom>
          <a:solidFill>
            <a:srgbClr val="FFFF00"/>
          </a:solidFill>
          <a:ln w="31750">
            <a:solidFill>
              <a:srgbClr val="FF0000"/>
            </a:solidFill>
            <a:tailEnd type="triangle"/>
          </a:ln>
          <a:extLst/>
        </p:spPr>
        <p:txBody>
          <a:bodyPr rtlCol="0" anchor="ctr">
            <a:normAutofit/>
          </a:bodyPr>
          <a:lstStyle/>
          <a:p>
            <a:pPr algn="ctr"/>
            <a:r>
              <a:rPr lang="en-US" sz="1050" dirty="0" smtClean="0">
                <a:latin typeface="Arial" pitchFamily="34" charset="0"/>
                <a:cs typeface="Arial" pitchFamily="34" charset="0"/>
              </a:rPr>
              <a:t>LTE Distributed SON (“dSON”) functions running on eNBs; </a:t>
            </a:r>
            <a:r>
              <a:rPr lang="en-US" sz="900" dirty="0" smtClean="0">
                <a:latin typeface="Arial" pitchFamily="34" charset="0"/>
                <a:cs typeface="Arial" pitchFamily="34" charset="0"/>
              </a:rPr>
              <a:t>using X2 interface when needed</a:t>
            </a:r>
            <a:endParaRPr lang="en-US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876800" y="5438775"/>
            <a:ext cx="114300" cy="95250"/>
          </a:xfrm>
          <a:prstGeom prst="rect">
            <a:avLst/>
          </a:prstGeom>
          <a:solidFill>
            <a:srgbClr val="FFFF00"/>
          </a:solidFill>
          <a:ln w="31750">
            <a:solidFill>
              <a:srgbClr val="FF0000"/>
            </a:solidFill>
          </a:ln>
          <a:extLst/>
        </p:spPr>
        <p:txBody>
          <a:bodyPr rtlCol="0" anchor="ctr">
            <a:normAutofit fontScale="25000" lnSpcReduction="20000"/>
          </a:bodyPr>
          <a:lstStyle/>
          <a:p>
            <a:pPr algn="ctr"/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ular Callout 17"/>
          <p:cNvSpPr/>
          <p:nvPr/>
        </p:nvSpPr>
        <p:spPr bwMode="auto">
          <a:xfrm>
            <a:off x="6324600" y="5486400"/>
            <a:ext cx="2133600" cy="380999"/>
          </a:xfrm>
          <a:prstGeom prst="wedgeRectCallout">
            <a:avLst>
              <a:gd name="adj1" fmla="val -84861"/>
              <a:gd name="adj2" fmla="val -4283"/>
            </a:avLst>
          </a:prstGeom>
          <a:solidFill>
            <a:srgbClr val="0545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>
            <a:no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Network element: NB, RNC, 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eNB, MME, …</a:t>
            </a:r>
            <a:endParaRPr lang="en-US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ular Callout 18"/>
          <p:cNvSpPr/>
          <p:nvPr/>
        </p:nvSpPr>
        <p:spPr bwMode="auto">
          <a:xfrm>
            <a:off x="225751" y="4596925"/>
            <a:ext cx="1526849" cy="228600"/>
          </a:xfrm>
          <a:prstGeom prst="wedgeRectCallout">
            <a:avLst>
              <a:gd name="adj1" fmla="val 100144"/>
              <a:gd name="adj2" fmla="val -47648"/>
            </a:avLst>
          </a:prstGeom>
          <a:solidFill>
            <a:srgbClr val="0545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>
            <a:no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Element 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Manager</a:t>
            </a:r>
            <a:endParaRPr 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ular Callout 19"/>
          <p:cNvSpPr/>
          <p:nvPr/>
        </p:nvSpPr>
        <p:spPr bwMode="auto">
          <a:xfrm>
            <a:off x="6370320" y="3505200"/>
            <a:ext cx="2033016" cy="380999"/>
          </a:xfrm>
          <a:prstGeom prst="wedgeRectCallout">
            <a:avLst>
              <a:gd name="adj1" fmla="val -85994"/>
              <a:gd name="adj2" fmla="val -10783"/>
            </a:avLst>
          </a:prstGeom>
          <a:solidFill>
            <a:srgbClr val="0545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>
            <a:no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Itf-N, Type 2 Interface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Northbound interface of the EM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2286000" y="3657600"/>
            <a:ext cx="33528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>
                <a:lumMod val="90000"/>
                <a:lumOff val="1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Rectangular Callout 21"/>
          <p:cNvSpPr/>
          <p:nvPr/>
        </p:nvSpPr>
        <p:spPr bwMode="auto">
          <a:xfrm>
            <a:off x="6391656" y="2960370"/>
            <a:ext cx="2011680" cy="238126"/>
          </a:xfrm>
          <a:prstGeom prst="wedgeRectCallout">
            <a:avLst>
              <a:gd name="adj1" fmla="val -97231"/>
              <a:gd name="adj2" fmla="val 84017"/>
            </a:avLst>
          </a:prstGeom>
          <a:solidFill>
            <a:srgbClr val="0545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>
            <a:no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Network Manager</a:t>
            </a:r>
            <a:endParaRPr lang="en-US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3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700" y="457200"/>
            <a:ext cx="7861300" cy="762000"/>
          </a:xfrm>
        </p:spPr>
        <p:txBody>
          <a:bodyPr/>
          <a:lstStyle/>
          <a:p>
            <a:r>
              <a:rPr lang="en-US" dirty="0" err="1" smtClean="0"/>
              <a:t>cSON</a:t>
            </a:r>
            <a:r>
              <a:rPr lang="en-US" dirty="0" smtClean="0"/>
              <a:t> &amp; </a:t>
            </a:r>
            <a:r>
              <a:rPr lang="en-US" dirty="0" err="1" smtClean="0"/>
              <a:t>dSON</a:t>
            </a:r>
            <a:r>
              <a:rPr lang="en-US" dirty="0" smtClean="0"/>
              <a:t> cooperation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cSON</a:t>
            </a:r>
            <a:r>
              <a:rPr lang="en-US" sz="2800" dirty="0" smtClean="0"/>
              <a:t> is a NM-based entity that collects information (e.g. RAN measurements) and controls the Radio parameters over </a:t>
            </a:r>
            <a:r>
              <a:rPr lang="en-US" sz="2800" dirty="0" err="1" smtClean="0"/>
              <a:t>Itf</a:t>
            </a:r>
            <a:r>
              <a:rPr lang="en-US" sz="2800" dirty="0" smtClean="0"/>
              <a:t>-N interface </a:t>
            </a:r>
          </a:p>
          <a:p>
            <a:r>
              <a:rPr lang="en-US" sz="2800" dirty="0" smtClean="0"/>
              <a:t>The proposed approach includes a centralized entity with combined functionality of NM-based SON (Radio control) </a:t>
            </a:r>
            <a:r>
              <a:rPr lang="en-US" sz="2800" dirty="0"/>
              <a:t>and </a:t>
            </a:r>
            <a:r>
              <a:rPr lang="en-US" sz="2800" dirty="0" smtClean="0"/>
              <a:t>SON </a:t>
            </a:r>
            <a:r>
              <a:rPr lang="en-US" sz="2800" dirty="0"/>
              <a:t>Monitoring and Management Function </a:t>
            </a:r>
            <a:r>
              <a:rPr lang="en-US" sz="2800" dirty="0" smtClean="0"/>
              <a:t>(32.500, 32.521)</a:t>
            </a:r>
          </a:p>
          <a:p>
            <a:r>
              <a:rPr lang="en-US" sz="2800" dirty="0" smtClean="0"/>
              <a:t>The concept: </a:t>
            </a:r>
            <a:r>
              <a:rPr lang="en-US" sz="2800" dirty="0" err="1" smtClean="0"/>
              <a:t>d</a:t>
            </a:r>
            <a:r>
              <a:rPr lang="en-US" sz="2600" dirty="0" err="1" smtClean="0"/>
              <a:t>SON</a:t>
            </a:r>
            <a:r>
              <a:rPr lang="en-US" sz="2600" dirty="0" smtClean="0"/>
              <a:t> instances are supervised and complemented by centralized entity which includes also some SON capabilities </a:t>
            </a:r>
          </a:p>
          <a:p>
            <a:pPr lvl="1"/>
            <a:r>
              <a:rPr lang="en-US" sz="2200" dirty="0" smtClean="0"/>
              <a:t>It’s called in this presentation just “</a:t>
            </a:r>
            <a:r>
              <a:rPr lang="en-US" sz="2200" dirty="0" err="1" smtClean="0"/>
              <a:t>cSON</a:t>
            </a:r>
            <a:r>
              <a:rPr lang="en-US" sz="2200" dirty="0" smtClean="0"/>
              <a:t>”</a:t>
            </a:r>
          </a:p>
          <a:p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485918-8CD6-49B6-8472-637B407E192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5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Problems of </a:t>
            </a:r>
            <a:r>
              <a:rPr lang="en-US" dirty="0" err="1" smtClean="0"/>
              <a:t>dSON</a:t>
            </a:r>
            <a:r>
              <a:rPr lang="en-US" dirty="0" smtClean="0"/>
              <a:t> that can be alleviated by supervision of </a:t>
            </a:r>
            <a:r>
              <a:rPr lang="en-US" dirty="0" err="1" smtClean="0"/>
              <a:t>cSON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410200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 sz="2000" u="sng" dirty="0" smtClean="0"/>
              <a:t>Limited network visibility: </a:t>
            </a:r>
            <a:r>
              <a:rPr lang="en-US" sz="2000" u="sng" dirty="0"/>
              <a:t>a single </a:t>
            </a:r>
            <a:r>
              <a:rPr lang="en-US" sz="2000" u="sng" dirty="0" err="1" smtClean="0"/>
              <a:t>eNodeB</a:t>
            </a:r>
            <a:r>
              <a:rPr lang="en-US" sz="2000" u="sng" dirty="0" smtClean="0"/>
              <a:t>, </a:t>
            </a:r>
            <a:r>
              <a:rPr lang="en-US" sz="2000" u="sng" dirty="0"/>
              <a:t>possibly with close neighborhood. Then: </a:t>
            </a:r>
          </a:p>
          <a:p>
            <a:pPr lvl="1"/>
            <a:r>
              <a:rPr lang="en-US" sz="2000" dirty="0"/>
              <a:t>“Chain reaction” can happen: change in </a:t>
            </a:r>
            <a:r>
              <a:rPr lang="en-US" sz="2000" dirty="0" err="1" smtClean="0"/>
              <a:t>eNB</a:t>
            </a:r>
            <a:r>
              <a:rPr lang="en-US" sz="2000" dirty="0" smtClean="0"/>
              <a:t> </a:t>
            </a:r>
            <a:r>
              <a:rPr lang="en-US" sz="2000" dirty="0"/>
              <a:t>#1 </a:t>
            </a:r>
            <a:r>
              <a:rPr lang="en-US" sz="2000" dirty="0" smtClean="0"/>
              <a:t>triggers change in eNB#2 which triggers change in eNB#3 etc. </a:t>
            </a:r>
          </a:p>
          <a:p>
            <a:pPr lvl="1"/>
            <a:r>
              <a:rPr lang="en-US" sz="2000" dirty="0" smtClean="0"/>
              <a:t>Not </a:t>
            </a:r>
            <a:r>
              <a:rPr lang="en-US" sz="2000" dirty="0"/>
              <a:t>necessarily the changes applied by local </a:t>
            </a:r>
            <a:r>
              <a:rPr lang="en-US" sz="2000" dirty="0" err="1"/>
              <a:t>dSON</a:t>
            </a:r>
            <a:r>
              <a:rPr lang="en-US" sz="2000" dirty="0"/>
              <a:t> entities result in </a:t>
            </a:r>
            <a:r>
              <a:rPr lang="en-US" sz="2000" dirty="0" smtClean="0"/>
              <a:t>convergence of the </a:t>
            </a:r>
            <a:r>
              <a:rPr lang="en-US" sz="2000" dirty="0"/>
              <a:t>whole network domain </a:t>
            </a:r>
          </a:p>
          <a:p>
            <a:pPr lvl="1"/>
            <a:r>
              <a:rPr lang="en-US" sz="2000" dirty="0" smtClean="0"/>
              <a:t>If converging, it is not necessarily to the optimal state of the whole network domain </a:t>
            </a:r>
          </a:p>
          <a:p>
            <a:r>
              <a:rPr lang="en-US" sz="2000" u="sng" dirty="0" smtClean="0"/>
              <a:t>Typically </a:t>
            </a:r>
            <a:r>
              <a:rPr lang="en-US" sz="2000" u="sng" dirty="0" err="1"/>
              <a:t>dSON</a:t>
            </a:r>
            <a:r>
              <a:rPr lang="en-US" sz="2000" u="sng" dirty="0"/>
              <a:t> functions are using only a subset </a:t>
            </a:r>
            <a:r>
              <a:rPr lang="en-US" sz="2000" dirty="0"/>
              <a:t>of possible measurements and controlled </a:t>
            </a:r>
            <a:r>
              <a:rPr lang="en-US" sz="2000" dirty="0" smtClean="0"/>
              <a:t>parameters therefore not necessarily reach optimum</a:t>
            </a:r>
          </a:p>
          <a:p>
            <a:pPr lvl="1"/>
            <a:r>
              <a:rPr lang="en-US" sz="2000" dirty="0"/>
              <a:t>For </a:t>
            </a:r>
            <a:r>
              <a:rPr lang="en-US" sz="2000" dirty="0" smtClean="0"/>
              <a:t>example, ICIC does not necessarily change total transmit power, power allocation parameters in the DL, tilt angle</a:t>
            </a:r>
          </a:p>
          <a:p>
            <a:r>
              <a:rPr lang="en-US" sz="2000" u="sng" dirty="0" smtClean="0"/>
              <a:t>Lack of interoperability </a:t>
            </a:r>
            <a:r>
              <a:rPr lang="en-US" sz="2000" dirty="0" smtClean="0"/>
              <a:t>over X2 interface between </a:t>
            </a:r>
            <a:r>
              <a:rPr lang="en-US" sz="2000" dirty="0" err="1" smtClean="0"/>
              <a:t>dSON</a:t>
            </a:r>
            <a:r>
              <a:rPr lang="en-US" sz="2000" dirty="0" smtClean="0"/>
              <a:t> functions from different vendors</a:t>
            </a:r>
          </a:p>
          <a:p>
            <a:pPr lvl="1"/>
            <a:r>
              <a:rPr lang="en-US" sz="2000" dirty="0" smtClean="0"/>
              <a:t>Basic reason: 3GPP specified only inter-</a:t>
            </a:r>
            <a:r>
              <a:rPr lang="en-US" sz="2000" dirty="0" err="1" smtClean="0"/>
              <a:t>eNB</a:t>
            </a:r>
            <a:r>
              <a:rPr lang="en-US" sz="2000" dirty="0" smtClean="0"/>
              <a:t> signaling, but did not specify algorithms</a:t>
            </a:r>
          </a:p>
          <a:p>
            <a:endParaRPr lang="en-US" sz="2400" dirty="0"/>
          </a:p>
          <a:p>
            <a:endParaRPr lang="en-US" sz="2200" dirty="0" smtClean="0"/>
          </a:p>
          <a:p>
            <a:endParaRPr lang="en-US" sz="2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8DEB6-0207-4F6A-B40F-6C5B702501B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41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8382000" cy="990600"/>
          </a:xfrm>
        </p:spPr>
        <p:txBody>
          <a:bodyPr/>
          <a:lstStyle/>
          <a:p>
            <a:pPr algn="l"/>
            <a:r>
              <a:rPr lang="en-US" sz="4000" dirty="0" smtClean="0"/>
              <a:t>MV MLB </a:t>
            </a:r>
            <a:r>
              <a:rPr lang="en-US" sz="4000" dirty="0"/>
              <a:t>case </a:t>
            </a:r>
            <a:r>
              <a:rPr lang="en-US" sz="4000" dirty="0" smtClean="0"/>
              <a:t>study (1)</a:t>
            </a:r>
            <a:endParaRPr lang="en-US" sz="40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4D4978-066A-4D0D-8DBD-4EC4D19F2CA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01700" y="2374900"/>
            <a:ext cx="7785100" cy="43307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492486"/>
              </p:ext>
            </p:extLst>
          </p:nvPr>
        </p:nvGraphicFramePr>
        <p:xfrm>
          <a:off x="552450" y="1400175"/>
          <a:ext cx="8332788" cy="527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Visio" r:id="rId3" imgW="6504201" imgH="4110487" progId="Visio.Drawing.11">
                  <p:embed/>
                </p:oleObj>
              </mc:Choice>
              <mc:Fallback>
                <p:oleObj name="Visio" r:id="rId3" imgW="6504201" imgH="411048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1400175"/>
                        <a:ext cx="8332788" cy="5273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35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8382000" cy="990600"/>
          </a:xfrm>
        </p:spPr>
        <p:txBody>
          <a:bodyPr/>
          <a:lstStyle/>
          <a:p>
            <a:pPr algn="l"/>
            <a:r>
              <a:rPr lang="en-US" sz="4000" dirty="0" smtClean="0"/>
              <a:t>MV MLB </a:t>
            </a:r>
            <a:r>
              <a:rPr lang="en-US" sz="4000" dirty="0"/>
              <a:t>case </a:t>
            </a:r>
            <a:r>
              <a:rPr lang="en-US" sz="4000" dirty="0" smtClean="0"/>
              <a:t>study</a:t>
            </a:r>
            <a:r>
              <a:rPr lang="en-US" sz="4000" dirty="0"/>
              <a:t> </a:t>
            </a:r>
            <a:r>
              <a:rPr lang="en-US" sz="4000" dirty="0" smtClean="0"/>
              <a:t>(2)</a:t>
            </a:r>
            <a:endParaRPr lang="en-US" sz="3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4D4978-066A-4D0D-8DBD-4EC4D19F2CA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01700" y="2374900"/>
            <a:ext cx="7785100" cy="43307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186572"/>
              </p:ext>
            </p:extLst>
          </p:nvPr>
        </p:nvGraphicFramePr>
        <p:xfrm>
          <a:off x="1171575" y="1069975"/>
          <a:ext cx="6846888" cy="610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Visio" r:id="rId3" imgW="5553413" imgH="4940420" progId="Visio.Drawing.11">
                  <p:embed/>
                </p:oleObj>
              </mc:Choice>
              <mc:Fallback>
                <p:oleObj name="Visio" r:id="rId3" imgW="5553413" imgH="49404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1575" y="1069975"/>
                        <a:ext cx="6846888" cy="6103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387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8382000" cy="990600"/>
          </a:xfrm>
        </p:spPr>
        <p:txBody>
          <a:bodyPr/>
          <a:lstStyle/>
          <a:p>
            <a:pPr algn="l"/>
            <a:r>
              <a:rPr lang="en-US" sz="4000" dirty="0" smtClean="0"/>
              <a:t>MV MLB </a:t>
            </a:r>
            <a:r>
              <a:rPr lang="en-US" sz="4000" dirty="0"/>
              <a:t>case </a:t>
            </a:r>
            <a:r>
              <a:rPr lang="en-US" sz="4000" dirty="0" smtClean="0"/>
              <a:t>study (3)</a:t>
            </a:r>
            <a:endParaRPr lang="en-US" sz="3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4D4978-066A-4D0D-8DBD-4EC4D19F2CA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01700" y="2374900"/>
            <a:ext cx="7785100" cy="43307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13940"/>
              </p:ext>
            </p:extLst>
          </p:nvPr>
        </p:nvGraphicFramePr>
        <p:xfrm>
          <a:off x="1143000" y="1143000"/>
          <a:ext cx="7373938" cy="553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Visio" r:id="rId3" imgW="7800142" imgH="5846553" progId="Visio.Drawing.11">
                  <p:embed/>
                </p:oleObj>
              </mc:Choice>
              <mc:Fallback>
                <p:oleObj name="Visio" r:id="rId3" imgW="7800142" imgH="584655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7373938" cy="55392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102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457200"/>
            <a:ext cx="8153400" cy="6223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Solution: </a:t>
            </a:r>
            <a:r>
              <a:rPr lang="en-US" dirty="0" err="1" smtClean="0"/>
              <a:t>dSON</a:t>
            </a:r>
            <a:r>
              <a:rPr lang="en-US" dirty="0" smtClean="0"/>
              <a:t> supervised by </a:t>
            </a:r>
            <a:r>
              <a:rPr lang="en-US" dirty="0" err="1" smtClean="0"/>
              <a:t>cSON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219200"/>
            <a:ext cx="8458200" cy="5486400"/>
          </a:xfrm>
          <a:solidFill>
            <a:schemeClr val="bg1"/>
          </a:solidFill>
        </p:spPr>
        <p:txBody>
          <a:bodyPr/>
          <a:lstStyle/>
          <a:p>
            <a:r>
              <a:rPr lang="en-US" sz="2800" dirty="0" err="1" smtClean="0"/>
              <a:t>dSON</a:t>
            </a:r>
            <a:r>
              <a:rPr lang="en-US" sz="2800" dirty="0" smtClean="0"/>
              <a:t> functions should have sufficient set of OAM parameters </a:t>
            </a:r>
            <a:r>
              <a:rPr lang="en-US" sz="2400" b="1" dirty="0" smtClean="0">
                <a:solidFill>
                  <a:srgbClr val="0070C0"/>
                </a:solidFill>
                <a:sym typeface="Wingdings" pitchFamily="2" charset="2"/>
              </a:rPr>
              <a:t> “Mode B” in the contribution </a:t>
            </a:r>
            <a:endParaRPr lang="en-US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 smtClean="0"/>
              <a:t>To configure </a:t>
            </a:r>
            <a:r>
              <a:rPr lang="en-US" sz="2000" dirty="0" err="1" smtClean="0"/>
              <a:t>dSON</a:t>
            </a:r>
            <a:endParaRPr lang="en-US" sz="2000" dirty="0"/>
          </a:p>
          <a:p>
            <a:pPr lvl="1"/>
            <a:r>
              <a:rPr lang="en-US" sz="2000" dirty="0" smtClean="0"/>
              <a:t>To monitor </a:t>
            </a:r>
            <a:r>
              <a:rPr lang="en-US" sz="2000" dirty="0" err="1" smtClean="0"/>
              <a:t>dSON</a:t>
            </a:r>
            <a:r>
              <a:rPr lang="en-US" sz="2000" dirty="0" smtClean="0"/>
              <a:t> operations</a:t>
            </a:r>
            <a:endParaRPr lang="en-US" sz="2000" dirty="0"/>
          </a:p>
          <a:p>
            <a:pPr lvl="1"/>
            <a:r>
              <a:rPr lang="en-US" sz="2000" dirty="0" smtClean="0"/>
              <a:t>To intervene in </a:t>
            </a:r>
            <a:r>
              <a:rPr lang="en-US" sz="2000" dirty="0"/>
              <a:t>case </a:t>
            </a:r>
            <a:r>
              <a:rPr lang="en-US" sz="2000" dirty="0" smtClean="0"/>
              <a:t>when a problem </a:t>
            </a:r>
            <a:r>
              <a:rPr lang="en-US" sz="2000" dirty="0"/>
              <a:t>(e.g. oscillations</a:t>
            </a:r>
            <a:r>
              <a:rPr lang="en-US" sz="2000" dirty="0" smtClean="0"/>
              <a:t>) is identified: reconfigure </a:t>
            </a:r>
            <a:r>
              <a:rPr lang="en-US" sz="2000" dirty="0" err="1"/>
              <a:t>dSON</a:t>
            </a:r>
            <a:r>
              <a:rPr lang="en-US" sz="2000" dirty="0"/>
              <a:t> or </a:t>
            </a:r>
            <a:r>
              <a:rPr lang="en-US" sz="2000" dirty="0" smtClean="0"/>
              <a:t>even take </a:t>
            </a:r>
            <a:r>
              <a:rPr lang="en-US" sz="2000" dirty="0"/>
              <a:t>over some </a:t>
            </a:r>
            <a:r>
              <a:rPr lang="en-US" sz="2000" dirty="0" err="1"/>
              <a:t>dSON</a:t>
            </a:r>
            <a:r>
              <a:rPr lang="en-US" sz="2000" dirty="0"/>
              <a:t> operations until the problem is </a:t>
            </a:r>
            <a:r>
              <a:rPr lang="en-US" sz="2000" dirty="0" smtClean="0"/>
              <a:t>resolved</a:t>
            </a:r>
          </a:p>
          <a:p>
            <a:pPr lvl="2"/>
            <a:r>
              <a:rPr lang="en-US" sz="2000" dirty="0" smtClean="0"/>
              <a:t>The latter may require extension of the set of OAM parameters set used by </a:t>
            </a:r>
            <a:r>
              <a:rPr lang="en-US" sz="2000" dirty="0" err="1" smtClean="0"/>
              <a:t>cSON</a:t>
            </a:r>
            <a:r>
              <a:rPr lang="en-US" sz="2000" dirty="0" smtClean="0"/>
              <a:t> </a:t>
            </a:r>
            <a:r>
              <a:rPr lang="en-US" sz="2000" b="1" dirty="0">
                <a:solidFill>
                  <a:srgbClr val="0070C0"/>
                </a:solidFill>
                <a:sym typeface="Wingdings" pitchFamily="2" charset="2"/>
              </a:rPr>
              <a:t> “Mode </a:t>
            </a:r>
            <a:r>
              <a:rPr lang="en-US" sz="2000" b="1" dirty="0" smtClean="0">
                <a:solidFill>
                  <a:srgbClr val="0070C0"/>
                </a:solidFill>
                <a:sym typeface="Wingdings" pitchFamily="2" charset="2"/>
              </a:rPr>
              <a:t>A” </a:t>
            </a:r>
            <a:r>
              <a:rPr lang="en-US" sz="2000" b="1" dirty="0">
                <a:solidFill>
                  <a:srgbClr val="0070C0"/>
                </a:solidFill>
                <a:sym typeface="Wingdings" pitchFamily="2" charset="2"/>
              </a:rPr>
              <a:t>in the contribution 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en-US" sz="2400" dirty="0" smtClean="0"/>
              <a:t>This approach allows alleviation of </a:t>
            </a:r>
            <a:r>
              <a:rPr lang="en-US" sz="2400" dirty="0" err="1" smtClean="0"/>
              <a:t>dSON</a:t>
            </a:r>
            <a:r>
              <a:rPr lang="en-US" sz="2400" dirty="0" smtClean="0"/>
              <a:t> problems by using capabilities of </a:t>
            </a:r>
            <a:r>
              <a:rPr lang="en-US" sz="2400" dirty="0" err="1" smtClean="0"/>
              <a:t>cSON</a:t>
            </a:r>
            <a:r>
              <a:rPr lang="en-US" sz="2400" dirty="0" smtClean="0"/>
              <a:t>: </a:t>
            </a:r>
          </a:p>
          <a:p>
            <a:pPr lvl="1"/>
            <a:r>
              <a:rPr lang="en-US" sz="2000" dirty="0" smtClean="0"/>
              <a:t>Visibility of wide network domain</a:t>
            </a:r>
          </a:p>
          <a:p>
            <a:pPr lvl="1"/>
            <a:r>
              <a:rPr lang="en-US" sz="2000" dirty="0" smtClean="0"/>
              <a:t>Ability of simultaneous operations with </a:t>
            </a:r>
            <a:r>
              <a:rPr lang="en-US" sz="2000" dirty="0" err="1" smtClean="0"/>
              <a:t>eNodeBs</a:t>
            </a:r>
            <a:r>
              <a:rPr lang="en-US" sz="2000" dirty="0" smtClean="0"/>
              <a:t> (</a:t>
            </a:r>
            <a:r>
              <a:rPr lang="en-US" sz="2000" dirty="0" err="1" smtClean="0"/>
              <a:t>dSON</a:t>
            </a:r>
            <a:r>
              <a:rPr lang="en-US" sz="2000" dirty="0" smtClean="0"/>
              <a:t> functions included) that are supplied by </a:t>
            </a:r>
            <a:r>
              <a:rPr lang="en-US" sz="2000" dirty="0"/>
              <a:t>different vendors</a:t>
            </a:r>
          </a:p>
          <a:p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48DEB6-0207-4F6A-B40F-6C5B702501B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41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</TotalTime>
  <Words>493</Words>
  <Application>Microsoft Office PowerPoint</Application>
  <PresentationFormat>On-screen Show (4:3)</PresentationFormat>
  <Paragraphs>50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Visio</vt:lpstr>
      <vt:lpstr>Centralized and Distributed SON  for multi-vendor RAN</vt:lpstr>
      <vt:lpstr>3GPP Management Architecture Centralized SON and Distributed SON</vt:lpstr>
      <vt:lpstr>cSON &amp; dSON cooperation</vt:lpstr>
      <vt:lpstr>Problems of dSON that can be alleviated by supervision of cSON</vt:lpstr>
      <vt:lpstr>MV MLB case study (1)</vt:lpstr>
      <vt:lpstr>MV MLB case study (2)</vt:lpstr>
      <vt:lpstr>MV MLB case study (3)</vt:lpstr>
      <vt:lpstr>Solution: dSON supervised by cSON</vt:lpstr>
    </vt:vector>
  </TitlesOfParts>
  <Company>Cisco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Centralized and Distributed SON  for multi-vendor RAN</dc:title>
  <dc:creator>Vladimir Yanover (vyanover)</dc:creator>
  <cp:lastModifiedBy>Vladimir Yanover (vyanover)</cp:lastModifiedBy>
  <cp:revision>19</cp:revision>
  <dcterms:created xsi:type="dcterms:W3CDTF">2013-05-28T19:10:58Z</dcterms:created>
  <dcterms:modified xsi:type="dcterms:W3CDTF">2013-05-30T08:18:49Z</dcterms:modified>
</cp:coreProperties>
</file>