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 id="2147483656" r:id="rId4"/>
    <p:sldMasterId id="2147483660" r:id="rId5"/>
    <p:sldMasterId id="2147483664" r:id="rId6"/>
  </p:sldMasterIdLst>
  <p:notesMasterIdLst>
    <p:notesMasterId r:id="rId8"/>
  </p:notesMasterIdLst>
  <p:handoutMasterIdLst>
    <p:handoutMasterId r:id="rId15"/>
  </p:handoutMasterIdLst>
  <p:sldIdLst>
    <p:sldId id="303" r:id="rId7"/>
    <p:sldId id="16774528" r:id="rId9"/>
    <p:sldId id="16774535" r:id="rId10"/>
    <p:sldId id="16774536" r:id="rId11"/>
    <p:sldId id="16774537" r:id="rId12"/>
    <p:sldId id="16774538" r:id="rId13"/>
    <p:sldId id="866" r:id="rId14"/>
  </p:sldIdLst>
  <p:sldSz cx="12192000" cy="6858000"/>
  <p:notesSz cx="6797675" cy="9928225"/>
  <p:defaultTextStyle>
    <a:defPPr>
      <a:defRPr lang="en-GB"/>
    </a:defPPr>
    <a:lvl1pPr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1pPr>
    <a:lvl2pPr marL="342900"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2pPr>
    <a:lvl3pPr marL="685800"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3pPr>
    <a:lvl4pPr marL="1028700"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4pPr>
    <a:lvl5pPr marL="1371600"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5pPr>
    <a:lvl6pPr marL="1714500" algn="l" defTabSz="685800" rtl="0" eaLnBrk="1" latinLnBrk="0" hangingPunct="1">
      <a:defRPr sz="750" kern="1200">
        <a:solidFill>
          <a:schemeClr val="tx1"/>
        </a:solidFill>
        <a:latin typeface="Arial" panose="020B0604020202020204" pitchFamily="34" charset="0"/>
        <a:ea typeface="+mn-ea"/>
        <a:cs typeface="Arial" panose="020B0604020202020204" pitchFamily="34" charset="0"/>
      </a:defRPr>
    </a:lvl6pPr>
    <a:lvl7pPr marL="2057400" algn="l" defTabSz="685800" rtl="0" eaLnBrk="1" latinLnBrk="0" hangingPunct="1">
      <a:defRPr sz="750" kern="1200">
        <a:solidFill>
          <a:schemeClr val="tx1"/>
        </a:solidFill>
        <a:latin typeface="Arial" panose="020B0604020202020204" pitchFamily="34" charset="0"/>
        <a:ea typeface="+mn-ea"/>
        <a:cs typeface="Arial" panose="020B0604020202020204" pitchFamily="34" charset="0"/>
      </a:defRPr>
    </a:lvl7pPr>
    <a:lvl8pPr marL="2400300" algn="l" defTabSz="685800" rtl="0" eaLnBrk="1" latinLnBrk="0" hangingPunct="1">
      <a:defRPr sz="750" kern="1200">
        <a:solidFill>
          <a:schemeClr val="tx1"/>
        </a:solidFill>
        <a:latin typeface="Arial" panose="020B0604020202020204" pitchFamily="34" charset="0"/>
        <a:ea typeface="+mn-ea"/>
        <a:cs typeface="Arial" panose="020B0604020202020204" pitchFamily="34" charset="0"/>
      </a:defRPr>
    </a:lvl8pPr>
    <a:lvl9pPr marL="2743200" algn="l" defTabSz="685800" rtl="0" eaLnBrk="1" latinLnBrk="0" hangingPunct="1">
      <a:defRPr sz="75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8" userDrawn="1">
          <p15:clr>
            <a:srgbClr val="A4A3A4"/>
          </p15:clr>
        </p15:guide>
        <p15:guide id="2" pos="383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B1D254"/>
    <a:srgbClr val="FF3300"/>
    <a:srgbClr val="62A14D"/>
    <a:srgbClr val="E9EDF4"/>
    <a:srgbClr val="C6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98" d="100"/>
          <a:sy n="98" d="100"/>
        </p:scale>
        <p:origin x="82" y="173"/>
      </p:cViewPr>
      <p:guideLst>
        <p:guide orient="horz" pos="2158"/>
        <p:guide pos="3837"/>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00" d="100"/>
          <a:sy n="100" d="100"/>
        </p:scale>
        <p:origin x="2419" y="-701"/>
      </p:cViewPr>
      <p:guideLst>
        <p:guide orient="horz" pos="3125"/>
        <p:guide pos="214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commentAuthors" Target="commentAuthors.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fld>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63FBF7EF-8678-4E88-BD87-1D3EF3670A8E}" type="datetime1">
              <a:rPr lang="en-US"/>
            </a:fld>
            <a:endParaRPr lang="en-US"/>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Times New Roman" panose="02020603050405020304" pitchFamily="18" charset="0"/>
        <a:ea typeface="+mn-ea"/>
        <a:cs typeface="+mn-cs"/>
      </a:defRPr>
    </a:lvl1pPr>
    <a:lvl2pPr marL="342900" algn="l" rtl="0" eaLnBrk="0" fontAlgn="base" hangingPunct="0">
      <a:spcBef>
        <a:spcPct val="30000"/>
      </a:spcBef>
      <a:spcAft>
        <a:spcPct val="0"/>
      </a:spcAft>
      <a:defRPr sz="900" kern="1200">
        <a:solidFill>
          <a:schemeClr val="tx1"/>
        </a:solidFill>
        <a:latin typeface="Times New Roman" panose="02020603050405020304" pitchFamily="18" charset="0"/>
        <a:ea typeface="+mn-ea"/>
        <a:cs typeface="+mn-cs"/>
      </a:defRPr>
    </a:lvl2pPr>
    <a:lvl3pPr marL="685800" algn="l" rtl="0" eaLnBrk="0" fontAlgn="base" hangingPunct="0">
      <a:spcBef>
        <a:spcPct val="30000"/>
      </a:spcBef>
      <a:spcAft>
        <a:spcPct val="0"/>
      </a:spcAft>
      <a:defRPr sz="900" kern="1200">
        <a:solidFill>
          <a:schemeClr val="tx1"/>
        </a:solidFill>
        <a:latin typeface="Times New Roman" panose="02020603050405020304" pitchFamily="18" charset="0"/>
        <a:ea typeface="+mn-ea"/>
        <a:cs typeface="+mn-cs"/>
      </a:defRPr>
    </a:lvl3pPr>
    <a:lvl4pPr marL="1028700" algn="l" rtl="0" eaLnBrk="0" fontAlgn="base" hangingPunct="0">
      <a:spcBef>
        <a:spcPct val="30000"/>
      </a:spcBef>
      <a:spcAft>
        <a:spcPct val="0"/>
      </a:spcAft>
      <a:defRPr sz="900" kern="1200">
        <a:solidFill>
          <a:schemeClr val="tx1"/>
        </a:solidFill>
        <a:latin typeface="Times New Roman" panose="02020603050405020304" pitchFamily="18" charset="0"/>
        <a:ea typeface="+mn-ea"/>
        <a:cs typeface="+mn-cs"/>
      </a:defRPr>
    </a:lvl4pPr>
    <a:lvl5pPr marL="1371600" algn="l" rtl="0" eaLnBrk="0" fontAlgn="base" hangingPunct="0">
      <a:spcBef>
        <a:spcPct val="30000"/>
      </a:spcBef>
      <a:spcAft>
        <a:spcPct val="0"/>
      </a:spcAft>
      <a:defRPr sz="900" kern="1200">
        <a:solidFill>
          <a:schemeClr val="tx1"/>
        </a:solidFill>
        <a:latin typeface="Times New Roman" panose="02020603050405020304" pitchFamily="18"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98145" y="85090"/>
            <a:ext cx="474091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zh-CN" sz="1200" b="1" kern="1200" dirty="0">
                <a:solidFill>
                  <a:schemeClr val="tx1"/>
                </a:solidFill>
                <a:latin typeface="Arial" panose="020B0604020202020204"/>
                <a:ea typeface="+mn-ea"/>
                <a:cs typeface="Arial" panose="020B0604020202020204" pitchFamily="34" charset="0"/>
              </a:rPr>
              <a:t>3GPP TSG-SA5 Meeting #162	S5-253408</a:t>
            </a:r>
            <a:endParaRPr lang="en-US" altLang="zh-CN" sz="1200" b="1" kern="1200" dirty="0">
              <a:solidFill>
                <a:schemeClr val="tx1"/>
              </a:solidFill>
              <a:latin typeface="Arial" panose="020B0604020202020204"/>
              <a:ea typeface="+mn-ea"/>
              <a:cs typeface="Arial" panose="020B0604020202020204" pitchFamily="34" charset="0"/>
            </a:endParaRPr>
          </a:p>
          <a:p>
            <a:pPr eaLnBrk="1" hangingPunct="1">
              <a:defRPr/>
            </a:pPr>
            <a:r>
              <a:rPr lang="en-US" altLang="zh-CN" sz="1200" b="1" kern="1200" dirty="0">
                <a:solidFill>
                  <a:schemeClr val="tx1"/>
                </a:solidFill>
                <a:latin typeface="Arial" panose="020B0604020202020204"/>
                <a:ea typeface="+mn-ea"/>
                <a:cs typeface="Arial" panose="020B0604020202020204" pitchFamily="34" charset="0"/>
              </a:rPr>
              <a:t>Goteborg, Sweden, 25 - 29 August 2025</a:t>
            </a:r>
            <a:endParaRPr lang="en-US" altLang="zh-CN" sz="1200" b="1" kern="1200" dirty="0">
              <a:solidFill>
                <a:schemeClr val="tx1"/>
              </a:solidFill>
              <a:latin typeface="Arial" panose="020B0604020202020204"/>
              <a:ea typeface="+mn-ea"/>
              <a:cs typeface="Arial" panose="020B0604020202020204" pitchFamily="34" charset="0"/>
            </a:endParaRPr>
          </a:p>
        </p:txBody>
      </p:sp>
      <p:sp>
        <p:nvSpPr>
          <p:cNvPr id="2" name="Title 1"/>
          <p:cNvSpPr>
            <a:spLocks noGrp="1"/>
          </p:cNvSpPr>
          <p:nvPr>
            <p:ph type="ctrTitle"/>
          </p:nvPr>
        </p:nvSpPr>
        <p:spPr>
          <a:xfrm>
            <a:off x="914400" y="2130430"/>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98145" y="85090"/>
            <a:ext cx="474091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zh-CN" sz="1200" b="1" kern="1200" dirty="0">
                <a:solidFill>
                  <a:schemeClr val="tx1"/>
                </a:solidFill>
                <a:latin typeface="Arial" panose="020B0604020202020204"/>
                <a:ea typeface="+mn-ea"/>
                <a:cs typeface="Arial" panose="020B0604020202020204" pitchFamily="34" charset="0"/>
              </a:rPr>
              <a:t>3GPP TSG-SA5 Meeting #162	S5-253408</a:t>
            </a:r>
            <a:endParaRPr lang="en-US" altLang="zh-CN" sz="1200" b="1" kern="1200" dirty="0">
              <a:solidFill>
                <a:schemeClr val="tx1"/>
              </a:solidFill>
              <a:latin typeface="Arial" panose="020B0604020202020204"/>
              <a:ea typeface="+mn-ea"/>
              <a:cs typeface="Arial" panose="020B0604020202020204" pitchFamily="34" charset="0"/>
            </a:endParaRPr>
          </a:p>
          <a:p>
            <a:pPr eaLnBrk="1" hangingPunct="1">
              <a:defRPr/>
            </a:pPr>
            <a:r>
              <a:rPr lang="en-US" altLang="zh-CN" sz="1200" b="1" kern="1200" dirty="0">
                <a:solidFill>
                  <a:schemeClr val="tx1"/>
                </a:solidFill>
                <a:latin typeface="Arial" panose="020B0604020202020204"/>
                <a:ea typeface="+mn-ea"/>
                <a:cs typeface="Arial" panose="020B0604020202020204" pitchFamily="34" charset="0"/>
              </a:rPr>
              <a:t>Goteborg, Sweden, 25 - 29 August 2025</a:t>
            </a:r>
            <a:endParaRPr lang="en-US" altLang="zh-CN" sz="1200" b="1" kern="1200" dirty="0">
              <a:solidFill>
                <a:schemeClr val="tx1"/>
              </a:solidFill>
              <a:latin typeface="Arial" panose="020B0604020202020204"/>
              <a:ea typeface="+mn-ea"/>
              <a:cs typeface="Arial" panose="020B0604020202020204" pitchFamily="34" charset="0"/>
            </a:endParaRPr>
          </a:p>
        </p:txBody>
      </p:sp>
      <p:sp>
        <p:nvSpPr>
          <p:cNvPr id="2" name="Title 1"/>
          <p:cNvSpPr>
            <a:spLocks noGrp="1"/>
          </p:cNvSpPr>
          <p:nvPr>
            <p:ph type="ctrTitle"/>
          </p:nvPr>
        </p:nvSpPr>
        <p:spPr>
          <a:xfrm>
            <a:off x="914400" y="2130430"/>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98145" y="85090"/>
            <a:ext cx="474091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zh-CN" sz="1200" b="1" kern="1200" dirty="0">
                <a:solidFill>
                  <a:schemeClr val="tx1"/>
                </a:solidFill>
                <a:latin typeface="Arial" panose="020B0604020202020204"/>
                <a:ea typeface="+mn-ea"/>
                <a:cs typeface="Arial" panose="020B0604020202020204" pitchFamily="34" charset="0"/>
              </a:rPr>
              <a:t>3GPP TSG-SA5 Meeting #162	S5-253408</a:t>
            </a:r>
            <a:endParaRPr lang="en-US" altLang="zh-CN" sz="1200" b="1" kern="1200" dirty="0">
              <a:solidFill>
                <a:schemeClr val="tx1"/>
              </a:solidFill>
              <a:latin typeface="Arial" panose="020B0604020202020204"/>
              <a:ea typeface="+mn-ea"/>
              <a:cs typeface="Arial" panose="020B0604020202020204" pitchFamily="34" charset="0"/>
            </a:endParaRPr>
          </a:p>
          <a:p>
            <a:pPr eaLnBrk="1" hangingPunct="1">
              <a:defRPr/>
            </a:pPr>
            <a:r>
              <a:rPr lang="en-US" altLang="zh-CN" sz="1200" b="1" kern="1200" dirty="0">
                <a:solidFill>
                  <a:schemeClr val="tx1"/>
                </a:solidFill>
                <a:latin typeface="Arial" panose="020B0604020202020204"/>
                <a:ea typeface="+mn-ea"/>
                <a:cs typeface="Arial" panose="020B0604020202020204" pitchFamily="34" charset="0"/>
              </a:rPr>
              <a:t>Goteborg, Sweden, 25 - 29 August 2025</a:t>
            </a:r>
            <a:endParaRPr lang="en-US" altLang="zh-CN" sz="1200" b="1" kern="1200" dirty="0">
              <a:solidFill>
                <a:schemeClr val="tx1"/>
              </a:solidFill>
              <a:latin typeface="Arial" panose="020B0604020202020204"/>
              <a:ea typeface="+mn-ea"/>
              <a:cs typeface="Arial" panose="020B0604020202020204" pitchFamily="34" charset="0"/>
            </a:endParaRPr>
          </a:p>
        </p:txBody>
      </p:sp>
      <p:sp>
        <p:nvSpPr>
          <p:cNvPr id="2" name="Title 1"/>
          <p:cNvSpPr>
            <a:spLocks noGrp="1"/>
          </p:cNvSpPr>
          <p:nvPr>
            <p:ph type="ctrTitle"/>
          </p:nvPr>
        </p:nvSpPr>
        <p:spPr>
          <a:xfrm>
            <a:off x="914400" y="2130430"/>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98145" y="85090"/>
            <a:ext cx="474091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zh-CN" sz="1200" b="1" kern="1200" dirty="0">
                <a:solidFill>
                  <a:schemeClr val="tx1"/>
                </a:solidFill>
                <a:latin typeface="Arial" panose="020B0604020202020204"/>
                <a:ea typeface="+mn-ea"/>
                <a:cs typeface="Arial" panose="020B0604020202020204" pitchFamily="34" charset="0"/>
              </a:rPr>
              <a:t>3GPP TSG-SA5 Meeting #162	S5-253408</a:t>
            </a:r>
            <a:endParaRPr lang="en-US" altLang="zh-CN" sz="1200" b="1" kern="1200" dirty="0">
              <a:solidFill>
                <a:schemeClr val="tx1"/>
              </a:solidFill>
              <a:latin typeface="Arial" panose="020B0604020202020204"/>
              <a:ea typeface="+mn-ea"/>
              <a:cs typeface="Arial" panose="020B0604020202020204" pitchFamily="34" charset="0"/>
            </a:endParaRPr>
          </a:p>
          <a:p>
            <a:pPr eaLnBrk="1" hangingPunct="1">
              <a:defRPr/>
            </a:pPr>
            <a:r>
              <a:rPr lang="en-US" altLang="zh-CN" sz="1200" b="1" kern="1200" dirty="0">
                <a:solidFill>
                  <a:schemeClr val="tx1"/>
                </a:solidFill>
                <a:latin typeface="Arial" panose="020B0604020202020204"/>
                <a:ea typeface="+mn-ea"/>
                <a:cs typeface="Arial" panose="020B0604020202020204" pitchFamily="34" charset="0"/>
              </a:rPr>
              <a:t>Goteborg, Sweden, 25 - 29 August 2025</a:t>
            </a:r>
            <a:endParaRPr lang="en-US" altLang="zh-CN" sz="1200" b="1" kern="1200" dirty="0">
              <a:solidFill>
                <a:schemeClr val="tx1"/>
              </a:solidFill>
              <a:latin typeface="Arial" panose="020B0604020202020204"/>
              <a:ea typeface="+mn-ea"/>
              <a:cs typeface="Arial" panose="020B0604020202020204" pitchFamily="34" charset="0"/>
            </a:endParaRPr>
          </a:p>
        </p:txBody>
      </p:sp>
      <p:sp>
        <p:nvSpPr>
          <p:cNvPr id="2" name="Title 1"/>
          <p:cNvSpPr>
            <a:spLocks noGrp="1"/>
          </p:cNvSpPr>
          <p:nvPr>
            <p:ph type="ctrTitle"/>
          </p:nvPr>
        </p:nvSpPr>
        <p:spPr>
          <a:xfrm>
            <a:off x="914400" y="2130430"/>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98145" y="85090"/>
            <a:ext cx="474091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zh-CN" sz="1200" b="1" kern="1200" dirty="0">
                <a:solidFill>
                  <a:schemeClr val="tx1"/>
                </a:solidFill>
                <a:latin typeface="Arial" panose="020B0604020202020204"/>
                <a:ea typeface="+mn-ea"/>
                <a:cs typeface="Arial" panose="020B0604020202020204" pitchFamily="34" charset="0"/>
              </a:rPr>
              <a:t>3GPP TSG-SA5 Meeting #162	S5-253408</a:t>
            </a:r>
            <a:endParaRPr lang="en-US" altLang="zh-CN" sz="1200" b="1" kern="1200" dirty="0">
              <a:solidFill>
                <a:schemeClr val="tx1"/>
              </a:solidFill>
              <a:latin typeface="Arial" panose="020B0604020202020204"/>
              <a:ea typeface="+mn-ea"/>
              <a:cs typeface="Arial" panose="020B0604020202020204" pitchFamily="34" charset="0"/>
            </a:endParaRPr>
          </a:p>
          <a:p>
            <a:pPr eaLnBrk="1" hangingPunct="1">
              <a:defRPr/>
            </a:pPr>
            <a:r>
              <a:rPr lang="en-US" altLang="zh-CN" sz="1200" b="1" kern="1200" dirty="0">
                <a:solidFill>
                  <a:schemeClr val="tx1"/>
                </a:solidFill>
                <a:latin typeface="Arial" panose="020B0604020202020204"/>
                <a:ea typeface="+mn-ea"/>
                <a:cs typeface="Arial" panose="020B0604020202020204" pitchFamily="34" charset="0"/>
              </a:rPr>
              <a:t>Goteborg, Sweden, 25 - 29 August 2025</a:t>
            </a:r>
            <a:endParaRPr lang="en-US" altLang="zh-CN" sz="1200" b="1" kern="1200" dirty="0">
              <a:solidFill>
                <a:schemeClr val="tx1"/>
              </a:solidFill>
              <a:latin typeface="Arial" panose="020B0604020202020204"/>
              <a:ea typeface="+mn-ea"/>
              <a:cs typeface="Arial" panose="020B0604020202020204" pitchFamily="34" charset="0"/>
            </a:endParaRPr>
          </a:p>
        </p:txBody>
      </p:sp>
      <p:sp>
        <p:nvSpPr>
          <p:cNvPr id="2" name="Title 1"/>
          <p:cNvSpPr>
            <a:spLocks noGrp="1"/>
          </p:cNvSpPr>
          <p:nvPr>
            <p:ph type="ctrTitle"/>
          </p:nvPr>
        </p:nvSpPr>
        <p:spPr>
          <a:xfrm>
            <a:off x="914400" y="2130430"/>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3" y="6373814"/>
            <a:ext cx="8225367" cy="323851"/>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1" y="1454152"/>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717551" y="6462716"/>
            <a:ext cx="7297560" cy="242887"/>
          </a:xfrm>
          <a:prstGeom prst="rect">
            <a:avLst/>
          </a:prstGeom>
          <a:noFill/>
        </p:spPr>
        <p:txBody>
          <a:bodyPr anchor="ctr">
            <a:normAutofit fontScale="72500"/>
          </a:bodyPr>
          <a:lstStyle/>
          <a:p>
            <a:pPr marL="0" marR="0" lvl="0" indent="0" algn="l" defTabSz="914400" rtl="0" eaLnBrk="0" fontAlgn="base" latinLnBrk="0" hangingPunct="0">
              <a:lnSpc>
                <a:spcPct val="100000"/>
              </a:lnSpc>
              <a:spcBef>
                <a:spcPct val="0"/>
              </a:spcBef>
              <a:spcAft>
                <a:spcPct val="0"/>
              </a:spcAft>
              <a:buClrTx/>
              <a:buSzTx/>
              <a:buFontTx/>
              <a:buNone/>
              <a:defRPr/>
            </a:pPr>
            <a:r>
              <a:rPr lang="en-US" altLang="de-DE" sz="1200" dirty="0">
                <a:solidFill>
                  <a:schemeClr val="bg1"/>
                </a:solidFill>
              </a:rPr>
              <a:t>25 – 29 A</a:t>
            </a:r>
            <a:r>
              <a:rPr lang="en-US" altLang="zh-CN" sz="1200" dirty="0">
                <a:solidFill>
                  <a:schemeClr val="bg1"/>
                </a:solidFill>
              </a:rPr>
              <a:t>ug</a:t>
            </a:r>
            <a:r>
              <a:rPr lang="en-US" altLang="de-DE" sz="1200" dirty="0">
                <a:solidFill>
                  <a:schemeClr val="bg1"/>
                </a:solidFill>
              </a:rPr>
              <a:t> 2025</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11091337" y="6383339"/>
            <a:ext cx="681567"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fld>
            <a:endParaRPr lang="en-GB" altLang="en-US" sz="1000" b="1"/>
          </a:p>
          <a:p>
            <a:pPr>
              <a:defRPr/>
            </a:pPr>
            <a:endParaRPr lang="en-GB" altLang="en-US" sz="1000"/>
          </a:p>
        </p:txBody>
      </p:sp>
      <p:sp>
        <p:nvSpPr>
          <p:cNvPr id="1031" name="Rectangle 15"/>
          <p:cNvSpPr>
            <a:spLocks noChangeArrowheads="1"/>
          </p:cNvSpPr>
          <p:nvPr userDrawn="1"/>
        </p:nvSpPr>
        <p:spPr bwMode="auto">
          <a:xfrm>
            <a:off x="5448302" y="3303590"/>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3"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endParaRPr lang="en-GB" altLang="en-US" sz="800" dirty="0"/>
          </a:p>
        </p:txBody>
      </p:sp>
      <p:pic>
        <p:nvPicPr>
          <p:cNvPr id="1033" name="Picture 10" descr="3GPP_TM_RD.jpg"/>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0638845" y="415925"/>
            <a:ext cx="114040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3" y="6373814"/>
            <a:ext cx="8225367" cy="323851"/>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1" y="1454152"/>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717551" y="6462716"/>
            <a:ext cx="7297560" cy="242887"/>
          </a:xfrm>
          <a:prstGeom prst="rect">
            <a:avLst/>
          </a:prstGeom>
          <a:noFill/>
        </p:spPr>
        <p:txBody>
          <a:bodyPr anchor="ctr">
            <a:normAutofit fontScale="72500"/>
          </a:bodyPr>
          <a:lstStyle/>
          <a:p>
            <a:pPr marL="0" marR="0" lvl="0" indent="0" algn="l" defTabSz="914400" rtl="0" eaLnBrk="0" fontAlgn="base" latinLnBrk="0" hangingPunct="0">
              <a:lnSpc>
                <a:spcPct val="100000"/>
              </a:lnSpc>
              <a:spcBef>
                <a:spcPct val="0"/>
              </a:spcBef>
              <a:spcAft>
                <a:spcPct val="0"/>
              </a:spcAft>
              <a:buClrTx/>
              <a:buSzTx/>
              <a:buFontTx/>
              <a:buNone/>
              <a:defRPr/>
            </a:pPr>
            <a:r>
              <a:rPr lang="en-US" altLang="de-DE" sz="1200" dirty="0">
                <a:solidFill>
                  <a:schemeClr val="bg1"/>
                </a:solidFill>
              </a:rPr>
              <a:t>25 – 29 A</a:t>
            </a:r>
            <a:r>
              <a:rPr lang="en-US" altLang="zh-CN" sz="1200" dirty="0">
                <a:solidFill>
                  <a:schemeClr val="bg1"/>
                </a:solidFill>
              </a:rPr>
              <a:t>ug</a:t>
            </a:r>
            <a:r>
              <a:rPr lang="en-US" altLang="de-DE" sz="1200" dirty="0">
                <a:solidFill>
                  <a:schemeClr val="bg1"/>
                </a:solidFill>
              </a:rPr>
              <a:t> 2025</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11091337" y="6383339"/>
            <a:ext cx="681567"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fld>
            <a:endParaRPr lang="en-GB" altLang="en-US" sz="1000" b="1"/>
          </a:p>
          <a:p>
            <a:pPr>
              <a:defRPr/>
            </a:pPr>
            <a:endParaRPr lang="en-GB" altLang="en-US" sz="1000"/>
          </a:p>
        </p:txBody>
      </p:sp>
      <p:sp>
        <p:nvSpPr>
          <p:cNvPr id="1031" name="Rectangle 15"/>
          <p:cNvSpPr>
            <a:spLocks noChangeArrowheads="1"/>
          </p:cNvSpPr>
          <p:nvPr userDrawn="1"/>
        </p:nvSpPr>
        <p:spPr bwMode="auto">
          <a:xfrm>
            <a:off x="5448302" y="3303590"/>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3"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endParaRPr lang="en-GB" altLang="en-US" sz="800" dirty="0"/>
          </a:p>
        </p:txBody>
      </p:sp>
      <p:pic>
        <p:nvPicPr>
          <p:cNvPr id="1033" name="Picture 10" descr="3GPP_TM_RD.jpg"/>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0638845" y="415925"/>
            <a:ext cx="114040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3" y="6373814"/>
            <a:ext cx="8225367" cy="323851"/>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1" y="1454152"/>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717551" y="6462716"/>
            <a:ext cx="7297560" cy="242887"/>
          </a:xfrm>
          <a:prstGeom prst="rect">
            <a:avLst/>
          </a:prstGeom>
          <a:noFill/>
        </p:spPr>
        <p:txBody>
          <a:bodyPr anchor="ctr">
            <a:normAutofit fontScale="72500"/>
          </a:bodyPr>
          <a:lstStyle/>
          <a:p>
            <a:pPr marL="0" marR="0" lvl="0" indent="0" algn="l" defTabSz="914400" rtl="0" eaLnBrk="0" fontAlgn="base" latinLnBrk="0" hangingPunct="0">
              <a:lnSpc>
                <a:spcPct val="100000"/>
              </a:lnSpc>
              <a:spcBef>
                <a:spcPct val="0"/>
              </a:spcBef>
              <a:spcAft>
                <a:spcPct val="0"/>
              </a:spcAft>
              <a:buClrTx/>
              <a:buSzTx/>
              <a:buFontTx/>
              <a:buNone/>
              <a:defRPr/>
            </a:pPr>
            <a:r>
              <a:rPr lang="en-US" altLang="de-DE" sz="1200" dirty="0">
                <a:solidFill>
                  <a:schemeClr val="bg1"/>
                </a:solidFill>
              </a:rPr>
              <a:t>25 – 29 A</a:t>
            </a:r>
            <a:r>
              <a:rPr lang="en-US" altLang="zh-CN" sz="1200" dirty="0">
                <a:solidFill>
                  <a:schemeClr val="bg1"/>
                </a:solidFill>
              </a:rPr>
              <a:t>ug</a:t>
            </a:r>
            <a:r>
              <a:rPr lang="en-US" altLang="de-DE" sz="1200" dirty="0">
                <a:solidFill>
                  <a:schemeClr val="bg1"/>
                </a:solidFill>
              </a:rPr>
              <a:t> 2025</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11091337" y="6383339"/>
            <a:ext cx="681567"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fld>
            <a:endParaRPr lang="en-GB" altLang="en-US" sz="1000" b="1"/>
          </a:p>
          <a:p>
            <a:pPr>
              <a:defRPr/>
            </a:pPr>
            <a:endParaRPr lang="en-GB" altLang="en-US" sz="1000"/>
          </a:p>
        </p:txBody>
      </p:sp>
      <p:sp>
        <p:nvSpPr>
          <p:cNvPr id="1031" name="Rectangle 15"/>
          <p:cNvSpPr>
            <a:spLocks noChangeArrowheads="1"/>
          </p:cNvSpPr>
          <p:nvPr userDrawn="1"/>
        </p:nvSpPr>
        <p:spPr bwMode="auto">
          <a:xfrm>
            <a:off x="5448302" y="3303590"/>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3"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endParaRPr lang="en-GB" altLang="en-US" sz="800" dirty="0"/>
          </a:p>
        </p:txBody>
      </p:sp>
      <p:pic>
        <p:nvPicPr>
          <p:cNvPr id="1033" name="Picture 10" descr="3GPP_TM_RD.jpg"/>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0638845" y="415925"/>
            <a:ext cx="114040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3" y="6373814"/>
            <a:ext cx="8225367" cy="323851"/>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1" y="1454152"/>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717551" y="6462716"/>
            <a:ext cx="7297560" cy="242887"/>
          </a:xfrm>
          <a:prstGeom prst="rect">
            <a:avLst/>
          </a:prstGeom>
          <a:noFill/>
        </p:spPr>
        <p:txBody>
          <a:bodyPr anchor="ctr">
            <a:normAutofit fontScale="72500"/>
          </a:bodyPr>
          <a:lstStyle/>
          <a:p>
            <a:pPr marL="0" marR="0" lvl="0" indent="0" algn="l" defTabSz="914400" rtl="0" eaLnBrk="0" fontAlgn="base" latinLnBrk="0" hangingPunct="0">
              <a:lnSpc>
                <a:spcPct val="100000"/>
              </a:lnSpc>
              <a:spcBef>
                <a:spcPct val="0"/>
              </a:spcBef>
              <a:spcAft>
                <a:spcPct val="0"/>
              </a:spcAft>
              <a:buClrTx/>
              <a:buSzTx/>
              <a:buFontTx/>
              <a:buNone/>
              <a:defRPr/>
            </a:pPr>
            <a:r>
              <a:rPr lang="en-US" altLang="de-DE" sz="1200" dirty="0">
                <a:solidFill>
                  <a:schemeClr val="bg1"/>
                </a:solidFill>
              </a:rPr>
              <a:t>25 – 29 A</a:t>
            </a:r>
            <a:r>
              <a:rPr lang="en-US" altLang="zh-CN" sz="1200" dirty="0">
                <a:solidFill>
                  <a:schemeClr val="bg1"/>
                </a:solidFill>
              </a:rPr>
              <a:t>ug</a:t>
            </a:r>
            <a:r>
              <a:rPr lang="en-US" altLang="de-DE" sz="1200" dirty="0">
                <a:solidFill>
                  <a:schemeClr val="bg1"/>
                </a:solidFill>
              </a:rPr>
              <a:t> 2025</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11091337" y="6383339"/>
            <a:ext cx="681567"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fld>
            <a:endParaRPr lang="en-GB" altLang="en-US" sz="1000" b="1"/>
          </a:p>
          <a:p>
            <a:pPr>
              <a:defRPr/>
            </a:pPr>
            <a:endParaRPr lang="en-GB" altLang="en-US" sz="1000"/>
          </a:p>
        </p:txBody>
      </p:sp>
      <p:sp>
        <p:nvSpPr>
          <p:cNvPr id="1031" name="Rectangle 15"/>
          <p:cNvSpPr>
            <a:spLocks noChangeArrowheads="1"/>
          </p:cNvSpPr>
          <p:nvPr userDrawn="1"/>
        </p:nvSpPr>
        <p:spPr bwMode="auto">
          <a:xfrm>
            <a:off x="5448302" y="3303590"/>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3"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endParaRPr lang="en-GB" altLang="en-US" sz="800" dirty="0"/>
          </a:p>
        </p:txBody>
      </p:sp>
      <p:pic>
        <p:nvPicPr>
          <p:cNvPr id="1033" name="Picture 10" descr="3GPP_TM_RD.jpg"/>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0638845" y="415925"/>
            <a:ext cx="114040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3" y="6373814"/>
            <a:ext cx="8225367" cy="323851"/>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1" y="1454152"/>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717551" y="6462716"/>
            <a:ext cx="7297560" cy="242887"/>
          </a:xfrm>
          <a:prstGeom prst="rect">
            <a:avLst/>
          </a:prstGeom>
          <a:noFill/>
        </p:spPr>
        <p:txBody>
          <a:bodyPr anchor="ctr">
            <a:normAutofit fontScale="72500"/>
          </a:bodyPr>
          <a:lstStyle/>
          <a:p>
            <a:pPr marL="0" marR="0" lvl="0" indent="0" algn="l" defTabSz="914400" rtl="0" eaLnBrk="0" fontAlgn="base" latinLnBrk="0" hangingPunct="0">
              <a:lnSpc>
                <a:spcPct val="100000"/>
              </a:lnSpc>
              <a:spcBef>
                <a:spcPct val="0"/>
              </a:spcBef>
              <a:spcAft>
                <a:spcPct val="0"/>
              </a:spcAft>
              <a:buClrTx/>
              <a:buSzTx/>
              <a:buFontTx/>
              <a:buNone/>
              <a:defRPr/>
            </a:pPr>
            <a:r>
              <a:rPr lang="en-US" altLang="de-DE" sz="1200" dirty="0">
                <a:solidFill>
                  <a:schemeClr val="bg1"/>
                </a:solidFill>
              </a:rPr>
              <a:t>25 – 29 A</a:t>
            </a:r>
            <a:r>
              <a:rPr lang="en-US" altLang="zh-CN" sz="1200" dirty="0">
                <a:solidFill>
                  <a:schemeClr val="bg1"/>
                </a:solidFill>
              </a:rPr>
              <a:t>ug</a:t>
            </a:r>
            <a:r>
              <a:rPr lang="en-US" altLang="de-DE" sz="1200" dirty="0">
                <a:solidFill>
                  <a:schemeClr val="bg1"/>
                </a:solidFill>
              </a:rPr>
              <a:t> 2025</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11091337" y="6383339"/>
            <a:ext cx="681567"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fld>
            <a:endParaRPr lang="en-GB" altLang="en-US" sz="1000" b="1"/>
          </a:p>
          <a:p>
            <a:pPr>
              <a:defRPr/>
            </a:pPr>
            <a:endParaRPr lang="en-GB" altLang="en-US" sz="1000"/>
          </a:p>
        </p:txBody>
      </p:sp>
      <p:sp>
        <p:nvSpPr>
          <p:cNvPr id="1031" name="Rectangle 15"/>
          <p:cNvSpPr>
            <a:spLocks noChangeArrowheads="1"/>
          </p:cNvSpPr>
          <p:nvPr userDrawn="1"/>
        </p:nvSpPr>
        <p:spPr bwMode="auto">
          <a:xfrm>
            <a:off x="5448302" y="3303590"/>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3"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endParaRPr lang="en-GB" altLang="en-US" sz="800" dirty="0"/>
          </a:p>
        </p:txBody>
      </p:sp>
      <p:pic>
        <p:nvPicPr>
          <p:cNvPr id="1033" name="Picture 10" descr="3GPP_TM_RD.jpg"/>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0638845" y="415925"/>
            <a:ext cx="114040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4.xml"/><Relationship Id="rId2" Type="http://schemas.openxmlformats.org/officeDocument/2006/relationships/image" Target="../media/image7.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895600" y="4376424"/>
            <a:ext cx="6400800" cy="1633203"/>
          </a:xfrm>
        </p:spPr>
        <p:txBody>
          <a:bodyPr/>
          <a:lstStyle/>
          <a:p>
            <a:pPr marL="0" indent="0" eaLnBrk="1" hangingPunct="1">
              <a:buNone/>
            </a:pPr>
            <a:r>
              <a:rPr lang="fr-FR" altLang="de-DE" dirty="0">
                <a:effectLst>
                  <a:outerShdw blurRad="38100" dist="38100" dir="2700000" algn="tl">
                    <a:srgbClr val="000000">
                      <a:alpha val="43137"/>
                    </a:srgbClr>
                  </a:outerShdw>
                </a:effectLst>
              </a:rPr>
              <a:t>Source</a:t>
            </a:r>
            <a:r>
              <a:rPr lang="en-US" altLang="fr-FR" dirty="0">
                <a:effectLst>
                  <a:outerShdw blurRad="38100" dist="38100" dir="2700000" algn="tl">
                    <a:srgbClr val="000000">
                      <a:alpha val="43137"/>
                    </a:srgbClr>
                  </a:outerShdw>
                </a:effectLst>
              </a:rPr>
              <a:t> </a:t>
            </a:r>
            <a:r>
              <a:rPr lang="fr-FR" altLang="de-DE" dirty="0">
                <a:effectLst>
                  <a:outerShdw blurRad="38100" dist="38100" dir="2700000" algn="tl">
                    <a:srgbClr val="000000">
                      <a:alpha val="43137"/>
                    </a:srgbClr>
                  </a:outerShdw>
                </a:effectLst>
              </a:rPr>
              <a:t>:</a:t>
            </a:r>
            <a:r>
              <a:rPr lang="en-US" altLang="fr-FR" dirty="0">
                <a:effectLst>
                  <a:outerShdw blurRad="38100" dist="38100" dir="2700000" algn="tl">
                    <a:srgbClr val="000000">
                      <a:alpha val="43137"/>
                    </a:srgbClr>
                  </a:outerShdw>
                </a:effectLst>
              </a:rPr>
              <a:t> CMCC </a:t>
            </a:r>
            <a:endParaRPr lang="en-US" altLang="fr-FR"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2032000" y="1339850"/>
            <a:ext cx="7981950" cy="1999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defRPr/>
            </a:pPr>
            <a:r>
              <a:rPr lang="en-US" altLang="zh-CN" sz="5200" dirty="0">
                <a:sym typeface="+mn-ea"/>
              </a:rPr>
              <a:t>DP on ISAC Senarios and Charging Requirements</a:t>
            </a:r>
            <a:br>
              <a:rPr lang="en-GB" sz="3200" dirty="0">
                <a:effectLst>
                  <a:outerShdw blurRad="38100" dist="38100" dir="2700000" algn="tl">
                    <a:srgbClr val="000000">
                      <a:alpha val="43137"/>
                    </a:srgbClr>
                  </a:outerShdw>
                </a:effectLst>
                <a:latin typeface="Calibri" panose="020F0502020204030204" pitchFamily="34" charset="0"/>
              </a:rPr>
            </a:br>
            <a:endParaRPr lang="en-US" sz="2000" dirty="0">
              <a:effectLst>
                <a:outerShdw blurRad="38100" dist="38100" dir="2700000" algn="tl">
                  <a:srgbClr val="000000">
                    <a:alpha val="43137"/>
                  </a:srgbClr>
                </a:outerShdw>
              </a:effectLst>
              <a:latin typeface="Calibri" panose="020F050202020403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2018269" y="228600"/>
            <a:ext cx="7737447" cy="883508"/>
          </a:xfrm>
        </p:spPr>
        <p:txBody>
          <a:bodyPr/>
          <a:lstStyle/>
          <a:p>
            <a:pPr eaLnBrk="1" hangingPunct="1"/>
            <a:r>
              <a:rPr lang="en-US" altLang="zh-CN" dirty="0">
                <a:solidFill>
                  <a:schemeClr val="tx1"/>
                </a:solidFill>
                <a:latin typeface="微软雅黑" panose="020B0503020204020204" charset="-122"/>
                <a:ea typeface="微软雅黑" panose="020B0503020204020204" charset="-122"/>
                <a:sym typeface="+mn-ea"/>
              </a:rPr>
              <a:t>ISAC Standard progress</a:t>
            </a:r>
            <a:endParaRPr lang="en-US" altLang="zh-CN" b="1" dirty="0">
              <a:solidFill>
                <a:schemeClr val="tx1"/>
              </a:solidFill>
              <a:latin typeface="微软雅黑" panose="020B0503020204020204" charset="-122"/>
              <a:ea typeface="微软雅黑" panose="020B0503020204020204" charset="-122"/>
              <a:sym typeface="+mn-ea"/>
            </a:endParaRPr>
          </a:p>
        </p:txBody>
      </p:sp>
      <p:pic>
        <p:nvPicPr>
          <p:cNvPr id="5" name="Picture 4" descr="A blue and black logo&#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5829" y="258358"/>
            <a:ext cx="1364884" cy="767747"/>
          </a:xfrm>
          <a:prstGeom prst="rect">
            <a:avLst/>
          </a:prstGeom>
        </p:spPr>
      </p:pic>
      <p:sp>
        <p:nvSpPr>
          <p:cNvPr id="3" name="文本框 2"/>
          <p:cNvSpPr txBox="1"/>
          <p:nvPr/>
        </p:nvSpPr>
        <p:spPr>
          <a:xfrm>
            <a:off x="8081048" y="1680660"/>
            <a:ext cx="2828925" cy="306705"/>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kumimoji="1" lang="en-US" sz="1400" b="1" dirty="0">
                <a:latin typeface="微软雅黑" panose="020B0503020204020204" charset="-122"/>
                <a:ea typeface="微软雅黑" panose="020B0503020204020204" charset="-122"/>
              </a:rPr>
              <a:t>RAN</a:t>
            </a:r>
            <a:endParaRPr kumimoji="1" lang="en-US" sz="1400" b="1" dirty="0">
              <a:latin typeface="微软雅黑" panose="020B0503020204020204" charset="-122"/>
              <a:ea typeface="微软雅黑" panose="020B0503020204020204" charset="-122"/>
            </a:endParaRPr>
          </a:p>
        </p:txBody>
      </p:sp>
      <p:sp>
        <p:nvSpPr>
          <p:cNvPr id="11" name="文本框 10"/>
          <p:cNvSpPr txBox="1"/>
          <p:nvPr/>
        </p:nvSpPr>
        <p:spPr>
          <a:xfrm>
            <a:off x="7306310" y="1934210"/>
            <a:ext cx="4773930" cy="645160"/>
          </a:xfrm>
          <a:prstGeom prst="rect">
            <a:avLst/>
          </a:prstGeom>
          <a:noFill/>
        </p:spPr>
        <p:txBody>
          <a:bodyPr wrap="square">
            <a:spAutoFit/>
          </a:bodyPr>
          <a:lstStyle/>
          <a:p>
            <a:pPr indent="-171450">
              <a:lnSpc>
                <a:spcPct val="150000"/>
              </a:lnSpc>
              <a:buFont typeface="Arial" panose="020B0604020202020204" pitchFamily="34" charset="0"/>
              <a:buChar char="•"/>
            </a:pPr>
            <a:r>
              <a:rPr lang="en-US" altLang="zh-CN" sz="1200" b="1" dirty="0">
                <a:solidFill>
                  <a:srgbClr val="404040"/>
                </a:solidFill>
                <a:latin typeface="微软雅黑" panose="020B0503020204020204" charset="-122"/>
                <a:ea typeface="微软雅黑" panose="020B0503020204020204" charset="-122"/>
              </a:rPr>
              <a:t>#108</a:t>
            </a:r>
            <a:r>
              <a:rPr lang="zh-CN" altLang="en-US" sz="1200" b="1" dirty="0">
                <a:solidFill>
                  <a:srgbClr val="404040"/>
                </a:solidFill>
                <a:latin typeface="微软雅黑" panose="020B0503020204020204" charset="-122"/>
                <a:ea typeface="微软雅黑" panose="020B0503020204020204" charset="-122"/>
              </a:rPr>
              <a:t>：</a:t>
            </a:r>
            <a:r>
              <a:rPr lang="en-US" altLang="zh-CN" sz="1200" dirty="0">
                <a:solidFill>
                  <a:srgbClr val="404040"/>
                </a:solidFill>
                <a:latin typeface="微软雅黑" panose="020B0503020204020204" charset="-122"/>
                <a:ea typeface="微软雅黑" panose="020B0503020204020204" charset="-122"/>
              </a:rPr>
              <a:t>Study on 6G scenarios and requirements - ISAC</a:t>
            </a:r>
            <a:endParaRPr lang="en-US" altLang="zh-CN" sz="1200" dirty="0">
              <a:solidFill>
                <a:srgbClr val="404040"/>
              </a:solidFill>
              <a:latin typeface="微软雅黑" panose="020B0503020204020204" charset="-122"/>
              <a:ea typeface="微软雅黑" panose="020B0503020204020204" charset="-122"/>
            </a:endParaRPr>
          </a:p>
          <a:p>
            <a:pPr indent="0">
              <a:lnSpc>
                <a:spcPct val="150000"/>
              </a:lnSpc>
              <a:buFont typeface="Arial" panose="020B0604020202020204" pitchFamily="34" charset="0"/>
              <a:buNone/>
            </a:pPr>
            <a:r>
              <a:rPr lang="en-US" altLang="zh-CN" sz="1200" dirty="0">
                <a:solidFill>
                  <a:srgbClr val="404040"/>
                </a:solidFill>
                <a:latin typeface="微软雅黑" panose="020B0503020204020204" charset="-122"/>
                <a:ea typeface="微软雅黑" panose="020B0503020204020204" charset="-122"/>
              </a:rPr>
              <a:t>Usecases</a:t>
            </a:r>
            <a:r>
              <a:rPr lang="zh-CN" altLang="en-US" sz="1200" dirty="0">
                <a:solidFill>
                  <a:srgbClr val="404040"/>
                </a:solidFill>
                <a:latin typeface="微软雅黑" panose="020B0503020204020204" charset="-122"/>
                <a:ea typeface="微软雅黑" panose="020B0503020204020204" charset="-122"/>
              </a:rPr>
              <a:t>：</a:t>
            </a:r>
            <a:endParaRPr lang="zh-CN" altLang="en-US" sz="1200" dirty="0">
              <a:solidFill>
                <a:srgbClr val="404040"/>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2"/>
          <a:stretch>
            <a:fillRect/>
          </a:stretch>
        </p:blipFill>
        <p:spPr>
          <a:xfrm>
            <a:off x="7686675" y="2579306"/>
            <a:ext cx="2999105" cy="2219325"/>
          </a:xfrm>
          <a:prstGeom prst="rect">
            <a:avLst/>
          </a:prstGeom>
        </p:spPr>
      </p:pic>
      <p:sp>
        <p:nvSpPr>
          <p:cNvPr id="6" name="文本框 5"/>
          <p:cNvSpPr txBox="1"/>
          <p:nvPr/>
        </p:nvSpPr>
        <p:spPr>
          <a:xfrm>
            <a:off x="7491730" y="5141595"/>
            <a:ext cx="3565525" cy="613694"/>
          </a:xfrm>
          <a:prstGeom prst="rect">
            <a:avLst/>
          </a:prstGeom>
          <a:noFill/>
        </p:spPr>
        <p:txBody>
          <a:bodyPr wrap="square">
            <a:spAutoFit/>
          </a:bodyPr>
          <a:lstStyle/>
          <a:p>
            <a:pPr indent="-171450">
              <a:lnSpc>
                <a:spcPct val="150000"/>
              </a:lnSpc>
              <a:buFont typeface="Arial" panose="020B0604020202020204" pitchFamily="34" charset="0"/>
              <a:buChar char="•"/>
            </a:pPr>
            <a:r>
              <a:rPr lang="en-US" altLang="zh-CN" sz="1200" b="1" dirty="0">
                <a:solidFill>
                  <a:srgbClr val="FF0000"/>
                </a:solidFill>
                <a:latin typeface="微软雅黑" panose="020B0503020204020204" charset="-122"/>
                <a:ea typeface="微软雅黑" panose="020B0503020204020204" charset="-122"/>
              </a:rPr>
              <a:t>Features: </a:t>
            </a:r>
            <a:r>
              <a:rPr lang="en-US" altLang="zh-CN" sz="1200" b="1" dirty="0">
                <a:solidFill>
                  <a:srgbClr val="404040"/>
                </a:solidFill>
                <a:latin typeface="微软雅黑" panose="020B0503020204020204" charset="-122"/>
                <a:ea typeface="微软雅黑" panose="020B0503020204020204" charset="-122"/>
              </a:rPr>
              <a:t>Multi-scenario, multi-domain, multi-object</a:t>
            </a:r>
            <a:endParaRPr lang="zh-CN" altLang="en-US" sz="1200" b="1" dirty="0">
              <a:solidFill>
                <a:srgbClr val="404040"/>
              </a:solidFill>
              <a:latin typeface="微软雅黑" panose="020B0503020204020204" charset="-122"/>
              <a:ea typeface="微软雅黑" panose="020B0503020204020204" charset="-122"/>
            </a:endParaRPr>
          </a:p>
        </p:txBody>
      </p:sp>
      <p:sp>
        <p:nvSpPr>
          <p:cNvPr id="7" name="文本框 6"/>
          <p:cNvSpPr txBox="1"/>
          <p:nvPr/>
        </p:nvSpPr>
        <p:spPr>
          <a:xfrm>
            <a:off x="1647228" y="1680660"/>
            <a:ext cx="2828925" cy="306705"/>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kumimoji="1" lang="en-US" sz="1400" b="1" dirty="0">
                <a:latin typeface="微软雅黑" panose="020B0503020204020204" charset="-122"/>
                <a:ea typeface="微软雅黑" panose="020B0503020204020204" charset="-122"/>
              </a:rPr>
              <a:t>SA2</a:t>
            </a:r>
            <a:endParaRPr kumimoji="1" lang="en-US" sz="1400" b="1" dirty="0">
              <a:latin typeface="微软雅黑" panose="020B0503020204020204" charset="-122"/>
              <a:ea typeface="微软雅黑" panose="020B0503020204020204" charset="-122"/>
            </a:endParaRPr>
          </a:p>
        </p:txBody>
      </p:sp>
      <p:sp>
        <p:nvSpPr>
          <p:cNvPr id="9" name="文本框 8"/>
          <p:cNvSpPr txBox="1"/>
          <p:nvPr/>
        </p:nvSpPr>
        <p:spPr>
          <a:xfrm>
            <a:off x="293683" y="1934146"/>
            <a:ext cx="5788689" cy="645160"/>
          </a:xfrm>
          <a:prstGeom prst="rect">
            <a:avLst/>
          </a:prstGeom>
          <a:noFill/>
        </p:spPr>
        <p:txBody>
          <a:bodyPr wrap="square">
            <a:spAutoFit/>
          </a:bodyPr>
          <a:lstStyle/>
          <a:p>
            <a:pPr indent="-171450">
              <a:lnSpc>
                <a:spcPct val="150000"/>
              </a:lnSpc>
              <a:buFont typeface="Arial" panose="020B0604020202020204" pitchFamily="34" charset="0"/>
              <a:buChar char="•"/>
            </a:pPr>
            <a:r>
              <a:rPr lang="en-US" altLang="zh-CN" sz="1200" b="1" dirty="0">
                <a:solidFill>
                  <a:srgbClr val="404040"/>
                </a:solidFill>
                <a:latin typeface="微软雅黑" panose="020B0503020204020204" charset="-122"/>
                <a:ea typeface="微软雅黑" panose="020B0503020204020204" charset="-122"/>
              </a:rPr>
              <a:t>#168</a:t>
            </a:r>
            <a:r>
              <a:rPr lang="zh-CN" altLang="en-US" sz="1200" b="1" dirty="0">
                <a:solidFill>
                  <a:srgbClr val="404040"/>
                </a:solidFill>
                <a:latin typeface="微软雅黑" panose="020B0503020204020204" charset="-122"/>
                <a:ea typeface="微软雅黑" panose="020B0503020204020204" charset="-122"/>
              </a:rPr>
              <a:t>：</a:t>
            </a:r>
            <a:r>
              <a:rPr lang="en-US" altLang="zh-CN" sz="1200" dirty="0">
                <a:solidFill>
                  <a:srgbClr val="404040"/>
                </a:solidFill>
                <a:latin typeface="微软雅黑" panose="020B0503020204020204" charset="-122"/>
                <a:ea typeface="微软雅黑" panose="020B0503020204020204" charset="-122"/>
              </a:rPr>
              <a:t> Study proposal for 6G ISAC</a:t>
            </a:r>
            <a:endParaRPr lang="en-US" altLang="zh-CN" sz="1200" dirty="0">
              <a:solidFill>
                <a:srgbClr val="404040"/>
              </a:solidFill>
              <a:latin typeface="微软雅黑" panose="020B0503020204020204" charset="-122"/>
              <a:ea typeface="微软雅黑" panose="020B0503020204020204" charset="-122"/>
            </a:endParaRPr>
          </a:p>
          <a:p>
            <a:pPr indent="-171450">
              <a:lnSpc>
                <a:spcPct val="150000"/>
              </a:lnSpc>
              <a:buFont typeface="Arial" panose="020B0604020202020204" pitchFamily="34" charset="0"/>
              <a:buChar char="•"/>
            </a:pPr>
            <a:r>
              <a:rPr lang="en-US" altLang="zh-CN" sz="1200" dirty="0">
                <a:solidFill>
                  <a:srgbClr val="404040"/>
                </a:solidFill>
                <a:latin typeface="微软雅黑" panose="020B0503020204020204" charset="-122"/>
                <a:ea typeface="微软雅黑" panose="020B0503020204020204" charset="-122"/>
              </a:rPr>
              <a:t>requirements</a:t>
            </a:r>
            <a:r>
              <a:rPr lang="zh-CN" altLang="en-US" sz="1200" dirty="0">
                <a:solidFill>
                  <a:srgbClr val="404040"/>
                </a:solidFill>
                <a:latin typeface="微软雅黑" panose="020B0503020204020204" charset="-122"/>
                <a:ea typeface="微软雅黑" panose="020B0503020204020204" charset="-122"/>
              </a:rPr>
              <a:t>：</a:t>
            </a:r>
            <a:endParaRPr lang="zh-CN" altLang="en-US" sz="1200" dirty="0">
              <a:solidFill>
                <a:srgbClr val="404040"/>
              </a:solidFill>
              <a:latin typeface="微软雅黑" panose="020B0503020204020204" charset="-122"/>
              <a:ea typeface="微软雅黑" panose="020B0503020204020204" charset="-122"/>
            </a:endParaRPr>
          </a:p>
        </p:txBody>
      </p:sp>
      <p:pic>
        <p:nvPicPr>
          <p:cNvPr id="13" name="图片 12"/>
          <p:cNvPicPr>
            <a:picLocks noChangeAspect="1"/>
          </p:cNvPicPr>
          <p:nvPr/>
        </p:nvPicPr>
        <p:blipFill>
          <a:blip r:embed="rId3"/>
          <a:stretch>
            <a:fillRect/>
          </a:stretch>
        </p:blipFill>
        <p:spPr>
          <a:xfrm>
            <a:off x="118110" y="2579370"/>
            <a:ext cx="6838950" cy="1991360"/>
          </a:xfrm>
          <a:prstGeom prst="rect">
            <a:avLst/>
          </a:prstGeom>
        </p:spPr>
      </p:pic>
      <p:sp>
        <p:nvSpPr>
          <p:cNvPr id="14" name="文本框 13"/>
          <p:cNvSpPr txBox="1"/>
          <p:nvPr/>
        </p:nvSpPr>
        <p:spPr>
          <a:xfrm>
            <a:off x="389255" y="4570730"/>
            <a:ext cx="6130290" cy="645160"/>
          </a:xfrm>
          <a:prstGeom prst="rect">
            <a:avLst/>
          </a:prstGeom>
          <a:noFill/>
        </p:spPr>
        <p:txBody>
          <a:bodyPr wrap="square">
            <a:spAutoFit/>
          </a:bodyPr>
          <a:lstStyle/>
          <a:p>
            <a:pPr lvl="0" indent="-171450" algn="l">
              <a:lnSpc>
                <a:spcPct val="150000"/>
              </a:lnSpc>
              <a:buClrTx/>
              <a:buSzTx/>
              <a:buFont typeface="Arial" panose="020B0604020202020204" pitchFamily="34" charset="0"/>
              <a:buChar char="•"/>
            </a:pPr>
            <a:r>
              <a:rPr lang="en-US" altLang="zh-CN" sz="1200" b="1" dirty="0">
                <a:solidFill>
                  <a:srgbClr val="404040"/>
                </a:solidFill>
                <a:latin typeface="微软雅黑" panose="020B0503020204020204" charset="-122"/>
                <a:ea typeface="微软雅黑" panose="020B0503020204020204" charset="-122"/>
                <a:sym typeface="+mn-ea"/>
              </a:rPr>
              <a:t>#168：</a:t>
            </a:r>
            <a:r>
              <a:rPr lang="en-US" altLang="zh-CN" sz="1200" dirty="0">
                <a:solidFill>
                  <a:srgbClr val="404040"/>
                </a:solidFill>
                <a:latin typeface="微软雅黑" panose="020B0503020204020204" charset="-122"/>
                <a:ea typeface="微软雅黑" panose="020B0503020204020204" charset="-122"/>
                <a:sym typeface="+mn-ea"/>
              </a:rPr>
              <a:t>Report for Study on Architecture Enhancement to support Integrated Sensing and Communication</a:t>
            </a:r>
            <a:endParaRPr lang="en-US" altLang="zh-CN" sz="1200" dirty="0">
              <a:solidFill>
                <a:srgbClr val="404040"/>
              </a:solidFill>
              <a:latin typeface="微软雅黑" panose="020B0503020204020204" charset="-122"/>
              <a:ea typeface="微软雅黑" panose="020B0503020204020204" charset="-122"/>
              <a:sym typeface="+mn-ea"/>
            </a:endParaRPr>
          </a:p>
        </p:txBody>
      </p:sp>
      <p:pic>
        <p:nvPicPr>
          <p:cNvPr id="15" name="图片 14"/>
          <p:cNvPicPr>
            <a:picLocks noChangeAspect="1"/>
          </p:cNvPicPr>
          <p:nvPr/>
        </p:nvPicPr>
        <p:blipFill>
          <a:blip r:embed="rId4"/>
          <a:stretch>
            <a:fillRect/>
          </a:stretch>
        </p:blipFill>
        <p:spPr>
          <a:xfrm>
            <a:off x="293370" y="5281930"/>
            <a:ext cx="5835015" cy="1212850"/>
          </a:xfrm>
          <a:prstGeom prst="rect">
            <a:avLst/>
          </a:prstGeom>
        </p:spPr>
      </p:pic>
      <p:sp>
        <p:nvSpPr>
          <p:cNvPr id="16" name="矩形 15"/>
          <p:cNvSpPr/>
          <p:nvPr/>
        </p:nvSpPr>
        <p:spPr>
          <a:xfrm>
            <a:off x="514985" y="5823585"/>
            <a:ext cx="5613400" cy="326390"/>
          </a:xfrm>
          <a:prstGeom prst="rect">
            <a:avLst/>
          </a:prstGeom>
          <a:noFill/>
          <a:ln>
            <a:solidFill>
              <a:srgbClr val="C00000"/>
            </a:solidFill>
          </a:ln>
          <a:extLst>
            <a:ext uri="{909E8E84-426E-40DD-AFC4-6F175D3DCCD1}">
              <a14:hiddenFill xmlns:a14="http://schemas.microsoft.com/office/drawing/2010/main">
                <a:solidFill>
                  <a:srgbClr val="93C1EC">
                    <a:alpha val="80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charset="-122"/>
              <a:ea typeface="微软雅黑" panose="020B0503020204020204" charset="-122"/>
            </a:endParaRPr>
          </a:p>
        </p:txBody>
      </p:sp>
      <p:sp>
        <p:nvSpPr>
          <p:cNvPr id="279" name="文本框 278"/>
          <p:cNvSpPr txBox="1"/>
          <p:nvPr/>
        </p:nvSpPr>
        <p:spPr>
          <a:xfrm>
            <a:off x="146050" y="1084580"/>
            <a:ext cx="11659870" cy="461645"/>
          </a:xfrm>
          <a:prstGeom prst="rect">
            <a:avLst/>
          </a:prstGeom>
          <a:solidFill>
            <a:srgbClr val="FFFFFF">
              <a:lumMod val="95000"/>
            </a:srgbClr>
          </a:solidFill>
          <a:effectLst>
            <a:outerShdw blurRad="50800" dist="38100" dir="2700000" algn="tl" rotWithShape="0">
              <a:prstClr val="black">
                <a:alpha val="40000"/>
              </a:prstClr>
            </a:outerShdw>
          </a:effectLst>
        </p:spPr>
        <p:txBody>
          <a:bodyPr wrap="square" rtlCol="0" anchor="ctr">
            <a:noAutofit/>
          </a:bodyPr>
          <a:lstStyle>
            <a:defPPr>
              <a:defRPr lang="en-US"/>
            </a:defPPr>
            <a:lvl1pPr marL="285750" marR="0" lvl="0" indent="-285750" fontAlgn="auto">
              <a:lnSpc>
                <a:spcPct val="150000"/>
              </a:lnSpc>
              <a:spcBef>
                <a:spcPts val="0"/>
              </a:spcBef>
              <a:spcAft>
                <a:spcPts val="0"/>
              </a:spcAft>
              <a:buClrTx/>
              <a:buSzTx/>
              <a:buFont typeface="Wingdings" panose="05000000000000000000" pitchFamily="2" charset="2"/>
              <a:buChar char="n"/>
              <a:defRPr kumimoji="0" sz="1400" b="1" i="0" u="none" strike="noStrike" cap="none" spc="0" normalizeH="0" baseline="0">
                <a:ln>
                  <a:noFill/>
                </a:ln>
                <a:solidFill>
                  <a:srgbClr val="1D1D1A"/>
                </a:solidFill>
                <a:effectLst/>
                <a:uLnTx/>
                <a:uFillTx/>
                <a:latin typeface="微软雅黑" panose="020B0503020204020204" charset="-122"/>
                <a:ea typeface="微软雅黑" panose="020B0503020204020204" charset="-122"/>
              </a:defRPr>
            </a:lvl1pPr>
          </a:lstStyle>
          <a:p>
            <a:pPr lvl="0" algn="ctr">
              <a:lnSpc>
                <a:spcPct val="100000"/>
              </a:lnSpc>
              <a:buFont typeface="Wingdings" panose="05000000000000000000" pitchFamily="2" charset="2"/>
              <a:buChar char="p"/>
              <a:defRPr/>
            </a:pPr>
            <a:r>
              <a:rPr kumimoji="0" lang="en-US" altLang="zh-CN" sz="1200" b="1"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rPr>
              <a:t>Overall, </a:t>
            </a:r>
            <a:r>
              <a:rPr kumimoji="0" lang="en-US" altLang="zh-CN" sz="1200" b="1" i="0" u="none" strike="noStrike" kern="0" cap="none" spc="0" normalizeH="0" baseline="0" noProof="0" dirty="0">
                <a:ln>
                  <a:noFill/>
                </a:ln>
                <a:solidFill>
                  <a:srgbClr val="1D1D1A"/>
                </a:solidFill>
                <a:effectLst/>
                <a:uLnTx/>
                <a:uFillTx/>
                <a:latin typeface="微软雅黑" panose="020B0503020204020204" charset="-122"/>
                <a:ea typeface="微软雅黑" panose="020B0503020204020204" charset="-122"/>
              </a:rPr>
              <a:t>ISAC research is a new topic within the scope of Release 20 (R20), currently being discussed extensively in the RAN group, which has already identified some use cases. SA2 has begun architectural design and will refer to the recommendations provided by SA5.</a:t>
            </a:r>
            <a:endParaRPr kumimoji="0" lang="en-US" altLang="zh-CN" sz="1200" b="1" i="0" u="none" strike="noStrike" kern="0" cap="none" spc="0" normalizeH="0" baseline="0" noProof="0" dirty="0">
              <a:ln>
                <a:noFill/>
              </a:ln>
              <a:solidFill>
                <a:srgbClr val="1D1D1A"/>
              </a:solidFill>
              <a:effectLst/>
              <a:uLnTx/>
              <a:uFillTx/>
              <a:latin typeface="微软雅黑" panose="020B0503020204020204" charset="-122"/>
              <a:ea typeface="微软雅黑" panose="020B0503020204020204" charset="-122"/>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nvSpPr>
        <p:spPr>
          <a:xfrm>
            <a:off x="1964690" y="193675"/>
            <a:ext cx="7737475" cy="716280"/>
          </a:xfrm>
          <a:prstGeom prst="rect">
            <a:avLst/>
          </a:prstGeom>
          <a:noFill/>
          <a:ln>
            <a:noFill/>
          </a:ln>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eaLnBrk="1" hangingPunct="1"/>
            <a:r>
              <a:rPr lang="en-US" altLang="zh-CN" dirty="0">
                <a:solidFill>
                  <a:schemeClr val="tx1"/>
                </a:solidFill>
                <a:latin typeface="微软雅黑" panose="020B0503020204020204" charset="-122"/>
                <a:ea typeface="微软雅黑" panose="020B0503020204020204" charset="-122"/>
                <a:sym typeface="+mn-ea"/>
              </a:rPr>
              <a:t>ISAC</a:t>
            </a:r>
            <a:r>
              <a:rPr lang="zh-CN" altLang="en-US" dirty="0">
                <a:solidFill>
                  <a:schemeClr val="tx1"/>
                </a:solidFill>
                <a:latin typeface="微软雅黑" panose="020B0503020204020204" charset="-122"/>
                <a:ea typeface="微软雅黑" panose="020B0503020204020204" charset="-122"/>
                <a:sym typeface="+mn-ea"/>
              </a:rPr>
              <a:t>：</a:t>
            </a:r>
            <a:r>
              <a:rPr lang="en-US" altLang="zh-CN" dirty="0">
                <a:solidFill>
                  <a:schemeClr val="tx1"/>
                </a:solidFill>
                <a:latin typeface="微软雅黑" panose="020B0503020204020204" charset="-122"/>
                <a:ea typeface="微软雅黑" panose="020B0503020204020204" charset="-122"/>
                <a:sym typeface="+mn-ea"/>
              </a:rPr>
              <a:t>Features of new scenarios</a:t>
            </a:r>
            <a:endParaRPr lang="en-US" altLang="zh-CN" b="1" dirty="0">
              <a:solidFill>
                <a:schemeClr val="tx1"/>
              </a:solidFill>
              <a:latin typeface="微软雅黑" panose="020B0503020204020204" charset="-122"/>
              <a:ea typeface="微软雅黑" panose="020B0503020204020204" charset="-122"/>
              <a:sym typeface="+mn-ea"/>
            </a:endParaRPr>
          </a:p>
        </p:txBody>
      </p:sp>
      <p:pic>
        <p:nvPicPr>
          <p:cNvPr id="10" name="Picture 4" descr="A blue and black logo&#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5829" y="258358"/>
            <a:ext cx="1364884" cy="767747"/>
          </a:xfrm>
          <a:prstGeom prst="rect">
            <a:avLst/>
          </a:prstGeom>
        </p:spPr>
      </p:pic>
      <p:sp>
        <p:nvSpPr>
          <p:cNvPr id="12" name="文本框 11"/>
          <p:cNvSpPr txBox="1"/>
          <p:nvPr/>
        </p:nvSpPr>
        <p:spPr>
          <a:xfrm>
            <a:off x="567580" y="1070364"/>
            <a:ext cx="4154130" cy="307777"/>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p>
            <a:pPr algn="ctr"/>
            <a:r>
              <a:rPr kumimoji="1" lang="en-US" sz="1100" b="1" dirty="0">
                <a:latin typeface="微软雅黑" panose="020B0503020204020204" charset="-122"/>
                <a:ea typeface="微软雅黑" panose="020B0503020204020204" charset="-122"/>
              </a:rPr>
              <a:t>ISAC</a:t>
            </a:r>
            <a:r>
              <a:rPr lang="en-US" altLang="zh-CN" sz="1400" dirty="0"/>
              <a:t> Typical: Road Collapse Monitoring</a:t>
            </a:r>
            <a:endParaRPr kumimoji="1" lang="zh-CN" altLang="en-US" sz="1100" b="1" dirty="0">
              <a:latin typeface="微软雅黑" panose="020B0503020204020204" charset="-122"/>
              <a:ea typeface="微软雅黑" panose="020B0503020204020204" charset="-122"/>
            </a:endParaRPr>
          </a:p>
        </p:txBody>
      </p:sp>
      <p:sp>
        <p:nvSpPr>
          <p:cNvPr id="17" name="文本框 16"/>
          <p:cNvSpPr txBox="1"/>
          <p:nvPr/>
        </p:nvSpPr>
        <p:spPr>
          <a:xfrm>
            <a:off x="27585" y="1340468"/>
            <a:ext cx="5640081" cy="1753235"/>
          </a:xfrm>
          <a:prstGeom prst="rect">
            <a:avLst/>
          </a:prstGeom>
          <a:noFill/>
        </p:spPr>
        <p:txBody>
          <a:bodyPr wrap="square">
            <a:spAutoFit/>
          </a:bodyPr>
          <a:p>
            <a:pPr algn="ctr">
              <a:lnSpc>
                <a:spcPct val="150000"/>
              </a:lnSpc>
            </a:pPr>
            <a:r>
              <a:rPr lang="en-US" altLang="zh-CN" sz="1000" b="1" dirty="0">
                <a:solidFill>
                  <a:srgbClr val="404040"/>
                </a:solidFill>
                <a:latin typeface="微软雅黑" panose="020B0503020204020204" charset="-122"/>
                <a:ea typeface="微软雅黑" panose="020B0503020204020204" charset="-122"/>
              </a:rPr>
              <a:t>Scenario Characteristics</a:t>
            </a:r>
            <a:endParaRPr lang="en-US" altLang="zh-CN" sz="1000" b="1" dirty="0">
              <a:solidFill>
                <a:srgbClr val="404040"/>
              </a:solidFill>
              <a:latin typeface="微软雅黑" panose="020B0503020204020204" charset="-122"/>
              <a:ea typeface="微软雅黑" panose="020B0503020204020204" charset="-122"/>
            </a:endParaRPr>
          </a:p>
          <a:p>
            <a:pPr>
              <a:lnSpc>
                <a:spcPct val="150000"/>
              </a:lnSpc>
            </a:pPr>
            <a:r>
              <a:rPr lang="en-US" altLang="zh-CN" sz="1100" b="1" dirty="0">
                <a:solidFill>
                  <a:srgbClr val="FF0000"/>
                </a:solidFill>
                <a:latin typeface="微软雅黑" panose="020B0503020204020204" charset="-122"/>
                <a:ea typeface="微软雅黑" panose="020B0503020204020204" charset="-122"/>
              </a:rPr>
              <a:t>Sensing Requirement: </a:t>
            </a:r>
            <a:r>
              <a:rPr lang="en-US" altLang="zh-CN" sz="1000" dirty="0">
                <a:solidFill>
                  <a:srgbClr val="404040"/>
                </a:solidFill>
                <a:latin typeface="微软雅黑" panose="020B0503020204020204" charset="-122"/>
                <a:ea typeface="微软雅黑" panose="020B0503020204020204" charset="-122"/>
              </a:rPr>
              <a:t>Detecting road structure abnormalities (such as subsidence and cracks) through the fusion of millimeter-wave radar and cameras.</a:t>
            </a:r>
            <a:endParaRPr lang="en-US" altLang="zh-CN" sz="1000" dirty="0">
              <a:solidFill>
                <a:srgbClr val="404040"/>
              </a:solidFill>
              <a:latin typeface="微软雅黑" panose="020B0503020204020204" charset="-122"/>
              <a:ea typeface="微软雅黑" panose="020B0503020204020204" charset="-122"/>
            </a:endParaRPr>
          </a:p>
          <a:p>
            <a:pPr>
              <a:lnSpc>
                <a:spcPct val="150000"/>
              </a:lnSpc>
            </a:pPr>
            <a:r>
              <a:rPr lang="en-US" altLang="zh-CN" sz="1000" b="1" dirty="0">
                <a:solidFill>
                  <a:srgbClr val="FF0000"/>
                </a:solidFill>
                <a:latin typeface="微软雅黑" panose="020B0503020204020204" charset="-122"/>
                <a:ea typeface="微软雅黑" panose="020B0503020204020204" charset="-122"/>
              </a:rPr>
              <a:t>Communication Requirement: </a:t>
            </a:r>
            <a:r>
              <a:rPr lang="en-US" altLang="zh-CN" sz="1000" dirty="0">
                <a:solidFill>
                  <a:srgbClr val="404040"/>
                </a:solidFill>
                <a:latin typeface="微软雅黑" panose="020B0503020204020204" charset="-122"/>
                <a:ea typeface="微软雅黑" panose="020B0503020204020204" charset="-122"/>
              </a:rPr>
              <a:t>Real-time transmission of high-precision point cloud data to the traffic management center with a delay of ≤ 100ms.</a:t>
            </a:r>
            <a:endParaRPr lang="en-US" altLang="zh-CN" sz="1000" dirty="0">
              <a:solidFill>
                <a:srgbClr val="404040"/>
              </a:solidFill>
              <a:latin typeface="微软雅黑" panose="020B0503020204020204" charset="-122"/>
              <a:ea typeface="微软雅黑" panose="020B0503020204020204" charset="-122"/>
            </a:endParaRPr>
          </a:p>
          <a:p>
            <a:pPr>
              <a:lnSpc>
                <a:spcPct val="150000"/>
              </a:lnSpc>
            </a:pPr>
            <a:r>
              <a:rPr lang="en-US" altLang="zh-CN" sz="1100" b="1" dirty="0">
                <a:solidFill>
                  <a:srgbClr val="FF0000"/>
                </a:solidFill>
                <a:latin typeface="微软雅黑" panose="020B0503020204020204" charset="-122"/>
                <a:ea typeface="微软雅黑" panose="020B0503020204020204" charset="-122"/>
              </a:rPr>
              <a:t>Network</a:t>
            </a:r>
            <a:r>
              <a:rPr lang="en-US" altLang="zh-CN" sz="1000" dirty="0">
                <a:solidFill>
                  <a:srgbClr val="FF0000"/>
                </a:solidFill>
                <a:latin typeface="微软雅黑" panose="020B0503020204020204" charset="-122"/>
                <a:ea typeface="微软雅黑" panose="020B0503020204020204" charset="-122"/>
              </a:rPr>
              <a:t> </a:t>
            </a:r>
            <a:r>
              <a:rPr lang="en-US" altLang="zh-CN" sz="1000" b="1" dirty="0">
                <a:solidFill>
                  <a:srgbClr val="FF0000"/>
                </a:solidFill>
                <a:latin typeface="微软雅黑" panose="020B0503020204020204" charset="-122"/>
                <a:ea typeface="微软雅黑" panose="020B0503020204020204" charset="-122"/>
              </a:rPr>
              <a:t>Requirement: </a:t>
            </a:r>
            <a:r>
              <a:rPr lang="en-US" altLang="zh-CN" sz="1000" dirty="0">
                <a:solidFill>
                  <a:srgbClr val="404040"/>
                </a:solidFill>
                <a:latin typeface="微软雅黑" panose="020B0503020204020204" charset="-122"/>
                <a:ea typeface="微软雅黑" panose="020B0503020204020204" charset="-122"/>
              </a:rPr>
              <a:t>High-reliability and low-latency (URLLC) slicing is required, with edge computing nodes processing raw data.</a:t>
            </a:r>
            <a:endParaRPr lang="zh-CN" altLang="en-US" sz="1000" dirty="0">
              <a:solidFill>
                <a:srgbClr val="404040"/>
              </a:solidFill>
              <a:latin typeface="微软雅黑" panose="020B0503020204020204" charset="-122"/>
              <a:ea typeface="微软雅黑" panose="020B0503020204020204" charset="-122"/>
            </a:endParaRPr>
          </a:p>
        </p:txBody>
      </p:sp>
      <p:graphicFrame>
        <p:nvGraphicFramePr>
          <p:cNvPr id="18" name="表格 17"/>
          <p:cNvGraphicFramePr>
            <a:graphicFrameLocks noGrp="1"/>
          </p:cNvGraphicFramePr>
          <p:nvPr>
            <p:custDataLst>
              <p:tags r:id="rId2"/>
            </p:custDataLst>
          </p:nvPr>
        </p:nvGraphicFramePr>
        <p:xfrm>
          <a:off x="41275" y="3134360"/>
          <a:ext cx="5293995" cy="1181735"/>
        </p:xfrm>
        <a:graphic>
          <a:graphicData uri="http://schemas.openxmlformats.org/drawingml/2006/table">
            <a:tbl>
              <a:tblPr firstRow="1" bandRow="1">
                <a:tableStyleId>{5C22544A-7EE6-4342-B048-85BDC9FD1C3A}</a:tableStyleId>
              </a:tblPr>
              <a:tblGrid>
                <a:gridCol w="1630680"/>
                <a:gridCol w="3663315"/>
              </a:tblGrid>
              <a:tr h="316865">
                <a:tc>
                  <a:txBody>
                    <a:bodyPr/>
                    <a:p>
                      <a:pPr algn="l"/>
                      <a:r>
                        <a:rPr lang="en-US" altLang="zh-CN" sz="1200" b="0" i="0" kern="1200" dirty="0">
                          <a:solidFill>
                            <a:schemeClr val="lt1"/>
                          </a:solidFill>
                          <a:effectLst/>
                          <a:latin typeface="+mn-lt"/>
                          <a:ea typeface="+mn-ea"/>
                          <a:cs typeface="+mn-cs"/>
                        </a:rPr>
                        <a:t>Billing Type</a:t>
                      </a:r>
                      <a:endParaRPr lang="zh-CN" altLang="en-US" sz="900" b="1" dirty="0">
                        <a:solidFill>
                          <a:schemeClr val="bg1"/>
                        </a:solidFill>
                        <a:effectLst/>
                        <a:latin typeface="微软雅黑" panose="020B0503020204020204" charset="-122"/>
                        <a:ea typeface="微软雅黑" panose="020B0503020204020204" charset="-122"/>
                      </a:endParaRPr>
                    </a:p>
                  </a:txBody>
                  <a:tcPr marR="63500" marT="63500" marB="63500" anchor="ctr"/>
                </a:tc>
                <a:tc>
                  <a:txBody>
                    <a:bodyPr/>
                    <a:p>
                      <a:pPr algn="l"/>
                      <a:r>
                        <a:rPr lang="en-US" altLang="zh-CN" sz="1200" b="0" i="0" kern="1200" dirty="0">
                          <a:solidFill>
                            <a:schemeClr val="lt1"/>
                          </a:solidFill>
                          <a:effectLst/>
                          <a:latin typeface="+mn-lt"/>
                          <a:ea typeface="+mn-ea"/>
                          <a:cs typeface="+mn-cs"/>
                        </a:rPr>
                        <a:t>Applicability Description </a:t>
                      </a:r>
                      <a:endParaRPr lang="zh-CN" altLang="en-US" sz="1200" b="0" i="0" kern="1200" dirty="0">
                        <a:solidFill>
                          <a:schemeClr val="lt1"/>
                        </a:solidFill>
                        <a:effectLst/>
                        <a:latin typeface="+mn-lt"/>
                        <a:ea typeface="+mn-ea"/>
                        <a:cs typeface="+mn-cs"/>
                      </a:endParaRPr>
                    </a:p>
                  </a:txBody>
                  <a:tcPr marL="63500" marR="63500" marT="63500" marB="63500" anchor="ctr"/>
                </a:tc>
              </a:tr>
              <a:tr h="411480">
                <a:tc>
                  <a:txBody>
                    <a:bodyPr/>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QoS-based Tiered Billing </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R="63500" marT="63500" marB="63500" anchor="ctr"/>
                </a:tc>
                <a:tc>
                  <a:txBody>
                    <a:bodyPr/>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Pricing based on URLLC slice levels (e.g., 3x rate increase for emergency mode) </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r>
              <a:tr h="453390">
                <a:tc>
                  <a:txBody>
                    <a:bodyPr/>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Edge Billing </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R="63500" marT="63500" marB="63500" anchor="ctr"/>
                </a:tc>
                <a:tc>
                  <a:txBody>
                    <a:bodyPr/>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Edge nodes charge by data processing volume (GB) (e.g., radar data filtering services)</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r>
            </a:tbl>
          </a:graphicData>
        </a:graphic>
      </p:graphicFrame>
      <p:graphicFrame>
        <p:nvGraphicFramePr>
          <p:cNvPr id="19" name="表格 18"/>
          <p:cNvGraphicFramePr>
            <a:graphicFrameLocks noGrp="1"/>
          </p:cNvGraphicFramePr>
          <p:nvPr/>
        </p:nvGraphicFramePr>
        <p:xfrm>
          <a:off x="53145" y="4581051"/>
          <a:ext cx="5588959" cy="1740776"/>
        </p:xfrm>
        <a:graphic>
          <a:graphicData uri="http://schemas.openxmlformats.org/drawingml/2006/table">
            <a:tbl>
              <a:tblPr firstRow="1" bandRow="1">
                <a:tableStyleId>{5C22544A-7EE6-4342-B048-85BDC9FD1C3A}</a:tableStyleId>
              </a:tblPr>
              <a:tblGrid>
                <a:gridCol w="2465315"/>
                <a:gridCol w="3123644"/>
              </a:tblGrid>
              <a:tr h="284492">
                <a:tc>
                  <a:txBody>
                    <a:bodyPr/>
                    <a:p>
                      <a:pPr algn="l"/>
                      <a:r>
                        <a:rPr lang="en-US" altLang="zh-CN" sz="1100" b="1" dirty="0">
                          <a:solidFill>
                            <a:schemeClr val="bg1"/>
                          </a:solidFill>
                          <a:effectLst/>
                          <a:latin typeface="微软雅黑" panose="020B0503020204020204" charset="-122"/>
                          <a:ea typeface="微软雅黑" panose="020B0503020204020204" charset="-122"/>
                        </a:rPr>
                        <a:t>Billing Dimensions</a:t>
                      </a:r>
                      <a:endParaRPr lang="zh-CN" altLang="en-US" sz="1100" b="1" dirty="0">
                        <a:solidFill>
                          <a:schemeClr val="bg1"/>
                        </a:solidFill>
                        <a:effectLst/>
                        <a:latin typeface="微软雅黑" panose="020B0503020204020204" charset="-122"/>
                        <a:ea typeface="微软雅黑" panose="020B0503020204020204" charset="-122"/>
                      </a:endParaRPr>
                    </a:p>
                  </a:txBody>
                  <a:tcPr marR="63500" marT="63500" marB="63500" anchor="ctr"/>
                </a:tc>
                <a:tc>
                  <a:txBody>
                    <a:bodyPr/>
                    <a:p>
                      <a:pPr algn="l"/>
                      <a:r>
                        <a:rPr lang="en-US" altLang="zh-CN" sz="1100" b="1" dirty="0">
                          <a:solidFill>
                            <a:schemeClr val="bg1"/>
                          </a:solidFill>
                          <a:effectLst/>
                          <a:latin typeface="微软雅黑" panose="020B0503020204020204" charset="-122"/>
                          <a:ea typeface="微软雅黑" panose="020B0503020204020204" charset="-122"/>
                        </a:rPr>
                        <a:t>Applicability Description</a:t>
                      </a:r>
                      <a:endParaRPr lang="zh-CN" altLang="en-US" sz="1100" b="1" dirty="0">
                        <a:solidFill>
                          <a:schemeClr val="bg1"/>
                        </a:solidFill>
                        <a:effectLst/>
                        <a:latin typeface="微软雅黑" panose="020B0503020204020204" charset="-122"/>
                        <a:ea typeface="微软雅黑" panose="020B0503020204020204" charset="-122"/>
                      </a:endParaRPr>
                    </a:p>
                  </a:txBody>
                  <a:tcPr marL="63500" marR="63500" marT="63500" marB="63500" anchor="ctr"/>
                </a:tc>
              </a:tr>
              <a:tr h="601713">
                <a:tc>
                  <a:txBody>
                    <a:bodyPr/>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Monitoring Road Length</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R="63500" marT="63500" marB="63500" anchor="ctr"/>
                </a:tc>
                <a:tc>
                  <a:txBody>
                    <a:bodyPr/>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Charging based on the length of monitored roads, the number of base stations and satellites used, </a:t>
                      </a:r>
                      <a:r>
                        <a:rPr lang="en-US" altLang="zh-CN" sz="900" kern="1200" dirty="0" err="1">
                          <a:solidFill>
                            <a:schemeClr val="dk1"/>
                          </a:solidFill>
                          <a:effectLst/>
                          <a:latin typeface="微软雅黑" panose="020B0503020204020204" charset="-122"/>
                          <a:ea typeface="微软雅黑" panose="020B0503020204020204" charset="-122"/>
                          <a:cs typeface="+mn-cs"/>
                        </a:rPr>
                        <a:t>etc</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r>
              <a:tr h="443103">
                <a:tc>
                  <a:txBody>
                    <a:bodyPr/>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Number of Road Monitoring Alerts</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R="63500" marT="63500" marB="63500" anchor="ctr"/>
                </a:tc>
                <a:tc>
                  <a:txBody>
                    <a:bodyPr/>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Charging based on the number of alerts for abnormalities detected after radar data filtering</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r>
              <a:tr h="391507">
                <a:tc>
                  <a:txBody>
                    <a:bodyPr/>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Road Monitoring Duration</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R="63500" marT="63500" marB="63500" anchor="ctr"/>
                </a:tc>
                <a:tc>
                  <a:txBody>
                    <a:bodyPr/>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Charging based on the duration of road monitoring, such as monthly packages, annual packages, </a:t>
                      </a:r>
                      <a:r>
                        <a:rPr lang="en-US" altLang="zh-CN" sz="900" kern="1200" dirty="0" err="1">
                          <a:solidFill>
                            <a:schemeClr val="dk1"/>
                          </a:solidFill>
                          <a:effectLst/>
                          <a:latin typeface="微软雅黑" panose="020B0503020204020204" charset="-122"/>
                          <a:ea typeface="微软雅黑" panose="020B0503020204020204" charset="-122"/>
                          <a:cs typeface="+mn-cs"/>
                        </a:rPr>
                        <a:t>etc</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r>
            </a:tbl>
          </a:graphicData>
        </a:graphic>
      </p:graphicFrame>
      <p:sp>
        <p:nvSpPr>
          <p:cNvPr id="20" name="文本框 19"/>
          <p:cNvSpPr txBox="1"/>
          <p:nvPr/>
        </p:nvSpPr>
        <p:spPr>
          <a:xfrm>
            <a:off x="5900108" y="1053853"/>
            <a:ext cx="6082440" cy="307777"/>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p>
            <a:pPr algn="ctr"/>
            <a:r>
              <a:rPr kumimoji="1" lang="en-US" sz="1100" b="1" dirty="0">
                <a:latin typeface="微软雅黑" panose="020B0503020204020204" charset="-122"/>
                <a:ea typeface="微软雅黑" panose="020B0503020204020204" charset="-122"/>
              </a:rPr>
              <a:t>ISAC</a:t>
            </a:r>
            <a:r>
              <a:rPr lang="en-US" altLang="zh-CN" sz="1100" dirty="0"/>
              <a:t> </a:t>
            </a:r>
            <a:r>
              <a:rPr lang="en-US" altLang="zh-CN" sz="1400" dirty="0"/>
              <a:t>Typical  low-altitude airspace management and control</a:t>
            </a:r>
            <a:endParaRPr lang="zh-CN" altLang="en-US" sz="1400" dirty="0"/>
          </a:p>
        </p:txBody>
      </p:sp>
      <p:sp>
        <p:nvSpPr>
          <p:cNvPr id="21" name="文本框 20"/>
          <p:cNvSpPr txBox="1"/>
          <p:nvPr/>
        </p:nvSpPr>
        <p:spPr>
          <a:xfrm>
            <a:off x="5773420" y="1307465"/>
            <a:ext cx="6209030" cy="1799590"/>
          </a:xfrm>
          <a:prstGeom prst="rect">
            <a:avLst/>
          </a:prstGeom>
          <a:noFill/>
        </p:spPr>
        <p:txBody>
          <a:bodyPr wrap="square">
            <a:spAutoFit/>
          </a:bodyPr>
          <a:p>
            <a:pPr algn="ctr">
              <a:lnSpc>
                <a:spcPct val="150000"/>
              </a:lnSpc>
            </a:pPr>
            <a:r>
              <a:rPr lang="en-US" altLang="zh-CN" sz="1100" b="1" dirty="0">
                <a:solidFill>
                  <a:srgbClr val="404040"/>
                </a:solidFill>
                <a:latin typeface="微软雅黑" panose="020B0503020204020204" charset="-122"/>
                <a:ea typeface="微软雅黑" panose="020B0503020204020204" charset="-122"/>
              </a:rPr>
              <a:t>Scenario Characteristics</a:t>
            </a:r>
            <a:endParaRPr lang="en-US" altLang="zh-CN" sz="1100" b="1" dirty="0">
              <a:solidFill>
                <a:srgbClr val="404040"/>
              </a:solidFill>
              <a:latin typeface="微软雅黑" panose="020B0503020204020204" charset="-122"/>
              <a:ea typeface="微软雅黑" panose="020B0503020204020204" charset="-122"/>
            </a:endParaRPr>
          </a:p>
          <a:p>
            <a:pPr>
              <a:lnSpc>
                <a:spcPct val="150000"/>
              </a:lnSpc>
            </a:pPr>
            <a:r>
              <a:rPr lang="en-US" altLang="zh-CN" sz="1100" b="1" dirty="0">
                <a:solidFill>
                  <a:srgbClr val="FF0000"/>
                </a:solidFill>
                <a:latin typeface="微软雅黑" panose="020B0503020204020204" charset="-122"/>
                <a:ea typeface="微软雅黑" panose="020B0503020204020204" charset="-122"/>
              </a:rPr>
              <a:t>Sensing Requirement:</a:t>
            </a:r>
            <a:r>
              <a:rPr lang="en-US" altLang="zh-CN" sz="1100" b="1" dirty="0">
                <a:solidFill>
                  <a:srgbClr val="404040"/>
                </a:solidFill>
                <a:latin typeface="微软雅黑" panose="020B0503020204020204" charset="-122"/>
                <a:ea typeface="微软雅黑" panose="020B0503020204020204" charset="-122"/>
              </a:rPr>
              <a:t> </a:t>
            </a:r>
            <a:r>
              <a:rPr lang="en-US" altLang="zh-CN" sz="1000" dirty="0">
                <a:solidFill>
                  <a:srgbClr val="404040"/>
                </a:solidFill>
                <a:latin typeface="微软雅黑" panose="020B0503020204020204" charset="-122"/>
                <a:ea typeface="微软雅黑" panose="020B0503020204020204" charset="-122"/>
              </a:rPr>
              <a:t>Tracking the position, speed, and flight path of UAVs via base station-side radio frequency sensing (RF Sensing).</a:t>
            </a:r>
            <a:endParaRPr lang="en-US" altLang="zh-CN" sz="1000" dirty="0">
              <a:solidFill>
                <a:srgbClr val="404040"/>
              </a:solidFill>
              <a:latin typeface="微软雅黑" panose="020B0503020204020204" charset="-122"/>
              <a:ea typeface="微软雅黑" panose="020B0503020204020204" charset="-122"/>
            </a:endParaRPr>
          </a:p>
          <a:p>
            <a:pPr>
              <a:lnSpc>
                <a:spcPct val="150000"/>
              </a:lnSpc>
            </a:pPr>
            <a:r>
              <a:rPr lang="en-US" altLang="zh-CN" sz="1100" dirty="0">
                <a:solidFill>
                  <a:srgbClr val="FF0000"/>
                </a:solidFill>
              </a:rPr>
              <a:t> </a:t>
            </a:r>
            <a:r>
              <a:rPr lang="en-US" altLang="zh-CN" sz="1100" b="1" dirty="0">
                <a:solidFill>
                  <a:srgbClr val="FF0000"/>
                </a:solidFill>
                <a:latin typeface="微软雅黑" panose="020B0503020204020204" charset="-122"/>
                <a:ea typeface="微软雅黑" panose="020B0503020204020204" charset="-122"/>
              </a:rPr>
              <a:t>Communication</a:t>
            </a:r>
            <a:r>
              <a:rPr lang="en-US" altLang="zh-CN" sz="1100" dirty="0">
                <a:solidFill>
                  <a:srgbClr val="FF0000"/>
                </a:solidFill>
              </a:rPr>
              <a:t> </a:t>
            </a:r>
            <a:r>
              <a:rPr lang="en-US" altLang="zh-CN" sz="1100" b="1" dirty="0">
                <a:solidFill>
                  <a:srgbClr val="FF0000"/>
                </a:solidFill>
                <a:latin typeface="微软雅黑" panose="020B0503020204020204" charset="-122"/>
                <a:ea typeface="微软雅黑" panose="020B0503020204020204" charset="-122"/>
              </a:rPr>
              <a:t>Requirement</a:t>
            </a:r>
            <a:r>
              <a:rPr lang="en-US" altLang="zh-CN" sz="1100" dirty="0">
                <a:solidFill>
                  <a:srgbClr val="FF0000"/>
                </a:solidFill>
              </a:rPr>
              <a:t>: </a:t>
            </a:r>
            <a:r>
              <a:rPr lang="en-US" altLang="zh-CN" sz="1000" dirty="0">
                <a:solidFill>
                  <a:srgbClr val="404040"/>
                </a:solidFill>
                <a:latin typeface="微软雅黑" panose="020B0503020204020204" charset="-122"/>
                <a:ea typeface="微软雅黑" panose="020B0503020204020204" charset="-122"/>
              </a:rPr>
              <a:t>Dynamically allocating airspace time-slot resources and issuing no-fly zone instructions. </a:t>
            </a:r>
            <a:endParaRPr lang="en-US" altLang="zh-CN" sz="1000" dirty="0">
              <a:solidFill>
                <a:srgbClr val="404040"/>
              </a:solidFill>
              <a:latin typeface="微软雅黑" panose="020B0503020204020204" charset="-122"/>
              <a:ea typeface="微软雅黑" panose="020B0503020204020204" charset="-122"/>
            </a:endParaRPr>
          </a:p>
          <a:p>
            <a:pPr>
              <a:lnSpc>
                <a:spcPct val="150000"/>
              </a:lnSpc>
            </a:pPr>
            <a:r>
              <a:rPr lang="en-US" altLang="zh-CN" sz="1100" b="1" dirty="0">
                <a:solidFill>
                  <a:srgbClr val="FF0000"/>
                </a:solidFill>
                <a:latin typeface="微软雅黑" panose="020B0503020204020204" charset="-122"/>
                <a:ea typeface="微软雅黑" panose="020B0503020204020204" charset="-122"/>
              </a:rPr>
              <a:t>Network</a:t>
            </a:r>
            <a:r>
              <a:rPr lang="en-US" altLang="zh-CN" sz="1100" dirty="0">
                <a:solidFill>
                  <a:srgbClr val="FF0000"/>
                </a:solidFill>
              </a:rPr>
              <a:t> </a:t>
            </a:r>
            <a:r>
              <a:rPr lang="en-US" altLang="zh-CN" sz="1100" b="1" dirty="0">
                <a:solidFill>
                  <a:srgbClr val="FF0000"/>
                </a:solidFill>
                <a:latin typeface="微软雅黑" panose="020B0503020204020204" charset="-122"/>
                <a:ea typeface="微软雅黑" panose="020B0503020204020204" charset="-122"/>
              </a:rPr>
              <a:t>Requirement</a:t>
            </a:r>
            <a:r>
              <a:rPr lang="en-US" altLang="zh-CN" sz="1100" dirty="0">
                <a:solidFill>
                  <a:srgbClr val="FF0000"/>
                </a:solidFill>
              </a:rPr>
              <a:t>: </a:t>
            </a:r>
            <a:r>
              <a:rPr lang="en-US" altLang="zh-CN" sz="1000" dirty="0">
                <a:solidFill>
                  <a:srgbClr val="404040"/>
                </a:solidFill>
                <a:latin typeface="微软雅黑" panose="020B0503020204020204" charset="-122"/>
                <a:ea typeface="微软雅黑" panose="020B0503020204020204" charset="-122"/>
              </a:rPr>
              <a:t>Network slicing (S-NSSAI) to isolate ordinary users from UAV services, with support for mobility management.</a:t>
            </a:r>
            <a:endParaRPr lang="zh-CN" altLang="en-US" sz="1000" dirty="0">
              <a:solidFill>
                <a:srgbClr val="404040"/>
              </a:solidFill>
              <a:latin typeface="微软雅黑" panose="020B0503020204020204" charset="-122"/>
              <a:ea typeface="微软雅黑" panose="020B0503020204020204" charset="-122"/>
            </a:endParaRPr>
          </a:p>
        </p:txBody>
      </p:sp>
      <p:graphicFrame>
        <p:nvGraphicFramePr>
          <p:cNvPr id="22" name="表格 21"/>
          <p:cNvGraphicFramePr>
            <a:graphicFrameLocks noGrp="1"/>
          </p:cNvGraphicFramePr>
          <p:nvPr>
            <p:custDataLst>
              <p:tags r:id="rId3"/>
            </p:custDataLst>
          </p:nvPr>
        </p:nvGraphicFramePr>
        <p:xfrm>
          <a:off x="5773420" y="3065145"/>
          <a:ext cx="6151245" cy="1522730"/>
        </p:xfrm>
        <a:graphic>
          <a:graphicData uri="http://schemas.openxmlformats.org/drawingml/2006/table">
            <a:tbl>
              <a:tblPr firstRow="1" bandRow="1">
                <a:tableStyleId>{5C22544A-7EE6-4342-B048-85BDC9FD1C3A}</a:tableStyleId>
              </a:tblPr>
              <a:tblGrid>
                <a:gridCol w="1282065"/>
                <a:gridCol w="4869180"/>
              </a:tblGrid>
              <a:tr h="445770">
                <a:tc>
                  <a:txBody>
                    <a:bodyPr/>
                    <a:p>
                      <a:pPr algn="l"/>
                      <a:r>
                        <a:rPr lang="en-US" altLang="zh-CN" sz="1200" b="0" i="0" kern="1200" dirty="0">
                          <a:solidFill>
                            <a:schemeClr val="lt1"/>
                          </a:solidFill>
                          <a:effectLst/>
                          <a:latin typeface="+mn-lt"/>
                          <a:ea typeface="+mn-ea"/>
                          <a:cs typeface="+mn-cs"/>
                        </a:rPr>
                        <a:t>Billing Type</a:t>
                      </a:r>
                      <a:endParaRPr lang="zh-CN" altLang="en-US" sz="900" b="1" dirty="0">
                        <a:solidFill>
                          <a:schemeClr val="bg1"/>
                        </a:solidFill>
                        <a:effectLst/>
                        <a:latin typeface="微软雅黑" panose="020B0503020204020204" charset="-122"/>
                        <a:ea typeface="微软雅黑" panose="020B0503020204020204" charset="-122"/>
                      </a:endParaRPr>
                    </a:p>
                  </a:txBody>
                  <a:tcPr marR="63500" marT="63500" marB="63500" anchor="ctr"/>
                </a:tc>
                <a:tc>
                  <a:txBody>
                    <a:bodyPr/>
                    <a:p>
                      <a:pPr algn="l"/>
                      <a:r>
                        <a:rPr lang="en-US" altLang="zh-CN" sz="1200" b="0" i="0" kern="1200" dirty="0">
                          <a:solidFill>
                            <a:schemeClr val="lt1"/>
                          </a:solidFill>
                          <a:effectLst/>
                          <a:latin typeface="+mn-lt"/>
                          <a:ea typeface="+mn-ea"/>
                          <a:cs typeface="+mn-cs"/>
                        </a:rPr>
                        <a:t>Applicability Description </a:t>
                      </a:r>
                      <a:endParaRPr lang="zh-CN" altLang="en-US" sz="1200" b="0" i="0" kern="1200" dirty="0">
                        <a:solidFill>
                          <a:schemeClr val="lt1"/>
                        </a:solidFill>
                        <a:effectLst/>
                        <a:latin typeface="+mn-lt"/>
                        <a:ea typeface="+mn-ea"/>
                        <a:cs typeface="+mn-cs"/>
                      </a:endParaRPr>
                    </a:p>
                  </a:txBody>
                  <a:tcPr marL="63500" marR="63500" marT="63500" marB="63500" anchor="ctr"/>
                </a:tc>
              </a:tr>
              <a:tr h="538480">
                <a:tc>
                  <a:txBody>
                    <a:bodyPr/>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Billing by Airspace Block</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R="63500" marT="63500" marB="63500" anchor="ctr"/>
                </a:tc>
                <a:tc>
                  <a:txBody>
                    <a:bodyPr/>
                    <a:p>
                      <a:pPr marL="0" algn="l" defTabSz="914400" rtl="0" eaLnBrk="1" latinLnBrk="0" hangingPunct="1">
                        <a:lnSpc>
                          <a:spcPct val="150000"/>
                        </a:lnSpc>
                      </a:pPr>
                      <a:r>
                        <a:rPr lang="en-US" altLang="zh-CN" sz="900" kern="1200" dirty="0">
                          <a:solidFill>
                            <a:schemeClr val="dk1"/>
                          </a:solidFill>
                          <a:effectLst/>
                          <a:latin typeface="微软雅黑" panose="020B0503020204020204" charset="-122"/>
                          <a:ea typeface="微软雅黑" panose="020B0503020204020204" charset="-122"/>
                          <a:cs typeface="+mn-cs"/>
                        </a:rPr>
                        <a:t>Airspace is divided into grids, with charges based on the number of grids occupied by UAVs and the duration of occupation (e.g., ¥0.5/</a:t>
                      </a:r>
                      <a:r>
                        <a:rPr lang="en-US" altLang="zh-CN" sz="900" kern="1200" dirty="0" err="1">
                          <a:solidFill>
                            <a:schemeClr val="dk1"/>
                          </a:solidFill>
                          <a:effectLst/>
                          <a:latin typeface="微软雅黑" panose="020B0503020204020204" charset="-122"/>
                          <a:ea typeface="微软雅黑" panose="020B0503020204020204" charset="-122"/>
                          <a:cs typeface="+mn-cs"/>
                        </a:rPr>
                        <a:t>grid·minute</a:t>
                      </a:r>
                      <a:r>
                        <a:rPr lang="en-US" altLang="zh-CN" sz="900" kern="1200" dirty="0">
                          <a:solidFill>
                            <a:schemeClr val="dk1"/>
                          </a:solidFill>
                          <a:effectLst/>
                          <a:latin typeface="微软雅黑" panose="020B0503020204020204" charset="-122"/>
                          <a:ea typeface="微软雅黑" panose="020B0503020204020204" charset="-122"/>
                          <a:cs typeface="+mn-cs"/>
                        </a:rPr>
                        <a:t>)</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r>
              <a:tr h="538480">
                <a:tc>
                  <a:txBody>
                    <a:bodyPr/>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Billing by Service-oriented Interface</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R="63500" marT="63500" marB="63500" anchor="ctr"/>
                </a:tc>
                <a:tc>
                  <a:txBody>
                    <a:bodyPr/>
                    <a:p>
                      <a:pPr marL="0" algn="l" defTabSz="914400" rtl="0" eaLnBrk="1" latinLnBrk="0" hangingPunct="1">
                        <a:lnSpc>
                          <a:spcPct val="150000"/>
                        </a:lnSpc>
                      </a:pPr>
                      <a:r>
                        <a:rPr lang="en-US" altLang="zh-CN" sz="900" kern="1200" dirty="0">
                          <a:solidFill>
                            <a:schemeClr val="dk1"/>
                          </a:solidFill>
                          <a:effectLst/>
                          <a:latin typeface="微软雅黑" panose="020B0503020204020204" charset="-122"/>
                          <a:ea typeface="微软雅黑" panose="020B0503020204020204" charset="-122"/>
                          <a:cs typeface="+mn-cs"/>
                        </a:rPr>
                        <a:t>Flight status is reported in real-time via the </a:t>
                      </a:r>
                      <a:r>
                        <a:rPr lang="en-US" altLang="zh-CN" sz="900" kern="1200" dirty="0" err="1">
                          <a:solidFill>
                            <a:schemeClr val="dk1"/>
                          </a:solidFill>
                          <a:effectLst/>
                          <a:latin typeface="微软雅黑" panose="020B0503020204020204" charset="-122"/>
                          <a:ea typeface="微软雅黑" panose="020B0503020204020204" charset="-122"/>
                          <a:cs typeface="+mn-cs"/>
                        </a:rPr>
                        <a:t>Nchf</a:t>
                      </a:r>
                      <a:r>
                        <a:rPr lang="en-US" altLang="zh-CN" sz="900" kern="1200" dirty="0">
                          <a:solidFill>
                            <a:schemeClr val="dk1"/>
                          </a:solidFill>
                          <a:effectLst/>
                          <a:latin typeface="微软雅黑" panose="020B0503020204020204" charset="-122"/>
                          <a:ea typeface="微软雅黑" panose="020B0503020204020204" charset="-122"/>
                          <a:cs typeface="+mn-cs"/>
                        </a:rPr>
                        <a:t> interface, with dynamic deductions using Session-based Charging with Unit Reservation (SCUR).</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r>
            </a:tbl>
          </a:graphicData>
        </a:graphic>
      </p:graphicFrame>
      <p:graphicFrame>
        <p:nvGraphicFramePr>
          <p:cNvPr id="23" name="表格 22"/>
          <p:cNvGraphicFramePr>
            <a:graphicFrameLocks noGrp="1"/>
          </p:cNvGraphicFramePr>
          <p:nvPr>
            <p:custDataLst>
              <p:tags r:id="rId4"/>
            </p:custDataLst>
          </p:nvPr>
        </p:nvGraphicFramePr>
        <p:xfrm>
          <a:off x="5773420" y="4655185"/>
          <a:ext cx="6328410" cy="1633855"/>
        </p:xfrm>
        <a:graphic>
          <a:graphicData uri="http://schemas.openxmlformats.org/drawingml/2006/table">
            <a:tbl>
              <a:tblPr firstRow="1" bandRow="1">
                <a:tableStyleId>{5C22544A-7EE6-4342-B048-85BDC9FD1C3A}</a:tableStyleId>
              </a:tblPr>
              <a:tblGrid>
                <a:gridCol w="2791460"/>
                <a:gridCol w="3536950"/>
              </a:tblGrid>
              <a:tr h="306705">
                <a:tc>
                  <a:txBody>
                    <a:bodyPr/>
                    <a:p>
                      <a:pPr algn="l"/>
                      <a:r>
                        <a:rPr lang="en-US" altLang="zh-CN" sz="1100" b="1" dirty="0">
                          <a:solidFill>
                            <a:schemeClr val="bg1"/>
                          </a:solidFill>
                          <a:effectLst/>
                          <a:latin typeface="微软雅黑" panose="020B0503020204020204" charset="-122"/>
                          <a:ea typeface="微软雅黑" panose="020B0503020204020204" charset="-122"/>
                        </a:rPr>
                        <a:t>Billing Dimensions</a:t>
                      </a:r>
                      <a:endParaRPr lang="zh-CN" altLang="en-US" sz="1100" b="1" dirty="0">
                        <a:solidFill>
                          <a:schemeClr val="bg1"/>
                        </a:solidFill>
                        <a:effectLst/>
                        <a:latin typeface="微软雅黑" panose="020B0503020204020204" charset="-122"/>
                        <a:ea typeface="微软雅黑" panose="020B0503020204020204" charset="-122"/>
                      </a:endParaRPr>
                    </a:p>
                  </a:txBody>
                  <a:tcPr marR="63500" marT="63500" marB="63500" anchor="ctr"/>
                </a:tc>
                <a:tc>
                  <a:txBody>
                    <a:bodyPr/>
                    <a:p>
                      <a:pPr algn="l"/>
                      <a:r>
                        <a:rPr lang="en-US" altLang="zh-CN" sz="1100" b="1" dirty="0">
                          <a:solidFill>
                            <a:schemeClr val="bg1"/>
                          </a:solidFill>
                          <a:effectLst/>
                          <a:latin typeface="微软雅黑" panose="020B0503020204020204" charset="-122"/>
                          <a:ea typeface="微软雅黑" panose="020B0503020204020204" charset="-122"/>
                        </a:rPr>
                        <a:t>Applicability Description</a:t>
                      </a:r>
                      <a:endParaRPr lang="zh-CN" altLang="en-US" sz="1100" b="1" dirty="0">
                        <a:solidFill>
                          <a:schemeClr val="bg1"/>
                        </a:solidFill>
                        <a:effectLst/>
                        <a:latin typeface="微软雅黑" panose="020B0503020204020204" charset="-122"/>
                        <a:ea typeface="微软雅黑" panose="020B0503020204020204" charset="-122"/>
                      </a:endParaRPr>
                    </a:p>
                  </a:txBody>
                  <a:tcPr marL="63500" marR="63500" marT="63500" marB="63500" anchor="ctr"/>
                </a:tc>
              </a:tr>
              <a:tr h="490220">
                <a:tc>
                  <a:txBody>
                    <a:bodyPr/>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Size of Controlled Airspace</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R="63500" marT="63500" marB="63500" anchor="ctr"/>
                </a:tc>
                <a:tc>
                  <a:txBody>
                    <a:bodyPr/>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Charging based on the size of the controlled airspace for UAV flights.</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r>
              <a:tr h="419100">
                <a:tc>
                  <a:txBody>
                    <a:bodyPr/>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Low-Altitude Flight 3D Trajectory Simulation Service</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R="63500" marT="63500" marB="63500" anchor="ctr"/>
                </a:tc>
                <a:tc>
                  <a:txBody>
                    <a:bodyPr/>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Generating 3D trajectory maps based on UAV flight paths to provide customers with query access.</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r>
              <a:tr h="417830">
                <a:tc>
                  <a:txBody>
                    <a:bodyPr/>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Low-Altitude Flight Alert Service</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R="63500" marT="63500" marB="63500" anchor="ctr"/>
                </a:tc>
                <a:tc>
                  <a:txBody>
                    <a:bodyPr/>
                    <a:p>
                      <a:pPr marL="0" algn="l" defTabSz="914400" rtl="0" eaLnBrk="1" latinLnBrk="0" hangingPunct="1"/>
                      <a:r>
                        <a:rPr lang="en-US" altLang="zh-CN" sz="900" kern="1200" dirty="0">
                          <a:solidFill>
                            <a:schemeClr val="dk1"/>
                          </a:solidFill>
                          <a:effectLst/>
                          <a:latin typeface="微软雅黑" panose="020B0503020204020204" charset="-122"/>
                          <a:ea typeface="微软雅黑" panose="020B0503020204020204" charset="-122"/>
                          <a:cs typeface="+mn-cs"/>
                        </a:rPr>
                        <a:t>Charging based on the number of alert services triggered by low-altitude flights.</a:t>
                      </a:r>
                      <a:endParaRPr lang="zh-CN" altLang="en-US" sz="900" kern="1200" dirty="0">
                        <a:solidFill>
                          <a:schemeClr val="dk1"/>
                        </a:solidFill>
                        <a:effectLst/>
                        <a:latin typeface="微软雅黑" panose="020B0503020204020204" charset="-122"/>
                        <a:ea typeface="微软雅黑" panose="020B0503020204020204" charset="-122"/>
                        <a:cs typeface="+mn-cs"/>
                      </a:endParaRPr>
                    </a:p>
                  </a:txBody>
                  <a:tcPr marL="63500" marR="63500" marT="63500" marB="63500" anchor="ctr"/>
                </a:tc>
              </a:tr>
            </a:tbl>
          </a:graphicData>
        </a:graphic>
      </p:graphicFrame>
      <p:sp>
        <p:nvSpPr>
          <p:cNvPr id="24" name="文本框 23"/>
          <p:cNvSpPr txBox="1"/>
          <p:nvPr/>
        </p:nvSpPr>
        <p:spPr>
          <a:xfrm>
            <a:off x="3152140" y="6421120"/>
            <a:ext cx="6167755" cy="242570"/>
          </a:xfrm>
          <a:prstGeom prst="rect">
            <a:avLst/>
          </a:prstGeom>
          <a:noFill/>
        </p:spPr>
        <p:txBody>
          <a:bodyPr wrap="square" rtlCol="0">
            <a:noAutofit/>
          </a:bodyPr>
          <a:p>
            <a:pPr algn="l"/>
            <a:r>
              <a:rPr kumimoji="1" lang="en-US" altLang="zh-CN" sz="1400" dirty="0" smtClean="0">
                <a:solidFill>
                  <a:srgbClr val="FF0000"/>
                </a:solidFill>
                <a:latin typeface="微软雅黑" panose="020B0503020204020204" charset="-122"/>
                <a:ea typeface="微软雅黑" panose="020B0503020204020204" charset="-122"/>
              </a:rPr>
              <a:t>Key feature</a:t>
            </a:r>
            <a:r>
              <a:rPr kumimoji="1" lang="zh-CN" altLang="en-US" sz="1400" dirty="0" smtClean="0">
                <a:solidFill>
                  <a:srgbClr val="FF0000"/>
                </a:solidFill>
                <a:latin typeface="微软雅黑" panose="020B0503020204020204" charset="-122"/>
                <a:ea typeface="微软雅黑" panose="020B0503020204020204" charset="-122"/>
              </a:rPr>
              <a:t>：</a:t>
            </a:r>
            <a:r>
              <a:rPr kumimoji="1" lang="en-US" altLang="zh-CN" sz="1400" dirty="0" smtClean="0">
                <a:latin typeface="微软雅黑" panose="020B0503020204020204" charset="-122"/>
                <a:ea typeface="微软雅黑" panose="020B0503020204020204" charset="-122"/>
              </a:rPr>
              <a:t>Sensing+Communication+Network  </a:t>
            </a:r>
            <a:r>
              <a:rPr kumimoji="1" lang="en-US" altLang="zh-CN" sz="1400" dirty="0" smtClean="0">
                <a:latin typeface="微软雅黑" panose="020B0503020204020204" charset="-122"/>
                <a:ea typeface="微软雅黑" panose="020B0503020204020204" charset="-122"/>
              </a:rPr>
              <a:t> converged</a:t>
            </a:r>
            <a:endParaRPr kumimoji="1" lang="en-US" altLang="zh-CN" sz="1400" dirty="0" smtClean="0">
              <a:latin typeface="微软雅黑" panose="020B0503020204020204" charset="-122"/>
              <a:ea typeface="微软雅黑" panose="020B0503020204020204" charset="-122"/>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2080499" y="76200"/>
            <a:ext cx="7737447" cy="883508"/>
          </a:xfrm>
        </p:spPr>
        <p:txBody>
          <a:bodyPr/>
          <a:p>
            <a:pPr eaLnBrk="1" hangingPunct="1"/>
            <a:r>
              <a:rPr lang="en-US" altLang="zh-CN" dirty="0">
                <a:solidFill>
                  <a:schemeClr val="tx1"/>
                </a:solidFill>
                <a:latin typeface="微软雅黑" panose="020B0503020204020204" charset="-122"/>
                <a:ea typeface="微软雅黑" panose="020B0503020204020204" charset="-122"/>
                <a:sym typeface="+mn-ea"/>
              </a:rPr>
              <a:t>Analysis of </a:t>
            </a:r>
            <a:r>
              <a:rPr lang="en-US" altLang="zh-CN" dirty="0">
                <a:solidFill>
                  <a:schemeClr val="tx1"/>
                </a:solidFill>
                <a:latin typeface="微软雅黑" panose="020B0503020204020204" charset="-122"/>
                <a:ea typeface="微软雅黑" panose="020B0503020204020204" charset="-122"/>
                <a:sym typeface="+mn-ea"/>
              </a:rPr>
              <a:t>ISAC </a:t>
            </a:r>
            <a:r>
              <a:rPr lang="en-US" altLang="zh-CN" dirty="0">
                <a:solidFill>
                  <a:schemeClr val="tx1"/>
                </a:solidFill>
                <a:latin typeface="微软雅黑" panose="020B0503020204020204" charset="-122"/>
                <a:ea typeface="微软雅黑" panose="020B0503020204020204" charset="-122"/>
                <a:sym typeface="+mn-ea"/>
              </a:rPr>
              <a:t>billing requirements</a:t>
            </a:r>
            <a:endParaRPr lang="en-US" altLang="zh-CN" b="1" dirty="0">
              <a:solidFill>
                <a:schemeClr val="tx1"/>
              </a:solidFill>
              <a:latin typeface="微软雅黑" panose="020B0503020204020204" charset="-122"/>
              <a:ea typeface="微软雅黑" panose="020B0503020204020204" charset="-122"/>
              <a:sym typeface="+mn-ea"/>
            </a:endParaRPr>
          </a:p>
        </p:txBody>
      </p:sp>
      <p:pic>
        <p:nvPicPr>
          <p:cNvPr id="5" name="Picture 4" descr="A blue and black logo&#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5829" y="258358"/>
            <a:ext cx="1364884" cy="767747"/>
          </a:xfrm>
          <a:prstGeom prst="rect">
            <a:avLst/>
          </a:prstGeom>
        </p:spPr>
      </p:pic>
      <p:pic>
        <p:nvPicPr>
          <p:cNvPr id="2" name="图片 1"/>
          <p:cNvPicPr>
            <a:picLocks noChangeAspect="1"/>
          </p:cNvPicPr>
          <p:nvPr/>
        </p:nvPicPr>
        <p:blipFill>
          <a:blip r:embed="rId2"/>
          <a:stretch>
            <a:fillRect/>
          </a:stretch>
        </p:blipFill>
        <p:spPr>
          <a:xfrm>
            <a:off x="18083" y="2138862"/>
            <a:ext cx="3936243" cy="3644416"/>
          </a:xfrm>
          <a:prstGeom prst="rect">
            <a:avLst/>
          </a:prstGeom>
        </p:spPr>
      </p:pic>
      <p:sp>
        <p:nvSpPr>
          <p:cNvPr id="3" name="文本框 2"/>
          <p:cNvSpPr txBox="1"/>
          <p:nvPr/>
        </p:nvSpPr>
        <p:spPr>
          <a:xfrm>
            <a:off x="3768725" y="959485"/>
            <a:ext cx="7971155" cy="2800985"/>
          </a:xfrm>
          <a:prstGeom prst="rect">
            <a:avLst/>
          </a:prstGeom>
          <a:noFill/>
          <a:ln>
            <a:solidFill>
              <a:schemeClr val="bg1">
                <a:lumMod val="65000"/>
              </a:schemeClr>
            </a:solidFill>
          </a:ln>
        </p:spPr>
        <p:txBody>
          <a:bodyPr wrap="square">
            <a:noAutofit/>
          </a:bodyPr>
          <a:p>
            <a:pPr>
              <a:buFont typeface="+mj-lt"/>
              <a:buAutoNum type="arabicPeriod"/>
            </a:pPr>
            <a:r>
              <a:rPr lang="en-US" altLang="zh-CN" sz="1000" b="1" dirty="0">
                <a:solidFill>
                  <a:srgbClr val="FF0000"/>
                </a:solidFill>
                <a:latin typeface="微软雅黑" panose="020B0503020204020204" charset="-122"/>
                <a:ea typeface="微软雅黑" panose="020B0503020204020204" charset="-122"/>
              </a:rPr>
              <a:t>Multi-dimensional Data Fusion</a:t>
            </a:r>
            <a:endParaRPr lang="en-US" altLang="zh-CN" sz="1000" b="1" dirty="0">
              <a:solidFill>
                <a:srgbClr val="FF0000"/>
              </a:solidFill>
              <a:latin typeface="微软雅黑" panose="020B0503020204020204" charset="-122"/>
              <a:ea typeface="微软雅黑" panose="020B0503020204020204" charset="-122"/>
            </a:endParaRPr>
          </a:p>
          <a:p>
            <a:pPr marL="742950" lvl="1" indent="-285750">
              <a:buFont typeface="+mj-lt"/>
              <a:buAutoNum type="arabicPeriod"/>
            </a:pPr>
            <a:r>
              <a:rPr lang="en-US" altLang="zh-CN" sz="1000" b="1" dirty="0">
                <a:solidFill>
                  <a:srgbClr val="404040"/>
                </a:solidFill>
                <a:latin typeface="微软雅黑" panose="020B0503020204020204" charset="-122"/>
                <a:ea typeface="微软雅黑" panose="020B0503020204020204" charset="-122"/>
              </a:rPr>
              <a:t>Feature </a:t>
            </a:r>
            <a:r>
              <a:rPr lang="zh-CN" altLang="en-US" sz="1000" b="0" i="0" dirty="0">
                <a:solidFill>
                  <a:srgbClr val="404040"/>
                </a:solidFill>
                <a:effectLst/>
                <a:latin typeface="微软雅黑" panose="020B0503020204020204" charset="-122"/>
                <a:ea typeface="微软雅黑" panose="020B0503020204020204" charset="-122"/>
              </a:rPr>
              <a:t>：</a:t>
            </a:r>
            <a:r>
              <a:rPr lang="en-US" altLang="zh-CN" sz="1000" dirty="0">
                <a:solidFill>
                  <a:srgbClr val="404040"/>
                </a:solidFill>
                <a:latin typeface="微软雅黑" panose="020B0503020204020204" charset="-122"/>
                <a:ea typeface="微软雅黑" panose="020B0503020204020204" charset="-122"/>
              </a:rPr>
              <a:t>Simultaneously collects communication signals (e.g., Channel State Information, CSI) and sensing data (point clouds/images/radar echoes).</a:t>
            </a:r>
            <a:endParaRPr lang="zh-CN" altLang="en-US" sz="1000" b="0" i="0" dirty="0">
              <a:solidFill>
                <a:srgbClr val="404040"/>
              </a:solidFill>
              <a:effectLst/>
              <a:latin typeface="微软雅黑" panose="020B0503020204020204" charset="-122"/>
              <a:ea typeface="微软雅黑" panose="020B0503020204020204" charset="-122"/>
            </a:endParaRPr>
          </a:p>
          <a:p>
            <a:pPr marL="742950" lvl="1" indent="-285750">
              <a:buFont typeface="+mj-lt"/>
              <a:buAutoNum type="arabicPeriod"/>
            </a:pPr>
            <a:r>
              <a:rPr lang="en-US" altLang="zh-CN" sz="1000" b="1" dirty="0">
                <a:solidFill>
                  <a:srgbClr val="404040"/>
                </a:solidFill>
                <a:latin typeface="微软雅黑" panose="020B0503020204020204" charset="-122"/>
                <a:ea typeface="微软雅黑" panose="020B0503020204020204" charset="-122"/>
              </a:rPr>
              <a:t>Billing Impact </a:t>
            </a:r>
            <a:r>
              <a:rPr lang="zh-CN" altLang="en-US" sz="1000" b="0" i="0" dirty="0">
                <a:solidFill>
                  <a:srgbClr val="404040"/>
                </a:solidFill>
                <a:effectLst/>
                <a:latin typeface="微软雅黑" panose="020B0503020204020204" charset="-122"/>
                <a:ea typeface="微软雅黑" panose="020B0503020204020204" charset="-122"/>
              </a:rPr>
              <a:t>：</a:t>
            </a:r>
            <a:r>
              <a:rPr lang="en-US" altLang="zh-CN" sz="1000" dirty="0">
                <a:solidFill>
                  <a:srgbClr val="FF0000"/>
                </a:solidFill>
                <a:latin typeface="微软雅黑" panose="020B0503020204020204" charset="-122"/>
                <a:ea typeface="微软雅黑" panose="020B0503020204020204" charset="-122"/>
              </a:rPr>
              <a:t>Requires separate billing for communication traffic and sensing data volume</a:t>
            </a:r>
            <a:r>
              <a:rPr lang="en-US" altLang="zh-CN" sz="1000" dirty="0">
                <a:solidFill>
                  <a:srgbClr val="404040"/>
                </a:solidFill>
                <a:latin typeface="微软雅黑" panose="020B0503020204020204" charset="-122"/>
                <a:ea typeface="微软雅黑" panose="020B0503020204020204" charset="-122"/>
              </a:rPr>
              <a:t> (e.g., CSI is free, while point clouds are charged per frame).</a:t>
            </a:r>
            <a:r>
              <a:rPr lang="zh-CN" altLang="en-US" sz="1000" b="0" i="0" dirty="0">
                <a:solidFill>
                  <a:srgbClr val="404040"/>
                </a:solidFill>
                <a:effectLst/>
                <a:latin typeface="微软雅黑" panose="020B0503020204020204" charset="-122"/>
                <a:ea typeface="微软雅黑" panose="020B0503020204020204" charset="-122"/>
              </a:rPr>
              <a:t>。</a:t>
            </a:r>
            <a:endParaRPr lang="zh-CN" altLang="en-US" sz="1000" b="0" i="0" dirty="0">
              <a:solidFill>
                <a:srgbClr val="404040"/>
              </a:solidFill>
              <a:effectLst/>
              <a:latin typeface="微软雅黑" panose="020B0503020204020204" charset="-122"/>
              <a:ea typeface="微软雅黑" panose="020B0503020204020204" charset="-122"/>
            </a:endParaRPr>
          </a:p>
          <a:p>
            <a:pPr>
              <a:buFont typeface="+mj-lt"/>
              <a:buAutoNum type="arabicPeriod"/>
            </a:pPr>
            <a:r>
              <a:rPr lang="en-US" altLang="zh-CN" sz="1000" b="1" dirty="0">
                <a:solidFill>
                  <a:srgbClr val="FF0000"/>
                </a:solidFill>
                <a:latin typeface="微软雅黑" panose="020B0503020204020204" charset="-122"/>
                <a:ea typeface="微软雅黑" panose="020B0503020204020204" charset="-122"/>
              </a:rPr>
              <a:t>Dynamic Spatiotemporal Correlation</a:t>
            </a:r>
            <a:endParaRPr lang="en-US" altLang="zh-CN" sz="1000" b="1" dirty="0">
              <a:solidFill>
                <a:srgbClr val="FF0000"/>
              </a:solidFill>
              <a:latin typeface="微软雅黑" panose="020B0503020204020204" charset="-122"/>
              <a:ea typeface="微软雅黑" panose="020B0503020204020204" charset="-122"/>
            </a:endParaRPr>
          </a:p>
          <a:p>
            <a:pPr marL="742950" lvl="1" indent="-285750">
              <a:buFont typeface="+mj-lt"/>
              <a:buAutoNum type="arabicPeriod"/>
            </a:pPr>
            <a:r>
              <a:rPr lang="en-US" altLang="zh-CN" sz="1000" b="1" dirty="0">
                <a:solidFill>
                  <a:srgbClr val="404040"/>
                </a:solidFill>
                <a:latin typeface="微软雅黑" panose="020B0503020204020204" charset="-122"/>
                <a:ea typeface="微软雅黑" panose="020B0503020204020204" charset="-122"/>
              </a:rPr>
              <a:t>Feature </a:t>
            </a:r>
            <a:r>
              <a:rPr lang="zh-CN" altLang="en-US" sz="1000" b="0" i="0" dirty="0">
                <a:solidFill>
                  <a:srgbClr val="404040"/>
                </a:solidFill>
                <a:effectLst/>
                <a:latin typeface="微软雅黑" panose="020B0503020204020204" charset="-122"/>
                <a:ea typeface="微软雅黑" panose="020B0503020204020204" charset="-122"/>
              </a:rPr>
              <a:t>：</a:t>
            </a:r>
            <a:r>
              <a:rPr lang="en-US" altLang="zh-CN" sz="1000" dirty="0">
                <a:solidFill>
                  <a:srgbClr val="404040"/>
                </a:solidFill>
                <a:latin typeface="微软雅黑" panose="020B0503020204020204" charset="-122"/>
                <a:ea typeface="微软雅黑" panose="020B0503020204020204" charset="-122"/>
              </a:rPr>
              <a:t>Real-time changes in object position and speed (e.g., UAV trajectories, vehicle movement).</a:t>
            </a:r>
            <a:r>
              <a:rPr lang="zh-CN" altLang="en-US" sz="1000" dirty="0">
                <a:solidFill>
                  <a:srgbClr val="404040"/>
                </a:solidFill>
                <a:latin typeface="微软雅黑" panose="020B0503020204020204" charset="-122"/>
                <a:ea typeface="微软雅黑" panose="020B0503020204020204" charset="-122"/>
              </a:rPr>
              <a:t>。</a:t>
            </a:r>
            <a:endParaRPr lang="zh-CN" altLang="en-US" sz="1000" dirty="0">
              <a:solidFill>
                <a:srgbClr val="404040"/>
              </a:solidFill>
              <a:latin typeface="微软雅黑" panose="020B0503020204020204" charset="-122"/>
              <a:ea typeface="微软雅黑" panose="020B0503020204020204" charset="-122"/>
            </a:endParaRPr>
          </a:p>
          <a:p>
            <a:pPr marL="742950" lvl="1" indent="-285750">
              <a:buFont typeface="+mj-lt"/>
              <a:buAutoNum type="arabicPeriod"/>
            </a:pPr>
            <a:r>
              <a:rPr lang="en-US" altLang="zh-CN" sz="1000" b="1" dirty="0">
                <a:solidFill>
                  <a:srgbClr val="404040"/>
                </a:solidFill>
                <a:latin typeface="微软雅黑" panose="020B0503020204020204" charset="-122"/>
                <a:ea typeface="微软雅黑" panose="020B0503020204020204" charset="-122"/>
              </a:rPr>
              <a:t>Billing Impact </a:t>
            </a:r>
            <a:r>
              <a:rPr lang="zh-CN" altLang="en-US" sz="1000" b="0" i="0" dirty="0">
                <a:solidFill>
                  <a:srgbClr val="404040"/>
                </a:solidFill>
                <a:effectLst/>
                <a:latin typeface="微软雅黑" panose="020B0503020204020204" charset="-122"/>
                <a:ea typeface="微软雅黑" panose="020B0503020204020204" charset="-122"/>
              </a:rPr>
              <a:t>：</a:t>
            </a:r>
            <a:r>
              <a:rPr lang="en-US" altLang="zh-CN" sz="1000" b="1" dirty="0">
                <a:solidFill>
                  <a:srgbClr val="404040"/>
                </a:solidFill>
                <a:latin typeface="微软雅黑" panose="020B0503020204020204" charset="-122"/>
                <a:ea typeface="微软雅黑" panose="020B0503020204020204" charset="-122"/>
              </a:rPr>
              <a:t> </a:t>
            </a:r>
            <a:r>
              <a:rPr lang="en-US" altLang="zh-CN" sz="1000" dirty="0">
                <a:solidFill>
                  <a:srgbClr val="FF0000"/>
                </a:solidFill>
                <a:latin typeface="微软雅黑" panose="020B0503020204020204" charset="-122"/>
                <a:ea typeface="微软雅黑" panose="020B0503020204020204" charset="-122"/>
              </a:rPr>
              <a:t>Spatiotemporal resources become billing units</a:t>
            </a:r>
            <a:r>
              <a:rPr lang="en-US" altLang="zh-CN" sz="1000" dirty="0">
                <a:solidFill>
                  <a:srgbClr val="404040"/>
                </a:solidFill>
                <a:latin typeface="微软雅黑" panose="020B0503020204020204" charset="-122"/>
                <a:ea typeface="微软雅黑" panose="020B0503020204020204" charset="-122"/>
              </a:rPr>
              <a:t> (e.g., duration of airspace grid occupation, coverage area of road regions </a:t>
            </a:r>
            <a:r>
              <a:rPr lang="zh-CN" altLang="en-US" sz="1000" dirty="0">
                <a:solidFill>
                  <a:srgbClr val="404040"/>
                </a:solidFill>
                <a:latin typeface="微软雅黑" panose="020B0503020204020204" charset="-122"/>
                <a:ea typeface="微软雅黑" panose="020B0503020204020204" charset="-122"/>
              </a:rPr>
              <a:t>。</a:t>
            </a:r>
            <a:endParaRPr lang="zh-CN" altLang="en-US" sz="1000" dirty="0">
              <a:solidFill>
                <a:srgbClr val="404040"/>
              </a:solidFill>
              <a:latin typeface="微软雅黑" panose="020B0503020204020204" charset="-122"/>
              <a:ea typeface="微软雅黑" panose="020B0503020204020204" charset="-122"/>
            </a:endParaRPr>
          </a:p>
          <a:p>
            <a:pPr>
              <a:buFont typeface="+mj-lt"/>
              <a:buAutoNum type="arabicPeriod"/>
            </a:pPr>
            <a:r>
              <a:rPr lang="en-US" altLang="zh-CN" sz="1000" b="1" dirty="0">
                <a:solidFill>
                  <a:srgbClr val="FF0000"/>
                </a:solidFill>
                <a:latin typeface="微软雅黑" panose="020B0503020204020204" charset="-122"/>
                <a:ea typeface="微软雅黑" panose="020B0503020204020204" charset="-122"/>
              </a:rPr>
              <a:t>Precision Grading Requirements</a:t>
            </a:r>
            <a:endParaRPr lang="en-US" altLang="zh-CN" sz="1000" b="1" dirty="0">
              <a:solidFill>
                <a:srgbClr val="FF0000"/>
              </a:solidFill>
              <a:latin typeface="微软雅黑" panose="020B0503020204020204" charset="-122"/>
              <a:ea typeface="微软雅黑" panose="020B0503020204020204" charset="-122"/>
            </a:endParaRPr>
          </a:p>
          <a:p>
            <a:pPr marL="742950" lvl="1" indent="-285750">
              <a:buFont typeface="+mj-lt"/>
              <a:buAutoNum type="arabicPeriod"/>
            </a:pPr>
            <a:r>
              <a:rPr lang="en-US" altLang="zh-CN" sz="1000" b="1" dirty="0">
                <a:solidFill>
                  <a:srgbClr val="404040"/>
                </a:solidFill>
                <a:latin typeface="微软雅黑" panose="020B0503020204020204" charset="-122"/>
                <a:ea typeface="微软雅黑" panose="020B0503020204020204" charset="-122"/>
              </a:rPr>
              <a:t>Feature </a:t>
            </a:r>
            <a:r>
              <a:rPr lang="zh-CN" altLang="en-US" sz="1000" b="0" i="0" dirty="0">
                <a:solidFill>
                  <a:srgbClr val="404040"/>
                </a:solidFill>
                <a:effectLst/>
                <a:latin typeface="微软雅黑" panose="020B0503020204020204" charset="-122"/>
                <a:ea typeface="微软雅黑" panose="020B0503020204020204" charset="-122"/>
              </a:rPr>
              <a:t>：</a:t>
            </a:r>
            <a:r>
              <a:rPr lang="en-US" altLang="zh-CN" sz="1000" dirty="0">
                <a:solidFill>
                  <a:srgbClr val="404040"/>
                </a:solidFill>
                <a:latin typeface="微软雅黑" panose="020B0503020204020204" charset="-122"/>
                <a:ea typeface="微软雅黑" panose="020B0503020204020204" charset="-122"/>
              </a:rPr>
              <a:t>Different scenarios demand varying sensing precision (e.g., centimeter-level precision for road subsidence, meter-level precision for crowd counting).</a:t>
            </a:r>
            <a:endParaRPr lang="zh-CN" altLang="en-US" sz="1000" dirty="0">
              <a:solidFill>
                <a:srgbClr val="404040"/>
              </a:solidFill>
              <a:latin typeface="微软雅黑" panose="020B0503020204020204" charset="-122"/>
              <a:ea typeface="微软雅黑" panose="020B0503020204020204" charset="-122"/>
            </a:endParaRPr>
          </a:p>
          <a:p>
            <a:pPr marL="742950" lvl="1" indent="-285750">
              <a:buFont typeface="+mj-lt"/>
              <a:buAutoNum type="arabicPeriod"/>
            </a:pPr>
            <a:r>
              <a:rPr lang="en-US" altLang="zh-CN" sz="1000" b="1" dirty="0">
                <a:solidFill>
                  <a:srgbClr val="404040"/>
                </a:solidFill>
                <a:latin typeface="微软雅黑" panose="020B0503020204020204" charset="-122"/>
                <a:ea typeface="微软雅黑" panose="020B0503020204020204" charset="-122"/>
              </a:rPr>
              <a:t>Billing Impact </a:t>
            </a:r>
            <a:r>
              <a:rPr lang="zh-CN" altLang="en-US" sz="1000" b="0" i="0" dirty="0">
                <a:solidFill>
                  <a:srgbClr val="404040"/>
                </a:solidFill>
                <a:effectLst/>
                <a:latin typeface="微软雅黑" panose="020B0503020204020204" charset="-122"/>
                <a:ea typeface="微软雅黑" panose="020B0503020204020204" charset="-122"/>
              </a:rPr>
              <a:t>：</a:t>
            </a:r>
            <a:r>
              <a:rPr lang="en-US" altLang="zh-CN" sz="1000" dirty="0">
                <a:solidFill>
                  <a:srgbClr val="FF0000"/>
                </a:solidFill>
                <a:latin typeface="微软雅黑" panose="020B0503020204020204" charset="-122"/>
                <a:ea typeface="微软雅黑" panose="020B0503020204020204" charset="-122"/>
              </a:rPr>
              <a:t>Pricing based on precision levels</a:t>
            </a:r>
            <a:r>
              <a:rPr lang="en-US" altLang="zh-CN" sz="1000" dirty="0">
                <a:solidFill>
                  <a:srgbClr val="404040"/>
                </a:solidFill>
                <a:latin typeface="微软雅黑" panose="020B0503020204020204" charset="-122"/>
                <a:ea typeface="微软雅黑" panose="020B0503020204020204" charset="-122"/>
              </a:rPr>
              <a:t> (e.g., higher rates for high-precision laser point clouds than low-precision millimeter-wave radar)</a:t>
            </a:r>
            <a:endParaRPr lang="zh-CN" altLang="en-US" sz="1000" dirty="0">
              <a:solidFill>
                <a:srgbClr val="404040"/>
              </a:solidFill>
              <a:latin typeface="微软雅黑" panose="020B0503020204020204" charset="-122"/>
              <a:ea typeface="微软雅黑" panose="020B0503020204020204" charset="-122"/>
            </a:endParaRPr>
          </a:p>
          <a:p>
            <a:pPr>
              <a:buFont typeface="+mj-lt"/>
              <a:buAutoNum type="arabicPeriod"/>
            </a:pPr>
            <a:r>
              <a:rPr lang="en-US" altLang="zh-CN" sz="1000" b="1" dirty="0">
                <a:solidFill>
                  <a:srgbClr val="FF0000"/>
                </a:solidFill>
                <a:latin typeface="微软雅黑" panose="020B0503020204020204" charset="-122"/>
                <a:ea typeface="微软雅黑" panose="020B0503020204020204" charset="-122"/>
              </a:rPr>
              <a:t>Security and Privacy Sensitivity</a:t>
            </a:r>
            <a:endParaRPr lang="en-US" altLang="zh-CN" sz="1000" b="1" dirty="0">
              <a:solidFill>
                <a:srgbClr val="FF0000"/>
              </a:solidFill>
              <a:latin typeface="微软雅黑" panose="020B0503020204020204" charset="-122"/>
              <a:ea typeface="微软雅黑" panose="020B0503020204020204" charset="-122"/>
            </a:endParaRPr>
          </a:p>
          <a:p>
            <a:pPr marL="742950" lvl="1" indent="-285750">
              <a:buFont typeface="+mj-lt"/>
              <a:buAutoNum type="arabicPeriod"/>
            </a:pPr>
            <a:r>
              <a:rPr lang="en-US" altLang="zh-CN" sz="1000" b="1" dirty="0">
                <a:solidFill>
                  <a:srgbClr val="404040"/>
                </a:solidFill>
                <a:latin typeface="微软雅黑" panose="020B0503020204020204" charset="-122"/>
                <a:ea typeface="微软雅黑" panose="020B0503020204020204" charset="-122"/>
              </a:rPr>
              <a:t>Feature </a:t>
            </a:r>
            <a:r>
              <a:rPr lang="zh-CN" altLang="en-US" sz="1000" dirty="0">
                <a:solidFill>
                  <a:srgbClr val="404040"/>
                </a:solidFill>
                <a:latin typeface="微软雅黑" panose="020B0503020204020204" charset="-122"/>
                <a:ea typeface="微软雅黑" panose="020B0503020204020204" charset="-122"/>
              </a:rPr>
              <a:t>：</a:t>
            </a:r>
            <a:r>
              <a:rPr lang="en-US" altLang="zh-CN" sz="1000" dirty="0">
                <a:solidFill>
                  <a:srgbClr val="404040"/>
                </a:solidFill>
                <a:latin typeface="微软雅黑" panose="020B0503020204020204" charset="-122"/>
                <a:ea typeface="微软雅黑" panose="020B0503020204020204" charset="-122"/>
              </a:rPr>
              <a:t> Involves privacy (e.g., facial images/license plates) or security (e.g., intrusion into no-fly zones). </a:t>
            </a:r>
            <a:endParaRPr lang="zh-CN" altLang="en-US" sz="1000" dirty="0">
              <a:solidFill>
                <a:srgbClr val="404040"/>
              </a:solidFill>
              <a:latin typeface="微软雅黑" panose="020B0503020204020204" charset="-122"/>
              <a:ea typeface="微软雅黑" panose="020B0503020204020204" charset="-122"/>
            </a:endParaRPr>
          </a:p>
          <a:p>
            <a:pPr marL="742950" lvl="1" indent="-285750">
              <a:buFont typeface="+mj-lt"/>
              <a:buAutoNum type="arabicPeriod"/>
            </a:pPr>
            <a:r>
              <a:rPr lang="en-US" altLang="zh-CN" sz="1000" b="1" dirty="0">
                <a:solidFill>
                  <a:srgbClr val="404040"/>
                </a:solidFill>
                <a:latin typeface="微软雅黑" panose="020B0503020204020204" charset="-122"/>
                <a:ea typeface="微软雅黑" panose="020B0503020204020204" charset="-122"/>
              </a:rPr>
              <a:t>Billing Impact </a:t>
            </a:r>
            <a:r>
              <a:rPr lang="zh-CN" altLang="en-US" sz="1000" b="0" i="0" dirty="0">
                <a:solidFill>
                  <a:srgbClr val="404040"/>
                </a:solidFill>
                <a:effectLst/>
                <a:latin typeface="微软雅黑" panose="020B0503020204020204" charset="-122"/>
                <a:ea typeface="微软雅黑" panose="020B0503020204020204" charset="-122"/>
              </a:rPr>
              <a:t>：</a:t>
            </a:r>
            <a:r>
              <a:rPr lang="en-US" altLang="zh-CN" sz="1000" b="1" dirty="0">
                <a:solidFill>
                  <a:srgbClr val="404040"/>
                </a:solidFill>
                <a:latin typeface="微软雅黑" panose="020B0503020204020204" charset="-122"/>
                <a:ea typeface="微软雅黑" panose="020B0503020204020204" charset="-122"/>
              </a:rPr>
              <a:t> </a:t>
            </a:r>
            <a:r>
              <a:rPr lang="en-US" altLang="zh-CN" sz="1000" dirty="0">
                <a:solidFill>
                  <a:srgbClr val="FF0000"/>
                </a:solidFill>
                <a:latin typeface="微软雅黑" panose="020B0503020204020204" charset="-122"/>
                <a:ea typeface="微软雅黑" panose="020B0503020204020204" charset="-122"/>
              </a:rPr>
              <a:t>Additional fees for security and compliance</a:t>
            </a:r>
            <a:r>
              <a:rPr lang="en-US" altLang="zh-CN" sz="1000" dirty="0">
                <a:solidFill>
                  <a:srgbClr val="404040"/>
                </a:solidFill>
                <a:latin typeface="微软雅黑" panose="020B0503020204020204" charset="-122"/>
                <a:ea typeface="微软雅黑" panose="020B0503020204020204" charset="-122"/>
              </a:rPr>
              <a:t> (e.g., anonymization service fees, penalties for security incidents).</a:t>
            </a:r>
            <a:endParaRPr lang="zh-CN" altLang="en-US" sz="1000" dirty="0">
              <a:solidFill>
                <a:srgbClr val="404040"/>
              </a:solidFill>
              <a:latin typeface="微软雅黑" panose="020B0503020204020204" charset="-122"/>
              <a:ea typeface="微软雅黑" panose="020B0503020204020204" charset="-122"/>
            </a:endParaRPr>
          </a:p>
        </p:txBody>
      </p:sp>
      <p:sp>
        <p:nvSpPr>
          <p:cNvPr id="4" name="文本框 3"/>
          <p:cNvSpPr txBox="1"/>
          <p:nvPr/>
        </p:nvSpPr>
        <p:spPr>
          <a:xfrm>
            <a:off x="6386333" y="805201"/>
            <a:ext cx="2828925" cy="306705"/>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p>
            <a:pPr algn="ctr"/>
            <a:r>
              <a:rPr kumimoji="1" lang="en-US" altLang="zh-CN" sz="1400" b="1" dirty="0">
                <a:latin typeface="微软雅黑" panose="020B0503020204020204" charset="-122"/>
                <a:ea typeface="微软雅黑" panose="020B0503020204020204" charset="-122"/>
              </a:rPr>
              <a:t>Billing object feature</a:t>
            </a:r>
            <a:endParaRPr kumimoji="1" lang="zh-CN" altLang="en-US" sz="1400" b="1" dirty="0">
              <a:latin typeface="微软雅黑" panose="020B0503020204020204" charset="-122"/>
              <a:ea typeface="微软雅黑" panose="020B0503020204020204" charset="-122"/>
            </a:endParaRPr>
          </a:p>
        </p:txBody>
      </p:sp>
      <p:graphicFrame>
        <p:nvGraphicFramePr>
          <p:cNvPr id="6" name="表格 5"/>
          <p:cNvGraphicFramePr>
            <a:graphicFrameLocks noGrp="1"/>
          </p:cNvGraphicFramePr>
          <p:nvPr>
            <p:custDataLst>
              <p:tags r:id="rId3"/>
            </p:custDataLst>
          </p:nvPr>
        </p:nvGraphicFramePr>
        <p:xfrm>
          <a:off x="3860165" y="4010025"/>
          <a:ext cx="7880350" cy="2785110"/>
        </p:xfrm>
        <a:graphic>
          <a:graphicData uri="http://schemas.openxmlformats.org/drawingml/2006/table">
            <a:tbl>
              <a:tblPr firstRow="1" bandRow="1">
                <a:tableStyleId>{BC89EF96-8CEA-46FF-86C4-4CE0E7609802}</a:tableStyleId>
              </a:tblPr>
              <a:tblGrid>
                <a:gridCol w="2000250"/>
                <a:gridCol w="2112645"/>
                <a:gridCol w="1775460"/>
                <a:gridCol w="1991995"/>
              </a:tblGrid>
              <a:tr h="270510">
                <a:tc>
                  <a:txBody>
                    <a:bodyPr/>
                    <a:p>
                      <a:pPr algn="l"/>
                      <a:r>
                        <a:rPr lang="en-US" altLang="zh-CN" sz="1050" b="1" dirty="0">
                          <a:solidFill>
                            <a:srgbClr val="404040"/>
                          </a:solidFill>
                          <a:effectLst/>
                          <a:latin typeface="微软雅黑" panose="020B0503020204020204" charset="-122"/>
                          <a:ea typeface="微软雅黑" panose="020B0503020204020204" charset="-122"/>
                        </a:rPr>
                        <a:t>Type of Sensed Object</a:t>
                      </a:r>
                      <a:endParaRPr lang="zh-CN" altLang="en-US" sz="1050" b="1" dirty="0">
                        <a:solidFill>
                          <a:srgbClr val="404040"/>
                        </a:solidFill>
                        <a:effectLst/>
                        <a:latin typeface="微软雅黑" panose="020B0503020204020204" charset="-122"/>
                        <a:ea typeface="微软雅黑" panose="020B0503020204020204" charset="-122"/>
                      </a:endParaRPr>
                    </a:p>
                  </a:txBody>
                  <a:tcPr marL="79195" marR="54997" marT="54997" marB="54997" anchor="ctr"/>
                </a:tc>
                <a:tc>
                  <a:txBody>
                    <a:bodyPr/>
                    <a:p>
                      <a:pPr algn="l"/>
                      <a:r>
                        <a:rPr kumimoji="1" lang="en-US" altLang="zh-CN" sz="1050" dirty="0">
                          <a:latin typeface="微软雅黑" panose="020B0503020204020204" charset="-122"/>
                          <a:ea typeface="微软雅黑" panose="020B0503020204020204" charset="-122"/>
                        </a:rPr>
                        <a:t>charging key elements</a:t>
                      </a:r>
                      <a:endParaRPr lang="zh-CN" altLang="en-US" sz="1050" b="1" dirty="0">
                        <a:solidFill>
                          <a:srgbClr val="404040"/>
                        </a:solidFill>
                        <a:effectLst/>
                        <a:latin typeface="微软雅黑" panose="020B0503020204020204" charset="-122"/>
                        <a:ea typeface="微软雅黑" panose="020B0503020204020204" charset="-122"/>
                      </a:endParaRPr>
                    </a:p>
                  </a:txBody>
                  <a:tcPr marL="54997" marR="54997" marT="54997" marB="54997" anchor="ctr"/>
                </a:tc>
                <a:tc>
                  <a:txBody>
                    <a:bodyPr/>
                    <a:p>
                      <a:pPr algn="l"/>
                      <a:r>
                        <a:rPr lang="en-US" altLang="zh-CN" sz="1050" b="1" dirty="0">
                          <a:solidFill>
                            <a:srgbClr val="404040"/>
                          </a:solidFill>
                          <a:effectLst/>
                          <a:latin typeface="微软雅黑" panose="020B0503020204020204" charset="-122"/>
                          <a:ea typeface="微软雅黑" panose="020B0503020204020204" charset="-122"/>
                        </a:rPr>
                        <a:t>Billing Form</a:t>
                      </a:r>
                      <a:endParaRPr lang="zh-CN" altLang="en-US" sz="1050" b="1" dirty="0">
                        <a:solidFill>
                          <a:srgbClr val="404040"/>
                        </a:solidFill>
                        <a:effectLst/>
                        <a:latin typeface="微软雅黑" panose="020B0503020204020204" charset="-122"/>
                        <a:ea typeface="微软雅黑" panose="020B0503020204020204" charset="-122"/>
                      </a:endParaRPr>
                    </a:p>
                  </a:txBody>
                  <a:tcPr marL="54997" marR="54997" marT="54997" marB="54997" anchor="ctr"/>
                </a:tc>
                <a:tc>
                  <a:txBody>
                    <a:bodyPr/>
                    <a:p>
                      <a:pPr algn="l"/>
                      <a:r>
                        <a:rPr lang="en-US" altLang="zh-CN" sz="1050" b="1" dirty="0">
                          <a:solidFill>
                            <a:srgbClr val="404040"/>
                          </a:solidFill>
                          <a:effectLst/>
                          <a:latin typeface="微软雅黑" panose="020B0503020204020204" charset="-122"/>
                          <a:ea typeface="微软雅黑" panose="020B0503020204020204" charset="-122"/>
                        </a:rPr>
                        <a:t>Technical Basis</a:t>
                      </a:r>
                      <a:endParaRPr lang="zh-CN" altLang="en-US" sz="1050" b="1" dirty="0">
                        <a:solidFill>
                          <a:srgbClr val="404040"/>
                        </a:solidFill>
                        <a:effectLst/>
                        <a:latin typeface="微软雅黑" panose="020B0503020204020204" charset="-122"/>
                        <a:ea typeface="微软雅黑" panose="020B0503020204020204" charset="-122"/>
                      </a:endParaRPr>
                    </a:p>
                  </a:txBody>
                  <a:tcPr marL="54997" marR="54997" marT="54997" marB="54997" anchor="ctr"/>
                </a:tc>
              </a:tr>
              <a:tr h="720090">
                <a:tc>
                  <a:txBody>
                    <a:bodyPr/>
                    <a:p>
                      <a:r>
                        <a:rPr lang="en-US" altLang="zh-CN" sz="800" b="1" dirty="0">
                          <a:effectLst/>
                          <a:latin typeface="微软雅黑" panose="020B0503020204020204" charset="-122"/>
                          <a:ea typeface="微软雅黑" panose="020B0503020204020204" charset="-122"/>
                        </a:rPr>
                        <a:t>Static Infrastructure</a:t>
                      </a:r>
                      <a:endParaRPr lang="en-US" altLang="zh-CN" sz="800" b="1" dirty="0">
                        <a:effectLst/>
                        <a:latin typeface="微软雅黑" panose="020B0503020204020204" charset="-122"/>
                        <a:ea typeface="微软雅黑" panose="020B0503020204020204" charset="-122"/>
                      </a:endParaRPr>
                    </a:p>
                    <a:p>
                      <a:r>
                        <a:rPr lang="en-US" altLang="zh-CN" sz="800" b="1" dirty="0">
                          <a:effectLst/>
                          <a:latin typeface="微软雅黑" panose="020B0503020204020204" charset="-122"/>
                          <a:ea typeface="微软雅黑" panose="020B0503020204020204" charset="-122"/>
                        </a:rPr>
                        <a:t>(e.g., roads, bridges)</a:t>
                      </a:r>
                      <a:endParaRPr lang="zh-CN" altLang="en-US" sz="800" dirty="0">
                        <a:effectLst/>
                        <a:latin typeface="微软雅黑" panose="020B0503020204020204" charset="-122"/>
                        <a:ea typeface="微软雅黑" panose="020B0503020204020204" charset="-122"/>
                      </a:endParaRPr>
                    </a:p>
                  </a:txBody>
                  <a:tcPr marL="79195" marR="54997" marT="54997" marB="54997" anchor="ctr"/>
                </a:tc>
                <a:tc>
                  <a:txBody>
                    <a:bodyPr/>
                    <a:p>
                      <a:r>
                        <a:rPr lang="en-US" altLang="zh-CN" sz="800" dirty="0">
                          <a:effectLst/>
                          <a:latin typeface="微软雅黑" panose="020B0503020204020204" charset="-122"/>
                          <a:ea typeface="微软雅黑" panose="020B0503020204020204" charset="-122"/>
                        </a:rPr>
                        <a:t>1. Sensed data volume (point cloud GB/number of image frames)</a:t>
                      </a:r>
                      <a:endParaRPr lang="en-US" altLang="zh-CN" sz="800" dirty="0">
                        <a:effectLst/>
                        <a:latin typeface="微软雅黑" panose="020B0503020204020204" charset="-122"/>
                        <a:ea typeface="微软雅黑" panose="020B0503020204020204" charset="-122"/>
                      </a:endParaRPr>
                    </a:p>
                    <a:p>
                      <a:r>
                        <a:rPr lang="en-US" altLang="zh-CN" sz="800" dirty="0">
                          <a:effectLst/>
                          <a:latin typeface="微软雅黑" panose="020B0503020204020204" charset="-122"/>
                          <a:ea typeface="微软雅黑" panose="020B0503020204020204" charset="-122"/>
                        </a:rPr>
                        <a:t>2. Monitoring frequency (times/hour)</a:t>
                      </a:r>
                      <a:endParaRPr lang="en-US" altLang="zh-CN" sz="800" dirty="0">
                        <a:effectLst/>
                        <a:latin typeface="微软雅黑" panose="020B0503020204020204" charset="-122"/>
                        <a:ea typeface="微软雅黑" panose="020B0503020204020204" charset="-122"/>
                      </a:endParaRPr>
                    </a:p>
                    <a:p>
                      <a:r>
                        <a:rPr lang="en-US" altLang="zh-CN" sz="800" dirty="0">
                          <a:effectLst/>
                          <a:latin typeface="微软雅黑" panose="020B0503020204020204" charset="-122"/>
                          <a:ea typeface="微软雅黑" panose="020B0503020204020204" charset="-122"/>
                        </a:rPr>
                        <a:t>3. Precision level (millimeter/centimeter level)</a:t>
                      </a:r>
                      <a:endParaRPr lang="zh-CN" altLang="en-US" sz="800" dirty="0">
                        <a:effectLst/>
                        <a:latin typeface="微软雅黑" panose="020B0503020204020204" charset="-122"/>
                        <a:ea typeface="微软雅黑" panose="020B0503020204020204" charset="-122"/>
                      </a:endParaRPr>
                    </a:p>
                  </a:txBody>
                  <a:tcPr marL="54997" marR="54997" marT="54997" marB="54997" anchor="ctr"/>
                </a:tc>
                <a:tc>
                  <a:txBody>
                    <a:bodyPr/>
                    <a:p>
                      <a:r>
                        <a:rPr lang="en-US" altLang="zh-CN" sz="800" dirty="0">
                          <a:effectLst/>
                          <a:latin typeface="微软雅黑" panose="020B0503020204020204" charset="-122"/>
                          <a:ea typeface="微软雅黑" panose="020B0503020204020204" charset="-122"/>
                        </a:rPr>
                        <a:t>Offline CDR + QoS</a:t>
                      </a:r>
                      <a:endParaRPr lang="zh-CN" altLang="en-US" sz="800" dirty="0">
                        <a:effectLst/>
                        <a:latin typeface="微软雅黑" panose="020B0503020204020204" charset="-122"/>
                        <a:ea typeface="微软雅黑" panose="020B0503020204020204" charset="-122"/>
                      </a:endParaRPr>
                    </a:p>
                  </a:txBody>
                  <a:tcPr marL="54997" marR="54997" marT="54997" marB="54997" anchor="ctr"/>
                </a:tc>
                <a:tc>
                  <a:txBody>
                    <a:bodyPr/>
                    <a:p>
                      <a:r>
                        <a:rPr lang="en-US" sz="800" dirty="0">
                          <a:effectLst/>
                          <a:latin typeface="微软雅黑" panose="020B0503020204020204" charset="-122"/>
                          <a:ea typeface="微软雅黑" panose="020B0503020204020204" charset="-122"/>
                        </a:rPr>
                        <a:t>TS 32.298 CDR </a:t>
                      </a:r>
                      <a:r>
                        <a:rPr lang="en-US" altLang="zh-CN" sz="800" dirty="0">
                          <a:effectLst/>
                          <a:latin typeface="微软雅黑" panose="020B0503020204020204" charset="-122"/>
                          <a:ea typeface="微软雅黑" panose="020B0503020204020204" charset="-122"/>
                        </a:rPr>
                        <a:t>parameter extension</a:t>
                      </a:r>
                      <a:endParaRPr lang="zh-CN" altLang="en-US" sz="800" dirty="0">
                        <a:effectLst/>
                        <a:latin typeface="微软雅黑" panose="020B0503020204020204" charset="-122"/>
                        <a:ea typeface="微软雅黑" panose="020B0503020204020204" charset="-122"/>
                      </a:endParaRPr>
                    </a:p>
                  </a:txBody>
                  <a:tcPr marL="54997" marR="54997" marT="54997" marB="54997" anchor="ctr"/>
                </a:tc>
              </a:tr>
              <a:tr h="720090">
                <a:tc>
                  <a:txBody>
                    <a:bodyPr/>
                    <a:p>
                      <a:r>
                        <a:rPr lang="en-US" altLang="zh-CN" sz="800" b="1" dirty="0">
                          <a:effectLst/>
                          <a:latin typeface="微软雅黑" panose="020B0503020204020204" charset="-122"/>
                          <a:ea typeface="微软雅黑" panose="020B0503020204020204" charset="-122"/>
                        </a:rPr>
                        <a:t>Dynamic Individual Targets</a:t>
                      </a:r>
                      <a:endParaRPr lang="en-US" altLang="zh-CN" sz="800" b="1" dirty="0">
                        <a:effectLst/>
                        <a:latin typeface="微软雅黑" panose="020B0503020204020204" charset="-122"/>
                        <a:ea typeface="微软雅黑" panose="020B0503020204020204" charset="-122"/>
                      </a:endParaRPr>
                    </a:p>
                    <a:p>
                      <a:r>
                        <a:rPr lang="en-US" altLang="zh-CN" sz="800" b="1" dirty="0">
                          <a:effectLst/>
                          <a:latin typeface="微软雅黑" panose="020B0503020204020204" charset="-122"/>
                          <a:ea typeface="微软雅黑" panose="020B0503020204020204" charset="-122"/>
                        </a:rPr>
                        <a:t>(e.g., UAVs, vehicles)</a:t>
                      </a:r>
                      <a:endParaRPr lang="zh-CN" altLang="en-US" sz="800" dirty="0">
                        <a:effectLst/>
                        <a:latin typeface="微软雅黑" panose="020B0503020204020204" charset="-122"/>
                        <a:ea typeface="微软雅黑" panose="020B0503020204020204" charset="-122"/>
                      </a:endParaRPr>
                    </a:p>
                  </a:txBody>
                  <a:tcPr marL="79195" marR="54997" marT="54997" marB="54997" anchor="ctr"/>
                </a:tc>
                <a:tc>
                  <a:txBody>
                    <a:bodyPr/>
                    <a:p>
                      <a:r>
                        <a:rPr lang="en-US" altLang="zh-CN" sz="800" dirty="0">
                          <a:effectLst/>
                          <a:latin typeface="微软雅黑" panose="020B0503020204020204" charset="-122"/>
                          <a:ea typeface="微软雅黑" panose="020B0503020204020204" charset="-122"/>
                        </a:rPr>
                        <a:t>1. Number of trajectory points</a:t>
                      </a:r>
                      <a:endParaRPr lang="en-US" altLang="zh-CN" sz="800" dirty="0">
                        <a:effectLst/>
                        <a:latin typeface="微软雅黑" panose="020B0503020204020204" charset="-122"/>
                        <a:ea typeface="微软雅黑" panose="020B0503020204020204" charset="-122"/>
                      </a:endParaRPr>
                    </a:p>
                    <a:p>
                      <a:r>
                        <a:rPr lang="en-US" altLang="zh-CN" sz="800" dirty="0">
                          <a:effectLst/>
                          <a:latin typeface="微软雅黑" panose="020B0503020204020204" charset="-122"/>
                          <a:ea typeface="微软雅黑" panose="020B0503020204020204" charset="-122"/>
                        </a:rPr>
                        <a:t>2. Number of airspace/road space grids occupied</a:t>
                      </a:r>
                      <a:endParaRPr lang="en-US" altLang="zh-CN" sz="800" dirty="0">
                        <a:effectLst/>
                        <a:latin typeface="微软雅黑" panose="020B0503020204020204" charset="-122"/>
                        <a:ea typeface="微软雅黑" panose="020B0503020204020204" charset="-122"/>
                      </a:endParaRPr>
                    </a:p>
                    <a:p>
                      <a:r>
                        <a:rPr lang="en-US" altLang="zh-CN" sz="800" dirty="0">
                          <a:effectLst/>
                          <a:latin typeface="微软雅黑" panose="020B0503020204020204" charset="-122"/>
                          <a:ea typeface="微软雅黑" panose="020B0503020204020204" charset="-122"/>
                        </a:rPr>
                        <a:t>3. Speed change events (e.g., sudden acceleration)</a:t>
                      </a:r>
                      <a:endParaRPr lang="zh-CN" altLang="en-US" sz="800" dirty="0">
                        <a:effectLst/>
                        <a:latin typeface="微软雅黑" panose="020B0503020204020204" charset="-122"/>
                        <a:ea typeface="微软雅黑" panose="020B0503020204020204" charset="-122"/>
                      </a:endParaRPr>
                    </a:p>
                  </a:txBody>
                  <a:tcPr marL="54997" marR="54997" marT="54997" marB="54997" anchor="ctr"/>
                </a:tc>
                <a:tc>
                  <a:txBody>
                    <a:bodyPr/>
                    <a:p>
                      <a:r>
                        <a:rPr lang="en-US" altLang="zh-CN" sz="800" dirty="0">
                          <a:effectLst/>
                          <a:latin typeface="微软雅黑" panose="020B0503020204020204" charset="-122"/>
                          <a:ea typeface="微软雅黑" panose="020B0503020204020204" charset="-122"/>
                        </a:rPr>
                        <a:t>Online session-based charging (SCUR) + event surcharge</a:t>
                      </a:r>
                      <a:endParaRPr lang="zh-CN" altLang="en-US" sz="800" dirty="0">
                        <a:effectLst/>
                        <a:latin typeface="微软雅黑" panose="020B0503020204020204" charset="-122"/>
                        <a:ea typeface="微软雅黑" panose="020B0503020204020204" charset="-122"/>
                      </a:endParaRPr>
                    </a:p>
                  </a:txBody>
                  <a:tcPr marL="54997" marR="54997" marT="54997" marB="54997" anchor="ctr"/>
                </a:tc>
                <a:tc>
                  <a:txBody>
                    <a:bodyPr/>
                    <a:p>
                      <a:r>
                        <a:rPr lang="en-US" altLang="zh-CN" sz="800" dirty="0">
                          <a:effectLst/>
                          <a:latin typeface="微软雅黑" panose="020B0503020204020204" charset="-122"/>
                          <a:ea typeface="微软雅黑" panose="020B0503020204020204" charset="-122"/>
                        </a:rPr>
                        <a:t>TS 32.290 </a:t>
                      </a:r>
                      <a:r>
                        <a:rPr lang="en-US" altLang="zh-CN" sz="800" dirty="0" err="1">
                          <a:effectLst/>
                          <a:latin typeface="微软雅黑" panose="020B0503020204020204" charset="-122"/>
                          <a:ea typeface="微软雅黑" panose="020B0503020204020204" charset="-122"/>
                        </a:rPr>
                        <a:t>Nchfinterface</a:t>
                      </a:r>
                      <a:r>
                        <a:rPr lang="en-US" altLang="zh-CN" sz="800" dirty="0">
                          <a:effectLst/>
                          <a:latin typeface="微软雅黑" panose="020B0503020204020204" charset="-122"/>
                          <a:ea typeface="微软雅黑" panose="020B0503020204020204" charset="-122"/>
                        </a:rPr>
                        <a:t> dynamic quota</a:t>
                      </a:r>
                      <a:endParaRPr lang="zh-CN" altLang="en-US" sz="800" dirty="0">
                        <a:effectLst/>
                        <a:latin typeface="微软雅黑" panose="020B0503020204020204" charset="-122"/>
                        <a:ea typeface="微软雅黑" panose="020B0503020204020204" charset="-122"/>
                      </a:endParaRPr>
                    </a:p>
                  </a:txBody>
                  <a:tcPr marL="54997" marR="54997" marT="54997" marB="54997" anchor="ctr"/>
                </a:tc>
              </a:tr>
              <a:tr h="598170">
                <a:tc>
                  <a:txBody>
                    <a:bodyPr/>
                    <a:p>
                      <a:r>
                        <a:rPr lang="en-US" altLang="zh-CN" sz="800" b="1" dirty="0">
                          <a:effectLst/>
                          <a:latin typeface="微软雅黑" panose="020B0503020204020204" charset="-122"/>
                          <a:ea typeface="微软雅黑" panose="020B0503020204020204" charset="-122"/>
                        </a:rPr>
                        <a:t>Group Targets</a:t>
                      </a:r>
                      <a:endParaRPr lang="en-US" altLang="zh-CN" sz="800" b="1" dirty="0">
                        <a:effectLst/>
                        <a:latin typeface="微软雅黑" panose="020B0503020204020204" charset="-122"/>
                        <a:ea typeface="微软雅黑" panose="020B0503020204020204" charset="-122"/>
                      </a:endParaRPr>
                    </a:p>
                    <a:p>
                      <a:r>
                        <a:rPr lang="en-US" altLang="zh-CN" sz="800" b="1" dirty="0">
                          <a:effectLst/>
                          <a:latin typeface="微软雅黑" panose="020B0503020204020204" charset="-122"/>
                          <a:ea typeface="微软雅黑" panose="020B0503020204020204" charset="-122"/>
                        </a:rPr>
                        <a:t>(e.g., crowds, vehicle flows)</a:t>
                      </a:r>
                      <a:endParaRPr lang="zh-CN" altLang="en-US" sz="800" dirty="0">
                        <a:effectLst/>
                        <a:latin typeface="微软雅黑" panose="020B0503020204020204" charset="-122"/>
                        <a:ea typeface="微软雅黑" panose="020B0503020204020204" charset="-122"/>
                      </a:endParaRPr>
                    </a:p>
                  </a:txBody>
                  <a:tcPr marL="79195" marR="54997" marT="54997" marB="54997" anchor="ctr"/>
                </a:tc>
                <a:tc>
                  <a:txBody>
                    <a:bodyPr/>
                    <a:p>
                      <a:r>
                        <a:rPr lang="en-US" altLang="zh-CN" sz="800" dirty="0">
                          <a:effectLst/>
                          <a:latin typeface="微软雅黑" panose="020B0503020204020204" charset="-122"/>
                          <a:ea typeface="微软雅黑" panose="020B0503020204020204" charset="-122"/>
                        </a:rPr>
                        <a:t>1. Target quantity statistics</a:t>
                      </a:r>
                      <a:endParaRPr lang="en-US" altLang="zh-CN" sz="800" dirty="0">
                        <a:effectLst/>
                        <a:latin typeface="微软雅黑" panose="020B0503020204020204" charset="-122"/>
                        <a:ea typeface="微软雅黑" panose="020B0503020204020204" charset="-122"/>
                      </a:endParaRPr>
                    </a:p>
                    <a:p>
                      <a:r>
                        <a:rPr lang="en-US" altLang="zh-CN" sz="800" dirty="0">
                          <a:effectLst/>
                          <a:latin typeface="微软雅黑" panose="020B0503020204020204" charset="-122"/>
                          <a:ea typeface="微软雅黑" panose="020B0503020204020204" charset="-122"/>
                        </a:rPr>
                        <a:t>2. Number of density heat map generations</a:t>
                      </a:r>
                      <a:endParaRPr lang="en-US" altLang="zh-CN" sz="800" dirty="0">
                        <a:effectLst/>
                        <a:latin typeface="微软雅黑" panose="020B0503020204020204" charset="-122"/>
                        <a:ea typeface="微软雅黑" panose="020B0503020204020204" charset="-122"/>
                      </a:endParaRPr>
                    </a:p>
                    <a:p>
                      <a:r>
                        <a:rPr lang="en-US" altLang="zh-CN" sz="800" dirty="0">
                          <a:effectLst/>
                          <a:latin typeface="微软雅黑" panose="020B0503020204020204" charset="-122"/>
                          <a:ea typeface="微软雅黑" panose="020B0503020204020204" charset="-122"/>
                        </a:rPr>
                        <a:t>3. duration of regional stay</a:t>
                      </a:r>
                      <a:endParaRPr lang="zh-CN" altLang="en-US" sz="800" dirty="0">
                        <a:effectLst/>
                        <a:latin typeface="微软雅黑" panose="020B0503020204020204" charset="-122"/>
                        <a:ea typeface="微软雅黑" panose="020B0503020204020204" charset="-122"/>
                      </a:endParaRPr>
                    </a:p>
                  </a:txBody>
                  <a:tcPr marL="54997" marR="54997" marT="54997" marB="54997" anchor="ctr"/>
                </a:tc>
                <a:tc>
                  <a:txBody>
                    <a:bodyPr/>
                    <a:p>
                      <a:r>
                        <a:rPr lang="en-US" altLang="zh-CN" sz="800" dirty="0">
                          <a:effectLst/>
                          <a:latin typeface="微软雅黑" panose="020B0503020204020204" charset="-122"/>
                          <a:ea typeface="微软雅黑" panose="020B0503020204020204" charset="-122"/>
                        </a:rPr>
                        <a:t>Edge processing per-time billing</a:t>
                      </a:r>
                      <a:endParaRPr lang="zh-CN" altLang="en-US" sz="800" dirty="0">
                        <a:effectLst/>
                        <a:latin typeface="微软雅黑" panose="020B0503020204020204" charset="-122"/>
                        <a:ea typeface="微软雅黑" panose="020B0503020204020204" charset="-122"/>
                      </a:endParaRPr>
                    </a:p>
                  </a:txBody>
                  <a:tcPr marL="54997" marR="54997" marT="54997" marB="54997" anchor="ctr"/>
                </a:tc>
                <a:tc>
                  <a:txBody>
                    <a:bodyPr/>
                    <a:p>
                      <a:r>
                        <a:rPr lang="en-US" altLang="zh-CN" sz="800" dirty="0">
                          <a:effectLst/>
                          <a:latin typeface="微软雅黑" panose="020B0503020204020204" charset="-122"/>
                          <a:ea typeface="微软雅黑" panose="020B0503020204020204" charset="-122"/>
                        </a:rPr>
                        <a:t>TS 32.257 edge billing principles</a:t>
                      </a:r>
                      <a:endParaRPr lang="zh-CN" altLang="en-US" sz="800" dirty="0">
                        <a:effectLst/>
                        <a:latin typeface="微软雅黑" panose="020B0503020204020204" charset="-122"/>
                        <a:ea typeface="微软雅黑" panose="020B0503020204020204" charset="-122"/>
                      </a:endParaRPr>
                    </a:p>
                  </a:txBody>
                  <a:tcPr marL="54997" marR="54997" marT="54997" marB="54997" anchor="ctr"/>
                </a:tc>
              </a:tr>
              <a:tr h="476250">
                <a:tc>
                  <a:txBody>
                    <a:bodyPr/>
                    <a:p>
                      <a:r>
                        <a:rPr lang="en-US" altLang="zh-CN" sz="800" b="1" dirty="0">
                          <a:effectLst/>
                          <a:latin typeface="微软雅黑" panose="020B0503020204020204" charset="-122"/>
                          <a:ea typeface="微软雅黑" panose="020B0503020204020204" charset="-122"/>
                        </a:rPr>
                        <a:t>Sensitive Targets</a:t>
                      </a:r>
                      <a:endParaRPr lang="en-US" altLang="zh-CN" sz="800" b="1" dirty="0">
                        <a:effectLst/>
                        <a:latin typeface="微软雅黑" panose="020B0503020204020204" charset="-122"/>
                        <a:ea typeface="微软雅黑" panose="020B0503020204020204" charset="-122"/>
                      </a:endParaRPr>
                    </a:p>
                    <a:p>
                      <a:r>
                        <a:rPr lang="en-US" altLang="zh-CN" sz="800" b="1" dirty="0">
                          <a:effectLst/>
                          <a:latin typeface="微软雅黑" panose="020B0503020204020204" charset="-122"/>
                          <a:ea typeface="微软雅黑" panose="020B0503020204020204" charset="-122"/>
                        </a:rPr>
                        <a:t>(e.g., human faces, license plates)</a:t>
                      </a:r>
                      <a:endParaRPr lang="zh-CN" altLang="en-US" sz="800" dirty="0">
                        <a:effectLst/>
                        <a:latin typeface="微软雅黑" panose="020B0503020204020204" charset="-122"/>
                        <a:ea typeface="微软雅黑" panose="020B0503020204020204" charset="-122"/>
                      </a:endParaRPr>
                    </a:p>
                  </a:txBody>
                  <a:tcPr marL="79195" marR="54997" marT="54997" marB="54997" anchor="ctr"/>
                </a:tc>
                <a:tc>
                  <a:txBody>
                    <a:bodyPr/>
                    <a:p>
                      <a:r>
                        <a:rPr lang="en-US" altLang="zh-CN" sz="800" dirty="0">
                          <a:effectLst/>
                          <a:latin typeface="微软雅黑" panose="020B0503020204020204" charset="-122"/>
                          <a:ea typeface="微软雅黑" panose="020B0503020204020204" charset="-122"/>
                        </a:rPr>
                        <a:t>1. Anonymization processing volume (GB)</a:t>
                      </a:r>
                      <a:endParaRPr lang="en-US" altLang="zh-CN" sz="800" dirty="0">
                        <a:effectLst/>
                        <a:latin typeface="微软雅黑" panose="020B0503020204020204" charset="-122"/>
                        <a:ea typeface="微软雅黑" panose="020B0503020204020204" charset="-122"/>
                      </a:endParaRPr>
                    </a:p>
                    <a:p>
                      <a:r>
                        <a:rPr lang="en-US" altLang="zh-CN" sz="800" dirty="0">
                          <a:effectLst/>
                          <a:latin typeface="微软雅黑" panose="020B0503020204020204" charset="-122"/>
                          <a:ea typeface="微软雅黑" panose="020B0503020204020204" charset="-122"/>
                        </a:rPr>
                        <a:t>2. Number of privacy compliance audits</a:t>
                      </a:r>
                      <a:endParaRPr lang="en-US" altLang="zh-CN" sz="800" dirty="0">
                        <a:effectLst/>
                        <a:latin typeface="微软雅黑" panose="020B0503020204020204" charset="-122"/>
                        <a:ea typeface="微软雅黑" panose="020B0503020204020204" charset="-122"/>
                      </a:endParaRPr>
                    </a:p>
                    <a:p>
                      <a:r>
                        <a:rPr lang="en-US" altLang="zh-CN" sz="800" dirty="0">
                          <a:effectLst/>
                          <a:latin typeface="微软雅黑" panose="020B0503020204020204" charset="-122"/>
                          <a:ea typeface="微软雅黑" panose="020B0503020204020204" charset="-122"/>
                        </a:rPr>
                        <a:t>3. Security alarm events</a:t>
                      </a:r>
                      <a:endParaRPr lang="zh-CN" altLang="en-US" sz="800" dirty="0">
                        <a:effectLst/>
                        <a:latin typeface="微软雅黑" panose="020B0503020204020204" charset="-122"/>
                        <a:ea typeface="微软雅黑" panose="020B0503020204020204" charset="-122"/>
                      </a:endParaRPr>
                    </a:p>
                  </a:txBody>
                  <a:tcPr marL="54997" marR="54997" marT="54997" marB="54997" anchor="ctr"/>
                </a:tc>
                <a:tc>
                  <a:txBody>
                    <a:bodyPr/>
                    <a:p>
                      <a:r>
                        <a:rPr lang="en-US" altLang="zh-CN" sz="800" dirty="0">
                          <a:effectLst/>
                          <a:latin typeface="微软雅黑" panose="020B0503020204020204" charset="-122"/>
                          <a:ea typeface="微软雅黑" panose="020B0503020204020204" charset="-122"/>
                        </a:rPr>
                        <a:t>Security service surcharge</a:t>
                      </a:r>
                      <a:endParaRPr lang="zh-CN" altLang="en-US" sz="800" dirty="0">
                        <a:effectLst/>
                        <a:latin typeface="微软雅黑" panose="020B0503020204020204" charset="-122"/>
                        <a:ea typeface="微软雅黑" panose="020B0503020204020204" charset="-122"/>
                      </a:endParaRPr>
                    </a:p>
                  </a:txBody>
                  <a:tcPr marL="54997" marR="54997" marT="54997" marB="54997" anchor="ctr"/>
                </a:tc>
                <a:tc>
                  <a:txBody>
                    <a:bodyPr/>
                    <a:p>
                      <a:r>
                        <a:rPr lang="en-US" altLang="zh-CN" sz="800" kern="1200" dirty="0">
                          <a:solidFill>
                            <a:schemeClr val="dk1"/>
                          </a:solidFill>
                          <a:effectLst/>
                          <a:latin typeface="微软雅黑" panose="020B0503020204020204" charset="-122"/>
                          <a:ea typeface="微软雅黑" panose="020B0503020204020204" charset="-122"/>
                          <a:cs typeface="+mn-cs"/>
                        </a:rPr>
                        <a:t>Sections </a:t>
                      </a:r>
                      <a:r>
                        <a:rPr lang="en-US" altLang="zh-CN" sz="800" dirty="0">
                          <a:effectLst/>
                          <a:latin typeface="微软雅黑" panose="020B0503020204020204" charset="-122"/>
                          <a:ea typeface="微软雅黑" panose="020B0503020204020204" charset="-122"/>
                        </a:rPr>
                        <a:t>5.5.1</a:t>
                      </a:r>
                      <a:endParaRPr lang="zh-CN" altLang="en-US" sz="800" dirty="0">
                        <a:effectLst/>
                        <a:latin typeface="微软雅黑" panose="020B0503020204020204" charset="-122"/>
                        <a:ea typeface="微软雅黑" panose="020B0503020204020204" charset="-122"/>
                      </a:endParaRPr>
                    </a:p>
                  </a:txBody>
                  <a:tcPr marL="54997" marR="54997" marT="54997" marB="54997" anchor="ctr"/>
                </a:tc>
              </a:tr>
            </a:tbl>
          </a:graphicData>
        </a:graphic>
      </p:graphicFrame>
      <p:sp>
        <p:nvSpPr>
          <p:cNvPr id="7" name="文本框 6"/>
          <p:cNvSpPr txBox="1"/>
          <p:nvPr/>
        </p:nvSpPr>
        <p:spPr>
          <a:xfrm>
            <a:off x="5950221" y="3702290"/>
            <a:ext cx="4302178" cy="307777"/>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p>
            <a:pPr algn="ctr"/>
            <a:r>
              <a:rPr kumimoji="1" lang="en-US" altLang="zh-CN" sz="1400" dirty="0">
                <a:latin typeface="微软雅黑" panose="020B0503020204020204" charset="-122"/>
                <a:ea typeface="微软雅黑" panose="020B0503020204020204" charset="-122"/>
              </a:rPr>
              <a:t>Billing object charging key elements</a:t>
            </a:r>
            <a:endParaRPr kumimoji="1" lang="zh-CN" altLang="en-US" sz="1400" b="1" dirty="0">
              <a:latin typeface="微软雅黑" panose="020B0503020204020204" charset="-122"/>
              <a:ea typeface="微软雅黑" panose="020B0503020204020204" charset="-122"/>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2018269" y="220345"/>
            <a:ext cx="7737447" cy="883508"/>
          </a:xfrm>
        </p:spPr>
        <p:txBody>
          <a:bodyPr/>
          <a:p>
            <a:pPr eaLnBrk="1" hangingPunct="1"/>
            <a:r>
              <a:rPr lang="en-US" altLang="zh-CN" dirty="0" err="1">
                <a:solidFill>
                  <a:schemeClr val="tx1"/>
                </a:solidFill>
                <a:latin typeface="微软雅黑" panose="020B0503020204020204" charset="-122"/>
                <a:ea typeface="微软雅黑" panose="020B0503020204020204" charset="-122"/>
                <a:sym typeface="+mn-ea"/>
              </a:rPr>
              <a:t>ISAC:</a:t>
            </a:r>
            <a:r>
              <a:rPr lang="en-US" altLang="zh-CN" dirty="0" err="1">
                <a:solidFill>
                  <a:schemeClr val="tx1"/>
                </a:solidFill>
                <a:sym typeface="+mn-ea"/>
              </a:rPr>
              <a:t>Evolution</a:t>
            </a:r>
            <a:r>
              <a:rPr lang="en-US" altLang="zh-CN" dirty="0">
                <a:solidFill>
                  <a:schemeClr val="tx1"/>
                </a:solidFill>
                <a:sym typeface="+mn-ea"/>
              </a:rPr>
              <a:t> trend of billing objects</a:t>
            </a:r>
            <a:endParaRPr lang="en-US" altLang="zh-CN" b="1" dirty="0">
              <a:solidFill>
                <a:schemeClr val="tx1"/>
              </a:solidFill>
              <a:latin typeface="微软雅黑" panose="020B0503020204020204" charset="-122"/>
              <a:ea typeface="微软雅黑" panose="020B0503020204020204" charset="-122"/>
              <a:sym typeface="+mn-ea"/>
            </a:endParaRPr>
          </a:p>
        </p:txBody>
      </p:sp>
      <p:pic>
        <p:nvPicPr>
          <p:cNvPr id="10" name="Picture 4" descr="A blue and black logo&#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5829" y="250103"/>
            <a:ext cx="1364884" cy="767747"/>
          </a:xfrm>
          <a:prstGeom prst="rect">
            <a:avLst/>
          </a:prstGeom>
        </p:spPr>
      </p:pic>
      <p:sp>
        <p:nvSpPr>
          <p:cNvPr id="11" name="文本框 10"/>
          <p:cNvSpPr txBox="1"/>
          <p:nvPr/>
        </p:nvSpPr>
        <p:spPr>
          <a:xfrm>
            <a:off x="82448" y="1018221"/>
            <a:ext cx="11801577" cy="1014730"/>
          </a:xfrm>
          <a:prstGeom prst="rect">
            <a:avLst/>
          </a:prstGeom>
        </p:spPr>
        <p:txBody>
          <a:bodyPr wrap="square">
            <a:spAutoFit/>
          </a:bodyPr>
          <a:p>
            <a:pPr marL="0" indent="0" algn="just" defTabSz="266700" latinLnBrk="0">
              <a:lnSpc>
                <a:spcPct val="100000"/>
              </a:lnSpc>
              <a:spcBef>
                <a:spcPct val="0"/>
              </a:spcBef>
              <a:spcAft>
                <a:spcPct val="0"/>
              </a:spcAft>
            </a:pPr>
            <a:r>
              <a:rPr lang="en-US" altLang="zh-CN" sz="1200" dirty="0">
                <a:latin typeface="微软雅黑" panose="020B0503020204020204" charset="-122"/>
                <a:ea typeface="微软雅黑" panose="020B0503020204020204" charset="-122"/>
              </a:rPr>
              <a:t>         The evolution of ISAC billing objects has progressed from traditional user identifiers (mobile phone numbers) to IoT device identifiers, and will further advance to universal identifiers for all-encompassing physical entities in the future. The 3GPP billing architecture needs to be continuously expanded to support these new identifiers and billing models. Particularly in the third phase, it is necessary to standardize and define new identifier formats and billing parameters. This will enable operators to flexibly bill for the sensing services provided by ISAC. Based on the architectural principles of 3GPP TS 32.240 and the characteristics of Integrated Sensing and Communication (ISAC), the evolution of billing objects can be divided into the following three phases:</a:t>
            </a:r>
            <a:endParaRPr lang="zh-CN" altLang="en-US" sz="1200" dirty="0">
              <a:latin typeface="微软雅黑" panose="020B0503020204020204" charset="-122"/>
              <a:ea typeface="微软雅黑" panose="020B0503020204020204" charset="-122"/>
            </a:endParaRPr>
          </a:p>
        </p:txBody>
      </p:sp>
      <p:grpSp>
        <p:nvGrpSpPr>
          <p:cNvPr id="12" name="组合 11"/>
          <p:cNvGrpSpPr/>
          <p:nvPr/>
        </p:nvGrpSpPr>
        <p:grpSpPr>
          <a:xfrm>
            <a:off x="386991" y="2030230"/>
            <a:ext cx="11411292" cy="542867"/>
            <a:chOff x="1496471" y="2279904"/>
            <a:chExt cx="8590653" cy="542867"/>
          </a:xfrm>
        </p:grpSpPr>
        <p:sp>
          <p:nvSpPr>
            <p:cNvPr id="13" name="Chevron 37+"/>
            <p:cNvSpPr/>
            <p:nvPr/>
          </p:nvSpPr>
          <p:spPr>
            <a:xfrm>
              <a:off x="1496471" y="2279904"/>
              <a:ext cx="2724544" cy="542867"/>
            </a:xfrm>
            <a:prstGeom prst="chevron">
              <a:avLst>
                <a:gd name="adj" fmla="val 21132"/>
              </a:avLst>
            </a:prstGeom>
            <a:gradFill flip="none" rotWithShape="1">
              <a:gsLst>
                <a:gs pos="23000">
                  <a:schemeClr val="accent1"/>
                </a:gs>
                <a:gs pos="100000">
                  <a:schemeClr val="accent1">
                    <a:lumMod val="80000"/>
                    <a:lumOff val="20000"/>
                  </a:schemeClr>
                </a:gs>
              </a:gsLst>
              <a:path path="circle">
                <a:fillToRect l="100000" t="100000"/>
              </a:path>
              <a:tileRect r="-100000" b="-100000"/>
            </a:gradFill>
            <a:ln w="38100">
              <a:noFill/>
            </a:ln>
            <a:effectLst>
              <a:outerShdw blurRad="411480" dist="123444" dir="5400000" sx="108000" sy="108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8755" tIns="49378" rIns="98755" bIns="49378" rtlCol="0" anchor="ctr"/>
            <a:p>
              <a:pPr algn="ctr"/>
              <a:endParaRPr lang="zh-CN" altLang="en-US" sz="1945">
                <a:solidFill>
                  <a:schemeClr val="bg1"/>
                </a:solidFill>
                <a:effectLst>
                  <a:outerShdw blurRad="137160" dist="41148" dir="2699997" algn="tl">
                    <a:srgbClr val="000000">
                      <a:alpha val="40000"/>
                    </a:srgbClr>
                  </a:outerShdw>
                </a:effectLst>
                <a:latin typeface="微软雅黑" panose="020B0503020204020204" charset="-122"/>
                <a:ea typeface="微软雅黑" panose="020B0503020204020204" charset="-122"/>
              </a:endParaRPr>
            </a:p>
          </p:txBody>
        </p:sp>
        <p:sp>
          <p:nvSpPr>
            <p:cNvPr id="14" name="Chevron 37+"/>
            <p:cNvSpPr/>
            <p:nvPr/>
          </p:nvSpPr>
          <p:spPr>
            <a:xfrm>
              <a:off x="4262069" y="2279904"/>
              <a:ext cx="2724544" cy="542867"/>
            </a:xfrm>
            <a:prstGeom prst="chevron">
              <a:avLst>
                <a:gd name="adj" fmla="val 21132"/>
              </a:avLst>
            </a:prstGeom>
            <a:gradFill flip="none" rotWithShape="1">
              <a:gsLst>
                <a:gs pos="0">
                  <a:schemeClr val="accent2"/>
                </a:gs>
                <a:gs pos="100000">
                  <a:schemeClr val="accent2">
                    <a:lumMod val="90000"/>
                    <a:lumOff val="10000"/>
                  </a:schemeClr>
                </a:gs>
              </a:gsLst>
              <a:path path="circle">
                <a:fillToRect t="100000" r="100000"/>
              </a:path>
              <a:tileRect l="-100000" b="-100000"/>
            </a:gradFill>
            <a:ln w="38100">
              <a:noFill/>
            </a:ln>
            <a:effectLst>
              <a:outerShdw blurRad="254000" dist="123444" dir="5400000" sx="99000" sy="99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8755" tIns="49378" rIns="98755" bIns="49378" rtlCol="0" anchor="ctr">
              <a:noAutofit/>
            </a:bodyPr>
            <a:p>
              <a:pPr algn="ctr"/>
              <a:endParaRPr lang="zh-CN" altLang="en-US" sz="1945">
                <a:solidFill>
                  <a:schemeClr val="bg1"/>
                </a:solidFill>
                <a:effectLst>
                  <a:outerShdw blurRad="137160" dist="41148" dir="2699997" algn="tl">
                    <a:srgbClr val="000000">
                      <a:alpha val="40000"/>
                    </a:srgbClr>
                  </a:outerShdw>
                </a:effectLst>
                <a:latin typeface="微软雅黑" panose="020B0503020204020204" charset="-122"/>
                <a:ea typeface="微软雅黑" panose="020B0503020204020204" charset="-122"/>
              </a:endParaRPr>
            </a:p>
          </p:txBody>
        </p:sp>
        <p:sp>
          <p:nvSpPr>
            <p:cNvPr id="17" name="Chevron 37+"/>
            <p:cNvSpPr/>
            <p:nvPr/>
          </p:nvSpPr>
          <p:spPr>
            <a:xfrm>
              <a:off x="7023951" y="2279904"/>
              <a:ext cx="2724544" cy="542867"/>
            </a:xfrm>
            <a:prstGeom prst="chevron">
              <a:avLst>
                <a:gd name="adj" fmla="val 21132"/>
              </a:avLst>
            </a:prstGeom>
            <a:gradFill flip="none" rotWithShape="1">
              <a:gsLst>
                <a:gs pos="0">
                  <a:schemeClr val="accent3"/>
                </a:gs>
                <a:gs pos="100000">
                  <a:schemeClr val="accent3">
                    <a:lumMod val="90000"/>
                    <a:lumOff val="10000"/>
                  </a:schemeClr>
                </a:gs>
              </a:gsLst>
              <a:path path="circle">
                <a:fillToRect t="100000" r="100000"/>
              </a:path>
              <a:tileRect l="-100000" b="-100000"/>
            </a:gradFill>
            <a:ln w="38100">
              <a:noFill/>
            </a:ln>
            <a:effectLst>
              <a:outerShdw blurRad="254000" dist="50800" dir="5400000" sx="108000" sy="108000" algn="ctr"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8755" tIns="49378" rIns="98755" bIns="49378" rtlCol="0" anchor="ctr"/>
            <a:p>
              <a:pPr algn="ctr"/>
              <a:endParaRPr lang="zh-CN" altLang="en-US" sz="1945">
                <a:solidFill>
                  <a:schemeClr val="bg1"/>
                </a:solidFill>
                <a:effectLst>
                  <a:outerShdw blurRad="137160" dist="41148" dir="2699997" algn="tl">
                    <a:srgbClr val="000000">
                      <a:alpha val="40000"/>
                    </a:srgbClr>
                  </a:outerShdw>
                </a:effectLst>
                <a:latin typeface="微软雅黑" panose="020B0503020204020204" charset="-122"/>
                <a:ea typeface="微软雅黑" panose="020B0503020204020204" charset="-122"/>
              </a:endParaRPr>
            </a:p>
          </p:txBody>
        </p:sp>
        <p:sp>
          <p:nvSpPr>
            <p:cNvPr id="18" name="文本框 17"/>
            <p:cNvSpPr txBox="1"/>
            <p:nvPr/>
          </p:nvSpPr>
          <p:spPr>
            <a:xfrm>
              <a:off x="1625098" y="2299551"/>
              <a:ext cx="2431629" cy="523220"/>
            </a:xfrm>
            <a:prstGeom prst="rect">
              <a:avLst/>
            </a:prstGeom>
            <a:noFill/>
          </p:spPr>
          <p:txBody>
            <a:bodyPr wrap="square">
              <a:spAutoFit/>
            </a:bodyPr>
            <a:p>
              <a:pPr lvl="0" algn="ctr">
                <a:defRPr/>
              </a:pPr>
              <a:r>
                <a:rPr lang="en-US" altLang="zh-CN" sz="1400" b="1" dirty="0">
                  <a:solidFill>
                    <a:schemeClr val="bg1"/>
                  </a:solidFill>
                  <a:latin typeface="微软雅黑" panose="020B0503020204020204" charset="-122"/>
                  <a:ea typeface="微软雅黑" panose="020B0503020204020204" charset="-122"/>
                </a:rPr>
                <a:t>traditional user identifiers (mobile phone numbers) </a:t>
              </a:r>
              <a:endParaRPr kumimoji="0" lang="en-US" altLang="zh-CN" sz="1400" b="1"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sp>
          <p:nvSpPr>
            <p:cNvPr id="19" name="文本框 18"/>
            <p:cNvSpPr txBox="1"/>
            <p:nvPr/>
          </p:nvSpPr>
          <p:spPr>
            <a:xfrm>
              <a:off x="4693473" y="2279904"/>
              <a:ext cx="1861735" cy="523220"/>
            </a:xfrm>
            <a:prstGeom prst="rect">
              <a:avLst/>
            </a:prstGeom>
            <a:noFill/>
          </p:spPr>
          <p:txBody>
            <a:bodyPr wrap="square">
              <a:spAutoFit/>
            </a:bodyPr>
            <a:p>
              <a:pPr lvl="0" algn="ctr">
                <a:defRPr/>
              </a:pPr>
              <a:r>
                <a:rPr lang="en-US" altLang="zh-CN" sz="1400" b="1" dirty="0">
                  <a:solidFill>
                    <a:schemeClr val="bg1"/>
                  </a:solidFill>
                  <a:latin typeface="微软雅黑" panose="020B0503020204020204" charset="-122"/>
                  <a:ea typeface="微软雅黑" panose="020B0503020204020204" charset="-122"/>
                </a:rPr>
                <a:t> IoT device identifiers</a:t>
              </a:r>
              <a:endParaRPr lang="en-US" altLang="zh-CN" sz="1400" b="1" dirty="0">
                <a:solidFill>
                  <a:schemeClr val="bg1"/>
                </a:solidFill>
                <a:latin typeface="微软雅黑" panose="020B0503020204020204" charset="-122"/>
                <a:ea typeface="微软雅黑" panose="020B0503020204020204" charset="-122"/>
              </a:endParaRPr>
            </a:p>
            <a:p>
              <a:pPr lvl="0" algn="ctr">
                <a:defRPr/>
              </a:pPr>
              <a:r>
                <a:rPr kumimoji="0" lang="zh-CN" altLang="en-US" sz="1400" b="1"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rPr>
                <a:t>（</a:t>
              </a:r>
              <a:r>
                <a:rPr kumimoji="0" lang="en-US" altLang="zh-CN" sz="1400" b="1"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rPr>
                <a:t>IoT </a:t>
              </a:r>
              <a:r>
                <a:rPr lang="en-US" altLang="zh-CN" sz="1400" b="1" dirty="0">
                  <a:solidFill>
                    <a:schemeClr val="bg1"/>
                  </a:solidFill>
                  <a:latin typeface="微软雅黑" panose="020B0503020204020204" charset="-122"/>
                  <a:ea typeface="微软雅黑" panose="020B0503020204020204" charset="-122"/>
                </a:rPr>
                <a:t>numbers </a:t>
              </a:r>
              <a:r>
                <a:rPr kumimoji="0" lang="zh-CN" altLang="en-US" sz="1400" b="1"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rPr>
                <a:t>）</a:t>
              </a:r>
              <a:endParaRPr kumimoji="0" lang="en-US" altLang="zh-CN" sz="1400" b="1"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sp>
          <p:nvSpPr>
            <p:cNvPr id="20" name="文本框 19"/>
            <p:cNvSpPr txBox="1"/>
            <p:nvPr/>
          </p:nvSpPr>
          <p:spPr>
            <a:xfrm>
              <a:off x="6626173" y="2299551"/>
              <a:ext cx="3460951" cy="523220"/>
            </a:xfrm>
            <a:prstGeom prst="rect">
              <a:avLst/>
            </a:prstGeom>
            <a:noFill/>
          </p:spPr>
          <p:txBody>
            <a:bodyPr wrap="square">
              <a:spAutoFit/>
            </a:bodyPr>
            <a:p>
              <a:pPr lvl="0" algn="ctr">
                <a:defRPr/>
              </a:pPr>
              <a:r>
                <a:rPr lang="en-US" altLang="zh-CN" sz="1400" b="1" dirty="0">
                  <a:solidFill>
                    <a:schemeClr val="bg1"/>
                  </a:solidFill>
                  <a:latin typeface="微软雅黑" panose="020B0503020204020204" charset="-122"/>
                  <a:ea typeface="微软雅黑" panose="020B0503020204020204" charset="-122"/>
                </a:rPr>
                <a:t>all-encompassing physical entities </a:t>
              </a:r>
              <a:endParaRPr lang="en-US" altLang="zh-CN" sz="1400" b="1" dirty="0">
                <a:solidFill>
                  <a:schemeClr val="bg1"/>
                </a:solidFill>
                <a:latin typeface="微软雅黑" panose="020B0503020204020204" charset="-122"/>
                <a:ea typeface="微软雅黑" panose="020B0503020204020204" charset="-122"/>
              </a:endParaRPr>
            </a:p>
            <a:p>
              <a:pPr lvl="0" algn="ctr">
                <a:defRPr/>
              </a:pPr>
              <a:r>
                <a:rPr lang="zh-CN" altLang="en-US" sz="1400" b="1" dirty="0">
                  <a:solidFill>
                    <a:schemeClr val="bg1"/>
                  </a:solidFill>
                  <a:latin typeface="微软雅黑" panose="020B0503020204020204" charset="-122"/>
                  <a:ea typeface="微软雅黑" panose="020B0503020204020204" charset="-122"/>
                </a:rPr>
                <a:t>（</a:t>
              </a:r>
              <a:r>
                <a:rPr lang="en-US" altLang="zh-CN" sz="1400" b="1" dirty="0">
                  <a:solidFill>
                    <a:schemeClr val="bg1"/>
                  </a:solidFill>
                  <a:latin typeface="微软雅黑" panose="020B0503020204020204" charset="-122"/>
                  <a:ea typeface="微软雅黑" panose="020B0503020204020204" charset="-122"/>
                </a:rPr>
                <a:t>universal identifiers </a:t>
              </a:r>
              <a:r>
                <a:rPr lang="zh-CN" altLang="en-US" sz="1400" b="1" dirty="0">
                  <a:solidFill>
                    <a:schemeClr val="bg1"/>
                  </a:solidFill>
                  <a:latin typeface="微软雅黑" panose="020B0503020204020204" charset="-122"/>
                  <a:ea typeface="微软雅黑" panose="020B0503020204020204" charset="-122"/>
                </a:rPr>
                <a:t>）</a:t>
              </a:r>
              <a:endParaRPr kumimoji="0" lang="en-US" altLang="zh-CN" sz="1400" b="1"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grpSp>
      <p:sp>
        <p:nvSpPr>
          <p:cNvPr id="21" name="object 7"/>
          <p:cNvSpPr/>
          <p:nvPr/>
        </p:nvSpPr>
        <p:spPr>
          <a:xfrm>
            <a:off x="3816520" y="2222120"/>
            <a:ext cx="0" cy="3890724"/>
          </a:xfrm>
          <a:custGeom>
            <a:avLst/>
            <a:gdLst/>
            <a:ahLst/>
            <a:cxnLst/>
            <a:rect l="l" t="t" r="r" b="b"/>
            <a:pathLst>
              <a:path h="3049904">
                <a:moveTo>
                  <a:pt x="0" y="0"/>
                </a:moveTo>
                <a:lnTo>
                  <a:pt x="0" y="3049752"/>
                </a:lnTo>
              </a:path>
            </a:pathLst>
          </a:custGeom>
          <a:ln w="7620">
            <a:solidFill>
              <a:srgbClr val="A6A6A6"/>
            </a:solidFill>
            <a:prstDash val="dash"/>
          </a:ln>
        </p:spPr>
        <p:txBody>
          <a:bodyPr wrap="square" lIns="0" tIns="0" rIns="0" bIns="0" rtlCol="0"/>
          <a:p>
            <a:endParaRPr>
              <a:latin typeface="+mn-ea"/>
            </a:endParaRPr>
          </a:p>
        </p:txBody>
      </p:sp>
      <p:sp>
        <p:nvSpPr>
          <p:cNvPr id="22" name="object 7"/>
          <p:cNvSpPr/>
          <p:nvPr/>
        </p:nvSpPr>
        <p:spPr>
          <a:xfrm>
            <a:off x="7530043" y="2122112"/>
            <a:ext cx="0" cy="3890724"/>
          </a:xfrm>
          <a:custGeom>
            <a:avLst/>
            <a:gdLst/>
            <a:ahLst/>
            <a:cxnLst/>
            <a:rect l="l" t="t" r="r" b="b"/>
            <a:pathLst>
              <a:path h="3049904">
                <a:moveTo>
                  <a:pt x="0" y="0"/>
                </a:moveTo>
                <a:lnTo>
                  <a:pt x="0" y="3049752"/>
                </a:lnTo>
              </a:path>
            </a:pathLst>
          </a:custGeom>
          <a:ln w="7620">
            <a:solidFill>
              <a:srgbClr val="A6A6A6"/>
            </a:solidFill>
            <a:prstDash val="dash"/>
          </a:ln>
        </p:spPr>
        <p:txBody>
          <a:bodyPr wrap="square" lIns="0" tIns="0" rIns="0" bIns="0" rtlCol="0"/>
          <a:p>
            <a:endParaRPr>
              <a:latin typeface="+mn-ea"/>
            </a:endParaRPr>
          </a:p>
        </p:txBody>
      </p:sp>
      <p:sp>
        <p:nvSpPr>
          <p:cNvPr id="23" name="object 7"/>
          <p:cNvSpPr/>
          <p:nvPr/>
        </p:nvSpPr>
        <p:spPr>
          <a:xfrm>
            <a:off x="11798284" y="2290154"/>
            <a:ext cx="0" cy="3890724"/>
          </a:xfrm>
          <a:custGeom>
            <a:avLst/>
            <a:gdLst/>
            <a:ahLst/>
            <a:cxnLst/>
            <a:rect l="l" t="t" r="r" b="b"/>
            <a:pathLst>
              <a:path h="3049904">
                <a:moveTo>
                  <a:pt x="0" y="0"/>
                </a:moveTo>
                <a:lnTo>
                  <a:pt x="0" y="3049752"/>
                </a:lnTo>
              </a:path>
            </a:pathLst>
          </a:custGeom>
          <a:ln w="7620">
            <a:solidFill>
              <a:srgbClr val="A6A6A6"/>
            </a:solidFill>
            <a:prstDash val="dash"/>
          </a:ln>
        </p:spPr>
        <p:txBody>
          <a:bodyPr wrap="square" lIns="0" tIns="0" rIns="0" bIns="0" rtlCol="0"/>
          <a:p>
            <a:endParaRPr>
              <a:latin typeface="+mn-ea"/>
            </a:endParaRPr>
          </a:p>
        </p:txBody>
      </p:sp>
      <p:sp>
        <p:nvSpPr>
          <p:cNvPr id="24" name="object 7"/>
          <p:cNvSpPr/>
          <p:nvPr/>
        </p:nvSpPr>
        <p:spPr>
          <a:xfrm>
            <a:off x="349740" y="2222120"/>
            <a:ext cx="0" cy="3890724"/>
          </a:xfrm>
          <a:custGeom>
            <a:avLst/>
            <a:gdLst/>
            <a:ahLst/>
            <a:cxnLst/>
            <a:rect l="l" t="t" r="r" b="b"/>
            <a:pathLst>
              <a:path h="3049904">
                <a:moveTo>
                  <a:pt x="0" y="0"/>
                </a:moveTo>
                <a:lnTo>
                  <a:pt x="0" y="3049752"/>
                </a:lnTo>
              </a:path>
            </a:pathLst>
          </a:custGeom>
          <a:ln w="7620">
            <a:solidFill>
              <a:srgbClr val="A6A6A6"/>
            </a:solidFill>
            <a:prstDash val="dash"/>
          </a:ln>
        </p:spPr>
        <p:txBody>
          <a:bodyPr wrap="square" lIns="0" tIns="0" rIns="0" bIns="0" rtlCol="0"/>
          <a:p>
            <a:endParaRPr>
              <a:latin typeface="+mn-ea"/>
            </a:endParaRPr>
          </a:p>
        </p:txBody>
      </p:sp>
      <p:cxnSp>
        <p:nvCxnSpPr>
          <p:cNvPr id="25" name="直接箭头连接符 24"/>
          <p:cNvCxnSpPr/>
          <p:nvPr/>
        </p:nvCxnSpPr>
        <p:spPr>
          <a:xfrm>
            <a:off x="899929" y="6112844"/>
            <a:ext cx="11128824" cy="0"/>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386487" y="2553650"/>
            <a:ext cx="3512577" cy="3422155"/>
          </a:xfrm>
          <a:prstGeom prst="rect">
            <a:avLst/>
          </a:prstGeom>
          <a:noFill/>
        </p:spPr>
        <p:txBody>
          <a:bodyPr wrap="square" rtlCol="0">
            <a:spAutoFit/>
          </a:bodyPr>
          <a:p>
            <a:pPr>
              <a:lnSpc>
                <a:spcPct val="200000"/>
              </a:lnSpc>
              <a:buFont typeface="Arial" panose="020B0604020202020204" pitchFamily="34" charset="0"/>
              <a:buChar char="•"/>
            </a:pPr>
            <a:r>
              <a:rPr lang="en-US" altLang="zh-CN" sz="1200" b="1" dirty="0">
                <a:solidFill>
                  <a:srgbClr val="404040"/>
                </a:solidFill>
                <a:latin typeface="微软雅黑" panose="020B0503020204020204" charset="-122"/>
                <a:ea typeface="微软雅黑" panose="020B0503020204020204" charset="-122"/>
              </a:rPr>
              <a:t>period</a:t>
            </a:r>
            <a:r>
              <a:rPr lang="zh-CN" altLang="en-US" sz="1200" b="0" i="0" dirty="0">
                <a:solidFill>
                  <a:srgbClr val="404040"/>
                </a:solidFill>
                <a:effectLst/>
                <a:latin typeface="微软雅黑" panose="020B0503020204020204" charset="-122"/>
                <a:ea typeface="微软雅黑" panose="020B0503020204020204" charset="-122"/>
              </a:rPr>
              <a:t>：</a:t>
            </a:r>
            <a:r>
              <a:rPr lang="en-US" altLang="zh-CN" sz="1200" dirty="0">
                <a:solidFill>
                  <a:srgbClr val="404040"/>
                </a:solidFill>
                <a:latin typeface="微软雅黑" panose="020B0503020204020204" charset="-122"/>
                <a:ea typeface="微软雅黑" panose="020B0503020204020204" charset="-122"/>
              </a:rPr>
              <a:t>Traditional communication era (4G and earlier)</a:t>
            </a:r>
            <a:endParaRPr lang="en-US" altLang="zh-CN" sz="1200" b="0" i="0" dirty="0">
              <a:solidFill>
                <a:srgbClr val="404040"/>
              </a:solidFill>
              <a:effectLst/>
              <a:latin typeface="微软雅黑" panose="020B0503020204020204" charset="-122"/>
              <a:ea typeface="微软雅黑" panose="020B0503020204020204" charset="-122"/>
            </a:endParaRPr>
          </a:p>
          <a:p>
            <a:pPr>
              <a:lnSpc>
                <a:spcPct val="200000"/>
              </a:lnSpc>
              <a:buFont typeface="Arial" panose="020B0604020202020204" pitchFamily="34" charset="0"/>
              <a:buChar char="•"/>
            </a:pPr>
            <a:r>
              <a:rPr lang="en-US" altLang="zh-CN" sz="1200" b="1" dirty="0">
                <a:solidFill>
                  <a:srgbClr val="404040"/>
                </a:solidFill>
                <a:latin typeface="微软雅黑" panose="020B0503020204020204" charset="-122"/>
                <a:ea typeface="微软雅黑" panose="020B0503020204020204" charset="-122"/>
              </a:rPr>
              <a:t>features</a:t>
            </a:r>
            <a:r>
              <a:rPr lang="zh-CN" altLang="en-US" sz="1200" b="0" i="0" dirty="0">
                <a:solidFill>
                  <a:srgbClr val="404040"/>
                </a:solidFill>
                <a:effectLst/>
                <a:latin typeface="微软雅黑" panose="020B0503020204020204" charset="-122"/>
                <a:ea typeface="微软雅黑" panose="020B0503020204020204" charset="-122"/>
              </a:rPr>
              <a:t>：</a:t>
            </a:r>
            <a:endParaRPr lang="zh-CN" altLang="en-US" sz="1200" b="0" i="0" dirty="0">
              <a:solidFill>
                <a:srgbClr val="404040"/>
              </a:solidFill>
              <a:effectLst/>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en-US" altLang="zh-CN" sz="1200" b="0" i="0" dirty="0">
                <a:solidFill>
                  <a:srgbClr val="404040"/>
                </a:solidFill>
                <a:effectLst/>
                <a:latin typeface="微软雅黑" panose="020B0503020204020204" charset="-122"/>
                <a:ea typeface="微软雅黑" panose="020B0503020204020204" charset="-122"/>
              </a:rPr>
              <a:t>Billing object=SIM</a:t>
            </a:r>
            <a:r>
              <a:rPr lang="zh-CN" altLang="en-US" sz="1200" b="0" i="0" dirty="0">
                <a:solidFill>
                  <a:srgbClr val="404040"/>
                </a:solidFill>
                <a:effectLst/>
                <a:latin typeface="微软雅黑" panose="020B0503020204020204" charset="-122"/>
                <a:ea typeface="微软雅黑" panose="020B0503020204020204" charset="-122"/>
              </a:rPr>
              <a:t>（</a:t>
            </a:r>
            <a:r>
              <a:rPr lang="en-US" altLang="zh-CN" sz="1200" b="0" i="0" dirty="0">
                <a:solidFill>
                  <a:srgbClr val="404040"/>
                </a:solidFill>
                <a:effectLst/>
                <a:latin typeface="微软雅黑" panose="020B0503020204020204" charset="-122"/>
                <a:ea typeface="微软雅黑" panose="020B0503020204020204" charset="-122"/>
              </a:rPr>
              <a:t>IMSI/MSISDN</a:t>
            </a:r>
            <a:r>
              <a:rPr lang="zh-CN" altLang="en-US" sz="1200" b="0" i="0" dirty="0">
                <a:solidFill>
                  <a:srgbClr val="404040"/>
                </a:solidFill>
                <a:effectLst/>
                <a:latin typeface="微软雅黑" panose="020B0503020204020204" charset="-122"/>
                <a:ea typeface="微软雅黑" panose="020B0503020204020204" charset="-122"/>
              </a:rPr>
              <a:t>）</a:t>
            </a:r>
            <a:endParaRPr lang="zh-CN" altLang="en-US" sz="1200" b="0" i="0" dirty="0">
              <a:solidFill>
                <a:srgbClr val="404040"/>
              </a:solidFill>
              <a:effectLst/>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en-US" altLang="zh-CN" sz="1200" dirty="0">
                <a:solidFill>
                  <a:srgbClr val="404040"/>
                </a:solidFill>
                <a:latin typeface="微软雅黑" panose="020B0503020204020204" charset="-122"/>
                <a:ea typeface="微软雅黑" panose="020B0503020204020204" charset="-122"/>
              </a:rPr>
              <a:t>Weak sensing capability, only supporting basic location services.</a:t>
            </a:r>
            <a:r>
              <a:rPr lang="zh-CN" altLang="en-US" sz="1200" b="0" i="0" dirty="0">
                <a:solidFill>
                  <a:srgbClr val="404040"/>
                </a:solidFill>
                <a:effectLst/>
                <a:latin typeface="微软雅黑" panose="020B0503020204020204" charset="-122"/>
                <a:ea typeface="微软雅黑" panose="020B0503020204020204" charset="-122"/>
              </a:rPr>
              <a:t>（</a:t>
            </a:r>
            <a:r>
              <a:rPr lang="en-US" altLang="zh-CN" sz="1200" b="0" i="0" dirty="0">
                <a:solidFill>
                  <a:srgbClr val="404040"/>
                </a:solidFill>
                <a:effectLst/>
                <a:latin typeface="微软雅黑" panose="020B0503020204020204" charset="-122"/>
                <a:ea typeface="微软雅黑" panose="020B0503020204020204" charset="-122"/>
              </a:rPr>
              <a:t>LBS</a:t>
            </a:r>
            <a:r>
              <a:rPr lang="zh-CN" altLang="en-US" sz="1200" b="0" i="0" dirty="0">
                <a:solidFill>
                  <a:srgbClr val="404040"/>
                </a:solidFill>
                <a:effectLst/>
                <a:latin typeface="微软雅黑" panose="020B0503020204020204" charset="-122"/>
                <a:ea typeface="微软雅黑" panose="020B0503020204020204" charset="-122"/>
              </a:rPr>
              <a:t>）</a:t>
            </a:r>
            <a:endParaRPr lang="zh-CN" altLang="en-US" sz="1200" b="0" i="0" dirty="0">
              <a:solidFill>
                <a:srgbClr val="404040"/>
              </a:solidFill>
              <a:effectLst/>
              <a:latin typeface="微软雅黑" panose="020B0503020204020204" charset="-122"/>
              <a:ea typeface="微软雅黑" panose="020B0503020204020204" charset="-122"/>
            </a:endParaRPr>
          </a:p>
          <a:p>
            <a:pPr>
              <a:lnSpc>
                <a:spcPct val="200000"/>
              </a:lnSpc>
              <a:buFont typeface="Arial" panose="020B0604020202020204" pitchFamily="34" charset="0"/>
              <a:buChar char="•"/>
            </a:pPr>
            <a:r>
              <a:rPr lang="en-US" altLang="zh-CN" sz="1400" dirty="0"/>
              <a:t>Constraint </a:t>
            </a:r>
            <a:r>
              <a:rPr lang="zh-CN" altLang="en-US" sz="1400" b="1" i="0" dirty="0">
                <a:solidFill>
                  <a:srgbClr val="404040"/>
                </a:solidFill>
                <a:effectLst/>
                <a:latin typeface="微软雅黑" panose="020B0503020204020204" charset="-122"/>
                <a:ea typeface="微软雅黑" panose="020B0503020204020204" charset="-122"/>
              </a:rPr>
              <a:t>：</a:t>
            </a:r>
            <a:endParaRPr lang="en-US" altLang="zh-CN" sz="1400" b="1" i="0" dirty="0">
              <a:solidFill>
                <a:srgbClr val="404040"/>
              </a:solidFill>
              <a:effectLst/>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en-US" altLang="zh-CN" sz="1200" dirty="0">
                <a:solidFill>
                  <a:srgbClr val="404040"/>
                </a:solidFill>
                <a:latin typeface="微软雅黑" panose="020B0503020204020204" charset="-122"/>
                <a:ea typeface="微软雅黑" panose="020B0503020204020204" charset="-122"/>
              </a:rPr>
              <a:t>Only user bills are supported, and non-SIM objects cannot be billed.</a:t>
            </a:r>
            <a:endParaRPr lang="zh-CN" altLang="en-US" sz="1200" dirty="0">
              <a:solidFill>
                <a:srgbClr val="404040"/>
              </a:solidFill>
              <a:latin typeface="微软雅黑" panose="020B0503020204020204" charset="-122"/>
              <a:ea typeface="微软雅黑" panose="020B0503020204020204" charset="-122"/>
            </a:endParaRPr>
          </a:p>
        </p:txBody>
      </p:sp>
      <p:sp>
        <p:nvSpPr>
          <p:cNvPr id="27" name="文本框 26"/>
          <p:cNvSpPr txBox="1"/>
          <p:nvPr/>
        </p:nvSpPr>
        <p:spPr>
          <a:xfrm>
            <a:off x="3837003" y="2572738"/>
            <a:ext cx="3639900" cy="3052823"/>
          </a:xfrm>
          <a:prstGeom prst="rect">
            <a:avLst/>
          </a:prstGeom>
          <a:noFill/>
        </p:spPr>
        <p:txBody>
          <a:bodyPr wrap="square" rtlCol="0">
            <a:spAutoFit/>
          </a:bodyPr>
          <a:p>
            <a:pPr indent="-285750">
              <a:lnSpc>
                <a:spcPct val="200000"/>
              </a:lnSpc>
              <a:buFont typeface="Arial" panose="020B0604020202020204" pitchFamily="34" charset="0"/>
              <a:buChar char="•"/>
            </a:pPr>
            <a:r>
              <a:rPr lang="en-US" altLang="zh-CN" sz="1200" b="1" dirty="0">
                <a:solidFill>
                  <a:srgbClr val="404040"/>
                </a:solidFill>
                <a:latin typeface="微软雅黑" panose="020B0503020204020204" charset="-122"/>
                <a:ea typeface="微软雅黑" panose="020B0503020204020204" charset="-122"/>
              </a:rPr>
              <a:t>period</a:t>
            </a:r>
            <a:r>
              <a:rPr lang="zh-CN" altLang="en-US" sz="1200" b="1" dirty="0">
                <a:solidFill>
                  <a:srgbClr val="404040"/>
                </a:solidFill>
                <a:latin typeface="微软雅黑" panose="020B0503020204020204" charset="-122"/>
                <a:ea typeface="微软雅黑" panose="020B0503020204020204" charset="-122"/>
              </a:rPr>
              <a:t>：</a:t>
            </a:r>
            <a:r>
              <a:rPr lang="en-US" altLang="zh-CN" sz="1200" dirty="0">
                <a:solidFill>
                  <a:srgbClr val="404040"/>
                </a:solidFill>
                <a:latin typeface="微软雅黑" panose="020B0503020204020204" charset="-122"/>
                <a:ea typeface="微软雅黑" panose="020B0503020204020204" charset="-122"/>
              </a:rPr>
              <a:t>IoT era</a:t>
            </a:r>
            <a:r>
              <a:rPr lang="zh-CN" altLang="en-US" sz="1200" dirty="0">
                <a:solidFill>
                  <a:srgbClr val="404040"/>
                </a:solidFill>
                <a:latin typeface="微软雅黑" panose="020B0503020204020204" charset="-122"/>
                <a:ea typeface="微软雅黑" panose="020B0503020204020204" charset="-122"/>
              </a:rPr>
              <a:t>（</a:t>
            </a:r>
            <a:r>
              <a:rPr lang="en-US" altLang="zh-CN" sz="1200" dirty="0">
                <a:solidFill>
                  <a:srgbClr val="404040"/>
                </a:solidFill>
                <a:latin typeface="微软雅黑" panose="020B0503020204020204" charset="-122"/>
                <a:ea typeface="微软雅黑" panose="020B0503020204020204" charset="-122"/>
              </a:rPr>
              <a:t>5G </a:t>
            </a:r>
            <a:r>
              <a:rPr lang="en-US" altLang="zh-CN" sz="1200" dirty="0" err="1">
                <a:solidFill>
                  <a:srgbClr val="404040"/>
                </a:solidFill>
                <a:latin typeface="微软雅黑" panose="020B0503020204020204" charset="-122"/>
                <a:ea typeface="微软雅黑" panose="020B0503020204020204" charset="-122"/>
              </a:rPr>
              <a:t>mMTC</a:t>
            </a:r>
            <a:r>
              <a:rPr lang="zh-CN" altLang="en-US" sz="1200" dirty="0">
                <a:solidFill>
                  <a:srgbClr val="404040"/>
                </a:solidFill>
                <a:latin typeface="微软雅黑" panose="020B0503020204020204" charset="-122"/>
                <a:ea typeface="微软雅黑" panose="020B0503020204020204" charset="-122"/>
              </a:rPr>
              <a:t>）</a:t>
            </a:r>
            <a:endParaRPr lang="en-US" altLang="zh-CN" sz="1200" dirty="0">
              <a:solidFill>
                <a:srgbClr val="404040"/>
              </a:solidFill>
              <a:latin typeface="微软雅黑" panose="020B0503020204020204" charset="-122"/>
              <a:ea typeface="微软雅黑" panose="020B0503020204020204" charset="-122"/>
            </a:endParaRPr>
          </a:p>
          <a:p>
            <a:pPr indent="-285750">
              <a:lnSpc>
                <a:spcPct val="200000"/>
              </a:lnSpc>
              <a:buFont typeface="Arial" panose="020B0604020202020204" pitchFamily="34" charset="0"/>
              <a:buChar char="•"/>
            </a:pPr>
            <a:r>
              <a:rPr lang="en-US" altLang="zh-CN" sz="1200" b="1" dirty="0">
                <a:solidFill>
                  <a:srgbClr val="404040"/>
                </a:solidFill>
                <a:latin typeface="微软雅黑" panose="020B0503020204020204" charset="-122"/>
                <a:ea typeface="微软雅黑" panose="020B0503020204020204" charset="-122"/>
              </a:rPr>
              <a:t>features </a:t>
            </a:r>
            <a:r>
              <a:rPr lang="zh-CN" altLang="en-US" sz="1200" b="1" dirty="0">
                <a:solidFill>
                  <a:srgbClr val="404040"/>
                </a:solidFill>
                <a:latin typeface="微软雅黑" panose="020B0503020204020204" charset="-122"/>
                <a:ea typeface="微软雅黑" panose="020B0503020204020204" charset="-122"/>
              </a:rPr>
              <a:t>：</a:t>
            </a:r>
            <a:endParaRPr lang="zh-CN" altLang="en-US" sz="1200" b="1" dirty="0">
              <a:solidFill>
                <a:srgbClr val="404040"/>
              </a:solidFill>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en-US" altLang="zh-CN" sz="1200" dirty="0">
                <a:solidFill>
                  <a:srgbClr val="404040"/>
                </a:solidFill>
                <a:latin typeface="微软雅黑" panose="020B0503020204020204" charset="-122"/>
                <a:ea typeface="微软雅黑" panose="020B0503020204020204" charset="-122"/>
              </a:rPr>
              <a:t>Billing object =IoT devices</a:t>
            </a:r>
            <a:r>
              <a:rPr lang="zh-CN" altLang="en-US" sz="1200" dirty="0">
                <a:solidFill>
                  <a:srgbClr val="404040"/>
                </a:solidFill>
                <a:latin typeface="微软雅黑" panose="020B0503020204020204" charset="-122"/>
                <a:ea typeface="微软雅黑" panose="020B0503020204020204" charset="-122"/>
              </a:rPr>
              <a:t>（</a:t>
            </a:r>
            <a:r>
              <a:rPr lang="en-US" altLang="zh-CN" sz="1200" dirty="0" err="1">
                <a:solidFill>
                  <a:srgbClr val="404040"/>
                </a:solidFill>
                <a:latin typeface="微软雅黑" panose="020B0503020204020204" charset="-122"/>
                <a:ea typeface="微软雅黑" panose="020B0503020204020204" charset="-122"/>
              </a:rPr>
              <a:t>eSIM</a:t>
            </a:r>
            <a:r>
              <a:rPr lang="en-US" altLang="zh-CN" sz="1200" dirty="0">
                <a:solidFill>
                  <a:srgbClr val="404040"/>
                </a:solidFill>
                <a:latin typeface="微软雅黑" panose="020B0503020204020204" charset="-122"/>
                <a:ea typeface="微软雅黑" panose="020B0503020204020204" charset="-122"/>
              </a:rPr>
              <a:t>/SUPI</a:t>
            </a:r>
            <a:r>
              <a:rPr lang="zh-CN" altLang="en-US" sz="1200" dirty="0">
                <a:solidFill>
                  <a:srgbClr val="404040"/>
                </a:solidFill>
                <a:latin typeface="微软雅黑" panose="020B0503020204020204" charset="-122"/>
                <a:ea typeface="微软雅黑" panose="020B0503020204020204" charset="-122"/>
              </a:rPr>
              <a:t>）</a:t>
            </a:r>
            <a:endParaRPr lang="zh-CN" altLang="en-US" sz="1200" dirty="0">
              <a:solidFill>
                <a:srgbClr val="404040"/>
              </a:solidFill>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en-US" altLang="zh-CN" sz="1200" dirty="0">
                <a:solidFill>
                  <a:srgbClr val="404040"/>
                </a:solidFill>
                <a:latin typeface="微软雅黑" panose="020B0503020204020204" charset="-122"/>
                <a:ea typeface="微软雅黑" panose="020B0503020204020204" charset="-122"/>
              </a:rPr>
              <a:t>Enhanced sensing capability (e.g., NB-IoT sensors for temperature and humidity monitoring)</a:t>
            </a:r>
            <a:r>
              <a:rPr lang="zh-CN" altLang="en-US" sz="1200" dirty="0">
                <a:solidFill>
                  <a:srgbClr val="404040"/>
                </a:solidFill>
                <a:latin typeface="微软雅黑" panose="020B0503020204020204" charset="-122"/>
                <a:ea typeface="微软雅黑" panose="020B0503020204020204" charset="-122"/>
              </a:rPr>
              <a:t>）</a:t>
            </a:r>
            <a:endParaRPr lang="en-US" altLang="zh-CN" sz="1200" dirty="0">
              <a:solidFill>
                <a:srgbClr val="404040"/>
              </a:solidFill>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en-US" altLang="zh-CN" sz="1400" dirty="0"/>
              <a:t>Constraint </a:t>
            </a:r>
            <a:r>
              <a:rPr lang="zh-CN" altLang="en-US" sz="1400" b="1" i="0" dirty="0">
                <a:solidFill>
                  <a:srgbClr val="404040"/>
                </a:solidFill>
                <a:effectLst/>
                <a:latin typeface="微软雅黑" panose="020B0503020204020204" charset="-122"/>
                <a:ea typeface="微软雅黑" panose="020B0503020204020204" charset="-122"/>
              </a:rPr>
              <a:t>：</a:t>
            </a:r>
            <a:endParaRPr lang="en-US" altLang="zh-CN" sz="1400" b="1" i="0" dirty="0">
              <a:solidFill>
                <a:srgbClr val="404040"/>
              </a:solidFill>
              <a:effectLst/>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en-US" altLang="zh-CN" sz="1200" dirty="0">
                <a:solidFill>
                  <a:srgbClr val="404040"/>
                </a:solidFill>
                <a:latin typeface="微软雅黑" panose="020B0503020204020204" charset="-122"/>
                <a:ea typeface="微软雅黑" panose="020B0503020204020204" charset="-122"/>
              </a:rPr>
              <a:t>The billing object must use an IoT card</a:t>
            </a:r>
            <a:endParaRPr lang="zh-CN" altLang="en-US" sz="1200" dirty="0">
              <a:solidFill>
                <a:srgbClr val="404040"/>
              </a:solidFill>
              <a:latin typeface="微软雅黑" panose="020B0503020204020204" charset="-122"/>
              <a:ea typeface="微软雅黑" panose="020B0503020204020204" charset="-122"/>
            </a:endParaRPr>
          </a:p>
        </p:txBody>
      </p:sp>
      <p:sp>
        <p:nvSpPr>
          <p:cNvPr id="28" name="文本框 27"/>
          <p:cNvSpPr txBox="1"/>
          <p:nvPr/>
        </p:nvSpPr>
        <p:spPr>
          <a:xfrm>
            <a:off x="7582741" y="2495250"/>
            <a:ext cx="4305315" cy="3549946"/>
          </a:xfrm>
          <a:prstGeom prst="rect">
            <a:avLst/>
          </a:prstGeom>
          <a:noFill/>
        </p:spPr>
        <p:txBody>
          <a:bodyPr wrap="square" rtlCol="0">
            <a:spAutoFit/>
          </a:bodyPr>
          <a:p>
            <a:pPr>
              <a:lnSpc>
                <a:spcPct val="200000"/>
              </a:lnSpc>
            </a:pPr>
            <a:r>
              <a:rPr lang="en-US" altLang="zh-CN" sz="1200" b="1" dirty="0">
                <a:solidFill>
                  <a:srgbClr val="404040"/>
                </a:solidFill>
                <a:latin typeface="微软雅黑" panose="020B0503020204020204" charset="-122"/>
                <a:ea typeface="微软雅黑" panose="020B0503020204020204" charset="-122"/>
              </a:rPr>
              <a:t>period</a:t>
            </a:r>
            <a:r>
              <a:rPr lang="zh-CN" altLang="en-US" sz="1200" b="1" dirty="0">
                <a:solidFill>
                  <a:srgbClr val="404040"/>
                </a:solidFill>
                <a:latin typeface="微软雅黑" panose="020B0503020204020204" charset="-122"/>
                <a:ea typeface="微软雅黑" panose="020B0503020204020204" charset="-122"/>
              </a:rPr>
              <a:t>：</a:t>
            </a:r>
            <a:r>
              <a:rPr lang="en-US" altLang="zh-CN" sz="1200" dirty="0">
                <a:solidFill>
                  <a:srgbClr val="404040"/>
                </a:solidFill>
                <a:latin typeface="微软雅黑" panose="020B0503020204020204" charset="-122"/>
                <a:ea typeface="微软雅黑" panose="020B0503020204020204" charset="-122"/>
              </a:rPr>
              <a:t>ISAC era</a:t>
            </a:r>
            <a:r>
              <a:rPr lang="zh-CN" altLang="en-US" sz="1200" dirty="0">
                <a:solidFill>
                  <a:srgbClr val="404040"/>
                </a:solidFill>
                <a:latin typeface="微软雅黑" panose="020B0503020204020204" charset="-122"/>
                <a:ea typeface="微软雅黑" panose="020B0503020204020204" charset="-122"/>
              </a:rPr>
              <a:t>（</a:t>
            </a:r>
            <a:r>
              <a:rPr lang="en-US" altLang="zh-CN" sz="1200" dirty="0">
                <a:solidFill>
                  <a:srgbClr val="404040"/>
                </a:solidFill>
                <a:latin typeface="微软雅黑" panose="020B0503020204020204" charset="-122"/>
                <a:ea typeface="微软雅黑" panose="020B0503020204020204" charset="-122"/>
              </a:rPr>
              <a:t>6G</a:t>
            </a:r>
            <a:r>
              <a:rPr lang="zh-CN" altLang="en-US" sz="1200" dirty="0">
                <a:solidFill>
                  <a:srgbClr val="404040"/>
                </a:solidFill>
                <a:latin typeface="微软雅黑" panose="020B0503020204020204" charset="-122"/>
                <a:ea typeface="微软雅黑" panose="020B0503020204020204" charset="-122"/>
              </a:rPr>
              <a:t>，</a:t>
            </a:r>
            <a:r>
              <a:rPr lang="en-US" altLang="zh-CN" sz="1200" dirty="0">
                <a:solidFill>
                  <a:srgbClr val="404040"/>
                </a:solidFill>
                <a:latin typeface="微软雅黑" panose="020B0503020204020204" charset="-122"/>
                <a:ea typeface="微软雅黑" panose="020B0503020204020204" charset="-122"/>
              </a:rPr>
              <a:t>URI-based Universal Object Identity</a:t>
            </a:r>
            <a:r>
              <a:rPr lang="zh-CN" altLang="en-US" sz="1200" dirty="0">
                <a:solidFill>
                  <a:srgbClr val="404040"/>
                </a:solidFill>
                <a:latin typeface="微软雅黑" panose="020B0503020204020204" charset="-122"/>
                <a:ea typeface="微软雅黑" panose="020B0503020204020204" charset="-122"/>
              </a:rPr>
              <a:t>）</a:t>
            </a:r>
            <a:endParaRPr lang="en-US" altLang="zh-CN" sz="1200" dirty="0">
              <a:solidFill>
                <a:srgbClr val="404040"/>
              </a:solidFill>
              <a:latin typeface="微软雅黑" panose="020B0503020204020204" charset="-122"/>
              <a:ea typeface="微软雅黑" panose="020B0503020204020204" charset="-122"/>
            </a:endParaRPr>
          </a:p>
          <a:p>
            <a:pPr>
              <a:lnSpc>
                <a:spcPct val="200000"/>
              </a:lnSpc>
            </a:pPr>
            <a:r>
              <a:rPr lang="en-US" altLang="zh-CN" sz="1200" b="1" dirty="0">
                <a:solidFill>
                  <a:srgbClr val="404040"/>
                </a:solidFill>
                <a:latin typeface="微软雅黑" panose="020B0503020204020204" charset="-122"/>
                <a:ea typeface="微软雅黑" panose="020B0503020204020204" charset="-122"/>
              </a:rPr>
              <a:t>features </a:t>
            </a:r>
            <a:r>
              <a:rPr lang="zh-CN" altLang="en-US" sz="1200" b="1" dirty="0">
                <a:solidFill>
                  <a:srgbClr val="404040"/>
                </a:solidFill>
                <a:latin typeface="微软雅黑" panose="020B0503020204020204" charset="-122"/>
                <a:ea typeface="微软雅黑" panose="020B0503020204020204" charset="-122"/>
              </a:rPr>
              <a:t>：</a:t>
            </a:r>
            <a:endParaRPr lang="zh-CN" altLang="en-US" sz="1200" b="1" dirty="0">
              <a:solidFill>
                <a:srgbClr val="404040"/>
              </a:solidFill>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en-US" altLang="zh-CN" sz="1100" dirty="0">
                <a:solidFill>
                  <a:srgbClr val="404040"/>
                </a:solidFill>
                <a:latin typeface="微软雅黑" panose="020B0503020204020204" charset="-122"/>
                <a:ea typeface="微软雅黑" panose="020B0503020204020204" charset="-122"/>
              </a:rPr>
              <a:t>universal identifiers </a:t>
            </a:r>
            <a:r>
              <a:rPr lang="zh-CN" altLang="en-US" sz="1100" dirty="0">
                <a:solidFill>
                  <a:srgbClr val="404040"/>
                </a:solidFill>
                <a:latin typeface="微软雅黑" panose="020B0503020204020204" charset="-122"/>
                <a:ea typeface="微软雅黑" panose="020B0503020204020204" charset="-122"/>
              </a:rPr>
              <a:t>：</a:t>
            </a:r>
            <a:r>
              <a:rPr lang="en-US" altLang="zh-CN" sz="1100" dirty="0">
                <a:solidFill>
                  <a:srgbClr val="404040"/>
                </a:solidFill>
                <a:latin typeface="微软雅黑" panose="020B0503020204020204" charset="-122"/>
                <a:ea typeface="微软雅黑" panose="020B0503020204020204" charset="-122"/>
              </a:rPr>
              <a:t>URI-based Universal Object Identity</a:t>
            </a:r>
            <a:endParaRPr lang="zh-CN" altLang="en-US" sz="1100" dirty="0">
              <a:solidFill>
                <a:srgbClr val="404040"/>
              </a:solidFill>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en-US" altLang="zh-CN" sz="1100" dirty="0">
                <a:solidFill>
                  <a:srgbClr val="404040"/>
                </a:solidFill>
                <a:latin typeface="微软雅黑" panose="020B0503020204020204" charset="-122"/>
                <a:ea typeface="微软雅黑" panose="020B0503020204020204" charset="-122"/>
              </a:rPr>
              <a:t>Passive object sensing: Non-electronic objects such as road facilities and meteorological entities are included in billing.</a:t>
            </a:r>
            <a:endParaRPr lang="en-US" altLang="zh-CN" sz="1100" dirty="0">
              <a:solidFill>
                <a:srgbClr val="404040"/>
              </a:solidFill>
              <a:latin typeface="微软雅黑" panose="020B0503020204020204" charset="-122"/>
              <a:ea typeface="微软雅黑" panose="020B0503020204020204" charset="-122"/>
            </a:endParaRPr>
          </a:p>
          <a:p>
            <a:pPr marL="285750" indent="-285750">
              <a:lnSpc>
                <a:spcPct val="200000"/>
              </a:lnSpc>
              <a:buFont typeface="Arial" panose="020B0604020202020204" pitchFamily="34" charset="0"/>
              <a:buChar char="•"/>
            </a:pPr>
            <a:r>
              <a:rPr lang="en-US" altLang="zh-CN" sz="1100" dirty="0">
                <a:solidFill>
                  <a:srgbClr val="404040"/>
                </a:solidFill>
                <a:latin typeface="微软雅黑" panose="020B0503020204020204" charset="-122"/>
                <a:ea typeface="微软雅黑" panose="020B0503020204020204" charset="-122"/>
              </a:rPr>
              <a:t>Dynamic object fusion: Unified identification of communication and sensing data for the same entity.</a:t>
            </a:r>
            <a:endParaRPr lang="en-US" altLang="zh-CN" sz="1100" dirty="0">
              <a:solidFill>
                <a:srgbClr val="404040"/>
              </a:solidFill>
              <a:latin typeface="微软雅黑" panose="020B0503020204020204" charset="-122"/>
              <a:ea typeface="微软雅黑" panose="020B0503020204020204" charset="-122"/>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2018269" y="228600"/>
            <a:ext cx="7737447" cy="883508"/>
          </a:xfrm>
        </p:spPr>
        <p:txBody>
          <a:bodyPr/>
          <a:lstStyle/>
          <a:p>
            <a:pPr eaLnBrk="1" hangingPunct="1"/>
            <a:r>
              <a:rPr lang="en-US" altLang="zh-CN" dirty="0" err="1">
                <a:solidFill>
                  <a:schemeClr val="tx1"/>
                </a:solidFill>
                <a:latin typeface="微软雅黑" panose="020B0503020204020204" charset="-122"/>
                <a:ea typeface="微软雅黑" panose="020B0503020204020204" charset="-122"/>
                <a:sym typeface="+mn-ea"/>
              </a:rPr>
              <a:t>ISAC:</a:t>
            </a:r>
            <a:r>
              <a:rPr lang="en-US" altLang="zh-CN" dirty="0" err="1">
                <a:solidFill>
                  <a:schemeClr val="tx1"/>
                </a:solidFill>
                <a:sym typeface="+mn-ea"/>
              </a:rPr>
              <a:t>Evolution</a:t>
            </a:r>
            <a:r>
              <a:rPr lang="en-US" altLang="zh-CN" dirty="0">
                <a:solidFill>
                  <a:schemeClr val="tx1"/>
                </a:solidFill>
                <a:sym typeface="+mn-ea"/>
              </a:rPr>
              <a:t> trend of billing objects</a:t>
            </a:r>
            <a:endParaRPr lang="en-US" altLang="zh-CN" b="1" dirty="0">
              <a:solidFill>
                <a:schemeClr val="tx1"/>
              </a:solidFill>
              <a:latin typeface="微软雅黑" panose="020B0503020204020204" charset="-122"/>
              <a:ea typeface="微软雅黑" panose="020B0503020204020204" charset="-122"/>
              <a:sym typeface="+mn-ea"/>
            </a:endParaRPr>
          </a:p>
        </p:txBody>
      </p:sp>
      <p:pic>
        <p:nvPicPr>
          <p:cNvPr id="5" name="Picture 4" descr="A blue and black logo&#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5829" y="258358"/>
            <a:ext cx="1364884" cy="767747"/>
          </a:xfrm>
          <a:prstGeom prst="rect">
            <a:avLst/>
          </a:prstGeom>
        </p:spPr>
      </p:pic>
      <p:sp>
        <p:nvSpPr>
          <p:cNvPr id="4" name="文本框 3"/>
          <p:cNvSpPr txBox="1"/>
          <p:nvPr/>
        </p:nvSpPr>
        <p:spPr>
          <a:xfrm>
            <a:off x="1583055" y="3481070"/>
            <a:ext cx="1684020" cy="737235"/>
          </a:xfrm>
          <a:prstGeom prst="rect">
            <a:avLst/>
          </a:prstGeom>
          <a:noFill/>
        </p:spPr>
        <p:txBody>
          <a:bodyPr wrap="square" rtlCol="0" anchor="t">
            <a:spAutoFit/>
          </a:bodyPr>
          <a:lstStyle/>
          <a:p>
            <a:pPr algn="l"/>
            <a:r>
              <a:rPr lang="en-US" altLang="zh-CN" sz="1400" dirty="0">
                <a:solidFill>
                  <a:srgbClr val="404040"/>
                </a:solidFill>
                <a:effectLst/>
                <a:latin typeface="微软雅黑" panose="020B0503020204020204" charset="-122"/>
                <a:ea typeface="微软雅黑" panose="020B0503020204020204" charset="-122"/>
                <a:sym typeface="+mn-ea"/>
              </a:rPr>
              <a:t>URI-based Universal Object Identity</a:t>
            </a:r>
            <a:endParaRPr kumimoji="1" lang="zh-CN" altLang="en-US" sz="1400" dirty="0">
              <a:solidFill>
                <a:srgbClr val="404040"/>
              </a:solidFill>
              <a:effectLst/>
              <a:latin typeface="微软雅黑" panose="020B0503020204020204" charset="-122"/>
              <a:ea typeface="微软雅黑" panose="020B0503020204020204" charset="-122"/>
              <a:sym typeface="+mn-ea"/>
            </a:endParaRPr>
          </a:p>
        </p:txBody>
      </p:sp>
      <p:sp>
        <p:nvSpPr>
          <p:cNvPr id="3" name="文本框 2"/>
          <p:cNvSpPr txBox="1"/>
          <p:nvPr/>
        </p:nvSpPr>
        <p:spPr>
          <a:xfrm>
            <a:off x="1757045" y="1913890"/>
            <a:ext cx="1244600" cy="337185"/>
          </a:xfrm>
          <a:prstGeom prst="rect">
            <a:avLst/>
          </a:prstGeom>
          <a:noFill/>
        </p:spPr>
        <p:txBody>
          <a:bodyPr wrap="none" rtlCol="0">
            <a:spAutoFit/>
          </a:bodyPr>
          <a:lstStyle/>
          <a:p>
            <a:r>
              <a:rPr lang="en-US" altLang="zh-CN" sz="1600" dirty="0">
                <a:solidFill>
                  <a:srgbClr val="FF0000"/>
                </a:solidFill>
              </a:rPr>
              <a:t>A</a:t>
            </a:r>
            <a:r>
              <a:rPr lang="en-US" altLang="zh-CN" sz="1600" dirty="0"/>
              <a:t> unique ID</a:t>
            </a:r>
            <a:endParaRPr kumimoji="1" lang="en-US" altLang="zh-CN" sz="1600" dirty="0">
              <a:latin typeface="微软雅黑" panose="020B0503020204020204" charset="-122"/>
              <a:ea typeface="微软雅黑" panose="020B0503020204020204" charset="-122"/>
            </a:endParaRPr>
          </a:p>
        </p:txBody>
      </p:sp>
      <p:sp>
        <p:nvSpPr>
          <p:cNvPr id="6" name="加号 5"/>
          <p:cNvSpPr/>
          <p:nvPr/>
        </p:nvSpPr>
        <p:spPr>
          <a:xfrm>
            <a:off x="3876040" y="1922780"/>
            <a:ext cx="264795" cy="255905"/>
          </a:xfrm>
          <a:prstGeom prst="mathPlus">
            <a:avLst/>
          </a:prstGeom>
          <a:solidFill>
            <a:srgbClr val="93C1EC">
              <a:alpha val="80000"/>
            </a:srgb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charset="-122"/>
              <a:ea typeface="微软雅黑" panose="020B0503020204020204" charset="-122"/>
            </a:endParaRPr>
          </a:p>
        </p:txBody>
      </p:sp>
      <p:sp>
        <p:nvSpPr>
          <p:cNvPr id="7" name="文本框 6"/>
          <p:cNvSpPr txBox="1"/>
          <p:nvPr/>
        </p:nvSpPr>
        <p:spPr>
          <a:xfrm>
            <a:off x="4902835" y="1913890"/>
            <a:ext cx="1583690" cy="337185"/>
          </a:xfrm>
          <a:prstGeom prst="rect">
            <a:avLst/>
          </a:prstGeom>
          <a:noFill/>
        </p:spPr>
        <p:txBody>
          <a:bodyPr wrap="none" rtlCol="0">
            <a:spAutoFit/>
          </a:bodyPr>
          <a:lstStyle/>
          <a:p>
            <a:r>
              <a:rPr lang="en-US" altLang="zh-CN" sz="1600" dirty="0">
                <a:solidFill>
                  <a:srgbClr val="FF0000"/>
                </a:solidFill>
              </a:rPr>
              <a:t>N</a:t>
            </a:r>
            <a:r>
              <a:rPr lang="en-US" altLang="zh-CN" sz="1600" dirty="0"/>
              <a:t> senario fields</a:t>
            </a:r>
            <a:endParaRPr kumimoji="1" lang="zh-CN" altLang="en-US" sz="1600" dirty="0">
              <a:latin typeface="微软雅黑" panose="020B0503020204020204" charset="-122"/>
              <a:ea typeface="微软雅黑" panose="020B0503020204020204" charset="-122"/>
            </a:endParaRPr>
          </a:p>
        </p:txBody>
      </p:sp>
      <p:sp>
        <p:nvSpPr>
          <p:cNvPr id="8" name="文本框 7"/>
          <p:cNvSpPr txBox="1"/>
          <p:nvPr/>
        </p:nvSpPr>
        <p:spPr>
          <a:xfrm>
            <a:off x="5378767" y="2890417"/>
            <a:ext cx="1434465" cy="307777"/>
          </a:xfrm>
          <a:prstGeom prst="rect">
            <a:avLst/>
          </a:prstGeom>
          <a:noFill/>
        </p:spPr>
        <p:txBody>
          <a:bodyPr wrap="square" rtlCol="0" anchor="t">
            <a:spAutoFit/>
          </a:bodyPr>
          <a:lstStyle/>
          <a:p>
            <a:r>
              <a:rPr lang="en-US" altLang="zh-CN" sz="1400" dirty="0">
                <a:solidFill>
                  <a:srgbClr val="404040"/>
                </a:solidFill>
                <a:effectLst/>
                <a:latin typeface="微软雅黑" panose="020B0503020204020204" charset="-122"/>
                <a:ea typeface="微软雅黑" panose="020B0503020204020204" charset="-122"/>
                <a:sym typeface="+mn-ea"/>
              </a:rPr>
              <a:t>UAV</a:t>
            </a:r>
            <a:r>
              <a:rPr lang="zh-CN" altLang="en-US" sz="1400" dirty="0">
                <a:solidFill>
                  <a:srgbClr val="404040"/>
                </a:solidFill>
                <a:effectLst/>
                <a:latin typeface="微软雅黑" panose="020B0503020204020204" charset="-122"/>
                <a:ea typeface="微软雅黑" panose="020B0503020204020204" charset="-122"/>
                <a:sym typeface="+mn-ea"/>
              </a:rPr>
              <a:t> </a:t>
            </a:r>
            <a:r>
              <a:rPr lang="en-US" altLang="zh-CN" sz="1400" dirty="0">
                <a:solidFill>
                  <a:srgbClr val="404040"/>
                </a:solidFill>
                <a:latin typeface="微软雅黑" panose="020B0503020204020204" charset="-122"/>
                <a:ea typeface="微软雅黑" panose="020B0503020204020204" charset="-122"/>
              </a:rPr>
              <a:t>field</a:t>
            </a:r>
            <a:endParaRPr lang="zh-CN" altLang="en-US" sz="1400" dirty="0">
              <a:solidFill>
                <a:srgbClr val="404040"/>
              </a:solidFill>
              <a:latin typeface="微软雅黑" panose="020B0503020204020204" charset="-122"/>
              <a:ea typeface="微软雅黑" panose="020B0503020204020204" charset="-122"/>
              <a:sym typeface="+mn-ea"/>
            </a:endParaRPr>
          </a:p>
        </p:txBody>
      </p:sp>
      <p:sp>
        <p:nvSpPr>
          <p:cNvPr id="15" name="文本框 14"/>
          <p:cNvSpPr txBox="1"/>
          <p:nvPr/>
        </p:nvSpPr>
        <p:spPr>
          <a:xfrm>
            <a:off x="8339455" y="1880235"/>
            <a:ext cx="2747645" cy="337185"/>
          </a:xfrm>
          <a:prstGeom prst="rect">
            <a:avLst/>
          </a:prstGeom>
          <a:noFill/>
        </p:spPr>
        <p:txBody>
          <a:bodyPr wrap="none" rtlCol="0">
            <a:spAutoFit/>
          </a:bodyPr>
          <a:lstStyle/>
          <a:p>
            <a:r>
              <a:rPr lang="en-US" altLang="zh-CN" sz="1600" dirty="0">
                <a:solidFill>
                  <a:srgbClr val="FF0000"/>
                </a:solidFill>
              </a:rPr>
              <a:t>N</a:t>
            </a:r>
            <a:r>
              <a:rPr lang="en-US" altLang="zh-CN" sz="1600" dirty="0"/>
              <a:t> charging key elements set</a:t>
            </a:r>
            <a:endParaRPr kumimoji="1" lang="zh-CN" altLang="en-US" sz="1600" dirty="0">
              <a:latin typeface="微软雅黑" panose="020B0503020204020204" charset="-122"/>
              <a:ea typeface="微软雅黑" panose="020B0503020204020204" charset="-122"/>
            </a:endParaRPr>
          </a:p>
        </p:txBody>
      </p:sp>
      <p:sp>
        <p:nvSpPr>
          <p:cNvPr id="16" name="加号 15"/>
          <p:cNvSpPr/>
          <p:nvPr/>
        </p:nvSpPr>
        <p:spPr>
          <a:xfrm>
            <a:off x="7277735" y="1922780"/>
            <a:ext cx="264795" cy="255905"/>
          </a:xfrm>
          <a:prstGeom prst="mathPlus">
            <a:avLst/>
          </a:prstGeom>
          <a:solidFill>
            <a:srgbClr val="93C1EC">
              <a:alpha val="80000"/>
            </a:srgb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charset="-122"/>
              <a:ea typeface="微软雅黑" panose="020B0503020204020204" charset="-122"/>
            </a:endParaRPr>
          </a:p>
        </p:txBody>
      </p:sp>
      <p:sp>
        <p:nvSpPr>
          <p:cNvPr id="29" name="文本框 28"/>
          <p:cNvSpPr txBox="1"/>
          <p:nvPr/>
        </p:nvSpPr>
        <p:spPr>
          <a:xfrm>
            <a:off x="7877331" y="2836545"/>
            <a:ext cx="4009869" cy="738664"/>
          </a:xfrm>
          <a:prstGeom prst="rect">
            <a:avLst/>
          </a:prstGeom>
          <a:noFill/>
        </p:spPr>
        <p:txBody>
          <a:bodyPr wrap="square" rtlCol="0" anchor="t">
            <a:spAutoFit/>
          </a:bodyPr>
          <a:lstStyle/>
          <a:p>
            <a:r>
              <a:rPr lang="en-US" altLang="zh-CN" sz="1400" dirty="0">
                <a:solidFill>
                  <a:srgbClr val="404040"/>
                </a:solidFill>
                <a:latin typeface="微软雅黑" panose="020B0503020204020204" charset="-122"/>
                <a:ea typeface="微软雅黑" panose="020B0503020204020204" charset="-122"/>
                <a:sym typeface="+mn-ea"/>
              </a:rPr>
              <a:t>flight route</a:t>
            </a:r>
            <a:r>
              <a:rPr lang="zh-CN" altLang="en-US" sz="1400" dirty="0">
                <a:solidFill>
                  <a:srgbClr val="404040"/>
                </a:solidFill>
                <a:latin typeface="微软雅黑" panose="020B0503020204020204" charset="-122"/>
                <a:ea typeface="微软雅黑" panose="020B0503020204020204" charset="-122"/>
                <a:sym typeface="+mn-ea"/>
              </a:rPr>
              <a:t>（</a:t>
            </a:r>
            <a:r>
              <a:rPr lang="en-US" altLang="zh-CN" sz="1400" dirty="0">
                <a:solidFill>
                  <a:srgbClr val="404040"/>
                </a:solidFill>
                <a:latin typeface="微软雅黑" panose="020B0503020204020204" charset="-122"/>
                <a:ea typeface="微软雅黑" panose="020B0503020204020204" charset="-122"/>
                <a:sym typeface="+mn-ea"/>
              </a:rPr>
              <a:t> key route node coordinates </a:t>
            </a:r>
            <a:r>
              <a:rPr lang="zh-CN" altLang="en-US" sz="1400" dirty="0">
                <a:solidFill>
                  <a:srgbClr val="404040"/>
                </a:solidFill>
                <a:latin typeface="微软雅黑" panose="020B0503020204020204" charset="-122"/>
                <a:ea typeface="微软雅黑" panose="020B0503020204020204" charset="-122"/>
                <a:sym typeface="+mn-ea"/>
              </a:rPr>
              <a:t>、</a:t>
            </a:r>
            <a:r>
              <a:rPr lang="en-US" altLang="zh-CN" sz="1400" dirty="0">
                <a:solidFill>
                  <a:srgbClr val="404040"/>
                </a:solidFill>
                <a:latin typeface="微软雅黑" panose="020B0503020204020204" charset="-122"/>
                <a:ea typeface="微软雅黑" panose="020B0503020204020204" charset="-122"/>
                <a:sym typeface="+mn-ea"/>
              </a:rPr>
              <a:t> three-dimensional space( longitude, latitude and altitude) </a:t>
            </a:r>
            <a:r>
              <a:rPr lang="zh-CN" altLang="en-US" sz="1400" dirty="0">
                <a:solidFill>
                  <a:srgbClr val="404040"/>
                </a:solidFill>
                <a:latin typeface="微软雅黑" panose="020B0503020204020204" charset="-122"/>
                <a:ea typeface="微软雅黑" panose="020B0503020204020204" charset="-122"/>
                <a:sym typeface="+mn-ea"/>
              </a:rPr>
              <a:t>）</a:t>
            </a:r>
            <a:endParaRPr lang="zh-CN" altLang="en-US" sz="1400" dirty="0">
              <a:solidFill>
                <a:srgbClr val="404040"/>
              </a:solidFill>
              <a:effectLst/>
              <a:latin typeface="微软雅黑" panose="020B0503020204020204" charset="-122"/>
              <a:ea typeface="微软雅黑" panose="020B0503020204020204" charset="-122"/>
              <a:sym typeface="+mn-ea"/>
            </a:endParaRPr>
          </a:p>
        </p:txBody>
      </p:sp>
      <p:sp>
        <p:nvSpPr>
          <p:cNvPr id="30" name="文本框 29"/>
          <p:cNvSpPr txBox="1"/>
          <p:nvPr/>
        </p:nvSpPr>
        <p:spPr>
          <a:xfrm>
            <a:off x="4975224" y="3696335"/>
            <a:ext cx="2504867" cy="369332"/>
          </a:xfrm>
          <a:prstGeom prst="rect">
            <a:avLst/>
          </a:prstGeom>
          <a:noFill/>
        </p:spPr>
        <p:txBody>
          <a:bodyPr wrap="square" rtlCol="0" anchor="t">
            <a:spAutoFit/>
          </a:bodyPr>
          <a:lstStyle/>
          <a:p>
            <a:r>
              <a:rPr lang="en-US" altLang="zh-CN" sz="1400" dirty="0">
                <a:solidFill>
                  <a:srgbClr val="404040"/>
                </a:solidFill>
                <a:latin typeface="微软雅黑" panose="020B0503020204020204" charset="-122"/>
                <a:ea typeface="微软雅黑" panose="020B0503020204020204" charset="-122"/>
              </a:rPr>
              <a:t>Road</a:t>
            </a:r>
            <a:r>
              <a:rPr lang="en-US" altLang="zh-CN" dirty="0"/>
              <a:t> </a:t>
            </a:r>
            <a:r>
              <a:rPr lang="en-US" altLang="zh-CN" sz="1400" dirty="0">
                <a:solidFill>
                  <a:srgbClr val="404040"/>
                </a:solidFill>
                <a:latin typeface="微软雅黑" panose="020B0503020204020204" charset="-122"/>
                <a:ea typeface="微软雅黑" panose="020B0503020204020204" charset="-122"/>
              </a:rPr>
              <a:t>inspection field</a:t>
            </a:r>
            <a:endParaRPr lang="zh-CN" altLang="en-US" sz="1400" dirty="0">
              <a:solidFill>
                <a:srgbClr val="404040"/>
              </a:solidFill>
              <a:latin typeface="微软雅黑" panose="020B0503020204020204" charset="-122"/>
              <a:ea typeface="微软雅黑" panose="020B0503020204020204" charset="-122"/>
              <a:sym typeface="+mn-ea"/>
            </a:endParaRPr>
          </a:p>
        </p:txBody>
      </p:sp>
      <p:sp>
        <p:nvSpPr>
          <p:cNvPr id="31" name="文本框 30"/>
          <p:cNvSpPr txBox="1"/>
          <p:nvPr/>
        </p:nvSpPr>
        <p:spPr>
          <a:xfrm>
            <a:off x="7987030" y="3704590"/>
            <a:ext cx="3555396" cy="523220"/>
          </a:xfrm>
          <a:prstGeom prst="rect">
            <a:avLst/>
          </a:prstGeom>
          <a:noFill/>
        </p:spPr>
        <p:txBody>
          <a:bodyPr wrap="square" rtlCol="0" anchor="t">
            <a:spAutoFit/>
          </a:bodyPr>
          <a:lstStyle/>
          <a:p>
            <a:r>
              <a:rPr lang="en-US" altLang="zh-CN" sz="1400" dirty="0">
                <a:solidFill>
                  <a:srgbClr val="404040"/>
                </a:solidFill>
                <a:latin typeface="微软雅黑" panose="020B0503020204020204" charset="-122"/>
                <a:ea typeface="微软雅黑" panose="020B0503020204020204" charset="-122"/>
                <a:sym typeface="+mn-ea"/>
              </a:rPr>
              <a:t>three-dimensional space( longitude, latitude and altitude)</a:t>
            </a:r>
            <a:endParaRPr kumimoji="1" lang="zh-CN" altLang="en-US" sz="1400" dirty="0">
              <a:solidFill>
                <a:srgbClr val="404040"/>
              </a:solidFill>
              <a:effectLst/>
              <a:latin typeface="微软雅黑" panose="020B0503020204020204" charset="-122"/>
              <a:ea typeface="微软雅黑" panose="020B0503020204020204" charset="-122"/>
              <a:sym typeface="+mn-ea"/>
            </a:endParaRPr>
          </a:p>
        </p:txBody>
      </p:sp>
      <p:sp>
        <p:nvSpPr>
          <p:cNvPr id="32" name="文本框 31"/>
          <p:cNvSpPr txBox="1"/>
          <p:nvPr/>
        </p:nvSpPr>
        <p:spPr>
          <a:xfrm>
            <a:off x="5039177" y="4601207"/>
            <a:ext cx="2495868" cy="523220"/>
          </a:xfrm>
          <a:prstGeom prst="rect">
            <a:avLst/>
          </a:prstGeom>
          <a:noFill/>
        </p:spPr>
        <p:txBody>
          <a:bodyPr wrap="square" rtlCol="0" anchor="t">
            <a:spAutoFit/>
          </a:bodyPr>
          <a:lstStyle/>
          <a:p>
            <a:r>
              <a:rPr lang="en-US" altLang="zh-CN" sz="1400" dirty="0">
                <a:solidFill>
                  <a:srgbClr val="404040"/>
                </a:solidFill>
                <a:latin typeface="微软雅黑" panose="020B0503020204020204" charset="-122"/>
                <a:ea typeface="微软雅黑" panose="020B0503020204020204" charset="-122"/>
              </a:rPr>
              <a:t>Maritime economy field</a:t>
            </a:r>
            <a:br>
              <a:rPr lang="en-US" altLang="zh-CN" sz="1400" dirty="0">
                <a:solidFill>
                  <a:srgbClr val="404040"/>
                </a:solidFill>
                <a:latin typeface="微软雅黑" panose="020B0503020204020204" charset="-122"/>
                <a:ea typeface="微软雅黑" panose="020B0503020204020204" charset="-122"/>
              </a:rPr>
            </a:br>
            <a:endParaRPr lang="zh-CN" altLang="en-US" sz="1400" dirty="0">
              <a:solidFill>
                <a:srgbClr val="404040"/>
              </a:solidFill>
              <a:latin typeface="微软雅黑" panose="020B0503020204020204" charset="-122"/>
              <a:ea typeface="微软雅黑" panose="020B0503020204020204" charset="-122"/>
              <a:sym typeface="+mn-ea"/>
            </a:endParaRPr>
          </a:p>
        </p:txBody>
      </p:sp>
      <p:cxnSp>
        <p:nvCxnSpPr>
          <p:cNvPr id="33" name="直接连接符 32"/>
          <p:cNvCxnSpPr>
            <a:stCxn id="4" idx="3"/>
            <a:endCxn id="8" idx="1"/>
          </p:cNvCxnSpPr>
          <p:nvPr/>
        </p:nvCxnSpPr>
        <p:spPr>
          <a:xfrm flipV="1">
            <a:off x="3267075" y="3044306"/>
            <a:ext cx="2111692" cy="805382"/>
          </a:xfrm>
          <a:prstGeom prst="line">
            <a:avLst/>
          </a:prstGeom>
        </p:spPr>
        <p:style>
          <a:lnRef idx="2">
            <a:schemeClr val="accent1"/>
          </a:lnRef>
          <a:fillRef idx="0">
            <a:srgbClr val="FFFFFF"/>
          </a:fillRef>
          <a:effectRef idx="0">
            <a:srgbClr val="FFFFFF"/>
          </a:effectRef>
          <a:fontRef idx="minor">
            <a:schemeClr val="tx1"/>
          </a:fontRef>
        </p:style>
      </p:cxnSp>
      <p:cxnSp>
        <p:nvCxnSpPr>
          <p:cNvPr id="34" name="直接连接符 33"/>
          <p:cNvCxnSpPr>
            <a:stCxn id="4" idx="3"/>
            <a:endCxn id="30" idx="1"/>
          </p:cNvCxnSpPr>
          <p:nvPr/>
        </p:nvCxnSpPr>
        <p:spPr>
          <a:xfrm>
            <a:off x="3267075" y="3849688"/>
            <a:ext cx="1708149" cy="31313"/>
          </a:xfrm>
          <a:prstGeom prst="line">
            <a:avLst/>
          </a:prstGeom>
        </p:spPr>
        <p:style>
          <a:lnRef idx="2">
            <a:schemeClr val="accent1"/>
          </a:lnRef>
          <a:fillRef idx="0">
            <a:srgbClr val="FFFFFF"/>
          </a:fillRef>
          <a:effectRef idx="0">
            <a:srgbClr val="FFFFFF"/>
          </a:effectRef>
          <a:fontRef idx="minor">
            <a:schemeClr val="tx1"/>
          </a:fontRef>
        </p:style>
      </p:cxnSp>
      <p:cxnSp>
        <p:nvCxnSpPr>
          <p:cNvPr id="35" name="直接连接符 34"/>
          <p:cNvCxnSpPr>
            <a:stCxn id="4" idx="3"/>
            <a:endCxn id="32" idx="1"/>
          </p:cNvCxnSpPr>
          <p:nvPr/>
        </p:nvCxnSpPr>
        <p:spPr>
          <a:xfrm>
            <a:off x="3267075" y="3849688"/>
            <a:ext cx="1772102" cy="1013129"/>
          </a:xfrm>
          <a:prstGeom prst="line">
            <a:avLst/>
          </a:prstGeom>
        </p:spPr>
        <p:style>
          <a:lnRef idx="2">
            <a:schemeClr val="accent1"/>
          </a:lnRef>
          <a:fillRef idx="0">
            <a:srgbClr val="FFFFFF"/>
          </a:fillRef>
          <a:effectRef idx="0">
            <a:srgbClr val="FFFFFF"/>
          </a:effectRef>
          <a:fontRef idx="minor">
            <a:schemeClr val="tx1"/>
          </a:fontRef>
        </p:style>
      </p:cxnSp>
      <p:sp>
        <p:nvSpPr>
          <p:cNvPr id="36" name="文本框 35"/>
          <p:cNvSpPr txBox="1"/>
          <p:nvPr/>
        </p:nvSpPr>
        <p:spPr>
          <a:xfrm>
            <a:off x="4975225" y="5335270"/>
            <a:ext cx="1424940" cy="306705"/>
          </a:xfrm>
          <a:prstGeom prst="rect">
            <a:avLst/>
          </a:prstGeom>
          <a:noFill/>
        </p:spPr>
        <p:txBody>
          <a:bodyPr wrap="square" rtlCol="0" anchor="t">
            <a:spAutoFit/>
          </a:bodyPr>
          <a:lstStyle/>
          <a:p>
            <a:pPr algn="l"/>
            <a:r>
              <a:rPr lang="en-US" altLang="zh-CN" sz="1400" dirty="0">
                <a:solidFill>
                  <a:srgbClr val="404040"/>
                </a:solidFill>
                <a:effectLst/>
                <a:latin typeface="微软雅黑" panose="020B0503020204020204" charset="-122"/>
                <a:ea typeface="微软雅黑" panose="020B0503020204020204" charset="-122"/>
                <a:sym typeface="+mn-ea"/>
              </a:rPr>
              <a:t>......</a:t>
            </a:r>
            <a:endParaRPr lang="en-US" altLang="zh-CN" sz="1400" dirty="0">
              <a:solidFill>
                <a:srgbClr val="404040"/>
              </a:solidFill>
              <a:effectLst/>
              <a:latin typeface="微软雅黑" panose="020B0503020204020204" charset="-122"/>
              <a:ea typeface="微软雅黑" panose="020B0503020204020204" charset="-122"/>
              <a:sym typeface="+mn-ea"/>
            </a:endParaRPr>
          </a:p>
        </p:txBody>
      </p:sp>
      <p:cxnSp>
        <p:nvCxnSpPr>
          <p:cNvPr id="37" name="直接连接符 36"/>
          <p:cNvCxnSpPr>
            <a:endCxn id="36" idx="1"/>
          </p:cNvCxnSpPr>
          <p:nvPr/>
        </p:nvCxnSpPr>
        <p:spPr>
          <a:xfrm>
            <a:off x="3275330" y="3846830"/>
            <a:ext cx="1699895" cy="1642110"/>
          </a:xfrm>
          <a:prstGeom prst="line">
            <a:avLst/>
          </a:prstGeom>
        </p:spPr>
        <p:style>
          <a:lnRef idx="2">
            <a:schemeClr val="accent1"/>
          </a:lnRef>
          <a:fillRef idx="0">
            <a:srgbClr val="FFFFFF"/>
          </a:fillRef>
          <a:effectRef idx="0">
            <a:srgbClr val="FFFFFF"/>
          </a:effectRef>
          <a:fontRef idx="minor">
            <a:schemeClr val="tx1"/>
          </a:fontRef>
        </p:style>
      </p:cxnSp>
      <p:sp>
        <p:nvSpPr>
          <p:cNvPr id="38" name="文本框 37"/>
          <p:cNvSpPr txBox="1"/>
          <p:nvPr/>
        </p:nvSpPr>
        <p:spPr>
          <a:xfrm>
            <a:off x="7987030" y="4516755"/>
            <a:ext cx="3439160" cy="523220"/>
          </a:xfrm>
          <a:prstGeom prst="rect">
            <a:avLst/>
          </a:prstGeom>
          <a:noFill/>
        </p:spPr>
        <p:txBody>
          <a:bodyPr wrap="square" rtlCol="0" anchor="t">
            <a:spAutoFit/>
          </a:bodyPr>
          <a:lstStyle/>
          <a:p>
            <a:r>
              <a:rPr lang="en-US" altLang="zh-CN" sz="1400" dirty="0">
                <a:solidFill>
                  <a:srgbClr val="404040"/>
                </a:solidFill>
                <a:latin typeface="微软雅黑" panose="020B0503020204020204" charset="-122"/>
                <a:ea typeface="微软雅黑" panose="020B0503020204020204" charset="-122"/>
                <a:sym typeface="+mn-ea"/>
              </a:rPr>
              <a:t>three-dimensional space( longitude, latitude and altitude)</a:t>
            </a:r>
            <a:endParaRPr kumimoji="1" lang="zh-CN" altLang="en-US" sz="1400" dirty="0">
              <a:solidFill>
                <a:srgbClr val="404040"/>
              </a:solidFill>
              <a:effectLst/>
              <a:latin typeface="微软雅黑" panose="020B0503020204020204" charset="-122"/>
              <a:ea typeface="微软雅黑" panose="020B0503020204020204" charset="-122"/>
              <a:sym typeface="+mn-ea"/>
            </a:endParaRPr>
          </a:p>
        </p:txBody>
      </p:sp>
      <p:sp>
        <p:nvSpPr>
          <p:cNvPr id="39" name="文本框 38"/>
          <p:cNvSpPr txBox="1"/>
          <p:nvPr/>
        </p:nvSpPr>
        <p:spPr>
          <a:xfrm>
            <a:off x="510540" y="5875655"/>
            <a:ext cx="11515725" cy="306705"/>
          </a:xfrm>
          <a:prstGeom prst="rect">
            <a:avLst/>
          </a:prstGeom>
          <a:noFill/>
        </p:spPr>
        <p:txBody>
          <a:bodyPr wrap="square" rtlCol="0">
            <a:spAutoFit/>
          </a:bodyPr>
          <a:lstStyle/>
          <a:p>
            <a:pPr algn="l"/>
            <a:r>
              <a:rPr kumimoji="1" lang="en-US" altLang="zh-CN" sz="1400" dirty="0">
                <a:solidFill>
                  <a:srgbClr val="FF0000"/>
                </a:solidFill>
                <a:latin typeface="微软雅黑" panose="020B0503020204020204" charset="-122"/>
                <a:ea typeface="微软雅黑" panose="020B0503020204020204" charset="-122"/>
              </a:rPr>
              <a:t>charging key elements: </a:t>
            </a:r>
            <a:r>
              <a:rPr kumimoji="1" lang="en-US" altLang="zh-CN" sz="1400" dirty="0">
                <a:latin typeface="微软雅黑" panose="020B0503020204020204" charset="-122"/>
                <a:ea typeface="微软雅黑" panose="020B0503020204020204" charset="-122"/>
              </a:rPr>
              <a:t>universal object id</a:t>
            </a:r>
            <a:r>
              <a:rPr kumimoji="1" lang="zh-CN" altLang="en-US" sz="1400" dirty="0">
                <a:latin typeface="微软雅黑" panose="020B0503020204020204" charset="-122"/>
                <a:ea typeface="微软雅黑" panose="020B0503020204020204" charset="-122"/>
              </a:rPr>
              <a:t>、</a:t>
            </a:r>
            <a:r>
              <a:rPr kumimoji="1" lang="en-US" altLang="zh-CN" sz="1400" dirty="0">
                <a:latin typeface="微软雅黑" panose="020B0503020204020204" charset="-122"/>
                <a:ea typeface="微软雅黑" panose="020B0503020204020204" charset="-122"/>
              </a:rPr>
              <a:t>senario id</a:t>
            </a:r>
            <a:r>
              <a:rPr kumimoji="1" lang="zh-CN" altLang="en-US" sz="1400" dirty="0">
                <a:latin typeface="微软雅黑" panose="020B0503020204020204" charset="-122"/>
                <a:ea typeface="微软雅黑" panose="020B0503020204020204" charset="-122"/>
              </a:rPr>
              <a:t>、【</a:t>
            </a:r>
            <a:r>
              <a:rPr kumimoji="1" lang="en-US" altLang="zh-CN" sz="1400" dirty="0">
                <a:latin typeface="微软雅黑" panose="020B0503020204020204" charset="-122"/>
                <a:ea typeface="微软雅黑" panose="020B0503020204020204" charset="-122"/>
              </a:rPr>
              <a:t>longitude</a:t>
            </a:r>
            <a:r>
              <a:rPr kumimoji="1" lang="zh-CN" altLang="en-US" sz="1400" dirty="0">
                <a:latin typeface="微软雅黑" panose="020B0503020204020204" charset="-122"/>
                <a:ea typeface="微软雅黑" panose="020B0503020204020204" charset="-122"/>
              </a:rPr>
              <a:t>、</a:t>
            </a:r>
            <a:r>
              <a:rPr kumimoji="1" lang="en-US" altLang="zh-CN" sz="1400" dirty="0">
                <a:latin typeface="微软雅黑" panose="020B0503020204020204" charset="-122"/>
                <a:ea typeface="微软雅黑" panose="020B0503020204020204" charset="-122"/>
              </a:rPr>
              <a:t>latitude</a:t>
            </a:r>
            <a:r>
              <a:rPr kumimoji="1" lang="zh-CN" altLang="en-US" sz="1400" dirty="0">
                <a:latin typeface="微软雅黑" panose="020B0503020204020204" charset="-122"/>
                <a:ea typeface="微软雅黑" panose="020B0503020204020204" charset="-122"/>
              </a:rPr>
              <a:t>、</a:t>
            </a:r>
            <a:r>
              <a:rPr kumimoji="1" lang="en-US" altLang="zh-CN" sz="1400" dirty="0">
                <a:latin typeface="微软雅黑" panose="020B0503020204020204" charset="-122"/>
                <a:ea typeface="微软雅黑" panose="020B0503020204020204" charset="-122"/>
              </a:rPr>
              <a:t>altitude</a:t>
            </a:r>
            <a:r>
              <a:rPr kumimoji="1" lang="zh-CN" altLang="en-US" sz="1400" dirty="0">
                <a:latin typeface="微软雅黑" panose="020B0503020204020204" charset="-122"/>
                <a:ea typeface="微软雅黑" panose="020B0503020204020204" charset="-122"/>
              </a:rPr>
              <a:t>】、【</a:t>
            </a:r>
            <a:r>
              <a:rPr kumimoji="1" lang="en-US" altLang="zh-CN" sz="1400" dirty="0">
                <a:latin typeface="微软雅黑" panose="020B0503020204020204" charset="-122"/>
                <a:ea typeface="微软雅黑" panose="020B0503020204020204" charset="-122"/>
              </a:rPr>
              <a:t>heigth</a:t>
            </a:r>
            <a:r>
              <a:rPr kumimoji="1" lang="zh-CN" altLang="en-US" sz="1400" dirty="0">
                <a:latin typeface="微软雅黑" panose="020B0503020204020204" charset="-122"/>
                <a:ea typeface="微软雅黑" panose="020B0503020204020204" charset="-122"/>
              </a:rPr>
              <a:t>、</a:t>
            </a:r>
            <a:r>
              <a:rPr kumimoji="1" lang="en-US" altLang="zh-CN" sz="1400" dirty="0">
                <a:latin typeface="微软雅黑" panose="020B0503020204020204" charset="-122"/>
                <a:ea typeface="微软雅黑" panose="020B0503020204020204" charset="-122"/>
              </a:rPr>
              <a:t>weigth</a:t>
            </a:r>
            <a:r>
              <a:rPr kumimoji="1" lang="zh-CN" altLang="en-US" sz="1400" dirty="0">
                <a:latin typeface="微软雅黑" panose="020B0503020204020204" charset="-122"/>
                <a:ea typeface="微软雅黑" panose="020B0503020204020204" charset="-122"/>
              </a:rPr>
              <a:t>】</a:t>
            </a:r>
            <a:r>
              <a:rPr kumimoji="1" lang="en-US" altLang="zh-CN" sz="1400" dirty="0">
                <a:latin typeface="微软雅黑" panose="020B0503020204020204" charset="-122"/>
                <a:ea typeface="微软雅黑" panose="020B0503020204020204" charset="-122"/>
              </a:rPr>
              <a:t>...</a:t>
            </a:r>
            <a:endParaRPr kumimoji="1" lang="zh-CN" altLang="en-US" sz="1400" dirty="0">
              <a:latin typeface="微软雅黑" panose="020B0503020204020204" charset="-122"/>
              <a:ea typeface="微软雅黑" panose="020B0503020204020204" charset="-122"/>
            </a:endParaRPr>
          </a:p>
        </p:txBody>
      </p:sp>
      <p:sp>
        <p:nvSpPr>
          <p:cNvPr id="279" name="文本框 278"/>
          <p:cNvSpPr txBox="1"/>
          <p:nvPr/>
        </p:nvSpPr>
        <p:spPr>
          <a:xfrm>
            <a:off x="146050" y="1073150"/>
            <a:ext cx="11659870" cy="473075"/>
          </a:xfrm>
          <a:prstGeom prst="rect">
            <a:avLst/>
          </a:prstGeom>
          <a:solidFill>
            <a:srgbClr val="FFFFFF">
              <a:lumMod val="95000"/>
            </a:srgbClr>
          </a:solidFill>
          <a:effectLst>
            <a:outerShdw blurRad="50800" dist="38100" dir="2700000" algn="tl" rotWithShape="0">
              <a:prstClr val="black">
                <a:alpha val="40000"/>
              </a:prstClr>
            </a:outerShdw>
          </a:effectLst>
        </p:spPr>
        <p:txBody>
          <a:bodyPr wrap="square" rtlCol="0" anchor="ctr">
            <a:noAutofit/>
          </a:bodyPr>
          <a:lstStyle>
            <a:defPPr>
              <a:defRPr lang="en-US"/>
            </a:defPPr>
            <a:lvl1pPr marL="285750" marR="0" lvl="0" indent="-285750" fontAlgn="auto">
              <a:lnSpc>
                <a:spcPct val="150000"/>
              </a:lnSpc>
              <a:spcBef>
                <a:spcPts val="0"/>
              </a:spcBef>
              <a:spcAft>
                <a:spcPts val="0"/>
              </a:spcAft>
              <a:buClrTx/>
              <a:buSzTx/>
              <a:buFont typeface="Wingdings" panose="05000000000000000000" pitchFamily="2" charset="2"/>
              <a:buChar char="n"/>
              <a:defRPr kumimoji="0" sz="1400" b="1" i="0" u="none" strike="noStrike" cap="none" spc="0" normalizeH="0" baseline="0">
                <a:ln>
                  <a:noFill/>
                </a:ln>
                <a:solidFill>
                  <a:srgbClr val="1D1D1A"/>
                </a:solidFill>
                <a:effectLst/>
                <a:uLnTx/>
                <a:uFillTx/>
                <a:latin typeface="微软雅黑" panose="020B0503020204020204" charset="-122"/>
                <a:ea typeface="微软雅黑" panose="020B0503020204020204" charset="-122"/>
              </a:defRPr>
            </a:lvl1pPr>
          </a:lstStyle>
          <a:p>
            <a:pPr lvl="0" algn="ctr">
              <a:lnSpc>
                <a:spcPct val="100000"/>
              </a:lnSpc>
              <a:buChar char="p"/>
              <a:defRPr/>
            </a:pPr>
            <a:r>
              <a:rPr lang="en-US" altLang="zh-CN" sz="1200" kern="0" noProof="0" dirty="0">
                <a:solidFill>
                  <a:srgbClr val="C00000"/>
                </a:solidFill>
                <a:sym typeface="Arial" panose="020B0604020202020204" pitchFamily="34" charset="0"/>
              </a:rPr>
              <a:t>Suggestion</a:t>
            </a:r>
            <a:r>
              <a:rPr lang="en-US" altLang="zh-CN" sz="1200" kern="0" noProof="0" dirty="0">
                <a:solidFill>
                  <a:srgbClr val="C00000"/>
                </a:solidFill>
                <a:sym typeface="Arial" panose="020B0604020202020204" pitchFamily="34" charset="0"/>
              </a:rPr>
              <a:t>：</a:t>
            </a:r>
            <a:r>
              <a:rPr lang="en-US" altLang="zh-CN" sz="1200" kern="0" noProof="0" dirty="0">
                <a:solidFill>
                  <a:schemeClr val="tx1"/>
                </a:solidFill>
                <a:sym typeface="+mn-ea"/>
              </a:rPr>
              <a:t> </a:t>
            </a:r>
            <a:r>
              <a:rPr lang="en-US" altLang="zh-CN" sz="1200" b="0" kern="0" noProof="0" dirty="0">
                <a:solidFill>
                  <a:schemeClr val="tx1"/>
                </a:solidFill>
                <a:sym typeface="+mn-ea"/>
              </a:rPr>
              <a:t>The convergence of communication and sensing opens up greater possibilities for billing scenarios, profoundly impacting the modeling of existing communication network billing entities and billing elements. It is recommended to initiate research on this topic at an early stage.</a:t>
            </a:r>
            <a:endParaRPr lang="en-US" altLang="zh-CN" sz="1200" b="0" kern="0" noProof="0" dirty="0">
              <a:solidFill>
                <a:schemeClr val="tx1"/>
              </a:solidFill>
              <a:sym typeface="+mn-ea"/>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ctrTitle"/>
          </p:nvPr>
        </p:nvSpPr>
        <p:spPr>
          <a:xfrm>
            <a:off x="1541463" y="2928941"/>
            <a:ext cx="7772400" cy="1101725"/>
          </a:xfrm>
        </p:spPr>
        <p:txBody>
          <a:bodyPr/>
          <a:lstStyle/>
          <a:p>
            <a:pPr>
              <a:defRPr/>
            </a:pPr>
            <a:r>
              <a:rPr lang="en-US"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endParaRPr lang="en-US"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endParaRPr>
          </a:p>
        </p:txBody>
      </p:sp>
    </p:spTree>
  </p:cSld>
  <p:clrMapOvr>
    <a:masterClrMapping/>
  </p:clrMapOvr>
  <p:transition spd="slow"/>
</p:sld>
</file>

<file path=ppt/tags/tag1.xml><?xml version="1.0" encoding="utf-8"?>
<p:tagLst xmlns:p="http://schemas.openxmlformats.org/presentationml/2006/main">
  <p:tag name="TABLE_ENDDRAG_ORIGIN_RECT" val="416*93"/>
  <p:tag name="TABLE_ENDDRAG_RECT" val="3*246*416*93"/>
</p:tagLst>
</file>

<file path=ppt/tags/tag2.xml><?xml version="1.0" encoding="utf-8"?>
<p:tagLst xmlns:p="http://schemas.openxmlformats.org/presentationml/2006/main">
  <p:tag name="TABLE_ENDDRAG_ORIGIN_RECT" val="484*116"/>
  <p:tag name="TABLE_ENDDRAG_RECT" val="454*244*484*116"/>
</p:tagLst>
</file>

<file path=ppt/tags/tag3.xml><?xml version="1.0" encoding="utf-8"?>
<p:tagLst xmlns:p="http://schemas.openxmlformats.org/presentationml/2006/main">
  <p:tag name="TABLE_ENDDRAG_ORIGIN_RECT" val="498*128"/>
  <p:tag name="TABLE_ENDDRAG_RECT" val="454*369*498*128"/>
</p:tagLst>
</file>

<file path=ppt/tags/tag4.xml><?xml version="1.0" encoding="utf-8"?>
<p:tagLst xmlns:p="http://schemas.openxmlformats.org/presentationml/2006/main">
  <p:tag name="TABLE_ENDDRAG_ORIGIN_RECT" val="620*205"/>
  <p:tag name="TABLE_ENDDRAG_RECT" val="303*315*620*20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7942</Words>
  <Application>WPS 演示</Application>
  <PresentationFormat>Widescreen</PresentationFormat>
  <Paragraphs>229</Paragraphs>
  <Slides>7</Slides>
  <Notes>1</Notes>
  <HiddenSlides>0</HiddenSlides>
  <MMClips>0</MMClips>
  <ScaleCrop>false</ScaleCrop>
  <HeadingPairs>
    <vt:vector size="6" baseType="variant">
      <vt:variant>
        <vt:lpstr>已用的字体</vt:lpstr>
      </vt:variant>
      <vt:variant>
        <vt:i4>8</vt:i4>
      </vt:variant>
      <vt:variant>
        <vt:lpstr>主题</vt:lpstr>
      </vt:variant>
      <vt:variant>
        <vt:i4>5</vt:i4>
      </vt:variant>
      <vt:variant>
        <vt:lpstr>幻灯片标题</vt:lpstr>
      </vt:variant>
      <vt:variant>
        <vt:i4>7</vt:i4>
      </vt:variant>
    </vt:vector>
  </HeadingPairs>
  <TitlesOfParts>
    <vt:vector size="20" baseType="lpstr">
      <vt:lpstr>Arial</vt:lpstr>
      <vt:lpstr>宋体</vt:lpstr>
      <vt:lpstr>Wingdings</vt:lpstr>
      <vt:lpstr>Calibri</vt:lpstr>
      <vt:lpstr>Arial</vt:lpstr>
      <vt:lpstr>Times New Roman</vt:lpstr>
      <vt:lpstr>微软雅黑</vt:lpstr>
      <vt:lpstr>Arial Unicode MS</vt:lpstr>
      <vt:lpstr>Office Theme</vt:lpstr>
      <vt:lpstr>5_Office Theme</vt:lpstr>
      <vt:lpstr>6_Office Theme</vt:lpstr>
      <vt:lpstr>1_Office Theme</vt:lpstr>
      <vt:lpstr>2_Office Theme</vt:lpstr>
      <vt:lpstr>PowerPoint 演示文稿</vt:lpstr>
      <vt:lpstr>ISAC Standard progress</vt:lpstr>
      <vt:lpstr>ISAC：Features of new scenarios</vt:lpstr>
      <vt:lpstr>Analysis of ISAC billing requirements</vt:lpstr>
      <vt:lpstr>ISAC:Evolution trend of billing objects</vt:lpstr>
      <vt:lpstr>ISAC:Evolution trend of billing objects</vt:lpstr>
      <vt:lpstr>Thank You !</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YANGY</cp:lastModifiedBy>
  <cp:revision>132</cp:revision>
  <dcterms:created xsi:type="dcterms:W3CDTF">2008-08-30T09:32:00Z</dcterms:created>
  <dcterms:modified xsi:type="dcterms:W3CDTF">2025-08-18T09:25:31Z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d71424e4-2b5e-4ef9-a35e-e093f5c635c8</vt:lpwstr>
  </property>
  <property fmtid="{D5CDD505-2E9C-101B-9397-08002B2CF9AE}" pid="7" name="CTP_TimeStamp">
    <vt:lpwstr>2020-06-24 16:05:50Z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ICV">
    <vt:lpwstr>BB4125D84059406C8A5DB4F013D3EC86_12</vt:lpwstr>
  </property>
  <property fmtid="{D5CDD505-2E9C-101B-9397-08002B2CF9AE}" pid="13" name="KSOProductBuildVer">
    <vt:lpwstr>2052-12.8.2.19315</vt:lpwstr>
  </property>
</Properties>
</file>