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  <p:sldMasterId id="2147483940" r:id="rId7"/>
  </p:sldMasterIdLst>
  <p:notesMasterIdLst>
    <p:notesMasterId r:id="rId25"/>
  </p:notesMasterIdLst>
  <p:handoutMasterIdLst>
    <p:handoutMasterId r:id="rId26"/>
  </p:handoutMasterIdLst>
  <p:sldIdLst>
    <p:sldId id="303" r:id="rId8"/>
    <p:sldId id="726" r:id="rId9"/>
    <p:sldId id="668" r:id="rId10"/>
    <p:sldId id="670" r:id="rId11"/>
    <p:sldId id="930" r:id="rId12"/>
    <p:sldId id="635" r:id="rId13"/>
    <p:sldId id="953" r:id="rId14"/>
    <p:sldId id="931" r:id="rId15"/>
    <p:sldId id="955" r:id="rId16"/>
    <p:sldId id="960" r:id="rId17"/>
    <p:sldId id="958" r:id="rId18"/>
    <p:sldId id="956" r:id="rId19"/>
    <p:sldId id="957" r:id="rId20"/>
    <p:sldId id="959" r:id="rId21"/>
    <p:sldId id="634" r:id="rId22"/>
    <p:sldId id="936" r:id="rId23"/>
    <p:sldId id="704" r:id="rId24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RIXX Software" initials="GG" lastIdx="1" clrIdx="0">
    <p:extLst>
      <p:ext uri="{19B8F6BF-5375-455C-9EA6-DF929625EA0E}">
        <p15:presenceInfo xmlns:p15="http://schemas.microsoft.com/office/powerpoint/2012/main" userId="MATRIXX Softwar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5C88D0"/>
    <a:srgbClr val="FFFFCC"/>
    <a:srgbClr val="C1E442"/>
    <a:srgbClr val="FFFF99"/>
    <a:srgbClr val="C6D254"/>
    <a:srgbClr val="00000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79" d="100"/>
          <a:sy n="79" d="100"/>
        </p:scale>
        <p:origin x="1085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395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8/24/2022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8/24/2022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722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1218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8919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702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4146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369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17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25610684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303506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783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133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822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51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54702" y="6459171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S5-225009 CH exec report from SA5#145e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  <p:sldLayoutId id="2147483952" r:id="rId4"/>
    <p:sldLayoutId id="2147483953" r:id="rId5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10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352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Microsoft_Word_97_-_2003_Document.doc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tp://ftp.3gpp.org/information/WorkPlan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551671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Exec Report SA5#145e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19300" y="4328507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Gerald G</a:t>
            </a:r>
            <a:r>
              <a:rPr lang="en-US" sz="2400" dirty="0">
                <a:latin typeface="Arial" charset="0"/>
              </a:rPr>
              <a:t>ö</a:t>
            </a:r>
            <a:r>
              <a:rPr lang="en-GB" altLang="zh-CN" sz="2400" dirty="0">
                <a:latin typeface="Arial" charset="0"/>
              </a:rPr>
              <a:t>rmer</a:t>
            </a:r>
            <a:r>
              <a:rPr lang="de-DE" altLang="de-DE" sz="2400" dirty="0">
                <a:latin typeface="Arial" charset="0"/>
              </a:rPr>
              <a:t> SA5 Vice Chair, MATRIXX Software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-352338" y="0"/>
            <a:ext cx="10989578" cy="1143000"/>
          </a:xfrm>
        </p:spPr>
        <p:txBody>
          <a:bodyPr/>
          <a:lstStyle/>
          <a:p>
            <a:r>
              <a:rPr lang="en-GB" altLang="en-US" b="1" dirty="0"/>
              <a:t>Rel-18 Study (FS_NETSLICE_CH_Ph2)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451118"/>
              </p:ext>
            </p:extLst>
          </p:nvPr>
        </p:nvGraphicFramePr>
        <p:xfrm>
          <a:off x="402167" y="1716618"/>
          <a:ext cx="11311467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3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5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8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976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920023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for enhancements of Network Slicing Phase 2dy on Nchf charging services phase 2</a:t>
                      </a:r>
                      <a:endParaRPr lang="fr-FR" sz="10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FS_NETSLICE_CH_Ph2</a:t>
                      </a:r>
                      <a:endParaRPr lang="fr-FR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  <a:r>
                        <a:rPr lang="en-GB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402167" y="2730499"/>
            <a:ext cx="11000316" cy="3390900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SA#96: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12 pCRs for TR 32.847 were approved covering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Clarify Potential requirements in Key issues#1 and #2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New NSACF (CTF) - NS quota management solution for Key issue#2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Solve Editors Notes on solutions#1.1, solutions#1.3 and solutions#6.2, clause 4.1 and Key Issue #5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Evaluation and conclusion for Key issue#1 and #2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Remove Key issue#4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Convert the Key issue#9 into background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TR 32.847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S5‑225715)</a:t>
            </a:r>
          </a:p>
          <a:p>
            <a:pPr marL="457189" lvl="1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1400" kern="0" dirty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Add more </a:t>
            </a:r>
            <a:r>
              <a:rPr lang="en-US" altLang="zh-CN" sz="1400" kern="0" dirty="0"/>
              <a:t>evaluation and conclusion </a:t>
            </a:r>
            <a:r>
              <a:rPr lang="en-US" altLang="zh-CN" sz="1400" dirty="0"/>
              <a:t>of the study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614985368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-352338" y="0"/>
            <a:ext cx="10989578" cy="1143000"/>
          </a:xfrm>
        </p:spPr>
        <p:txBody>
          <a:bodyPr/>
          <a:lstStyle/>
          <a:p>
            <a:r>
              <a:rPr lang="en-GB" altLang="en-US" b="1" dirty="0"/>
              <a:t>Rel-18 Study (FS_NCHF_Ph2)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241127"/>
              </p:ext>
            </p:extLst>
          </p:nvPr>
        </p:nvGraphicFramePr>
        <p:xfrm>
          <a:off x="402167" y="1716618"/>
          <a:ext cx="11311467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3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8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5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8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89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927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920020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</a:t>
                      </a:r>
                      <a:r>
                        <a:rPr lang="en-US" sz="12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Nchf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charging services phase 2</a:t>
                      </a:r>
                      <a:endParaRPr lang="fr-FR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FS_NCHF_Ph2</a:t>
                      </a:r>
                      <a:endParaRPr lang="fr-FR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70</a:t>
                      </a:r>
                      <a:r>
                        <a:rPr lang="en-US" altLang="zh-CN" sz="1100" dirty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586318" y="2836334"/>
            <a:ext cx="11000316" cy="3390900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SA#96: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10 pCRs (</a:t>
            </a:r>
            <a:r>
              <a:rPr lang="en-US" altLang="zh-CN" sz="1400" kern="0" dirty="0">
                <a:solidFill>
                  <a:srgbClr val="00B050"/>
                </a:solidFill>
              </a:rPr>
              <a:t>2 pCRs at SA5#145e</a:t>
            </a:r>
            <a:r>
              <a:rPr lang="en-US" altLang="zh-CN" sz="1400" kern="0" dirty="0"/>
              <a:t>) for TR 28.826 were approved covering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New issue for non-blocking mode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New solutions for enhancement of reservations, non-blocking mode, and handling of failed events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Solution for non-blocking mode and locating cancel failed events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TR 28.826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S5‑225716)</a:t>
            </a:r>
          </a:p>
          <a:p>
            <a:pPr marL="457189" lvl="1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1400" kern="0" dirty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marL="457189" lvl="1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Add more solutions and evaluations of the study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423414090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02725" cy="1143000"/>
          </a:xfrm>
        </p:spPr>
        <p:txBody>
          <a:bodyPr/>
          <a:lstStyle/>
          <a:p>
            <a:r>
              <a:rPr lang="en-GB" altLang="en-US" b="1" dirty="0"/>
              <a:t>Rel-18 Study (FS_CHROAM)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506070"/>
              </p:ext>
            </p:extLst>
          </p:nvPr>
        </p:nvGraphicFramePr>
        <p:xfrm>
          <a:off x="339822" y="1311372"/>
          <a:ext cx="11311467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3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8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5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8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89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927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920021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5G roaming charging architecture for wholesale and retail scenarios</a:t>
                      </a:r>
                      <a:endParaRPr lang="fr-FR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FS_CHROAM</a:t>
                      </a:r>
                      <a:endParaRPr lang="fr-FR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  <a:endParaRPr lang="en-GB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  <a:endParaRPr lang="en-GB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85%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339822" y="2026805"/>
            <a:ext cx="11000316" cy="4228521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SA#96: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24 pCRs (</a:t>
            </a:r>
            <a:r>
              <a:rPr lang="en-US" altLang="zh-CN" sz="1400" kern="0" dirty="0">
                <a:solidFill>
                  <a:srgbClr val="00B050"/>
                </a:solidFill>
              </a:rPr>
              <a:t>9 pCRs at SA5#145e</a:t>
            </a:r>
            <a:r>
              <a:rPr lang="en-US" altLang="zh-CN" sz="1400" kern="0" dirty="0"/>
              <a:t>) for TR 28.827 were approved covering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Corrections of message flows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Mapping of requirements and solutions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New issues for QoS flow level trigger settings and negotiation of triggers for FBC and QBC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New solutions for roaming charging profile use in home routed and local break out scenarios, visited MNO doing wholesale charging of home MNO, and CHF to CHF communication.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Mapping of requirements and correction of terms used for NFs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New use case where the additional actor is a wholesaler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Update of business roles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Solutions of V-SMF using single or double connect to V-CHF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Solutions where either V-SMF or V-CHF controls the reporting to the H-CHF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TR 28.827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S5‑225717)</a:t>
            </a:r>
            <a:endParaRPr lang="en-US" altLang="zh-CN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Add more </a:t>
            </a:r>
            <a:r>
              <a:rPr lang="en-US" altLang="zh-CN" sz="1400" kern="0" dirty="0"/>
              <a:t>evaluation and conclusion </a:t>
            </a:r>
            <a:r>
              <a:rPr lang="en-US" altLang="zh-CN" sz="1400" dirty="0"/>
              <a:t>of the study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215623811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02725" cy="1143000"/>
          </a:xfrm>
        </p:spPr>
        <p:txBody>
          <a:bodyPr/>
          <a:lstStyle/>
          <a:p>
            <a:r>
              <a:rPr lang="en-GB" altLang="en-US" b="1" dirty="0"/>
              <a:t>Rel-18 Study (</a:t>
            </a:r>
            <a:r>
              <a:rPr lang="en-GB" altLang="en-US" b="1" dirty="0" err="1"/>
              <a:t>FS_eNPN_CH</a:t>
            </a:r>
            <a:r>
              <a:rPr lang="en-GB" altLang="en-US" b="1" dirty="0"/>
              <a:t>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512709"/>
              </p:ext>
            </p:extLst>
          </p:nvPr>
        </p:nvGraphicFramePr>
        <p:xfrm>
          <a:off x="363747" y="1470728"/>
          <a:ext cx="11311467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3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8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5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8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89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927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940043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for Enhanced support of Non-Public Networks </a:t>
                      </a:r>
                      <a:endParaRPr lang="en-US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/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FS_eNPN_CH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60%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380682" y="2186162"/>
            <a:ext cx="11000316" cy="4141902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SA#96: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14 pCRs (</a:t>
            </a:r>
            <a:r>
              <a:rPr lang="en-US" altLang="zh-CN" sz="1400" kern="0" dirty="0">
                <a:solidFill>
                  <a:srgbClr val="00B050"/>
                </a:solidFill>
              </a:rPr>
              <a:t>10 pCRs at SA5#145e</a:t>
            </a:r>
            <a:r>
              <a:rPr lang="en-US" altLang="zh-CN" sz="1400" kern="0" dirty="0"/>
              <a:t>) for TR 28.828 were approved for introduction of: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New topic about access to PLMN services via SNPN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Solution for end user charging for PNI-NPN network access and usage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Charging scenarios and key issues for PNI-NPN in topic 1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Solution for converged charging for number of UEs </a:t>
            </a:r>
          </a:p>
          <a:p>
            <a:pPr marR="0" lvl="2">
              <a:spcBef>
                <a:spcPts val="0"/>
              </a:spcBef>
              <a:spcAft>
                <a:spcPts val="0"/>
              </a:spcAft>
              <a:buSzPts val="1000"/>
              <a:tabLst>
                <a:tab pos="2286000" algn="l"/>
              </a:tabLst>
              <a:defRPr/>
            </a:pPr>
            <a:r>
              <a:rPr lang="en-US" sz="1400" kern="0" dirty="0">
                <a:solidFill>
                  <a:srgbClr val="00B050"/>
                </a:solidFill>
              </a:rPr>
              <a:t>End user charging solution to SNPN network access and usage</a:t>
            </a:r>
          </a:p>
          <a:p>
            <a:pPr marR="0" lvl="2">
              <a:spcBef>
                <a:spcPts val="0"/>
              </a:spcBef>
              <a:spcAft>
                <a:spcPts val="0"/>
              </a:spcAft>
              <a:buSzPts val="1000"/>
              <a:tabLst>
                <a:tab pos="2286000" algn="l"/>
              </a:tabLst>
              <a:defRPr/>
            </a:pPr>
            <a:r>
              <a:rPr lang="en-US" sz="1400" kern="0" dirty="0">
                <a:solidFill>
                  <a:srgbClr val="00B050"/>
                </a:solidFill>
              </a:rPr>
              <a:t>Use case and solution on number of PDU sessions for PNI-NPN and for SNPN </a:t>
            </a:r>
          </a:p>
          <a:p>
            <a:pPr marR="0" lvl="2">
              <a:spcBef>
                <a:spcPts val="0"/>
              </a:spcBef>
              <a:spcAft>
                <a:spcPts val="0"/>
              </a:spcAft>
              <a:buSzPts val="1000"/>
              <a:tabLst>
                <a:tab pos="2286000" algn="l"/>
              </a:tabLst>
              <a:defRPr/>
            </a:pPr>
            <a:r>
              <a:rPr lang="en-US" sz="1400" kern="0" dirty="0">
                <a:solidFill>
                  <a:srgbClr val="00B050"/>
                </a:solidFill>
              </a:rPr>
              <a:t>Converged charging using separate CCS </a:t>
            </a:r>
          </a:p>
          <a:p>
            <a:pPr marR="0" lvl="2">
              <a:spcBef>
                <a:spcPts val="0"/>
              </a:spcBef>
              <a:spcAft>
                <a:spcPts val="0"/>
              </a:spcAft>
              <a:buSzPts val="1000"/>
              <a:tabLst>
                <a:tab pos="2286000" algn="l"/>
              </a:tabLst>
              <a:defRPr/>
            </a:pPr>
            <a:r>
              <a:rPr lang="en-US" sz="1400" kern="0" dirty="0">
                <a:solidFill>
                  <a:srgbClr val="00B050"/>
                </a:solidFill>
              </a:rPr>
              <a:t>Solution for SNPN access the PLMN services </a:t>
            </a:r>
          </a:p>
          <a:p>
            <a:pPr marR="0" lvl="2">
              <a:spcBef>
                <a:spcPts val="0"/>
              </a:spcBef>
              <a:spcAft>
                <a:spcPts val="0"/>
              </a:spcAft>
              <a:buSzPts val="1000"/>
              <a:tabLst>
                <a:tab pos="2286000" algn="l"/>
              </a:tabLst>
              <a:defRPr/>
            </a:pPr>
            <a:r>
              <a:rPr lang="en-US" sz="1400" kern="0" dirty="0">
                <a:solidFill>
                  <a:srgbClr val="00B050"/>
                </a:solidFill>
              </a:rPr>
              <a:t>Correction on use case description in topic 1 and topic 3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TR 28.828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S5‑225718)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Add more solutions and start with evaluations of the study</a:t>
            </a:r>
            <a:endParaRPr lang="en-US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3318425226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02725" cy="1143000"/>
          </a:xfrm>
        </p:spPr>
        <p:txBody>
          <a:bodyPr/>
          <a:lstStyle/>
          <a:p>
            <a:r>
              <a:rPr lang="en-GB" altLang="en-US" b="1" dirty="0"/>
              <a:t>Rel-18 Study (FS_TSNCH)</a:t>
            </a:r>
            <a:br>
              <a:rPr lang="en-GB" altLang="en-US" b="1" dirty="0"/>
            </a:br>
            <a:r>
              <a:rPr lang="en-US" sz="2000" b="1" i="0" u="none" strike="noStrike" kern="12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lang="en-US" sz="2000" b="1" i="0" u="none" strike="noStrike" kern="120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prel</a:t>
            </a:r>
            <a:r>
              <a:rPr lang="en-US" sz="2000" b="1" i="0" u="none" strike="noStrike" kern="12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. work before SA approval) </a:t>
            </a:r>
            <a:endParaRPr lang="en-GB" altLang="en-US" sz="2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571687"/>
              </p:ext>
            </p:extLst>
          </p:nvPr>
        </p:nvGraphicFramePr>
        <p:xfrm>
          <a:off x="363747" y="1470728"/>
          <a:ext cx="11311467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3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8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5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8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89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927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940043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Time Sensitive Networking charging </a:t>
                      </a:r>
                    </a:p>
                    <a:p>
                      <a:pPr marL="0" indent="0" algn="l" defTabSz="1219170" rtl="0" eaLnBrk="1" fontAlgn="t" latinLnBrk="0" hangingPunct="1"/>
                      <a:r>
                        <a:rPr lang="en-GB" sz="1200" b="1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200" b="1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preliminary work before SA approval)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/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FS_TSNCH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5%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300" dirty="0">
                          <a:solidFill>
                            <a:srgbClr val="FF0000"/>
                          </a:solidFill>
                        </a:rPr>
                        <a:t>New SID in xxx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432637" y="2382976"/>
            <a:ext cx="11000316" cy="3764251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SA#96: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3 pCRs for TR 28.xxx were approved for introduction of: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Scope and reference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Skeleton of TR 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TR 28.xxx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S5‑225719)</a:t>
            </a:r>
            <a:endParaRPr lang="en-US" altLang="zh-CN" sz="1400" kern="0" dirty="0"/>
          </a:p>
          <a:p>
            <a:pPr marL="457189" lvl="1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1400" kern="0" dirty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marL="457189" lvl="1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Add use cases and solutions of the study</a:t>
            </a:r>
            <a:endParaRPr lang="en-US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2321971264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SA#97e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2776792"/>
              </p:ext>
            </p:extLst>
          </p:nvPr>
        </p:nvGraphicFramePr>
        <p:xfrm>
          <a:off x="661595" y="2131921"/>
          <a:ext cx="10651674" cy="1926162"/>
        </p:xfrm>
        <a:graphic>
          <a:graphicData uri="http://schemas.openxmlformats.org/drawingml/2006/table">
            <a:tbl>
              <a:tblPr/>
              <a:tblGrid>
                <a:gridCol w="1280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99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081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4631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37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S5-225733</a:t>
                      </a:r>
                    </a:p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B0F0"/>
                          </a:solidFill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{e-mail approval)</a:t>
                      </a: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Nchf charging services phase 2 improvements and optimizations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Information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23583"/>
                  </a:ext>
                </a:extLst>
              </a:tr>
              <a:tr h="486137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S5-225758</a:t>
                      </a:r>
                    </a:p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B0F0"/>
                          </a:solidFill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{e-mail approval)</a:t>
                      </a: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charging aspects for enhanced support of non-public networks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Information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9241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73994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18" y="145473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076" y="1643974"/>
            <a:ext cx="10240729" cy="4059458"/>
          </a:xfrm>
        </p:spPr>
        <p:txBody>
          <a:bodyPr/>
          <a:lstStyle/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MMS_CH_SBI CRs</a:t>
            </a:r>
          </a:p>
          <a:p>
            <a:r>
              <a:rPr lang="en-US" sz="2800" dirty="0"/>
              <a:t>Maintenance and Rel-18 small Enhancements</a:t>
            </a: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4E3345B-39AA-0BA2-621C-3287F66921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672238"/>
              </p:ext>
            </p:extLst>
          </p:nvPr>
        </p:nvGraphicFramePr>
        <p:xfrm>
          <a:off x="6556442" y="1718411"/>
          <a:ext cx="2976664" cy="2578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2" imgW="914282" imgH="792515" progId="Word.Document.8">
                  <p:embed/>
                </p:oleObj>
              </mc:Choice>
              <mc:Fallback>
                <p:oleObj name="Document" showAsIcon="1" r:id="rId2" imgW="914282" imgH="792515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556442" y="1718411"/>
                        <a:ext cx="2976664" cy="25787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2765894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240743"/>
            <a:ext cx="10363200" cy="1470025"/>
          </a:xfrm>
        </p:spPr>
        <p:txBody>
          <a:bodyPr/>
          <a:lstStyle/>
          <a:p>
            <a:r>
              <a:rPr lang="en-GB" altLang="zh-CN" sz="4400" dirty="0"/>
              <a:t>Administrative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728857" y="2360487"/>
            <a:ext cx="9188823" cy="3938713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dirty="0"/>
              <a:t>Next meetings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SA5#146</a:t>
            </a:r>
            <a:r>
              <a:rPr lang="fr-FR" sz="2000" dirty="0"/>
              <a:t> CH meeting schedule (14th – 18th November) will be held as a regular f2f meeting </a:t>
            </a:r>
            <a:r>
              <a:rPr lang="fr-FR" sz="2000" dirty="0" err="1"/>
              <a:t>tbd</a:t>
            </a:r>
            <a:r>
              <a:rPr lang="fr-FR" sz="2000" dirty="0"/>
              <a:t> by EF3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SA5#146-bis ad-hoc (16th-19th January) as online meeting</a:t>
            </a:r>
            <a:endParaRPr lang="fr-FR" sz="2400" dirty="0"/>
          </a:p>
          <a:p>
            <a:pPr marL="342900" lvl="1" indent="-342900" algn="l"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ea typeface="+mn-ea"/>
                <a:cs typeface="+mn-cs"/>
              </a:rPr>
              <a:t>Rapporteur call plan for September/October: 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en-US" altLang="zh-CN" sz="2000" dirty="0"/>
              <a:t>Schedule 1</a:t>
            </a:r>
            <a:r>
              <a:rPr lang="en-US" altLang="zh-CN" sz="2000" baseline="30000" dirty="0"/>
              <a:t>st</a:t>
            </a:r>
            <a:r>
              <a:rPr lang="en-US" altLang="zh-CN" sz="2000" dirty="0"/>
              <a:t> Rapporteur Call (27</a:t>
            </a:r>
            <a:r>
              <a:rPr lang="en-US" altLang="zh-CN" sz="2000" baseline="30000" dirty="0"/>
              <a:t>th</a:t>
            </a:r>
            <a:r>
              <a:rPr lang="en-US" altLang="zh-CN" sz="2000" dirty="0"/>
              <a:t> September)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en-US" altLang="zh-CN" sz="2000" dirty="0"/>
              <a:t>Schedule 2</a:t>
            </a:r>
            <a:r>
              <a:rPr lang="en-US" altLang="zh-CN" sz="2000" baseline="30000" dirty="0"/>
              <a:t>nd</a:t>
            </a:r>
            <a:r>
              <a:rPr lang="en-US" altLang="zh-CN" sz="2000" dirty="0"/>
              <a:t> Rapporteur Call (18</a:t>
            </a:r>
            <a:r>
              <a:rPr lang="en-US" altLang="zh-CN" sz="2000" baseline="30000" dirty="0"/>
              <a:t>th</a:t>
            </a:r>
            <a:r>
              <a:rPr lang="en-US" altLang="zh-CN" sz="2000" dirty="0"/>
              <a:t> October)</a:t>
            </a:r>
          </a:p>
          <a:p>
            <a:pPr marL="342900" lvl="1" indent="-342900" algn="l"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ea typeface="+mn-ea"/>
                <a:cs typeface="+mn-cs"/>
              </a:rPr>
              <a:t>3GPP Forge</a:t>
            </a:r>
            <a:r>
              <a:rPr lang="zh-CN" altLang="en-US" sz="2400" dirty="0">
                <a:ea typeface="+mn-ea"/>
                <a:cs typeface="+mn-cs"/>
              </a:rPr>
              <a:t>： </a:t>
            </a:r>
            <a:endParaRPr lang="en-US" altLang="zh-CN" sz="2400" dirty="0">
              <a:ea typeface="+mn-ea"/>
              <a:cs typeface="+mn-cs"/>
            </a:endParaRP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en-US" altLang="zh-CN" sz="2000" dirty="0"/>
              <a:t>Further discussion on work procedures about 3GPP Forge process for SA5 Charging Open API and ASN.1 with start scheduled at </a:t>
            </a:r>
            <a:r>
              <a:rPr lang="fr-FR" sz="2000" dirty="0"/>
              <a:t>SA5#146-bis ad-hoc </a:t>
            </a:r>
          </a:p>
        </p:txBody>
      </p:sp>
    </p:spTree>
    <p:extLst>
      <p:ext uri="{BB962C8B-B14F-4D97-AF65-F5344CB8AC3E}">
        <p14:creationId xmlns:p14="http://schemas.microsoft.com/office/powerpoint/2010/main" val="352477064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067" y="410966"/>
            <a:ext cx="8973312" cy="768101"/>
          </a:xfrm>
        </p:spPr>
        <p:txBody>
          <a:bodyPr/>
          <a:lstStyle/>
          <a:p>
            <a:r>
              <a:rPr lang="sv-SE" dirty="0"/>
              <a:t>Incoming LSs</a:t>
            </a:r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691609"/>
              </p:ext>
            </p:extLst>
          </p:nvPr>
        </p:nvGraphicFramePr>
        <p:xfrm>
          <a:off x="702067" y="1939341"/>
          <a:ext cx="10787865" cy="1640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313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186328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057835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021159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281230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5238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In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S5-225016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Resubmitted Reply LS on Enhancement on Charging Identifier Uniqueness Mechanism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C3-223669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Replied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S5-225445</a:t>
                      </a:r>
                      <a:endParaRPr lang="sv-SE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523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280354148"/>
              </p:ext>
            </p:extLst>
          </p:nvPr>
        </p:nvGraphicFramePr>
        <p:xfrm>
          <a:off x="748145" y="1828506"/>
          <a:ext cx="10233891" cy="2065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860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234887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979960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010277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896907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315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247912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S5-225445</a:t>
                      </a: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  <a:p>
                      <a:pPr algn="l" fontAlgn="t"/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Reply on the LS in about Charging Identifier Uniqueness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CT3, CT4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S5-225016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(C3-223669)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  <a:tr h="12535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S5-225775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on Reference point allocation to support charging services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SA2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72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8" name="Group 76">
            <a:extLst>
              <a:ext uri="{FF2B5EF4-FFF2-40B4-BE49-F238E27FC236}">
                <a16:creationId xmlns:a16="http://schemas.microsoft.com/office/drawing/2014/main" id="{9969EA0D-50CF-4183-B85E-7E445686F9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2873963"/>
              </p:ext>
            </p:extLst>
          </p:nvPr>
        </p:nvGraphicFramePr>
        <p:xfrm>
          <a:off x="673100" y="1813521"/>
          <a:ext cx="11239500" cy="924053"/>
        </p:xfrm>
        <a:graphic>
          <a:graphicData uri="http://schemas.openxmlformats.org/drawingml/2006/table">
            <a:tbl>
              <a:tblPr/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7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4805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4378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200"/>
                        </a:spcBef>
                        <a:spcAft>
                          <a:spcPts val="900"/>
                        </a:spcAft>
                        <a:tabLst>
                          <a:tab pos="257175" algn="l"/>
                        </a:tabLst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200"/>
                        </a:spcBef>
                        <a:spcAft>
                          <a:spcPts val="900"/>
                        </a:spcAft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200"/>
                        </a:spcBef>
                        <a:spcAft>
                          <a:spcPts val="900"/>
                        </a:spcAft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712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227667" y="101600"/>
            <a:ext cx="9103784" cy="1143000"/>
          </a:xfrm>
        </p:spPr>
        <p:txBody>
          <a:bodyPr/>
          <a:lstStyle/>
          <a:p>
            <a:r>
              <a:rPr lang="en-GB" altLang="en-US" dirty="0"/>
              <a:t>SA5 progress – Summary</a:t>
            </a:r>
            <a:endParaRPr lang="en-US" alt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081134"/>
              </p:ext>
            </p:extLst>
          </p:nvPr>
        </p:nvGraphicFramePr>
        <p:xfrm>
          <a:off x="402167" y="1716618"/>
          <a:ext cx="11311467" cy="3382516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3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8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5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8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89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927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72">
                <a:tc>
                  <a:txBody>
                    <a:bodyPr/>
                    <a:lstStyle/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Rel-18 Work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72"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960023</a:t>
                      </a: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MMS Charging in 5G System Architecture</a:t>
                      </a:r>
                      <a:endParaRPr lang="nl-NL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MMS_CH_SBI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  <a:endParaRPr lang="en-GB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72">
                <a:tc>
                  <a:txBody>
                    <a:bodyPr/>
                    <a:lstStyle/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Rel-18 Studies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286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900023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for enhancements of Network Slicing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FS_NETSLICE_CH_Ph2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l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72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920020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</a:t>
                      </a:r>
                      <a:r>
                        <a:rPr lang="en-US" sz="12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Nchf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charging services phase 2</a:t>
                      </a:r>
                      <a:endParaRPr lang="fr-FR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FS_NCHF_Ph2</a:t>
                      </a:r>
                      <a:endParaRPr lang="fr-FR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en-US" altLang="zh-CN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GB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l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772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920021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5G roaming charging architecture for wholesale and retail scenarios</a:t>
                      </a:r>
                      <a:endParaRPr lang="fr-FR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FS_CHROAM</a:t>
                      </a:r>
                      <a:endParaRPr lang="fr-FR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  <a:endParaRPr lang="en-GB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  <a:endParaRPr lang="en-GB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r>
                        <a:rPr lang="en-US" altLang="zh-CN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GB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l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772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940043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for Enhanced support of Non-Public Networks </a:t>
                      </a:r>
                      <a:endParaRPr lang="en-US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/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FS_eNPN_CH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r>
                        <a:rPr lang="en-US" altLang="zh-CN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GB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l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772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9700xx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Time Sensitive Networking charging </a:t>
                      </a:r>
                      <a:b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1200" b="1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200" b="1" i="0" u="none" strike="noStrike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prel</a:t>
                      </a:r>
                      <a:r>
                        <a:rPr lang="en-US" sz="1200" b="1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. work before SA approval) 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/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FS_TSNCH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l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3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New SID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3141432467"/>
                  </a:ext>
                </a:extLst>
              </a:tr>
              <a:tr h="304773">
                <a:tc>
                  <a:txBody>
                    <a:bodyPr/>
                    <a:lstStyle/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Rel-19 Studies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259" name="TextBox 1"/>
          <p:cNvSpPr txBox="1">
            <a:spLocks noChangeArrowheads="1"/>
          </p:cNvSpPr>
          <p:nvPr/>
        </p:nvSpPr>
        <p:spPr bwMode="auto">
          <a:xfrm>
            <a:off x="392151" y="6018212"/>
            <a:ext cx="1111698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altLang="en-US" sz="1100" dirty="0"/>
              <a:t>For more information, see the full Work Plan at: </a:t>
            </a:r>
            <a:r>
              <a:rPr lang="en-GB" altLang="en-US" sz="1100" dirty="0">
                <a:hlinkClick r:id="rId2"/>
              </a:rPr>
              <a:t>ftp://ftp.3gpp.org/information/WorkPlan</a:t>
            </a:r>
            <a:endParaRPr lang="en-GB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593346237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7692101"/>
              </p:ext>
            </p:extLst>
          </p:nvPr>
        </p:nvGraphicFramePr>
        <p:xfrm>
          <a:off x="1115876" y="1478555"/>
          <a:ext cx="10184439" cy="991501"/>
        </p:xfrm>
        <a:graphic>
          <a:graphicData uri="http://schemas.openxmlformats.org/drawingml/2006/table">
            <a:tbl>
              <a:tblPr/>
              <a:tblGrid>
                <a:gridCol w="1483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0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ctr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-352338" y="0"/>
            <a:ext cx="10989578" cy="1143000"/>
          </a:xfrm>
        </p:spPr>
        <p:txBody>
          <a:bodyPr/>
          <a:lstStyle/>
          <a:p>
            <a:r>
              <a:rPr lang="en-GB" altLang="en-US" b="1" dirty="0"/>
              <a:t>Rel-18 Work (MMS_CH_SBI)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840058"/>
              </p:ext>
            </p:extLst>
          </p:nvPr>
        </p:nvGraphicFramePr>
        <p:xfrm>
          <a:off x="402167" y="1716618"/>
          <a:ext cx="11311467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3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5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8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976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960023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MMS Charging in 5G System Architecture </a:t>
                      </a:r>
                      <a:endParaRPr lang="fr-FR" sz="10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MMS_CH_SBI</a:t>
                      </a:r>
                      <a:endParaRPr lang="fr-FR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0 %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586318" y="2836334"/>
            <a:ext cx="11000316" cy="3390900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SA#96: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The architecture for MMS charging was added (TS 32.240)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Charging architecture, scenarios and information was added (TS 32.270)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Addition of MMS node as consumer of the Converged charging service (TS 32.290)</a:t>
            </a:r>
          </a:p>
          <a:p>
            <a:pPr marL="457189" lvl="1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altLang="zh-CN" sz="1400" kern="0" dirty="0">
              <a:solidFill>
                <a:srgbClr val="00B05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marL="457189" lvl="1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Add more stage 3 specification details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31507652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3C568A-0C46-4592-BB68-CDB41342D77A}">
  <ds:schemaRefs>
    <ds:schemaRef ds:uri="http://purl.org/dc/dcmitype/"/>
    <ds:schemaRef ds:uri="http://www.w3.org/XML/1998/namespace"/>
    <ds:schemaRef ds:uri="b4d06219-a142-4c5f-be55-53f74cb980c7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687e87d0-d0a8-4c48-8f94-14f0c67212c5"/>
    <ds:schemaRef ds:uri="71c5aaf6-e6ce-465b-b873-5148d2a4c105"/>
  </ds:schemaRefs>
</ds:datastoreItem>
</file>

<file path=customXml/itemProps3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26760</TotalTime>
  <Words>1323</Words>
  <Application>Microsoft Office PowerPoint</Application>
  <PresentationFormat>Widescreen</PresentationFormat>
  <Paragraphs>337</Paragraphs>
  <Slides>17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Office Theme</vt:lpstr>
      <vt:lpstr>自定义设计方案</vt:lpstr>
      <vt:lpstr>Microsoft Word 97 - 2003 Document</vt:lpstr>
      <vt:lpstr>    Exec Report SA5#145e  Charging Management (CH)  </vt:lpstr>
      <vt:lpstr>Administrative aspects</vt:lpstr>
      <vt:lpstr>Incoming LSs</vt:lpstr>
      <vt:lpstr>Outgoing LSs</vt:lpstr>
      <vt:lpstr>Charging (CH) WIs/SIs</vt:lpstr>
      <vt:lpstr>PowerPoint Presentation</vt:lpstr>
      <vt:lpstr>SA5 progress – Summary</vt:lpstr>
      <vt:lpstr>PowerPoint Presentation</vt:lpstr>
      <vt:lpstr>Rel-18 Work (MMS_CH_SBI)</vt:lpstr>
      <vt:lpstr>Rel-18 Study (FS_NETSLICE_CH_Ph2)</vt:lpstr>
      <vt:lpstr>Rel-18 Study (FS_NCHF_Ph2)</vt:lpstr>
      <vt:lpstr>Rel-18 Study (FS_CHROAM)</vt:lpstr>
      <vt:lpstr>Rel-18 Study (FS_eNPN_CH)</vt:lpstr>
      <vt:lpstr>Rel-18 Study (FS_TSNCH) (prel. work before SA approval) </vt:lpstr>
      <vt:lpstr>PowerPoint Presentation</vt:lpstr>
      <vt:lpstr>Charging CRs 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MATRIXX Software</cp:lastModifiedBy>
  <cp:revision>431</cp:revision>
  <dcterms:created xsi:type="dcterms:W3CDTF">2019-03-13T01:38:36Z</dcterms:created>
  <dcterms:modified xsi:type="dcterms:W3CDTF">2022-08-24T12:47:01Z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(3)/upS5PqvUDxNtma0YdN1Fox7Xn/nfxuaa+w3rYYzf8kSp2ei/nt/92xNPSIHc1B+PDECOvh7
j8sXXkg7brBlCuV8Xn1grKTW5iBWIvnvHTaR7/lFCp2HPdL9+TIELnuZbakFXhnHokKoAY8R
1COIqWGYFY4Oj+H03ngfhGVT/jbJDFRrh1sN0O4G2zmlg4HqySiseYU/Br4US1MyTe27D/z7
zNhNo2u3i5JRaiFjGw</vt:lpwstr>
  </property>
  <property fmtid="{D5CDD505-2E9C-101B-9397-08002B2CF9AE}" pid="4" name="_2015_ms_pID_7253431">
    <vt:lpwstr>1m/N6mBBIl3e6HWOczWVxhvYeZMHI42Un1iqWxOhoClRqH9WsC3xZL
ypnVtu99CsEepB7quqB6twn6EutnzOSrQkrG4it9oRUwpMeVTgdx0s+/OhG14ghiDuY4WFDH
ZUbByvxp7743cCyYovqWQgcyYcm0Ww3P+jWXG3d/q+jZh+yJ1WY29eglMvAdOJ88AFRww4uw
dPxVZh4QeM/0/EtJSHh3AcogYWAiEApPsQAM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Yw==</vt:lpwstr>
  </property>
</Properties>
</file>