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4"/>
    <p:sldMasterId id="2147483942" r:id="rId5"/>
    <p:sldMasterId id="2147483951" r:id="rId6"/>
  </p:sldMasterIdLst>
  <p:notesMasterIdLst>
    <p:notesMasterId r:id="rId29"/>
  </p:notesMasterIdLst>
  <p:handoutMasterIdLst>
    <p:handoutMasterId r:id="rId30"/>
  </p:handoutMasterIdLst>
  <p:sldIdLst>
    <p:sldId id="303" r:id="rId7"/>
    <p:sldId id="1005" r:id="rId8"/>
    <p:sldId id="1004" r:id="rId9"/>
    <p:sldId id="987" r:id="rId10"/>
    <p:sldId id="997" r:id="rId11"/>
    <p:sldId id="998" r:id="rId12"/>
    <p:sldId id="999" r:id="rId13"/>
    <p:sldId id="996" r:id="rId14"/>
    <p:sldId id="1000" r:id="rId15"/>
    <p:sldId id="1012" r:id="rId16"/>
    <p:sldId id="970" r:id="rId17"/>
    <p:sldId id="989" r:id="rId18"/>
    <p:sldId id="992" r:id="rId19"/>
    <p:sldId id="991" r:id="rId20"/>
    <p:sldId id="1007" r:id="rId21"/>
    <p:sldId id="1001" r:id="rId22"/>
    <p:sldId id="1006" r:id="rId23"/>
    <p:sldId id="1014" r:id="rId24"/>
    <p:sldId id="1013" r:id="rId25"/>
    <p:sldId id="1008" r:id="rId26"/>
    <p:sldId id="995" r:id="rId27"/>
    <p:sldId id="704" r:id="rId28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ANGE" initials="JMC" lastIdx="1" clrIdx="0">
    <p:extLst>
      <p:ext uri="{19B8F6BF-5375-455C-9EA6-DF929625EA0E}">
        <p15:presenceInfo xmlns:p15="http://schemas.microsoft.com/office/powerpoint/2012/main" userId="ORANGE" providerId="None"/>
      </p:ext>
    </p:extLst>
  </p:cmAuthor>
  <p:cmAuthor id="2" name="JGK" initials="JG" lastIdx="5" clrIdx="1">
    <p:extLst>
      <p:ext uri="{19B8F6BF-5375-455C-9EA6-DF929625EA0E}">
        <p15:presenceInfo xmlns:p15="http://schemas.microsoft.com/office/powerpoint/2012/main" userId="JG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CC"/>
    <a:srgbClr val="72AF2F"/>
    <a:srgbClr val="C1E442"/>
    <a:srgbClr val="FFFF99"/>
    <a:srgbClr val="C6D254"/>
    <a:srgbClr val="000000"/>
    <a:srgbClr val="5C88D0"/>
    <a:srgbClr val="2A6EA8"/>
    <a:srgbClr val="B1D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60" y="4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28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A78BAD3-FC21-4679-B770-3EA085F20603}" type="datetime1">
              <a:rPr lang="en-US"/>
              <a:pPr>
                <a:defRPr/>
              </a:pPr>
              <a:t>4/8/2022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FF792-3EB9-44FA-9386-5606498586BD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2207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E730920-F8FB-4BAB-A0E2-B112E44812FA}" type="datetime1">
              <a:rPr lang="en-US"/>
              <a:pPr>
                <a:defRPr/>
              </a:pPr>
              <a:t>4/6/2022</a:t>
            </a:fld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BB3565-DE1F-45E8-8B92-B6CEF3A5A934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645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1A0830-7958-478F-A687-980EFBB47EC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21463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31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23184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9101" y="1579034"/>
            <a:ext cx="5289240" cy="4487332"/>
          </a:xfrm>
        </p:spPr>
        <p:txBody>
          <a:bodyPr>
            <a:normAutofit/>
          </a:bodyPr>
          <a:lstStyle>
            <a:lvl1pPr>
              <a:defRPr sz="1867" baseline="0"/>
            </a:lvl1pPr>
            <a:lvl2pPr>
              <a:defRPr sz="1867" baseline="0">
                <a:solidFill>
                  <a:schemeClr val="tx1"/>
                </a:solidFill>
              </a:defRPr>
            </a:lvl2pPr>
            <a:lvl3pPr>
              <a:defRPr sz="1867" baseline="0">
                <a:solidFill>
                  <a:schemeClr val="tx1"/>
                </a:solidFill>
              </a:defRPr>
            </a:lvl3pPr>
            <a:lvl4pPr>
              <a:defRPr sz="1867" baseline="0">
                <a:solidFill>
                  <a:schemeClr val="tx1"/>
                </a:solidFill>
              </a:defRPr>
            </a:lvl4pPr>
            <a:lvl5pPr>
              <a:defRPr sz="1867" baseline="0">
                <a:solidFill>
                  <a:schemeClr val="tx1"/>
                </a:solidFill>
              </a:defRPr>
            </a:lvl5pPr>
            <a:lvl6pPr>
              <a:defRPr sz="1867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6393" y="1578264"/>
            <a:ext cx="5286507" cy="4485891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1867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26060" y="6332195"/>
            <a:ext cx="981038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48344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6060" y="6332195"/>
            <a:ext cx="981038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72847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3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26060" y="6332195"/>
            <a:ext cx="981038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0651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84268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4828876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10952" y="6483350"/>
            <a:ext cx="527049" cy="222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8E712-7E90-46AF-8873-540771249AD5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14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33812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0" y="1579034"/>
            <a:ext cx="11353800" cy="4487333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52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244879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10952" y="6483350"/>
            <a:ext cx="527049" cy="222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8E712-7E90-46AF-8873-540771249AD5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76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0" y="1579034"/>
            <a:ext cx="11353800" cy="4487333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26060" y="6332195"/>
            <a:ext cx="981038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95723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2" y="357719"/>
            <a:ext cx="6437997" cy="3069165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7333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734300" y="355602"/>
            <a:ext cx="4038600" cy="45381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4250" y="3605525"/>
            <a:ext cx="6441580" cy="1288208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241294" indent="-241294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542386" indent="-254394" algn="l">
              <a:spcBef>
                <a:spcPts val="448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791980" indent="-230394" algn="l">
              <a:spcBef>
                <a:spcPts val="32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1065573" indent="-254394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18048" y="5645152"/>
            <a:ext cx="817033" cy="817033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33"/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33"/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33"/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33"/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33"/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33"/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33"/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33"/>
            </a:p>
          </p:txBody>
        </p:sp>
      </p:grpSp>
    </p:spTree>
    <p:extLst>
      <p:ext uri="{BB962C8B-B14F-4D97-AF65-F5344CB8AC3E}">
        <p14:creationId xmlns:p14="http://schemas.microsoft.com/office/powerpoint/2010/main" val="82532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1" y="357717"/>
            <a:ext cx="11353799" cy="5708649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  <a:lvl2pPr marL="478355" indent="-478355">
              <a:spcBef>
                <a:spcPts val="0"/>
              </a:spcBef>
              <a:buClrTx/>
              <a:buSzPct val="100000"/>
              <a:buFont typeface="+mj-lt"/>
              <a:buAutoNum type="arabicPeriod"/>
              <a:defRPr sz="40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6060" y="6332195"/>
            <a:ext cx="981038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2312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18359" y="357717"/>
            <a:ext cx="8129119" cy="5708649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7333" baseline="0"/>
            </a:lvl1pPr>
            <a:lvl2pPr>
              <a:lnSpc>
                <a:spcPct val="85000"/>
              </a:lnSpc>
              <a:spcBef>
                <a:spcPts val="0"/>
              </a:spcBef>
              <a:defRPr sz="7333"/>
            </a:lvl2pPr>
            <a:lvl3pPr>
              <a:defRPr sz="7333"/>
            </a:lvl3pPr>
            <a:lvl4pPr>
              <a:defRPr sz="7333"/>
            </a:lvl4pPr>
            <a:lvl5pPr>
              <a:defRPr sz="7333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6060" y="6332195"/>
            <a:ext cx="981038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85591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3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1075646" y="6376873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212963" y="6511925"/>
            <a:ext cx="7950201" cy="23495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3" spc="400" dirty="0">
                <a:solidFill>
                  <a:schemeClr val="bg1"/>
                </a:solidFill>
              </a:rPr>
              <a:t> 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S5-222xxx Discussion on 5G exposure,</a:t>
            </a:r>
            <a:r>
              <a:rPr lang="en-GB" sz="1100" b="1" spc="300" baseline="0" dirty="0">
                <a:ea typeface="+mn-ea"/>
                <a:cs typeface="Arial" panose="020B0604020202020204" pitchFamily="34" charset="0"/>
              </a:rPr>
              <a:t> SA5#142e, 4-12 April 2022</a:t>
            </a:r>
            <a:endParaRPr lang="en-GB" sz="1100" b="1" spc="300" dirty="0"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endParaRPr lang="en-GB" sz="1067" b="1" spc="400" dirty="0">
              <a:solidFill>
                <a:schemeClr val="bg1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 dirty="0">
                <a:solidFill>
                  <a:schemeClr val="bg1"/>
                </a:solidFill>
              </a:rPr>
              <a:t>© 3GPP 2012</a:t>
            </a:r>
            <a:endParaRPr lang="en-GB" altLang="en-US" sz="1333" dirty="0"/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/>
              <a:t>© 3GPP 2022</a:t>
            </a:r>
          </a:p>
        </p:txBody>
      </p:sp>
      <p:pic>
        <p:nvPicPr>
          <p:cNvPr id="11" name="Picture 13" descr="green2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467" y="6423704"/>
            <a:ext cx="3651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 userDrawn="1"/>
        </p:nvSpPr>
        <p:spPr bwMode="auto">
          <a:xfrm>
            <a:off x="11157629" y="6330667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/>
              <a:pPr algn="ctr">
                <a:defRPr/>
              </a:pPr>
              <a:t>‹N°›</a:t>
            </a:fld>
            <a:endParaRPr lang="en-GB" altLang="en-US" sz="1333" b="1" dirty="0"/>
          </a:p>
          <a:p>
            <a:pPr>
              <a:defRPr/>
            </a:pPr>
            <a:endParaRPr lang="en-GB" altLang="en-US" sz="1333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  <p:sldLayoutId id="2147483940" r:id="rId3"/>
    <p:sldLayoutId id="2147483941" r:id="rId4"/>
    <p:sldLayoutId id="2147483955" r:id="rId5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10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356659"/>
            <a:ext cx="11353800" cy="991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579034"/>
            <a:ext cx="11353800" cy="44873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19100" y="6047314"/>
            <a:ext cx="366680" cy="446615"/>
          </a:xfrm>
          <a:prstGeom prst="rect">
            <a:avLst/>
          </a:prstGeom>
        </p:spPr>
        <p:txBody>
          <a:bodyPr wrap="square" lIns="96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fr-FR" sz="1067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121917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6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‹N°›</a:t>
            </a:fld>
            <a:endParaRPr kumimoji="0" lang="fr-FR" sz="106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35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1219170" rtl="0" eaLnBrk="1" latinLnBrk="0" hangingPunct="1">
        <a:lnSpc>
          <a:spcPct val="90000"/>
        </a:lnSpc>
        <a:spcBef>
          <a:spcPct val="0"/>
        </a:spcBef>
        <a:buNone/>
        <a:defRPr sz="2667" kern="1200" spc="-27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8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867" kern="1200" spc="-27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1219170" rtl="0" eaLnBrk="1" latinLnBrk="0" hangingPunct="1">
        <a:lnSpc>
          <a:spcPct val="90000"/>
        </a:lnSpc>
        <a:spcBef>
          <a:spcPts val="800"/>
        </a:spcBef>
        <a:buClr>
          <a:schemeClr val="bg1"/>
        </a:buClr>
        <a:buSzPct val="25000"/>
        <a:buFont typeface="Calibri" panose="020F0502020204030204" pitchFamily="34" charset="0"/>
        <a:buNone/>
        <a:defRPr sz="1867" kern="1200" spc="-27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241294" indent="-241294" algn="l" defTabSz="121917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Font typeface="Wingdings" panose="05000000000000000000" pitchFamily="2" charset="2"/>
        <a:buChar char="§"/>
        <a:defRPr sz="1867" kern="1200" spc="-27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543970" indent="-253994" algn="l" defTabSz="121917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867" kern="1200" spc="-27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793731" indent="-230712" algn="l" defTabSz="121917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867" kern="1200" spc="-27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1066773" indent="-253994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630172" y="6376873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67489" y="6423704"/>
            <a:ext cx="7950201" cy="323171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3" spc="400" dirty="0">
                <a:solidFill>
                  <a:schemeClr val="bg1"/>
                </a:solidFill>
              </a:rPr>
              <a:t> 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S5-222457 Discussion on 5G exposure,</a:t>
            </a:r>
            <a:r>
              <a:rPr lang="en-GB" sz="1100" b="1" spc="300" baseline="0" dirty="0">
                <a:ea typeface="+mn-ea"/>
                <a:cs typeface="Arial" panose="020B0604020202020204" pitchFamily="34" charset="0"/>
              </a:rPr>
              <a:t> SA5#142e, 4-12 April 2022</a:t>
            </a:r>
            <a:endParaRPr lang="en-GB" sz="1100" b="1" spc="300" dirty="0"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endParaRPr lang="en-GB" sz="1067" b="1" spc="400" dirty="0">
              <a:solidFill>
                <a:schemeClr val="bg1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 dirty="0">
                <a:solidFill>
                  <a:schemeClr val="bg1"/>
                </a:solidFill>
              </a:rPr>
              <a:t>© 3GPP 2012</a:t>
            </a:r>
            <a:endParaRPr lang="en-GB" altLang="en-US" sz="1333" dirty="0"/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/>
              <a:t>© 3GPP 2022</a:t>
            </a:r>
          </a:p>
        </p:txBody>
      </p:sp>
      <p:pic>
        <p:nvPicPr>
          <p:cNvPr id="11" name="Picture 13" descr="green2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467" y="6423704"/>
            <a:ext cx="3651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 userDrawn="1"/>
        </p:nvSpPr>
        <p:spPr bwMode="auto">
          <a:xfrm>
            <a:off x="11157629" y="6330667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/>
              <a:pPr algn="ctr">
                <a:defRPr/>
              </a:pPr>
              <a:t>‹N°›</a:t>
            </a:fld>
            <a:endParaRPr lang="en-GB" altLang="en-US" sz="1333" b="1" dirty="0"/>
          </a:p>
          <a:p>
            <a:pPr>
              <a:defRPr/>
            </a:pPr>
            <a:endParaRPr lang="en-GB" altLang="en-US" sz="1333" dirty="0"/>
          </a:p>
        </p:txBody>
      </p:sp>
    </p:spTree>
    <p:extLst>
      <p:ext uri="{BB962C8B-B14F-4D97-AF65-F5344CB8AC3E}">
        <p14:creationId xmlns:p14="http://schemas.microsoft.com/office/powerpoint/2010/main" val="323797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8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emf"/><Relationship Id="rId5" Type="http://schemas.openxmlformats.org/officeDocument/2006/relationships/hyperlink" Target="https://portal.3gpp.org/desktopmodules/Specifications/SpecificationDetails.aspx?specificationId=3144" TargetMode="Externa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3gpp.org/desktopmodules/Specifications/SpecificationDetails.aspx?specificationId=3337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ortal.3gpp.org/desktopmodules/Specifications/SpecificationDetails.aspx?specificationId=318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5g-sa.org/page161" TargetMode="External"/><Relationship Id="rId2" Type="http://schemas.openxmlformats.org/officeDocument/2006/relationships/hyperlink" Target="https://5g-acia.org/whitepapers/exposure-of-5g-capabilities-for-connected-industries-and-automation-applications-2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portal.3gpp.org/desktopmodules/Specifications/SpecificationDetails.aspx?specificationId=3107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67678" y="2820444"/>
            <a:ext cx="8621712" cy="1468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sz="4800" dirty="0"/>
              <a:t> Discussion Paper on</a:t>
            </a:r>
            <a:br>
              <a:rPr lang="en-GB" sz="4800" dirty="0"/>
            </a:br>
            <a:r>
              <a:rPr lang="en-GB" altLang="zh-CN" sz="4800" dirty="0"/>
              <a:t>5G exposure</a:t>
            </a:r>
            <a:endParaRPr lang="en-GB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>
          <a:xfrm>
            <a:off x="2054990" y="4523069"/>
            <a:ext cx="85344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br>
              <a:rPr lang="en-US" altLang="en-US" sz="2667" dirty="0"/>
            </a:br>
            <a:r>
              <a:rPr lang="fr-FR" sz="2400" u="sng" dirty="0">
                <a:latin typeface="Arial" charset="0"/>
              </a:rPr>
              <a:t>Source</a:t>
            </a:r>
            <a:r>
              <a:rPr lang="fr-FR" sz="2400" dirty="0">
                <a:latin typeface="Arial" charset="0"/>
              </a:rPr>
              <a:t>: AT&amp;T, Deutsche Telekom, Ericsson, Huawei, Intel, Orange, Samsung, </a:t>
            </a:r>
            <a:r>
              <a:rPr lang="fr-FR" sz="2400" dirty="0" err="1">
                <a:latin typeface="Arial" charset="0"/>
              </a:rPr>
              <a:t>Telefonica</a:t>
            </a:r>
            <a:r>
              <a:rPr lang="fr-FR" sz="2400" dirty="0">
                <a:latin typeface="Arial" charset="0"/>
              </a:rPr>
              <a:t>, Verizon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2667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GB" altLang="en-US" sz="2667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53FC56-46E1-4845-A512-B594B0482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182639"/>
            <a:ext cx="11353800" cy="14927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The WG is asked to endorse the need for studying and analyzing the industry use cases and requirements for 5G (including network slice) management capabilities exposure (e.g. from 5G-ACIA, 5G Slicing Association, SA1, etc.) in a new or an existing SID.</a:t>
            </a:r>
            <a:endParaRPr lang="fr-FR" sz="1600" dirty="0"/>
          </a:p>
          <a:p>
            <a:pPr lvl="1">
              <a:buFont typeface="Wingdings" panose="05000000000000000000" pitchFamily="2" charset="2"/>
              <a:buChar char="Ø"/>
            </a:pPr>
            <a:endParaRPr lang="fr-FR" sz="16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19FF29-F343-45CB-88FD-0A3669F7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Proposal</a:t>
            </a:r>
            <a:r>
              <a:rPr lang="fr-FR" dirty="0"/>
              <a:t> No. 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243895-7FCC-45A2-BB06-3759A19EF5A9}"/>
              </a:ext>
            </a:extLst>
          </p:cNvPr>
          <p:cNvCxnSpPr/>
          <p:nvPr/>
        </p:nvCxnSpPr>
        <p:spPr bwMode="auto">
          <a:xfrm>
            <a:off x="4447713" y="4221343"/>
            <a:ext cx="239697" cy="2074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8167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9" indent="-457189">
              <a:buSzPct val="100000"/>
              <a:buFont typeface="+mj-lt"/>
              <a:buAutoNum type="arabicPeriod"/>
            </a:pPr>
            <a:r>
              <a:rPr lang="fr-FR" sz="2400" dirty="0" err="1"/>
              <a:t>Several</a:t>
            </a:r>
            <a:r>
              <a:rPr lang="fr-FR" sz="2400" dirty="0"/>
              <a:t> initiatives </a:t>
            </a:r>
            <a:r>
              <a:rPr lang="fr-FR" sz="2400" dirty="0" err="1"/>
              <a:t>exist</a:t>
            </a:r>
            <a:r>
              <a:rPr lang="fr-FR" sz="2400" dirty="0"/>
              <a:t> in 3GPP to </a:t>
            </a:r>
            <a:r>
              <a:rPr lang="fr-FR" sz="2400" dirty="0" err="1"/>
              <a:t>offer</a:t>
            </a:r>
            <a:r>
              <a:rPr lang="fr-FR" sz="2400" dirty="0"/>
              <a:t> solutions for 5G </a:t>
            </a:r>
            <a:r>
              <a:rPr lang="fr-FR" sz="2400" dirty="0" err="1"/>
              <a:t>exposure</a:t>
            </a:r>
            <a:r>
              <a:rPr lang="fr-FR" sz="2400" dirty="0"/>
              <a:t>:</a:t>
            </a:r>
          </a:p>
          <a:p>
            <a:pPr marL="838200" lvl="1" indent="-457200">
              <a:buSzPct val="100000"/>
              <a:buFont typeface="+mj-lt"/>
              <a:buAutoNum type="alphaLcParenR"/>
            </a:pPr>
            <a:r>
              <a:rPr lang="en-US" sz="1900" dirty="0"/>
              <a:t>SA2 - cf. TS 23.501 (System architecture for the 5G System (5GS)) -&gt; NEF</a:t>
            </a:r>
          </a:p>
          <a:p>
            <a:pPr marL="838200" lvl="1" indent="-457200">
              <a:buSzPct val="100000"/>
              <a:buFont typeface="+mj-lt"/>
              <a:buAutoNum type="alphaLcParenR"/>
            </a:pPr>
            <a:r>
              <a:rPr lang="en-US" sz="1900" dirty="0"/>
              <a:t>SA6 - cf. TS 23.222 (Functional architecture and information flows to support Common API Framework for 3GPP Northbound APIs) -&gt; CAPIF</a:t>
            </a:r>
          </a:p>
          <a:p>
            <a:pPr marL="838200" lvl="1" indent="-457200">
              <a:buSzPct val="100000"/>
              <a:buFont typeface="+mj-lt"/>
              <a:buAutoNum type="alphaLcParenR"/>
            </a:pPr>
            <a:r>
              <a:rPr lang="en-US" sz="1900" dirty="0"/>
              <a:t>SA5 - work is ongoing. Several Rel-17 Study / Work Items on:</a:t>
            </a:r>
          </a:p>
          <a:p>
            <a:pPr marL="1371600" lvl="2" indent="-457200">
              <a:buSzPct val="100000"/>
              <a:buFont typeface="+mj-lt"/>
              <a:buAutoNum type="alphaLcParenR"/>
            </a:pPr>
            <a:r>
              <a:rPr lang="en-US" sz="1300" dirty="0"/>
              <a:t>Network slice management capability exposure (FS_NSCE),</a:t>
            </a:r>
          </a:p>
          <a:p>
            <a:pPr marL="1371600" lvl="2" indent="-457200">
              <a:buSzPct val="100000"/>
              <a:buFont typeface="+mj-lt"/>
              <a:buAutoNum type="alphaLcParenR"/>
            </a:pPr>
            <a:r>
              <a:rPr lang="en-US" sz="1300" dirty="0"/>
              <a:t>Access (to Management Service) control (FS_MNSAC, MSAC), </a:t>
            </a:r>
          </a:p>
          <a:p>
            <a:pPr marL="1371600" lvl="2" indent="-457200">
              <a:buSzPct val="100000"/>
              <a:buFont typeface="+mj-lt"/>
              <a:buAutoNum type="alphaLcParenR"/>
            </a:pPr>
            <a:r>
              <a:rPr lang="en-US" sz="1300" dirty="0"/>
              <a:t>Tenant management (</a:t>
            </a:r>
            <a:r>
              <a:rPr lang="en-US" sz="1300" dirty="0" err="1"/>
              <a:t>eMEMTANE</a:t>
            </a:r>
            <a:r>
              <a:rPr lang="en-US" sz="1300" dirty="0"/>
              <a:t>),</a:t>
            </a:r>
          </a:p>
          <a:p>
            <a:pPr marL="914400" lvl="2" indent="0">
              <a:buSzPct val="100000"/>
              <a:buNone/>
            </a:pPr>
            <a:r>
              <a:rPr lang="en-US" sz="1300" dirty="0"/>
              <a:t>+ discussions on Management Service (</a:t>
            </a:r>
            <a:r>
              <a:rPr lang="en-US" sz="1300" dirty="0" err="1"/>
              <a:t>MnS</a:t>
            </a:r>
            <a:r>
              <a:rPr lang="en-US" sz="1300" dirty="0"/>
              <a:t>) discovery</a:t>
            </a:r>
          </a:p>
          <a:p>
            <a:pPr marL="1371600" lvl="2" indent="-457200">
              <a:buSzPct val="100000"/>
              <a:buFont typeface="+mj-lt"/>
              <a:buAutoNum type="alphaLcParenR"/>
            </a:pPr>
            <a:endParaRPr lang="en-US" sz="1300" dirty="0"/>
          </a:p>
          <a:p>
            <a:pPr marL="381000" lvl="1" indent="0">
              <a:buSzPct val="100000"/>
              <a:buNone/>
            </a:pPr>
            <a:r>
              <a:rPr lang="en-US" sz="1900" dirty="0"/>
              <a:t>        , with little progress</a:t>
            </a:r>
          </a:p>
          <a:p>
            <a:pPr marL="381000" lvl="1" indent="0">
              <a:buSzPct val="100000"/>
              <a:buNone/>
            </a:pPr>
            <a:r>
              <a:rPr lang="en-US" sz="1900" dirty="0"/>
              <a:t>        , with no global picture of management capabilities exposure.</a:t>
            </a:r>
          </a:p>
          <a:p>
            <a:pPr marL="838200" lvl="1" indent="-457200">
              <a:buSzPct val="100000"/>
              <a:buFont typeface="+mj-lt"/>
              <a:buAutoNum type="alphaLcParenR"/>
            </a:pPr>
            <a:endParaRPr lang="en-US" sz="1900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/>
              <a:t>It may be good to have a homogeneous cross-WG approach within 3GPP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Problem</a:t>
            </a:r>
            <a:r>
              <a:rPr lang="fr-FR" dirty="0"/>
              <a:t> #2</a:t>
            </a:r>
          </a:p>
        </p:txBody>
      </p:sp>
    </p:spTree>
    <p:extLst>
      <p:ext uri="{BB962C8B-B14F-4D97-AF65-F5344CB8AC3E}">
        <p14:creationId xmlns:p14="http://schemas.microsoft.com/office/powerpoint/2010/main" val="79866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32CC3C5-A50F-4191-9C0D-5D64169FC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dirty="0" err="1"/>
              <a:t>Exposure</a:t>
            </a:r>
            <a:r>
              <a:rPr lang="fr-FR" sz="1600" dirty="0"/>
              <a:t> at </a:t>
            </a:r>
            <a:r>
              <a:rPr lang="fr-FR" sz="1600" u="sng" dirty="0"/>
              <a:t>BSS </a:t>
            </a:r>
            <a:r>
              <a:rPr lang="fr-FR" sz="1600" u="sng" dirty="0" err="1"/>
              <a:t>level</a:t>
            </a:r>
            <a:r>
              <a:rPr lang="fr-FR" sz="1600" u="sng" dirty="0"/>
              <a:t> </a:t>
            </a:r>
            <a:r>
              <a:rPr lang="fr-FR" sz="1600" dirty="0"/>
              <a:t>(not in 3GPP Scope of Work (</a:t>
            </a:r>
            <a:r>
              <a:rPr lang="fr-FR" sz="1600" dirty="0" err="1"/>
              <a:t>SoW</a:t>
            </a:r>
            <a:r>
              <a:rPr lang="fr-FR" sz="1600" dirty="0"/>
              <a:t>))</a:t>
            </a:r>
          </a:p>
          <a:p>
            <a:pPr lvl="1"/>
            <a:r>
              <a:rPr lang="fr-FR" sz="1400" dirty="0" err="1"/>
              <a:t>Exposure</a:t>
            </a:r>
            <a:r>
              <a:rPr lang="fr-FR" sz="1400" dirty="0"/>
              <a:t> of Product </a:t>
            </a:r>
            <a:r>
              <a:rPr lang="fr-FR" sz="1400" dirty="0" err="1"/>
              <a:t>Specification</a:t>
            </a:r>
            <a:r>
              <a:rPr lang="fr-FR" sz="1400" dirty="0"/>
              <a:t> as part of CSP </a:t>
            </a:r>
            <a:r>
              <a:rPr lang="fr-FR" sz="1400" dirty="0" err="1"/>
              <a:t>offering</a:t>
            </a:r>
            <a:r>
              <a:rPr lang="fr-FR" sz="1400" dirty="0"/>
              <a:t> </a:t>
            </a:r>
            <a:r>
              <a:rPr lang="fr-FR" sz="1400" dirty="0" err="1"/>
              <a:t>catalog</a:t>
            </a:r>
            <a:endParaRPr lang="fr-FR" sz="1400" dirty="0"/>
          </a:p>
          <a:p>
            <a:pPr lvl="1"/>
            <a:r>
              <a:rPr lang="fr-FR" sz="1400" dirty="0"/>
              <a:t>Customer can select and </a:t>
            </a:r>
            <a:r>
              <a:rPr lang="fr-FR" sz="1400" dirty="0" err="1"/>
              <a:t>order</a:t>
            </a:r>
            <a:r>
              <a:rPr lang="fr-FR" sz="1400" dirty="0"/>
              <a:t> </a:t>
            </a:r>
            <a:r>
              <a:rPr lang="fr-FR" sz="1400" dirty="0" err="1"/>
              <a:t>Products</a:t>
            </a:r>
            <a:r>
              <a:rPr lang="fr-FR" sz="1400" dirty="0"/>
              <a:t> via Product </a:t>
            </a:r>
            <a:r>
              <a:rPr lang="fr-FR" sz="1400" dirty="0" err="1"/>
              <a:t>Ordering</a:t>
            </a:r>
            <a:r>
              <a:rPr lang="fr-FR" sz="1400" dirty="0"/>
              <a:t> API </a:t>
            </a:r>
            <a:r>
              <a:rPr lang="fr-FR" sz="1400" dirty="0" err="1"/>
              <a:t>specified</a:t>
            </a:r>
            <a:r>
              <a:rPr lang="fr-FR" sz="1400" dirty="0"/>
              <a:t> by TM Forum and </a:t>
            </a:r>
            <a:r>
              <a:rPr lang="fr-FR" sz="1400" dirty="0" err="1"/>
              <a:t>exposed</a:t>
            </a:r>
            <a:r>
              <a:rPr lang="fr-FR" sz="1400" dirty="0"/>
              <a:t> by CSP</a:t>
            </a:r>
          </a:p>
          <a:p>
            <a:pPr lvl="1"/>
            <a:r>
              <a:rPr lang="fr-FR" sz="1400" dirty="0"/>
              <a:t>A Network Slice can </a:t>
            </a:r>
            <a:r>
              <a:rPr lang="fr-FR" sz="1400" dirty="0" err="1"/>
              <a:t>be</a:t>
            </a:r>
            <a:r>
              <a:rPr lang="fr-FR" sz="1400" dirty="0"/>
              <a:t> a Product</a:t>
            </a:r>
          </a:p>
          <a:p>
            <a:r>
              <a:rPr lang="fr-FR" sz="1600" dirty="0" err="1"/>
              <a:t>Exposure</a:t>
            </a:r>
            <a:r>
              <a:rPr lang="fr-FR" sz="1600" dirty="0"/>
              <a:t> at </a:t>
            </a:r>
            <a:r>
              <a:rPr lang="fr-FR" sz="1600" u="sng" dirty="0"/>
              <a:t>OSS </a:t>
            </a:r>
            <a:r>
              <a:rPr lang="fr-FR" sz="1600" u="sng" dirty="0" err="1"/>
              <a:t>level</a:t>
            </a:r>
            <a:r>
              <a:rPr lang="fr-FR" sz="1600" dirty="0"/>
              <a:t> (if </a:t>
            </a:r>
            <a:r>
              <a:rPr lang="fr-FR" sz="1600" dirty="0" err="1"/>
              <a:t>needed</a:t>
            </a:r>
            <a:r>
              <a:rPr lang="fr-FR" sz="1600" dirty="0"/>
              <a:t>, </a:t>
            </a:r>
            <a:r>
              <a:rPr lang="fr-FR" sz="1600" dirty="0" err="1"/>
              <a:t>would</a:t>
            </a:r>
            <a:r>
              <a:rPr lang="fr-FR" sz="1600" dirty="0"/>
              <a:t> </a:t>
            </a:r>
            <a:r>
              <a:rPr lang="fr-FR" sz="1600" dirty="0" err="1"/>
              <a:t>be</a:t>
            </a:r>
            <a:r>
              <a:rPr lang="fr-FR" sz="1600" dirty="0"/>
              <a:t> part of 3GPP SA5 </a:t>
            </a:r>
            <a:r>
              <a:rPr lang="fr-FR" sz="1600" dirty="0" err="1"/>
              <a:t>SoW</a:t>
            </a:r>
            <a:r>
              <a:rPr lang="fr-FR" sz="1600" dirty="0"/>
              <a:t>)</a:t>
            </a:r>
          </a:p>
          <a:p>
            <a:pPr lvl="1"/>
            <a:r>
              <a:rPr lang="fr-FR" sz="1400" dirty="0" err="1"/>
              <a:t>Exposure</a:t>
            </a:r>
            <a:r>
              <a:rPr lang="fr-FR" sz="1400" dirty="0"/>
              <a:t> of Management Services (</a:t>
            </a:r>
            <a:r>
              <a:rPr lang="fr-FR" sz="1400" dirty="0" err="1"/>
              <a:t>MnS</a:t>
            </a:r>
            <a:r>
              <a:rPr lang="fr-FR" sz="1400" dirty="0"/>
              <a:t>))</a:t>
            </a:r>
            <a:endParaRPr lang="en-US" sz="1400" dirty="0">
              <a:solidFill>
                <a:srgbClr val="FF0000"/>
              </a:solidFill>
              <a:latin typeface="Segoe UI" panose="020B0502040204020203" pitchFamily="34" charset="0"/>
            </a:endParaRPr>
          </a:p>
          <a:p>
            <a:r>
              <a:rPr lang="fr-FR" sz="1600" dirty="0" err="1"/>
              <a:t>Exposure</a:t>
            </a:r>
            <a:r>
              <a:rPr lang="fr-FR" sz="1600" dirty="0"/>
              <a:t> at </a:t>
            </a:r>
            <a:r>
              <a:rPr lang="fr-FR" sz="1600" u="sng" dirty="0"/>
              <a:t>Network </a:t>
            </a:r>
            <a:r>
              <a:rPr lang="fr-FR" sz="1600" u="sng" dirty="0" err="1"/>
              <a:t>Function</a:t>
            </a:r>
            <a:r>
              <a:rPr lang="fr-FR" sz="1600" u="sng" dirty="0"/>
              <a:t> </a:t>
            </a:r>
            <a:r>
              <a:rPr lang="fr-FR" sz="1600" u="sng" dirty="0" err="1"/>
              <a:t>level</a:t>
            </a:r>
            <a:r>
              <a:rPr lang="fr-FR" sz="1600" u="sng" dirty="0"/>
              <a:t> </a:t>
            </a:r>
            <a:r>
              <a:rPr lang="fr-FR" sz="1600" dirty="0"/>
              <a:t>(3GPP SA2 </a:t>
            </a:r>
            <a:r>
              <a:rPr lang="fr-FR" sz="1600" dirty="0" err="1"/>
              <a:t>SoW</a:t>
            </a:r>
            <a:r>
              <a:rPr lang="fr-FR" sz="1600" dirty="0"/>
              <a:t>)</a:t>
            </a:r>
          </a:p>
          <a:p>
            <a:pPr lvl="1"/>
            <a:r>
              <a:rPr lang="fr-FR" sz="1400" dirty="0" err="1"/>
              <a:t>Exposure</a:t>
            </a:r>
            <a:r>
              <a:rPr lang="fr-FR" sz="1400" dirty="0"/>
              <a:t> of Network </a:t>
            </a:r>
            <a:r>
              <a:rPr lang="fr-FR" sz="1400" dirty="0" err="1"/>
              <a:t>Functions</a:t>
            </a:r>
            <a:r>
              <a:rPr lang="fr-FR" sz="1400" dirty="0"/>
              <a:t>, via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/>
              <a:t>NEF (Network </a:t>
            </a:r>
            <a:r>
              <a:rPr lang="fr-FR" sz="1400" dirty="0" err="1"/>
              <a:t>Exposure</a:t>
            </a:r>
            <a:r>
              <a:rPr lang="fr-FR" sz="1400" dirty="0"/>
              <a:t> </a:t>
            </a:r>
            <a:r>
              <a:rPr lang="fr-FR" sz="1400" dirty="0" err="1"/>
              <a:t>Function</a:t>
            </a:r>
            <a:r>
              <a:rPr lang="fr-FR" sz="1400" dirty="0"/>
              <a:t>), as in TS 23.501</a:t>
            </a:r>
          </a:p>
          <a:p>
            <a:r>
              <a:rPr lang="fr-FR" sz="1600" dirty="0" err="1"/>
              <a:t>Exposure</a:t>
            </a:r>
            <a:r>
              <a:rPr lang="fr-FR" sz="1600" dirty="0"/>
              <a:t> at </a:t>
            </a:r>
            <a:r>
              <a:rPr lang="fr-FR" sz="1600" u="sng" dirty="0"/>
              <a:t>Application </a:t>
            </a:r>
            <a:r>
              <a:rPr lang="fr-FR" sz="1600" u="sng" dirty="0" err="1"/>
              <a:t>level</a:t>
            </a:r>
            <a:r>
              <a:rPr lang="fr-FR" sz="1600" u="sng" dirty="0"/>
              <a:t> </a:t>
            </a:r>
            <a:r>
              <a:rPr lang="fr-FR" sz="1600" dirty="0"/>
              <a:t>(3GPP SA6 </a:t>
            </a:r>
            <a:r>
              <a:rPr lang="fr-FR" sz="1600" dirty="0" err="1"/>
              <a:t>SoW</a:t>
            </a:r>
            <a:r>
              <a:rPr lang="fr-FR" sz="1600" dirty="0"/>
              <a:t>)</a:t>
            </a:r>
          </a:p>
          <a:p>
            <a:pPr lvl="1"/>
            <a:r>
              <a:rPr lang="fr-FR" sz="1400" dirty="0" err="1"/>
              <a:t>Exposure</a:t>
            </a:r>
            <a:r>
              <a:rPr lang="fr-FR" sz="1400" dirty="0"/>
              <a:t> of application </a:t>
            </a:r>
            <a:r>
              <a:rPr lang="fr-FR" sz="1400" dirty="0" err="1"/>
              <a:t>capabilities</a:t>
            </a:r>
            <a:r>
              <a:rPr lang="fr-FR" sz="1400" dirty="0"/>
              <a:t> + …             </a:t>
            </a:r>
          </a:p>
          <a:p>
            <a:pPr marL="609600" lvl="1" indent="0">
              <a:buNone/>
            </a:pPr>
            <a:endParaRPr lang="fr-FR" sz="1400" dirty="0"/>
          </a:p>
          <a:p>
            <a:pPr lvl="1"/>
            <a:endParaRPr lang="fr-FR" sz="1400" dirty="0"/>
          </a:p>
          <a:p>
            <a:pPr marL="228600" indent="0">
              <a:buNone/>
            </a:pPr>
            <a:r>
              <a:rPr lang="en-US" sz="1900" dirty="0"/>
              <a:t>-&gt; It may be good to have a homogeneous cross-WG approach within 3GPP 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levels</a:t>
            </a:r>
            <a:r>
              <a:rPr lang="fr-FR" dirty="0"/>
              <a:t> of 5G </a:t>
            </a:r>
            <a:r>
              <a:rPr lang="fr-FR" dirty="0" err="1"/>
              <a:t>exposure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664950" y="6483350"/>
            <a:ext cx="527050" cy="222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78E712-7E90-46AF-8873-540771249AD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12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44B32-4B8A-487E-A042-3D479657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SA2 - NEF</a:t>
            </a:r>
          </a:p>
        </p:txBody>
      </p:sp>
      <p:sp>
        <p:nvSpPr>
          <p:cNvPr id="3" name="Espace réservé du contenu 5">
            <a:extLst>
              <a:ext uri="{FF2B5EF4-FFF2-40B4-BE49-F238E27FC236}">
                <a16:creationId xmlns:a16="http://schemas.microsoft.com/office/drawing/2014/main" id="{93B3E19A-471B-4E70-9B4A-0B84A821C29C}"/>
              </a:ext>
            </a:extLst>
          </p:cNvPr>
          <p:cNvSpPr txBox="1">
            <a:spLocks/>
          </p:cNvSpPr>
          <p:nvPr/>
        </p:nvSpPr>
        <p:spPr>
          <a:xfrm>
            <a:off x="419101" y="1579034"/>
            <a:ext cx="7854888" cy="4487333"/>
          </a:xfrm>
          <a:prstGeom prst="rect">
            <a:avLst/>
          </a:prstGeom>
        </p:spPr>
        <p:txBody>
          <a:bodyPr/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/>
              <a:t>NEF (Network Exposure Function), a 5G core network function which supports external exposure of capabilities of network functions. External exposure can be categorized as:</a:t>
            </a:r>
          </a:p>
          <a:p>
            <a:pPr lvl="1"/>
            <a:r>
              <a:rPr lang="en-US" sz="1200" u="sng" kern="0" dirty="0"/>
              <a:t>Monitoring capability</a:t>
            </a:r>
            <a:r>
              <a:rPr lang="en-US" sz="1200" kern="0" dirty="0"/>
              <a:t>: is for monitoring of specific event for UE in 5G System and making such monitoring events information available for external exposure via the NEF;</a:t>
            </a:r>
          </a:p>
          <a:p>
            <a:pPr lvl="1"/>
            <a:r>
              <a:rPr lang="en-US" sz="1200" u="sng" kern="0" dirty="0"/>
              <a:t>Provisioning capability</a:t>
            </a:r>
            <a:r>
              <a:rPr lang="en-US" sz="1200" kern="0" dirty="0"/>
              <a:t>: is for allowing external party to provision of information which can be used for the UE in 5G System.</a:t>
            </a:r>
          </a:p>
          <a:p>
            <a:pPr lvl="1"/>
            <a:r>
              <a:rPr lang="en-US" sz="1200" u="sng" kern="0" dirty="0"/>
              <a:t>Policy/Charging capability</a:t>
            </a:r>
            <a:r>
              <a:rPr lang="en-US" sz="1200" kern="0" dirty="0"/>
              <a:t>: is for handling QoS and charging policy for the UE based on the request from external party.</a:t>
            </a:r>
          </a:p>
          <a:p>
            <a:pPr lvl="1"/>
            <a:r>
              <a:rPr lang="en-US" sz="1200" u="sng" kern="0" dirty="0"/>
              <a:t>Analytics reporting capability</a:t>
            </a:r>
            <a:r>
              <a:rPr lang="en-US" sz="1200" kern="0" dirty="0"/>
              <a:t>: is for allowing an external party to fetch or subscribe/unsubscribe to analytics information generated by 5G System</a:t>
            </a:r>
          </a:p>
          <a:p>
            <a:r>
              <a:rPr lang="en-US" sz="1600" kern="0" dirty="0"/>
              <a:t>The NEF communicates with external AF (Application Function) via the 3GPP N33 reference point</a:t>
            </a:r>
          </a:p>
          <a:p>
            <a:r>
              <a:rPr lang="en-US" sz="1600" kern="0" dirty="0"/>
              <a:t>An NEF may support CAPIF functions for external exposure as specified in clause 6.2.5.1</a:t>
            </a:r>
          </a:p>
          <a:p>
            <a:endParaRPr lang="fr-FR" sz="1400" kern="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460D357-549E-49D3-8D61-4789D63D6D9E}"/>
              </a:ext>
            </a:extLst>
          </p:cNvPr>
          <p:cNvSpPr txBox="1"/>
          <p:nvPr/>
        </p:nvSpPr>
        <p:spPr>
          <a:xfrm>
            <a:off x="9153427" y="1762812"/>
            <a:ext cx="303857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TS 23.501 (</a:t>
            </a:r>
            <a:r>
              <a:rPr lang="en-US" dirty="0"/>
              <a:t>System architecture for the 5G System (5GS)</a:t>
            </a:r>
            <a:r>
              <a:rPr lang="fr-FR" dirty="0"/>
              <a:t>) </a:t>
            </a:r>
            <a:r>
              <a:rPr lang="fr-FR" dirty="0">
                <a:hlinkClick r:id="rId5"/>
              </a:rPr>
              <a:t>https://portal.3gpp.org/desktopmodules/Specifications/SpecificationDetails.aspx?specificationId=3144</a:t>
            </a:r>
            <a:r>
              <a:rPr lang="fr-FR" dirty="0"/>
              <a:t> 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518912-7051-4E53-90FF-685444BAC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5634" y="5278966"/>
            <a:ext cx="6460308" cy="911165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5EEB9DF-73D6-4451-9B8E-FA9B644E2325}"/>
              </a:ext>
            </a:extLst>
          </p:cNvPr>
          <p:cNvSpPr/>
          <p:nvPr/>
        </p:nvSpPr>
        <p:spPr bwMode="auto">
          <a:xfrm>
            <a:off x="1695634" y="5278966"/>
            <a:ext cx="6460308" cy="9111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52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E57D3D-E1B3-437C-89E3-065D88642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SA6 - CAPIF Architecture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99A1D4F-D7B1-4E98-938B-9BEF9CEBFAE5}"/>
              </a:ext>
            </a:extLst>
          </p:cNvPr>
          <p:cNvGrpSpPr/>
          <p:nvPr/>
        </p:nvGrpSpPr>
        <p:grpSpPr>
          <a:xfrm>
            <a:off x="275207" y="1793289"/>
            <a:ext cx="8764290" cy="4233042"/>
            <a:chOff x="585926" y="1444652"/>
            <a:chExt cx="9169262" cy="464997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E32BA289-ADA7-4F12-813C-4A876646F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63" y="1444652"/>
              <a:ext cx="9102725" cy="464997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C9A19E4-9C72-4A77-B03F-6F457FFB81D8}"/>
                </a:ext>
              </a:extLst>
            </p:cNvPr>
            <p:cNvSpPr/>
            <p:nvPr/>
          </p:nvSpPr>
          <p:spPr bwMode="auto">
            <a:xfrm>
              <a:off x="585926" y="1444652"/>
              <a:ext cx="5903651" cy="66823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15290D25-E3CC-4694-8038-ADC17F8E39AE}"/>
              </a:ext>
            </a:extLst>
          </p:cNvPr>
          <p:cNvSpPr txBox="1"/>
          <p:nvPr/>
        </p:nvSpPr>
        <p:spPr>
          <a:xfrm>
            <a:off x="9153427" y="1762812"/>
            <a:ext cx="303857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TS 23.222 (</a:t>
            </a:r>
            <a:r>
              <a:rPr lang="en-US" dirty="0"/>
              <a:t>Functional architecture and information flows to support Common API Framework for 3GPP Northbound APIs; Stage 2</a:t>
            </a:r>
            <a:r>
              <a:rPr lang="fr-FR" dirty="0"/>
              <a:t>) </a:t>
            </a:r>
            <a:r>
              <a:rPr lang="fr-FR" dirty="0">
                <a:hlinkClick r:id="rId3"/>
              </a:rPr>
              <a:t>https://portal.3gpp.org/desktopmodules/Specifications/SpecificationDetails.aspx?specificationId=3337</a:t>
            </a:r>
            <a:r>
              <a:rPr lang="fr-F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TR 23.722 (</a:t>
            </a:r>
            <a:r>
              <a:rPr lang="en-US" dirty="0"/>
              <a:t>Study on Common API Framework for 3GPP Northbound APIs) </a:t>
            </a:r>
            <a:r>
              <a:rPr lang="en-US" dirty="0">
                <a:hlinkClick r:id="rId4"/>
              </a:rPr>
              <a:t>https://portal.3gpp.org/desktopmodules/Specifications/SpecificationDetails.aspx?specificationId=3188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651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2A6B2-3D21-4D12-9087-45DCABB4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CAPIF </a:t>
            </a:r>
            <a:r>
              <a:rPr lang="fr-FR" dirty="0" err="1"/>
              <a:t>functions</a:t>
            </a:r>
            <a:r>
              <a:rPr lang="fr-FR" dirty="0"/>
              <a:t> (</a:t>
            </a:r>
            <a:r>
              <a:rPr lang="fr-FR" dirty="0" err="1"/>
              <a:t>from</a:t>
            </a:r>
            <a:r>
              <a:rPr lang="fr-FR" dirty="0"/>
              <a:t> TS 23.222)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B1D74A-BD23-4F55-B39C-C6405D95A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5" y="1741714"/>
            <a:ext cx="5495108" cy="426414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0765D59-C3BF-4993-B4EC-388D3028C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310" y="1480458"/>
            <a:ext cx="5540451" cy="46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3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1B41DD4-4CB0-4054-ACFE-E6805C4A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Example of </a:t>
            </a:r>
            <a:r>
              <a:rPr lang="fr-FR" dirty="0" err="1"/>
              <a:t>deployment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 for CAPIF in 5GS (TS 23.222)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818557-4A2A-4D7D-9C8E-CC56F0ED3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8" y="1660124"/>
            <a:ext cx="4879777" cy="447878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1B50092-EAB9-485E-AAA8-5CB5F04FA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443" y="1538058"/>
            <a:ext cx="4775751" cy="468519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B73C4CE-5C1D-4F90-ACD5-39D312D3609D}"/>
              </a:ext>
            </a:extLst>
          </p:cNvPr>
          <p:cNvSpPr txBox="1"/>
          <p:nvPr/>
        </p:nvSpPr>
        <p:spPr>
          <a:xfrm>
            <a:off x="11134725" y="4848225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NEF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50B1BD9-325C-4E55-AF73-232430CBA453}"/>
              </a:ext>
            </a:extLst>
          </p:cNvPr>
          <p:cNvSpPr txBox="1"/>
          <p:nvPr/>
        </p:nvSpPr>
        <p:spPr>
          <a:xfrm>
            <a:off x="2781300" y="5457825"/>
            <a:ext cx="46839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NEF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D1DCAE-135E-40CA-9196-1ED3FBB67CF8}"/>
              </a:ext>
            </a:extLst>
          </p:cNvPr>
          <p:cNvSpPr/>
          <p:nvPr/>
        </p:nvSpPr>
        <p:spPr bwMode="auto">
          <a:xfrm>
            <a:off x="10525125" y="4800600"/>
            <a:ext cx="1905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F2B6CA-C474-42C2-B809-98D0BE75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/>
              <a:t>Examples</a:t>
            </a:r>
            <a:r>
              <a:rPr lang="fr-FR" sz="3200" dirty="0"/>
              <a:t> of </a:t>
            </a:r>
            <a:r>
              <a:rPr lang="fr-FR" sz="3200" dirty="0" err="1"/>
              <a:t>deployment</a:t>
            </a:r>
            <a:r>
              <a:rPr lang="fr-FR" sz="3200" dirty="0"/>
              <a:t> model of CAPIF</a:t>
            </a:r>
            <a:br>
              <a:rPr lang="fr-FR" sz="3200" dirty="0"/>
            </a:br>
            <a:r>
              <a:rPr lang="fr-FR" sz="3200" dirty="0"/>
              <a:t>in 3GPP management system (1/3)</a:t>
            </a:r>
            <a:br>
              <a:rPr lang="fr-FR" sz="3200" dirty="0"/>
            </a:br>
            <a:r>
              <a:rPr lang="fr-FR" sz="3200" dirty="0"/>
              <a:t>(for discussion) (non-exhaustive)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FCE24BF-1AE4-49D6-8DAB-143D3E228EAC}"/>
              </a:ext>
            </a:extLst>
          </p:cNvPr>
          <p:cNvSpPr txBox="1"/>
          <p:nvPr/>
        </p:nvSpPr>
        <p:spPr>
          <a:xfrm>
            <a:off x="992927" y="2245858"/>
            <a:ext cx="1959221" cy="63667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fr-FR" sz="5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A409C28-7841-4D75-A21C-1981ADDFB7FB}"/>
              </a:ext>
            </a:extLst>
          </p:cNvPr>
          <p:cNvSpPr txBox="1"/>
          <p:nvPr/>
        </p:nvSpPr>
        <p:spPr>
          <a:xfrm>
            <a:off x="753762" y="3189781"/>
            <a:ext cx="5342238" cy="275381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endParaRPr lang="fr-FR" sz="5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23F3236-C322-492A-9E34-FEB44FD4322F}"/>
              </a:ext>
            </a:extLst>
          </p:cNvPr>
          <p:cNvSpPr txBox="1"/>
          <p:nvPr/>
        </p:nvSpPr>
        <p:spPr>
          <a:xfrm>
            <a:off x="1642801" y="2431517"/>
            <a:ext cx="858842" cy="16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00" dirty="0"/>
              <a:t>API </a:t>
            </a:r>
            <a:r>
              <a:rPr lang="fr-FR" sz="500" dirty="0" err="1"/>
              <a:t>Invoker</a:t>
            </a:r>
            <a:endParaRPr lang="fr-FR" sz="500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1DF6F60-6DA5-46E5-8B50-A841D3FF98CC}"/>
              </a:ext>
            </a:extLst>
          </p:cNvPr>
          <p:cNvSpPr txBox="1"/>
          <p:nvPr/>
        </p:nvSpPr>
        <p:spPr>
          <a:xfrm>
            <a:off x="1592569" y="4450298"/>
            <a:ext cx="858842" cy="630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500" dirty="0"/>
          </a:p>
          <a:p>
            <a:pPr algn="ctr"/>
            <a:r>
              <a:rPr lang="fr-FR" sz="500" dirty="0"/>
              <a:t>CAPIF</a:t>
            </a:r>
          </a:p>
          <a:p>
            <a:pPr algn="ctr"/>
            <a:endParaRPr lang="fr-FR" sz="500" dirty="0"/>
          </a:p>
          <a:p>
            <a:pPr algn="ctr"/>
            <a:r>
              <a:rPr lang="fr-FR" sz="500" dirty="0" err="1"/>
              <a:t>Core</a:t>
            </a:r>
            <a:endParaRPr lang="fr-FR" sz="500" dirty="0"/>
          </a:p>
          <a:p>
            <a:pPr algn="ctr"/>
            <a:endParaRPr lang="fr-FR" sz="500" dirty="0"/>
          </a:p>
          <a:p>
            <a:pPr algn="ctr"/>
            <a:r>
              <a:rPr lang="fr-FR" sz="500" dirty="0" err="1"/>
              <a:t>Function</a:t>
            </a:r>
            <a:endParaRPr lang="fr-FR" sz="500" dirty="0"/>
          </a:p>
          <a:p>
            <a:pPr algn="ctr"/>
            <a:endParaRPr lang="fr-FR" sz="500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8B5058F-65F9-4116-9771-DA974553C7C8}"/>
              </a:ext>
            </a:extLst>
          </p:cNvPr>
          <p:cNvSpPr txBox="1"/>
          <p:nvPr/>
        </p:nvSpPr>
        <p:spPr>
          <a:xfrm>
            <a:off x="4603681" y="3473142"/>
            <a:ext cx="858842" cy="16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00" dirty="0"/>
              <a:t>API </a:t>
            </a:r>
            <a:r>
              <a:rPr lang="fr-FR" sz="500" dirty="0" err="1"/>
              <a:t>Invoker</a:t>
            </a:r>
            <a:endParaRPr lang="fr-FR" sz="500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7B85C36-6760-49A2-A7B2-7EB84FB5A9AE}"/>
              </a:ext>
            </a:extLst>
          </p:cNvPr>
          <p:cNvSpPr txBox="1"/>
          <p:nvPr/>
        </p:nvSpPr>
        <p:spPr>
          <a:xfrm>
            <a:off x="4481500" y="4467929"/>
            <a:ext cx="1087067" cy="16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00" dirty="0"/>
              <a:t>API </a:t>
            </a:r>
            <a:r>
              <a:rPr lang="fr-FR" sz="500" dirty="0" err="1"/>
              <a:t>exposing</a:t>
            </a:r>
            <a:r>
              <a:rPr lang="fr-FR" sz="500" dirty="0"/>
              <a:t> </a:t>
            </a:r>
            <a:r>
              <a:rPr lang="fr-FR" sz="500" dirty="0" err="1"/>
              <a:t>function</a:t>
            </a:r>
            <a:endParaRPr lang="fr-FR" sz="500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75389C6-FF2B-44F9-B2C2-48D3D17B030A}"/>
              </a:ext>
            </a:extLst>
          </p:cNvPr>
          <p:cNvSpPr txBox="1"/>
          <p:nvPr/>
        </p:nvSpPr>
        <p:spPr>
          <a:xfrm>
            <a:off x="4481500" y="4793366"/>
            <a:ext cx="1087067" cy="16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00" dirty="0"/>
              <a:t>API </a:t>
            </a:r>
            <a:r>
              <a:rPr lang="fr-FR" sz="500" dirty="0" err="1"/>
              <a:t>publishing</a:t>
            </a:r>
            <a:r>
              <a:rPr lang="fr-FR" sz="500" dirty="0"/>
              <a:t> </a:t>
            </a:r>
            <a:r>
              <a:rPr lang="fr-FR" sz="500" dirty="0" err="1"/>
              <a:t>function</a:t>
            </a:r>
            <a:endParaRPr lang="fr-FR" sz="500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E1FFB67-02E0-4C01-951D-A2195AB30407}"/>
              </a:ext>
            </a:extLst>
          </p:cNvPr>
          <p:cNvSpPr txBox="1"/>
          <p:nvPr/>
        </p:nvSpPr>
        <p:spPr>
          <a:xfrm>
            <a:off x="4481500" y="5137106"/>
            <a:ext cx="1087067" cy="16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00" dirty="0"/>
              <a:t>API management </a:t>
            </a:r>
            <a:r>
              <a:rPr lang="fr-FR" sz="500" dirty="0" err="1"/>
              <a:t>function</a:t>
            </a:r>
            <a:endParaRPr lang="fr-FR" sz="500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B953CB0-4CFF-4925-BB25-91C8E50C03D3}"/>
              </a:ext>
            </a:extLst>
          </p:cNvPr>
          <p:cNvSpPr txBox="1"/>
          <p:nvPr/>
        </p:nvSpPr>
        <p:spPr>
          <a:xfrm>
            <a:off x="1133680" y="4220378"/>
            <a:ext cx="4558470" cy="15271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fr-FR" sz="5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F985E524-6FCF-4CA1-A1EE-68820E13F39A}"/>
              </a:ext>
            </a:extLst>
          </p:cNvPr>
          <p:cNvSpPr txBox="1"/>
          <p:nvPr/>
        </p:nvSpPr>
        <p:spPr>
          <a:xfrm>
            <a:off x="5698441" y="4730618"/>
            <a:ext cx="1221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</a:rPr>
              <a:t>MF (EGMF?) /</a:t>
            </a:r>
          </a:p>
          <a:p>
            <a:r>
              <a:rPr lang="fr-FR" sz="1000" b="1" dirty="0" err="1">
                <a:solidFill>
                  <a:srgbClr val="FF0000"/>
                </a:solidFill>
              </a:rPr>
              <a:t>MnS</a:t>
            </a:r>
            <a:r>
              <a:rPr lang="fr-FR" sz="1000" b="1" dirty="0">
                <a:solidFill>
                  <a:srgbClr val="FF0000"/>
                </a:solidFill>
              </a:rPr>
              <a:t> </a:t>
            </a:r>
            <a:r>
              <a:rPr lang="fr-FR" sz="1000" b="1" dirty="0" err="1">
                <a:solidFill>
                  <a:srgbClr val="FF0000"/>
                </a:solidFill>
              </a:rPr>
              <a:t>Producers</a:t>
            </a:r>
            <a:r>
              <a:rPr lang="fr-FR" sz="1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0ABC749-ECDC-4149-8864-04CF4BEACF09}"/>
              </a:ext>
            </a:extLst>
          </p:cNvPr>
          <p:cNvSpPr txBox="1"/>
          <p:nvPr/>
        </p:nvSpPr>
        <p:spPr>
          <a:xfrm>
            <a:off x="783590" y="3259597"/>
            <a:ext cx="12641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FF0000"/>
                </a:solidFill>
              </a:rPr>
              <a:t>NOP trust </a:t>
            </a:r>
            <a:r>
              <a:rPr lang="fr-FR" sz="900" dirty="0" err="1">
                <a:solidFill>
                  <a:srgbClr val="FF0000"/>
                </a:solidFill>
              </a:rPr>
              <a:t>domain</a:t>
            </a:r>
            <a:endParaRPr lang="fr-FR" sz="900" dirty="0">
              <a:solidFill>
                <a:srgbClr val="FF0000"/>
              </a:solidFill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B8F20562-CEE3-4D74-976B-AF1989AA10FF}"/>
              </a:ext>
            </a:extLst>
          </p:cNvPr>
          <p:cNvSpPr txBox="1"/>
          <p:nvPr/>
        </p:nvSpPr>
        <p:spPr>
          <a:xfrm>
            <a:off x="989343" y="2665866"/>
            <a:ext cx="1387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FF0000"/>
                </a:solidFill>
              </a:rPr>
              <a:t>Customer </a:t>
            </a:r>
            <a:r>
              <a:rPr lang="fr-FR" sz="900" dirty="0" err="1">
                <a:solidFill>
                  <a:srgbClr val="FF0000"/>
                </a:solidFill>
              </a:rPr>
              <a:t>domain</a:t>
            </a:r>
            <a:endParaRPr lang="fr-FR" sz="900" dirty="0">
              <a:solidFill>
                <a:srgbClr val="FF0000"/>
              </a:solidFill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A4274B53-EC75-40A3-98D9-DFF05874287D}"/>
              </a:ext>
            </a:extLst>
          </p:cNvPr>
          <p:cNvCxnSpPr>
            <a:cxnSpLocks/>
            <a:stCxn id="33" idx="2"/>
          </p:cNvCxnSpPr>
          <p:nvPr/>
        </p:nvCxnSpPr>
        <p:spPr bwMode="auto">
          <a:xfrm>
            <a:off x="2072222" y="2600794"/>
            <a:ext cx="2946587" cy="18671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5333E78-B222-4D35-B012-52DAB03F4E28}"/>
              </a:ext>
            </a:extLst>
          </p:cNvPr>
          <p:cNvCxnSpPr>
            <a:cxnSpLocks/>
            <a:endCxn id="34" idx="0"/>
          </p:cNvCxnSpPr>
          <p:nvPr/>
        </p:nvCxnSpPr>
        <p:spPr bwMode="auto">
          <a:xfrm flipH="1">
            <a:off x="2021990" y="2622583"/>
            <a:ext cx="80590" cy="18277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38A630D6-08F0-4663-90FB-3CBC9195C3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451413" y="4550309"/>
            <a:ext cx="2030087" cy="460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159C69CE-6C84-49E0-BE8B-3310A75D7E91}"/>
              </a:ext>
            </a:extLst>
          </p:cNvPr>
          <p:cNvCxnSpPr>
            <a:cxnSpLocks/>
          </p:cNvCxnSpPr>
          <p:nvPr/>
        </p:nvCxnSpPr>
        <p:spPr bwMode="auto">
          <a:xfrm flipH="1">
            <a:off x="2451412" y="4893266"/>
            <a:ext cx="2030088" cy="22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11FBE631-E0B4-4D34-9D7B-4BFDA4FBE0E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451411" y="4997672"/>
            <a:ext cx="2030089" cy="1947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1B1C4F6E-A15F-41D1-A5BE-DDBEDB2F4D23}"/>
              </a:ext>
            </a:extLst>
          </p:cNvPr>
          <p:cNvCxnSpPr>
            <a:cxnSpLocks/>
            <a:stCxn id="35" idx="2"/>
          </p:cNvCxnSpPr>
          <p:nvPr/>
        </p:nvCxnSpPr>
        <p:spPr bwMode="auto">
          <a:xfrm>
            <a:off x="5033102" y="3642419"/>
            <a:ext cx="8034" cy="8255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5E9AA3B8-05A7-4516-90DB-270FFDA6AB77}"/>
              </a:ext>
            </a:extLst>
          </p:cNvPr>
          <p:cNvCxnSpPr>
            <a:cxnSpLocks/>
            <a:stCxn id="35" idx="2"/>
          </p:cNvCxnSpPr>
          <p:nvPr/>
        </p:nvCxnSpPr>
        <p:spPr bwMode="auto">
          <a:xfrm flipH="1">
            <a:off x="2278898" y="3642419"/>
            <a:ext cx="2754204" cy="8078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3C43FF9D-316E-49DD-B290-D09B26EAABC0}"/>
              </a:ext>
            </a:extLst>
          </p:cNvPr>
          <p:cNvSpPr txBox="1"/>
          <p:nvPr/>
        </p:nvSpPr>
        <p:spPr>
          <a:xfrm>
            <a:off x="2912004" y="3966916"/>
            <a:ext cx="5678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CAPIF-1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A8D4B879-D7BE-4D8B-B91D-986325B0E634}"/>
              </a:ext>
            </a:extLst>
          </p:cNvPr>
          <p:cNvSpPr txBox="1"/>
          <p:nvPr/>
        </p:nvSpPr>
        <p:spPr>
          <a:xfrm>
            <a:off x="1529202" y="3664208"/>
            <a:ext cx="6213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CAPIF-1e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0857611C-F55B-4421-AADD-10577294FAB7}"/>
              </a:ext>
            </a:extLst>
          </p:cNvPr>
          <p:cNvSpPr txBox="1"/>
          <p:nvPr/>
        </p:nvSpPr>
        <p:spPr>
          <a:xfrm>
            <a:off x="3391212" y="3270129"/>
            <a:ext cx="6213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CAPIF-2e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DFC9886E-0ED2-48D0-B1FD-A29B8210BEAB}"/>
              </a:ext>
            </a:extLst>
          </p:cNvPr>
          <p:cNvSpPr txBox="1"/>
          <p:nvPr/>
        </p:nvSpPr>
        <p:spPr>
          <a:xfrm>
            <a:off x="5002282" y="4017860"/>
            <a:ext cx="5678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CAPIF-2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6CCC7337-0C8C-452D-94D8-A68D9844F3D5}"/>
              </a:ext>
            </a:extLst>
          </p:cNvPr>
          <p:cNvSpPr txBox="1"/>
          <p:nvPr/>
        </p:nvSpPr>
        <p:spPr>
          <a:xfrm>
            <a:off x="3123783" y="4350254"/>
            <a:ext cx="5678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CAPIF-3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515ED9DF-0A6A-4894-B113-7DB88FDCEFDF}"/>
              </a:ext>
            </a:extLst>
          </p:cNvPr>
          <p:cNvSpPr txBox="1"/>
          <p:nvPr/>
        </p:nvSpPr>
        <p:spPr>
          <a:xfrm>
            <a:off x="3100453" y="4693211"/>
            <a:ext cx="5678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CAPIF-4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BC9C1E72-B833-47EE-81AC-706761B5250C}"/>
              </a:ext>
            </a:extLst>
          </p:cNvPr>
          <p:cNvSpPr txBox="1"/>
          <p:nvPr/>
        </p:nvSpPr>
        <p:spPr>
          <a:xfrm>
            <a:off x="3102853" y="5078069"/>
            <a:ext cx="5678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CAPIF-5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AE15D0BC-868A-495D-881E-E32228D6189B}"/>
              </a:ext>
            </a:extLst>
          </p:cNvPr>
          <p:cNvSpPr txBox="1"/>
          <p:nvPr/>
        </p:nvSpPr>
        <p:spPr>
          <a:xfrm>
            <a:off x="3137207" y="1709455"/>
            <a:ext cx="821333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/>
              <a:t>Model #1:  A MF (</a:t>
            </a:r>
            <a:r>
              <a:rPr lang="fr-FR" sz="1400" b="1" dirty="0" err="1"/>
              <a:t>possibly</a:t>
            </a:r>
            <a:r>
              <a:rPr lang="fr-FR" sz="1400" b="1" dirty="0"/>
              <a:t> EGMF) </a:t>
            </a:r>
            <a:r>
              <a:rPr lang="fr-FR" sz="1400" b="1" dirty="0" err="1"/>
              <a:t>implements</a:t>
            </a:r>
            <a:r>
              <a:rPr lang="fr-FR" sz="1400" b="1" dirty="0"/>
              <a:t> the CAPIF CCF + API provider </a:t>
            </a:r>
            <a:r>
              <a:rPr lang="fr-FR" sz="1400" b="1" dirty="0" err="1"/>
              <a:t>domain</a:t>
            </a:r>
            <a:r>
              <a:rPr lang="fr-FR" sz="1400" b="1" dirty="0"/>
              <a:t> </a:t>
            </a:r>
            <a:r>
              <a:rPr lang="fr-FR" sz="1400" b="1" dirty="0" err="1"/>
              <a:t>functions</a:t>
            </a:r>
            <a:r>
              <a:rPr lang="fr-FR" sz="1400" b="1" dirty="0"/>
              <a:t> 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D3DAB5AF-5B5A-4735-A746-580BF5636FE4}"/>
              </a:ext>
            </a:extLst>
          </p:cNvPr>
          <p:cNvSpPr txBox="1"/>
          <p:nvPr/>
        </p:nvSpPr>
        <p:spPr>
          <a:xfrm>
            <a:off x="4180942" y="5387501"/>
            <a:ext cx="1524368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API Provider </a:t>
            </a:r>
            <a:r>
              <a:rPr lang="fr-FR" sz="700" dirty="0" err="1"/>
              <a:t>domain</a:t>
            </a:r>
            <a:r>
              <a:rPr lang="fr-FR" sz="700" dirty="0"/>
              <a:t> </a:t>
            </a:r>
            <a:r>
              <a:rPr lang="fr-FR" sz="700" dirty="0" err="1"/>
              <a:t>functions</a:t>
            </a:r>
            <a:endParaRPr lang="fr-FR" sz="7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C367E95-BFA7-414E-BA6B-03B537C558CB}"/>
              </a:ext>
            </a:extLst>
          </p:cNvPr>
          <p:cNvSpPr/>
          <p:nvPr/>
        </p:nvSpPr>
        <p:spPr bwMode="auto">
          <a:xfrm>
            <a:off x="4228648" y="4382345"/>
            <a:ext cx="1408558" cy="12828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Content Placeholder 1">
            <a:extLst>
              <a:ext uri="{FF2B5EF4-FFF2-40B4-BE49-F238E27FC236}">
                <a16:creationId xmlns:a16="http://schemas.microsoft.com/office/drawing/2014/main" id="{9292A31F-B595-4295-AC06-5DBF8A43B4B7}"/>
              </a:ext>
            </a:extLst>
          </p:cNvPr>
          <p:cNvSpPr txBox="1">
            <a:spLocks/>
          </p:cNvSpPr>
          <p:nvPr/>
        </p:nvSpPr>
        <p:spPr>
          <a:xfrm>
            <a:off x="6580496" y="2977683"/>
            <a:ext cx="5472608" cy="1634074"/>
          </a:xfrm>
          <a:prstGeom prst="rect">
            <a:avLst/>
          </a:prstGeom>
        </p:spPr>
        <p:txBody>
          <a:bodyPr/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altLang="ko-KR" sz="1600" kern="0" dirty="0"/>
              <a:t>EGMF / </a:t>
            </a:r>
            <a:r>
              <a:rPr lang="en-IN" altLang="ko-KR" sz="1600" kern="0" dirty="0" err="1"/>
              <a:t>MnS</a:t>
            </a:r>
            <a:r>
              <a:rPr lang="en-IN" altLang="ko-KR" sz="1600" kern="0" dirty="0"/>
              <a:t> Producers to implement API provider domain functionalities + CAPIF Core Function</a:t>
            </a:r>
          </a:p>
          <a:p>
            <a:r>
              <a:rPr lang="en-IN" altLang="ko-KR" sz="1600" kern="0" dirty="0" err="1"/>
              <a:t>MnS</a:t>
            </a:r>
            <a:r>
              <a:rPr lang="en-IN" altLang="ko-KR" sz="1600" kern="0" dirty="0"/>
              <a:t> Consumers to implement API invoker functionality.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663F55C-1BF9-4F4B-8BA8-5845E158AF11}"/>
              </a:ext>
            </a:extLst>
          </p:cNvPr>
          <p:cNvSpPr/>
          <p:nvPr/>
        </p:nvSpPr>
        <p:spPr>
          <a:xfrm>
            <a:off x="1563760" y="2251421"/>
            <a:ext cx="1405895" cy="410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N" sz="950" b="1" dirty="0" err="1">
                <a:solidFill>
                  <a:srgbClr val="FF0000"/>
                </a:solidFill>
              </a:rPr>
              <a:t>MnS</a:t>
            </a:r>
            <a:r>
              <a:rPr lang="en-IN" sz="950" b="1" dirty="0">
                <a:solidFill>
                  <a:srgbClr val="FF0000"/>
                </a:solidFill>
              </a:rPr>
              <a:t> Consumers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52739BA-B869-4B25-A39F-1CCA918FE75E}"/>
              </a:ext>
            </a:extLst>
          </p:cNvPr>
          <p:cNvSpPr/>
          <p:nvPr/>
        </p:nvSpPr>
        <p:spPr>
          <a:xfrm>
            <a:off x="4541129" y="3219752"/>
            <a:ext cx="1233628" cy="5413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N" sz="950" b="1" dirty="0" err="1">
                <a:solidFill>
                  <a:srgbClr val="FF0000"/>
                </a:solidFill>
              </a:rPr>
              <a:t>MnS</a:t>
            </a:r>
            <a:r>
              <a:rPr lang="en-IN" sz="950" b="1" dirty="0">
                <a:solidFill>
                  <a:srgbClr val="FF0000"/>
                </a:solidFill>
              </a:rPr>
              <a:t> Consumers</a:t>
            </a:r>
          </a:p>
        </p:txBody>
      </p:sp>
    </p:spTree>
    <p:extLst>
      <p:ext uri="{BB962C8B-B14F-4D97-AF65-F5344CB8AC3E}">
        <p14:creationId xmlns:p14="http://schemas.microsoft.com/office/powerpoint/2010/main" val="68655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F2B6CA-C474-42C2-B809-98D0BE75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/>
              <a:t>Examples</a:t>
            </a:r>
            <a:r>
              <a:rPr lang="fr-FR" sz="3200" dirty="0"/>
              <a:t> of </a:t>
            </a:r>
            <a:r>
              <a:rPr lang="fr-FR" sz="3200" dirty="0" err="1"/>
              <a:t>deployment</a:t>
            </a:r>
            <a:r>
              <a:rPr lang="fr-FR" sz="3200" dirty="0"/>
              <a:t> model of CAPIF</a:t>
            </a:r>
            <a:br>
              <a:rPr lang="fr-FR" sz="3200" dirty="0"/>
            </a:br>
            <a:r>
              <a:rPr lang="fr-FR" sz="3200" dirty="0"/>
              <a:t>in 3GPP management system (2/3)</a:t>
            </a:r>
            <a:br>
              <a:rPr lang="fr-FR" sz="3200" dirty="0"/>
            </a:br>
            <a:r>
              <a:rPr lang="fr-FR" sz="3200" dirty="0"/>
              <a:t>(for discussion) (non-exhaustive)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AE15D0BC-868A-495D-881E-E32228D6189B}"/>
              </a:ext>
            </a:extLst>
          </p:cNvPr>
          <p:cNvSpPr txBox="1"/>
          <p:nvPr/>
        </p:nvSpPr>
        <p:spPr>
          <a:xfrm>
            <a:off x="3138693" y="1675042"/>
            <a:ext cx="537518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/>
              <a:t>Model #2: EGMF </a:t>
            </a:r>
            <a:r>
              <a:rPr lang="fr-FR" sz="1400" b="1" dirty="0" err="1"/>
              <a:t>implements</a:t>
            </a:r>
            <a:r>
              <a:rPr lang="fr-FR" sz="1400" b="1" dirty="0"/>
              <a:t> the CAPIF </a:t>
            </a:r>
            <a:r>
              <a:rPr lang="fr-FR" sz="1400" b="1" dirty="0" err="1"/>
              <a:t>Core</a:t>
            </a:r>
            <a:r>
              <a:rPr lang="fr-FR" sz="1400" b="1" dirty="0"/>
              <a:t> </a:t>
            </a:r>
            <a:r>
              <a:rPr lang="fr-FR" sz="1400" b="1" dirty="0" err="1"/>
              <a:t>Function</a:t>
            </a:r>
            <a:r>
              <a:rPr lang="fr-FR" sz="1400" b="1" dirty="0"/>
              <a:t> (CCF) </a:t>
            </a:r>
          </a:p>
        </p:txBody>
      </p:sp>
      <p:sp>
        <p:nvSpPr>
          <p:cNvPr id="98" name="Content Placeholder 1">
            <a:extLst>
              <a:ext uri="{FF2B5EF4-FFF2-40B4-BE49-F238E27FC236}">
                <a16:creationId xmlns:a16="http://schemas.microsoft.com/office/drawing/2014/main" id="{A1FEBCAE-B112-4CA1-B17B-6A4FCF2893D6}"/>
              </a:ext>
            </a:extLst>
          </p:cNvPr>
          <p:cNvSpPr txBox="1">
            <a:spLocks/>
          </p:cNvSpPr>
          <p:nvPr/>
        </p:nvSpPr>
        <p:spPr>
          <a:xfrm>
            <a:off x="6580496" y="2977682"/>
            <a:ext cx="5472608" cy="2122769"/>
          </a:xfrm>
          <a:prstGeom prst="rect">
            <a:avLst/>
          </a:prstGeom>
        </p:spPr>
        <p:txBody>
          <a:bodyPr/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altLang="ko-KR" sz="1600" kern="0" dirty="0"/>
              <a:t>API provider domain functions embedding </a:t>
            </a:r>
            <a:r>
              <a:rPr lang="en-IN" altLang="ko-KR" sz="1600" kern="0" dirty="0" err="1"/>
              <a:t>MnS</a:t>
            </a:r>
            <a:r>
              <a:rPr lang="en-IN" altLang="ko-KR" sz="1600" kern="0" dirty="0"/>
              <a:t> Producer(s) + CCF consumer role</a:t>
            </a:r>
          </a:p>
          <a:p>
            <a:r>
              <a:rPr lang="en-IN" altLang="ko-KR" sz="1600" kern="0" dirty="0"/>
              <a:t>API invoker may implement an </a:t>
            </a:r>
            <a:r>
              <a:rPr lang="en-IN" altLang="ko-KR" sz="1600" kern="0" dirty="0" err="1"/>
              <a:t>MnS</a:t>
            </a:r>
            <a:r>
              <a:rPr lang="en-IN" altLang="ko-KR" sz="1600" kern="0" dirty="0"/>
              <a:t> Consumer</a:t>
            </a:r>
            <a:endParaRPr lang="en-IN" altLang="ko-KR" sz="1600" kern="0" dirty="0">
              <a:solidFill>
                <a:srgbClr val="FF0000"/>
              </a:solidFill>
            </a:endParaRPr>
          </a:p>
          <a:p>
            <a:r>
              <a:rPr lang="en-IN" altLang="ko-KR" sz="1600" kern="0" dirty="0"/>
              <a:t>CAPIF-2 and CAPIF-2e to represent SA5 defined Management Services (</a:t>
            </a:r>
            <a:r>
              <a:rPr lang="en-IN" altLang="ko-KR" sz="1600" kern="0" dirty="0" err="1"/>
              <a:t>MnS</a:t>
            </a:r>
            <a:r>
              <a:rPr lang="en-IN" altLang="ko-KR" sz="1600" kern="0" dirty="0"/>
              <a:t>)</a:t>
            </a:r>
            <a:endParaRPr lang="en-IN" altLang="ko-KR" sz="1600" kern="0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1D2B2F4-CD46-4FF1-8B46-58FB17D7B0F4}"/>
              </a:ext>
            </a:extLst>
          </p:cNvPr>
          <p:cNvSpPr txBox="1"/>
          <p:nvPr/>
        </p:nvSpPr>
        <p:spPr>
          <a:xfrm>
            <a:off x="549912" y="2361300"/>
            <a:ext cx="2857167" cy="72785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endParaRPr lang="fr-FR" sz="7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083B4EA-79F3-4781-A92B-04E89D8871B7}"/>
              </a:ext>
            </a:extLst>
          </p:cNvPr>
          <p:cNvSpPr txBox="1"/>
          <p:nvPr/>
        </p:nvSpPr>
        <p:spPr>
          <a:xfrm>
            <a:off x="562456" y="3429000"/>
            <a:ext cx="5533544" cy="255766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endParaRPr lang="fr-FR" sz="7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930C4A0-5435-4E19-88B4-ED5BD96BF29E}"/>
              </a:ext>
            </a:extLst>
          </p:cNvPr>
          <p:cNvSpPr txBox="1"/>
          <p:nvPr/>
        </p:nvSpPr>
        <p:spPr>
          <a:xfrm>
            <a:off x="1409971" y="2411624"/>
            <a:ext cx="1233019" cy="630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API </a:t>
            </a:r>
            <a:r>
              <a:rPr lang="fr-FR" sz="700" dirty="0" err="1"/>
              <a:t>Invoker</a:t>
            </a:r>
            <a:endParaRPr lang="fr-FR" sz="700" dirty="0"/>
          </a:p>
          <a:p>
            <a:pPr algn="ctr"/>
            <a:endParaRPr lang="fr-FR" sz="700" dirty="0"/>
          </a:p>
          <a:p>
            <a:pPr algn="ctr"/>
            <a:endParaRPr lang="fr-FR" sz="700" dirty="0"/>
          </a:p>
          <a:p>
            <a:pPr algn="ctr"/>
            <a:endParaRPr lang="fr-FR" sz="700" dirty="0"/>
          </a:p>
          <a:p>
            <a:pPr algn="ctr"/>
            <a:endParaRPr lang="fr-FR" sz="7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98A0BC0-DF37-4FC0-A670-E32365DF5CC9}"/>
              </a:ext>
            </a:extLst>
          </p:cNvPr>
          <p:cNvSpPr txBox="1"/>
          <p:nvPr/>
        </p:nvSpPr>
        <p:spPr>
          <a:xfrm>
            <a:off x="1149449" y="4698197"/>
            <a:ext cx="886539" cy="8463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700" dirty="0"/>
          </a:p>
          <a:p>
            <a:pPr algn="ctr"/>
            <a:r>
              <a:rPr lang="fr-FR" sz="700" dirty="0"/>
              <a:t>CAPIF</a:t>
            </a:r>
          </a:p>
          <a:p>
            <a:pPr algn="ctr"/>
            <a:endParaRPr lang="fr-FR" sz="700" dirty="0"/>
          </a:p>
          <a:p>
            <a:pPr algn="ctr"/>
            <a:r>
              <a:rPr lang="fr-FR" sz="700" dirty="0" err="1"/>
              <a:t>Core</a:t>
            </a:r>
            <a:endParaRPr lang="fr-FR" sz="700" dirty="0"/>
          </a:p>
          <a:p>
            <a:pPr algn="ctr"/>
            <a:endParaRPr lang="fr-FR" sz="700" dirty="0"/>
          </a:p>
          <a:p>
            <a:pPr algn="ctr"/>
            <a:r>
              <a:rPr lang="fr-FR" sz="700" dirty="0" err="1"/>
              <a:t>Function</a:t>
            </a:r>
            <a:endParaRPr lang="fr-FR" sz="700" dirty="0"/>
          </a:p>
          <a:p>
            <a:pPr algn="ctr"/>
            <a:endParaRPr lang="fr-FR" sz="7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E870D2E-9550-45AB-B353-A011BC0DE3A2}"/>
              </a:ext>
            </a:extLst>
          </p:cNvPr>
          <p:cNvSpPr txBox="1"/>
          <p:nvPr/>
        </p:nvSpPr>
        <p:spPr>
          <a:xfrm>
            <a:off x="4404646" y="3540345"/>
            <a:ext cx="1291810" cy="5413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API </a:t>
            </a:r>
            <a:r>
              <a:rPr lang="fr-FR" sz="700" dirty="0" err="1"/>
              <a:t>Invoker</a:t>
            </a:r>
            <a:endParaRPr lang="fr-FR" sz="700" dirty="0"/>
          </a:p>
          <a:p>
            <a:pPr algn="ctr"/>
            <a:endParaRPr lang="fr-FR" sz="700" dirty="0"/>
          </a:p>
          <a:p>
            <a:pPr algn="ctr"/>
            <a:endParaRPr lang="fr-FR" sz="700" dirty="0"/>
          </a:p>
          <a:p>
            <a:pPr algn="ctr"/>
            <a:endParaRPr lang="fr-FR" sz="7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EBCEE3C-1DA4-48D8-A7BE-9A6738C8D5AD}"/>
              </a:ext>
            </a:extLst>
          </p:cNvPr>
          <p:cNvSpPr txBox="1"/>
          <p:nvPr/>
        </p:nvSpPr>
        <p:spPr>
          <a:xfrm>
            <a:off x="4376327" y="4714126"/>
            <a:ext cx="1122123" cy="200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API </a:t>
            </a:r>
            <a:r>
              <a:rPr lang="fr-FR" sz="700" dirty="0" err="1"/>
              <a:t>exposing</a:t>
            </a:r>
            <a:r>
              <a:rPr lang="fr-FR" sz="700" dirty="0"/>
              <a:t> </a:t>
            </a:r>
            <a:r>
              <a:rPr lang="fr-FR" sz="700" dirty="0" err="1"/>
              <a:t>function</a:t>
            </a:r>
            <a:endParaRPr lang="fr-FR" sz="7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532CBFF-844E-404D-A67F-263678DD0282}"/>
              </a:ext>
            </a:extLst>
          </p:cNvPr>
          <p:cNvSpPr txBox="1"/>
          <p:nvPr/>
        </p:nvSpPr>
        <p:spPr>
          <a:xfrm>
            <a:off x="4376327" y="5008157"/>
            <a:ext cx="1122123" cy="200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API </a:t>
            </a:r>
            <a:r>
              <a:rPr lang="fr-FR" sz="700" dirty="0" err="1"/>
              <a:t>publishing</a:t>
            </a:r>
            <a:r>
              <a:rPr lang="fr-FR" sz="700" dirty="0"/>
              <a:t> </a:t>
            </a:r>
            <a:r>
              <a:rPr lang="fr-FR" sz="700" dirty="0" err="1"/>
              <a:t>function</a:t>
            </a:r>
            <a:endParaRPr lang="fr-FR" sz="7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D243BF3-7776-425B-A027-431B9404B96F}"/>
              </a:ext>
            </a:extLst>
          </p:cNvPr>
          <p:cNvSpPr txBox="1"/>
          <p:nvPr/>
        </p:nvSpPr>
        <p:spPr>
          <a:xfrm>
            <a:off x="4376327" y="5318726"/>
            <a:ext cx="11221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API management </a:t>
            </a:r>
            <a:r>
              <a:rPr lang="fr-FR" sz="700" dirty="0" err="1"/>
              <a:t>function</a:t>
            </a:r>
            <a:endParaRPr lang="fr-FR" sz="7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E38C7E7-8F41-4C5F-B0F7-789EE3AEC405}"/>
              </a:ext>
            </a:extLst>
          </p:cNvPr>
          <p:cNvSpPr txBox="1"/>
          <p:nvPr/>
        </p:nvSpPr>
        <p:spPr>
          <a:xfrm>
            <a:off x="4119045" y="4490464"/>
            <a:ext cx="1475499" cy="13605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fr-FR" sz="7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15466DD-E3BF-4CDC-9008-E65FA9569E85}"/>
              </a:ext>
            </a:extLst>
          </p:cNvPr>
          <p:cNvSpPr txBox="1"/>
          <p:nvPr/>
        </p:nvSpPr>
        <p:spPr>
          <a:xfrm>
            <a:off x="5696456" y="4767334"/>
            <a:ext cx="11223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MF (EGMF ?) containing</a:t>
            </a:r>
          </a:p>
          <a:p>
            <a:r>
              <a:rPr lang="en-US" sz="1000" b="1" dirty="0" err="1">
                <a:solidFill>
                  <a:srgbClr val="FF0000"/>
                </a:solidFill>
              </a:rPr>
              <a:t>MnS</a:t>
            </a:r>
            <a:r>
              <a:rPr lang="en-US" sz="1000" b="1" dirty="0">
                <a:solidFill>
                  <a:srgbClr val="FF0000"/>
                </a:solidFill>
              </a:rPr>
              <a:t> Producers and CCF consumers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FAD3F60-5C0C-4387-9E0C-DBD45CFEC8C7}"/>
              </a:ext>
            </a:extLst>
          </p:cNvPr>
          <p:cNvSpPr txBox="1"/>
          <p:nvPr/>
        </p:nvSpPr>
        <p:spPr>
          <a:xfrm>
            <a:off x="597968" y="3544301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FF0000"/>
                </a:solidFill>
              </a:rPr>
              <a:t>NOP trust </a:t>
            </a:r>
            <a:r>
              <a:rPr lang="fr-FR" sz="900" dirty="0" err="1">
                <a:solidFill>
                  <a:srgbClr val="FF0000"/>
                </a:solidFill>
              </a:rPr>
              <a:t>domain</a:t>
            </a:r>
            <a:endParaRPr lang="fr-FR" sz="900" dirty="0">
              <a:solidFill>
                <a:srgbClr val="FF000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B62C43D-2C2D-419F-BC9D-EADFB04C9452}"/>
              </a:ext>
            </a:extLst>
          </p:cNvPr>
          <p:cNvSpPr txBox="1"/>
          <p:nvPr/>
        </p:nvSpPr>
        <p:spPr>
          <a:xfrm>
            <a:off x="549912" y="2550736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FF0000"/>
                </a:solidFill>
              </a:rPr>
              <a:t>Customer </a:t>
            </a:r>
          </a:p>
          <a:p>
            <a:r>
              <a:rPr lang="fr-FR" sz="900" dirty="0" err="1">
                <a:solidFill>
                  <a:srgbClr val="FF0000"/>
                </a:solidFill>
              </a:rPr>
              <a:t>domain</a:t>
            </a:r>
            <a:endParaRPr lang="fr-FR" sz="900" dirty="0">
              <a:solidFill>
                <a:srgbClr val="FF0000"/>
              </a:solidFill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9826934-5D8F-42C6-9169-73F66AB49D29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>
            <a:off x="2026481" y="3042566"/>
            <a:ext cx="3299468" cy="16853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CCB7CAB-93FC-40CC-96FC-AF1A245AB9D4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 bwMode="auto">
          <a:xfrm flipH="1">
            <a:off x="1592719" y="3042566"/>
            <a:ext cx="433762" cy="16556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C1BB0AD5-BCEA-4E74-8153-D4B6DD20C82F}"/>
              </a:ext>
            </a:extLst>
          </p:cNvPr>
          <p:cNvCxnSpPr/>
          <p:nvPr/>
        </p:nvCxnSpPr>
        <p:spPr bwMode="auto">
          <a:xfrm flipH="1">
            <a:off x="2035988" y="4767334"/>
            <a:ext cx="2340339" cy="628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2BD7A7D-763E-4B58-BCAD-337CB80A00B0}"/>
              </a:ext>
            </a:extLst>
          </p:cNvPr>
          <p:cNvCxnSpPr/>
          <p:nvPr/>
        </p:nvCxnSpPr>
        <p:spPr bwMode="auto">
          <a:xfrm flipH="1">
            <a:off x="2035988" y="5100452"/>
            <a:ext cx="23403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975CD355-93DC-41C3-85ED-9944EEA523B1}"/>
              </a:ext>
            </a:extLst>
          </p:cNvPr>
          <p:cNvCxnSpPr/>
          <p:nvPr/>
        </p:nvCxnSpPr>
        <p:spPr bwMode="auto">
          <a:xfrm flipH="1" flipV="1">
            <a:off x="2035988" y="5318726"/>
            <a:ext cx="2340339" cy="158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A80B8592-336E-41CF-BABA-E5B8C88293BA}"/>
              </a:ext>
            </a:extLst>
          </p:cNvPr>
          <p:cNvCxnSpPr>
            <a:cxnSpLocks/>
            <a:stCxn id="15" idx="2"/>
          </p:cNvCxnSpPr>
          <p:nvPr/>
        </p:nvCxnSpPr>
        <p:spPr bwMode="auto">
          <a:xfrm flipH="1">
            <a:off x="4912593" y="4081679"/>
            <a:ext cx="137958" cy="6324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FFB0BC40-5F85-4C75-93A0-1B99DB976F7C}"/>
              </a:ext>
            </a:extLst>
          </p:cNvPr>
          <p:cNvCxnSpPr>
            <a:cxnSpLocks/>
            <a:stCxn id="15" idx="2"/>
          </p:cNvCxnSpPr>
          <p:nvPr/>
        </p:nvCxnSpPr>
        <p:spPr bwMode="auto">
          <a:xfrm flipH="1">
            <a:off x="1893401" y="4081679"/>
            <a:ext cx="3157150" cy="6165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FD2E21FF-09EF-4977-B226-0A2CB351948B}"/>
              </a:ext>
            </a:extLst>
          </p:cNvPr>
          <p:cNvSpPr txBox="1"/>
          <p:nvPr/>
        </p:nvSpPr>
        <p:spPr>
          <a:xfrm>
            <a:off x="2592195" y="4261462"/>
            <a:ext cx="5277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CAPIF-1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1573934-9296-409F-8623-95AFCD864AF6}"/>
              </a:ext>
            </a:extLst>
          </p:cNvPr>
          <p:cNvSpPr txBox="1"/>
          <p:nvPr/>
        </p:nvSpPr>
        <p:spPr>
          <a:xfrm>
            <a:off x="1060412" y="3987965"/>
            <a:ext cx="5774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CAPIF-1e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FF558EF-5079-4EA6-B4C8-1FD3B9D48B12}"/>
              </a:ext>
            </a:extLst>
          </p:cNvPr>
          <p:cNvSpPr txBox="1"/>
          <p:nvPr/>
        </p:nvSpPr>
        <p:spPr>
          <a:xfrm>
            <a:off x="3138693" y="3526797"/>
            <a:ext cx="5774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CAPIF-2e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94ED221-C8BE-4D0A-827F-EBC90B502850}"/>
              </a:ext>
            </a:extLst>
          </p:cNvPr>
          <p:cNvSpPr txBox="1"/>
          <p:nvPr/>
        </p:nvSpPr>
        <p:spPr>
          <a:xfrm>
            <a:off x="4914026" y="4307490"/>
            <a:ext cx="5277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CAPIF-2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0C900F9-81EF-4E37-B54B-F7AD0B15D723}"/>
              </a:ext>
            </a:extLst>
          </p:cNvPr>
          <p:cNvSpPr txBox="1"/>
          <p:nvPr/>
        </p:nvSpPr>
        <p:spPr>
          <a:xfrm>
            <a:off x="2827434" y="4607807"/>
            <a:ext cx="5277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CAPIF-3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3856DF1-E5CD-431A-BFB9-295765972368}"/>
              </a:ext>
            </a:extLst>
          </p:cNvPr>
          <p:cNvSpPr txBox="1"/>
          <p:nvPr/>
        </p:nvSpPr>
        <p:spPr>
          <a:xfrm>
            <a:off x="2801519" y="4917668"/>
            <a:ext cx="5277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CAPIF-4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188CA47-280C-4C4D-A655-2EC83DB566DA}"/>
              </a:ext>
            </a:extLst>
          </p:cNvPr>
          <p:cNvSpPr txBox="1"/>
          <p:nvPr/>
        </p:nvSpPr>
        <p:spPr>
          <a:xfrm>
            <a:off x="2804186" y="5187933"/>
            <a:ext cx="5277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CAPIF-5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0DBB435-E81C-4E67-BD2D-BBC0092E691D}"/>
              </a:ext>
            </a:extLst>
          </p:cNvPr>
          <p:cNvSpPr txBox="1"/>
          <p:nvPr/>
        </p:nvSpPr>
        <p:spPr>
          <a:xfrm>
            <a:off x="4147621" y="5648568"/>
            <a:ext cx="1416602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API Provider </a:t>
            </a:r>
            <a:r>
              <a:rPr lang="fr-FR" sz="700" dirty="0" err="1"/>
              <a:t>domain</a:t>
            </a:r>
            <a:r>
              <a:rPr lang="fr-FR" sz="700" dirty="0"/>
              <a:t> </a:t>
            </a:r>
            <a:r>
              <a:rPr lang="fr-FR" sz="700" dirty="0" err="1"/>
              <a:t>functions</a:t>
            </a:r>
            <a:endParaRPr lang="fr-FR" sz="7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819536-86F2-4A75-BEBE-CCF80D6F1DD1}"/>
              </a:ext>
            </a:extLst>
          </p:cNvPr>
          <p:cNvSpPr/>
          <p:nvPr/>
        </p:nvSpPr>
        <p:spPr>
          <a:xfrm>
            <a:off x="1473770" y="2600852"/>
            <a:ext cx="1031374" cy="270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N" sz="950" b="1" dirty="0" err="1">
                <a:solidFill>
                  <a:srgbClr val="FF0000"/>
                </a:solidFill>
              </a:rPr>
              <a:t>MnS</a:t>
            </a:r>
            <a:r>
              <a:rPr lang="en-IN" sz="950" b="1" dirty="0">
                <a:solidFill>
                  <a:srgbClr val="FF0000"/>
                </a:solidFill>
              </a:rPr>
              <a:t> Consumers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E85563-0729-4FAD-9616-87114EE2F291}"/>
              </a:ext>
            </a:extLst>
          </p:cNvPr>
          <p:cNvSpPr/>
          <p:nvPr/>
        </p:nvSpPr>
        <p:spPr>
          <a:xfrm>
            <a:off x="4709786" y="3709128"/>
            <a:ext cx="916330" cy="3504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N" sz="950" b="1" dirty="0" err="1">
                <a:solidFill>
                  <a:srgbClr val="FF0000"/>
                </a:solidFill>
              </a:rPr>
              <a:t>MnS</a:t>
            </a:r>
            <a:r>
              <a:rPr lang="en-IN" sz="950" b="1" dirty="0">
                <a:solidFill>
                  <a:srgbClr val="FF0000"/>
                </a:solidFill>
              </a:rPr>
              <a:t> Consumers</a:t>
            </a:r>
          </a:p>
          <a:p>
            <a:pPr algn="r"/>
            <a:endParaRPr lang="en-IN" sz="950" b="1" dirty="0">
              <a:solidFill>
                <a:srgbClr val="FF0000"/>
              </a:solidFill>
            </a:endParaRPr>
          </a:p>
          <a:p>
            <a:pPr algn="r"/>
            <a:endParaRPr lang="en-IN" sz="950" b="1" dirty="0">
              <a:solidFill>
                <a:srgbClr val="FF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8A661C1-9836-4F29-9096-404C6AEBEB57}"/>
              </a:ext>
            </a:extLst>
          </p:cNvPr>
          <p:cNvSpPr/>
          <p:nvPr/>
        </p:nvSpPr>
        <p:spPr>
          <a:xfrm>
            <a:off x="671499" y="4419101"/>
            <a:ext cx="1686752" cy="14295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N" sz="950" b="1" dirty="0">
                <a:solidFill>
                  <a:srgbClr val="FF0000"/>
                </a:solidFill>
              </a:rPr>
              <a:t>EGMF</a:t>
            </a:r>
          </a:p>
        </p:txBody>
      </p:sp>
    </p:spTree>
    <p:extLst>
      <p:ext uri="{BB962C8B-B14F-4D97-AF65-F5344CB8AC3E}">
        <p14:creationId xmlns:p14="http://schemas.microsoft.com/office/powerpoint/2010/main" val="38863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F2B6CA-C474-42C2-B809-98D0BE75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/>
              <a:t>Examples</a:t>
            </a:r>
            <a:r>
              <a:rPr lang="fr-FR" sz="3200" dirty="0"/>
              <a:t> of </a:t>
            </a:r>
            <a:r>
              <a:rPr lang="fr-FR" sz="3200" dirty="0" err="1"/>
              <a:t>deployment</a:t>
            </a:r>
            <a:r>
              <a:rPr lang="fr-FR" sz="3200" dirty="0"/>
              <a:t> model of CAPIF</a:t>
            </a:r>
            <a:br>
              <a:rPr lang="fr-FR" sz="3200" dirty="0"/>
            </a:br>
            <a:r>
              <a:rPr lang="fr-FR" sz="3200" dirty="0"/>
              <a:t>in 3GPP management system (3/3)</a:t>
            </a:r>
            <a:br>
              <a:rPr lang="fr-FR" sz="3200" dirty="0"/>
            </a:br>
            <a:r>
              <a:rPr lang="fr-FR" sz="3200" dirty="0"/>
              <a:t>(for discussion) (non-exhaustive)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30460A2D-C7F8-4639-81A4-7F7361867CDD}"/>
              </a:ext>
            </a:extLst>
          </p:cNvPr>
          <p:cNvSpPr txBox="1"/>
          <p:nvPr/>
        </p:nvSpPr>
        <p:spPr>
          <a:xfrm>
            <a:off x="1341082" y="2491775"/>
            <a:ext cx="2042283" cy="72785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endParaRPr lang="fr-FR" sz="700" dirty="0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C607E272-2208-4D36-BF72-A101F89D5D83}"/>
              </a:ext>
            </a:extLst>
          </p:cNvPr>
          <p:cNvSpPr txBox="1"/>
          <p:nvPr/>
        </p:nvSpPr>
        <p:spPr>
          <a:xfrm>
            <a:off x="1353626" y="3559475"/>
            <a:ext cx="5533544" cy="255766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endParaRPr lang="fr-FR" sz="700" dirty="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D03563F-F8D0-41C7-9947-E72519D9BE12}"/>
              </a:ext>
            </a:extLst>
          </p:cNvPr>
          <p:cNvSpPr txBox="1"/>
          <p:nvPr/>
        </p:nvSpPr>
        <p:spPr>
          <a:xfrm>
            <a:off x="1996416" y="2752811"/>
            <a:ext cx="886539" cy="200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API </a:t>
            </a:r>
            <a:r>
              <a:rPr lang="fr-FR" sz="700" dirty="0" err="1"/>
              <a:t>Invoker</a:t>
            </a:r>
            <a:endParaRPr lang="fr-FR" sz="700" dirty="0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E38AB068-C999-4E76-960C-2C3958A1CF12}"/>
              </a:ext>
            </a:extLst>
          </p:cNvPr>
          <p:cNvSpPr txBox="1"/>
          <p:nvPr/>
        </p:nvSpPr>
        <p:spPr>
          <a:xfrm>
            <a:off x="1940619" y="4828672"/>
            <a:ext cx="886539" cy="8463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700" dirty="0"/>
          </a:p>
          <a:p>
            <a:pPr algn="ctr"/>
            <a:r>
              <a:rPr lang="fr-FR" sz="700" dirty="0"/>
              <a:t>CAPIF</a:t>
            </a:r>
          </a:p>
          <a:p>
            <a:pPr algn="ctr"/>
            <a:endParaRPr lang="fr-FR" sz="700" dirty="0"/>
          </a:p>
          <a:p>
            <a:pPr algn="ctr"/>
            <a:r>
              <a:rPr lang="fr-FR" sz="700" dirty="0" err="1"/>
              <a:t>Core</a:t>
            </a:r>
            <a:endParaRPr lang="fr-FR" sz="700" dirty="0"/>
          </a:p>
          <a:p>
            <a:pPr algn="ctr"/>
            <a:endParaRPr lang="fr-FR" sz="700" dirty="0"/>
          </a:p>
          <a:p>
            <a:pPr algn="ctr"/>
            <a:r>
              <a:rPr lang="fr-FR" sz="700" dirty="0" err="1"/>
              <a:t>Function</a:t>
            </a:r>
            <a:endParaRPr lang="fr-FR" sz="700" dirty="0"/>
          </a:p>
          <a:p>
            <a:pPr algn="ctr"/>
            <a:endParaRPr lang="fr-FR" sz="700" dirty="0"/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C5B42709-AFF3-46AB-AC32-37498F6A27EC}"/>
              </a:ext>
            </a:extLst>
          </p:cNvPr>
          <p:cNvSpPr txBox="1"/>
          <p:nvPr/>
        </p:nvSpPr>
        <p:spPr>
          <a:xfrm>
            <a:off x="5285290" y="3945812"/>
            <a:ext cx="886539" cy="200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API </a:t>
            </a:r>
            <a:r>
              <a:rPr lang="fr-FR" sz="700" dirty="0" err="1"/>
              <a:t>Invoker</a:t>
            </a:r>
            <a:endParaRPr lang="fr-FR" sz="700" dirty="0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993FA20-BAE6-4C54-96B1-C535529FA8F4}"/>
              </a:ext>
            </a:extLst>
          </p:cNvPr>
          <p:cNvSpPr txBox="1"/>
          <p:nvPr/>
        </p:nvSpPr>
        <p:spPr>
          <a:xfrm>
            <a:off x="5167497" y="4844601"/>
            <a:ext cx="1122123" cy="200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API </a:t>
            </a:r>
            <a:r>
              <a:rPr lang="fr-FR" sz="700" dirty="0" err="1"/>
              <a:t>exposing</a:t>
            </a:r>
            <a:r>
              <a:rPr lang="fr-FR" sz="700" dirty="0"/>
              <a:t> </a:t>
            </a:r>
            <a:r>
              <a:rPr lang="fr-FR" sz="700" dirty="0" err="1"/>
              <a:t>function</a:t>
            </a:r>
            <a:endParaRPr lang="fr-FR" sz="700" dirty="0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F9BAC02-C55C-4530-85C0-FC9C4A1FB62B}"/>
              </a:ext>
            </a:extLst>
          </p:cNvPr>
          <p:cNvSpPr txBox="1"/>
          <p:nvPr/>
        </p:nvSpPr>
        <p:spPr>
          <a:xfrm>
            <a:off x="5167497" y="5138632"/>
            <a:ext cx="1122123" cy="200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API </a:t>
            </a:r>
            <a:r>
              <a:rPr lang="fr-FR" sz="700" dirty="0" err="1"/>
              <a:t>publishing</a:t>
            </a:r>
            <a:r>
              <a:rPr lang="fr-FR" sz="700" dirty="0"/>
              <a:t> </a:t>
            </a:r>
            <a:r>
              <a:rPr lang="fr-FR" sz="700" dirty="0" err="1"/>
              <a:t>function</a:t>
            </a:r>
            <a:endParaRPr lang="fr-FR" sz="700" dirty="0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0D5F57F6-6F0D-43F7-B97D-64ACF3BC76B5}"/>
              </a:ext>
            </a:extLst>
          </p:cNvPr>
          <p:cNvSpPr txBox="1"/>
          <p:nvPr/>
        </p:nvSpPr>
        <p:spPr>
          <a:xfrm>
            <a:off x="5167497" y="5449201"/>
            <a:ext cx="11221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API management </a:t>
            </a:r>
            <a:r>
              <a:rPr lang="fr-FR" sz="700" dirty="0" err="1"/>
              <a:t>function</a:t>
            </a:r>
            <a:endParaRPr lang="fr-FR" sz="700" dirty="0"/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53EE8AE5-5BC1-489C-8FCA-274AC749B771}"/>
              </a:ext>
            </a:extLst>
          </p:cNvPr>
          <p:cNvSpPr txBox="1"/>
          <p:nvPr/>
        </p:nvSpPr>
        <p:spPr>
          <a:xfrm>
            <a:off x="4910215" y="4620939"/>
            <a:ext cx="1475499" cy="13605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fr-FR" sz="700" dirty="0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B5D9C01D-1D29-4392-B2D8-501397D2DAF7}"/>
              </a:ext>
            </a:extLst>
          </p:cNvPr>
          <p:cNvSpPr txBox="1"/>
          <p:nvPr/>
        </p:nvSpPr>
        <p:spPr>
          <a:xfrm>
            <a:off x="6487626" y="511263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</a:rPr>
              <a:t>MF</a:t>
            </a:r>
          </a:p>
          <a:p>
            <a:r>
              <a:rPr lang="fr-FR" sz="1000" b="1" dirty="0">
                <a:solidFill>
                  <a:srgbClr val="FF0000"/>
                </a:solidFill>
              </a:rPr>
              <a:t>(EGMF ?)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A376333E-7103-494D-A696-60FB0708DF3D}"/>
              </a:ext>
            </a:extLst>
          </p:cNvPr>
          <p:cNvSpPr txBox="1"/>
          <p:nvPr/>
        </p:nvSpPr>
        <p:spPr>
          <a:xfrm>
            <a:off x="1389138" y="3674776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FF0000"/>
                </a:solidFill>
              </a:rPr>
              <a:t>NOP trust </a:t>
            </a:r>
            <a:r>
              <a:rPr lang="fr-FR" sz="900" dirty="0" err="1">
                <a:solidFill>
                  <a:srgbClr val="FF0000"/>
                </a:solidFill>
              </a:rPr>
              <a:t>domain</a:t>
            </a:r>
            <a:endParaRPr lang="fr-FR" sz="900" dirty="0">
              <a:solidFill>
                <a:srgbClr val="FF0000"/>
              </a:solidFill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6A8A8395-B36E-4077-9A0D-CAE51FB1E3D7}"/>
              </a:ext>
            </a:extLst>
          </p:cNvPr>
          <p:cNvSpPr txBox="1"/>
          <p:nvPr/>
        </p:nvSpPr>
        <p:spPr>
          <a:xfrm>
            <a:off x="1341082" y="2994361"/>
            <a:ext cx="10951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FF0000"/>
                </a:solidFill>
              </a:rPr>
              <a:t>Customer </a:t>
            </a:r>
            <a:r>
              <a:rPr lang="fr-FR" sz="900" dirty="0" err="1">
                <a:solidFill>
                  <a:srgbClr val="FF0000"/>
                </a:solidFill>
              </a:rPr>
              <a:t>domain</a:t>
            </a:r>
            <a:endParaRPr lang="fr-FR" sz="900" dirty="0">
              <a:solidFill>
                <a:srgbClr val="FF0000"/>
              </a:solidFill>
            </a:endParaRPr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9800E0E4-4BAC-4A78-BF0D-45607C566C96}"/>
              </a:ext>
            </a:extLst>
          </p:cNvPr>
          <p:cNvCxnSpPr>
            <a:cxnSpLocks/>
            <a:stCxn id="64" idx="2"/>
          </p:cNvCxnSpPr>
          <p:nvPr/>
        </p:nvCxnSpPr>
        <p:spPr bwMode="auto">
          <a:xfrm>
            <a:off x="2439686" y="2952866"/>
            <a:ext cx="3264075" cy="19055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BB6CD347-4484-42A7-B84A-46EDB2E361A8}"/>
              </a:ext>
            </a:extLst>
          </p:cNvPr>
          <p:cNvCxnSpPr>
            <a:cxnSpLocks/>
            <a:stCxn id="64" idx="2"/>
            <a:endCxn id="65" idx="0"/>
          </p:cNvCxnSpPr>
          <p:nvPr/>
        </p:nvCxnSpPr>
        <p:spPr bwMode="auto">
          <a:xfrm flipH="1">
            <a:off x="2383889" y="2952866"/>
            <a:ext cx="55797" cy="18758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ADF9D3F6-BE3D-42B1-B5DB-FC637F233DE9}"/>
              </a:ext>
            </a:extLst>
          </p:cNvPr>
          <p:cNvCxnSpPr/>
          <p:nvPr/>
        </p:nvCxnSpPr>
        <p:spPr bwMode="auto">
          <a:xfrm flipH="1">
            <a:off x="2827158" y="4897809"/>
            <a:ext cx="2340339" cy="628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4B5D26C2-88BB-4FA9-AED2-2F970039EFF6}"/>
              </a:ext>
            </a:extLst>
          </p:cNvPr>
          <p:cNvCxnSpPr/>
          <p:nvPr/>
        </p:nvCxnSpPr>
        <p:spPr bwMode="auto">
          <a:xfrm flipH="1">
            <a:off x="2827158" y="5230927"/>
            <a:ext cx="23403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D6A6DD7-115E-4271-93E2-0D70F757D2E7}"/>
              </a:ext>
            </a:extLst>
          </p:cNvPr>
          <p:cNvCxnSpPr/>
          <p:nvPr/>
        </p:nvCxnSpPr>
        <p:spPr bwMode="auto">
          <a:xfrm flipH="1" flipV="1">
            <a:off x="2827158" y="5449201"/>
            <a:ext cx="2340339" cy="158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078D1AC4-5563-40D2-BBB4-7C0EE7AA1271}"/>
              </a:ext>
            </a:extLst>
          </p:cNvPr>
          <p:cNvCxnSpPr>
            <a:stCxn id="66" idx="2"/>
          </p:cNvCxnSpPr>
          <p:nvPr/>
        </p:nvCxnSpPr>
        <p:spPr bwMode="auto">
          <a:xfrm flipH="1">
            <a:off x="5703761" y="4145867"/>
            <a:ext cx="24799" cy="6987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25F15648-1D60-429A-BE88-B014BCBFAC49}"/>
              </a:ext>
            </a:extLst>
          </p:cNvPr>
          <p:cNvCxnSpPr>
            <a:stCxn id="66" idx="2"/>
          </p:cNvCxnSpPr>
          <p:nvPr/>
        </p:nvCxnSpPr>
        <p:spPr bwMode="auto">
          <a:xfrm flipH="1">
            <a:off x="2684569" y="4145867"/>
            <a:ext cx="3043991" cy="6828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ZoneTexte 80">
            <a:extLst>
              <a:ext uri="{FF2B5EF4-FFF2-40B4-BE49-F238E27FC236}">
                <a16:creationId xmlns:a16="http://schemas.microsoft.com/office/drawing/2014/main" id="{396298F3-AEB5-4482-9B13-2EE3D95C8CBB}"/>
              </a:ext>
            </a:extLst>
          </p:cNvPr>
          <p:cNvSpPr txBox="1"/>
          <p:nvPr/>
        </p:nvSpPr>
        <p:spPr>
          <a:xfrm>
            <a:off x="3383365" y="4391937"/>
            <a:ext cx="5277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CAPIF-1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0F8FED6D-959F-4058-81AD-8A0B4EEE37A4}"/>
              </a:ext>
            </a:extLst>
          </p:cNvPr>
          <p:cNvSpPr txBox="1"/>
          <p:nvPr/>
        </p:nvSpPr>
        <p:spPr>
          <a:xfrm>
            <a:off x="1851582" y="4118440"/>
            <a:ext cx="5774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CAPIF-1e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68401838-2585-417A-9C57-5A46307433D3}"/>
              </a:ext>
            </a:extLst>
          </p:cNvPr>
          <p:cNvSpPr txBox="1"/>
          <p:nvPr/>
        </p:nvSpPr>
        <p:spPr>
          <a:xfrm>
            <a:off x="3929863" y="3657272"/>
            <a:ext cx="5774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CAPIF-2e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3225AD9F-36DB-48E8-9831-82E6EB8DDE1A}"/>
              </a:ext>
            </a:extLst>
          </p:cNvPr>
          <p:cNvSpPr txBox="1"/>
          <p:nvPr/>
        </p:nvSpPr>
        <p:spPr>
          <a:xfrm>
            <a:off x="5705196" y="4437965"/>
            <a:ext cx="5277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CAPIF-2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3B25ED0A-6D51-45E3-A1AA-FC49ECF5172A}"/>
              </a:ext>
            </a:extLst>
          </p:cNvPr>
          <p:cNvSpPr txBox="1"/>
          <p:nvPr/>
        </p:nvSpPr>
        <p:spPr>
          <a:xfrm>
            <a:off x="3618604" y="4738282"/>
            <a:ext cx="5277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CAPIF-3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6016BA78-14E6-4CA2-9C4C-742D4D8BD689}"/>
              </a:ext>
            </a:extLst>
          </p:cNvPr>
          <p:cNvSpPr txBox="1"/>
          <p:nvPr/>
        </p:nvSpPr>
        <p:spPr>
          <a:xfrm>
            <a:off x="3592689" y="5048143"/>
            <a:ext cx="5277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CAPIF-4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00B1761D-01AE-42C5-807D-23B6883407B4}"/>
              </a:ext>
            </a:extLst>
          </p:cNvPr>
          <p:cNvSpPr txBox="1"/>
          <p:nvPr/>
        </p:nvSpPr>
        <p:spPr>
          <a:xfrm>
            <a:off x="3595356" y="5318408"/>
            <a:ext cx="5277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CAPIF-5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1BAA3BA6-E3CF-4499-BFBD-1C36C70DC3C3}"/>
              </a:ext>
            </a:extLst>
          </p:cNvPr>
          <p:cNvSpPr txBox="1"/>
          <p:nvPr/>
        </p:nvSpPr>
        <p:spPr>
          <a:xfrm>
            <a:off x="2428984" y="1763520"/>
            <a:ext cx="632230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Model #3: </a:t>
            </a:r>
            <a:r>
              <a:rPr lang="fr-FR" sz="1400" b="1" dirty="0" err="1"/>
              <a:t>some</a:t>
            </a:r>
            <a:r>
              <a:rPr lang="fr-FR" sz="1400" b="1" dirty="0"/>
              <a:t> MF (EGMF?) </a:t>
            </a:r>
            <a:r>
              <a:rPr lang="fr-FR" sz="1400" b="1" dirty="0" err="1"/>
              <a:t>implements</a:t>
            </a:r>
            <a:r>
              <a:rPr lang="fr-FR" sz="1400" b="1" dirty="0"/>
              <a:t> API provider </a:t>
            </a:r>
            <a:r>
              <a:rPr lang="fr-FR" sz="1400" b="1" dirty="0" err="1"/>
              <a:t>domain</a:t>
            </a:r>
            <a:r>
              <a:rPr lang="fr-FR" sz="1400" b="1" dirty="0"/>
              <a:t> </a:t>
            </a:r>
            <a:r>
              <a:rPr lang="fr-FR" sz="1400" b="1" dirty="0" err="1"/>
              <a:t>functions</a:t>
            </a:r>
            <a:endParaRPr lang="fr-FR" sz="1400" b="1" dirty="0"/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9606B8A1-072A-4C20-AAA9-BC9D46DB2AF0}"/>
              </a:ext>
            </a:extLst>
          </p:cNvPr>
          <p:cNvSpPr txBox="1"/>
          <p:nvPr/>
        </p:nvSpPr>
        <p:spPr>
          <a:xfrm>
            <a:off x="4938791" y="5779043"/>
            <a:ext cx="1416602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API Provider </a:t>
            </a:r>
            <a:r>
              <a:rPr lang="fr-FR" sz="700" dirty="0" err="1"/>
              <a:t>domain</a:t>
            </a:r>
            <a:r>
              <a:rPr lang="fr-FR" sz="700" dirty="0"/>
              <a:t> </a:t>
            </a:r>
            <a:r>
              <a:rPr lang="fr-FR" sz="700" dirty="0" err="1"/>
              <a:t>functions</a:t>
            </a:r>
            <a:endParaRPr lang="fr-FR" sz="700" dirty="0"/>
          </a:p>
        </p:txBody>
      </p:sp>
      <p:sp>
        <p:nvSpPr>
          <p:cNvPr id="61" name="Content Placeholder 1">
            <a:extLst>
              <a:ext uri="{FF2B5EF4-FFF2-40B4-BE49-F238E27FC236}">
                <a16:creationId xmlns:a16="http://schemas.microsoft.com/office/drawing/2014/main" id="{CB3B6F5A-0AD5-4C52-8B36-FCA9CD22DEA1}"/>
              </a:ext>
            </a:extLst>
          </p:cNvPr>
          <p:cNvSpPr txBox="1">
            <a:spLocks/>
          </p:cNvSpPr>
          <p:nvPr/>
        </p:nvSpPr>
        <p:spPr>
          <a:xfrm>
            <a:off x="7149616" y="2977683"/>
            <a:ext cx="4903488" cy="1634074"/>
          </a:xfrm>
          <a:prstGeom prst="rect">
            <a:avLst/>
          </a:prstGeom>
        </p:spPr>
        <p:txBody>
          <a:bodyPr/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altLang="ko-KR" sz="1600" kern="0" dirty="0" err="1"/>
              <a:t>xxMF</a:t>
            </a:r>
            <a:r>
              <a:rPr lang="en-IN" altLang="ko-KR" sz="1600" kern="0" dirty="0"/>
              <a:t> (EGMF?) embedding </a:t>
            </a:r>
            <a:r>
              <a:rPr lang="en-IN" altLang="ko-KR" sz="1600" kern="0" dirty="0" err="1"/>
              <a:t>MnS</a:t>
            </a:r>
            <a:r>
              <a:rPr lang="en-IN" altLang="ko-KR" sz="1600" kern="0" dirty="0"/>
              <a:t> Producer(s) + CCF consumer role</a:t>
            </a:r>
          </a:p>
          <a:p>
            <a:r>
              <a:rPr lang="en-IN" altLang="ko-KR" sz="1600" kern="0" dirty="0" err="1"/>
              <a:t>MnS</a:t>
            </a:r>
            <a:r>
              <a:rPr lang="en-IN" altLang="ko-KR" sz="1600" kern="0" dirty="0"/>
              <a:t> Consumers to implement API invoker functionality.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1EFB8CB-F7E0-4DD3-A015-F76BA5585079}"/>
              </a:ext>
            </a:extLst>
          </p:cNvPr>
          <p:cNvSpPr/>
          <p:nvPr/>
        </p:nvSpPr>
        <p:spPr>
          <a:xfrm>
            <a:off x="1971618" y="2531464"/>
            <a:ext cx="1405895" cy="410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N" sz="950" b="1" dirty="0" err="1">
                <a:solidFill>
                  <a:srgbClr val="FF0000"/>
                </a:solidFill>
              </a:rPr>
              <a:t>MnS</a:t>
            </a:r>
            <a:r>
              <a:rPr lang="en-IN" sz="950" b="1" dirty="0">
                <a:solidFill>
                  <a:srgbClr val="FF0000"/>
                </a:solidFill>
              </a:rPr>
              <a:t> Consumers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4118A00-38AC-4BB2-9869-9DE7D199788B}"/>
              </a:ext>
            </a:extLst>
          </p:cNvPr>
          <p:cNvSpPr/>
          <p:nvPr/>
        </p:nvSpPr>
        <p:spPr>
          <a:xfrm>
            <a:off x="5220507" y="3692884"/>
            <a:ext cx="1233628" cy="5413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N" sz="950" b="1" dirty="0" err="1">
                <a:solidFill>
                  <a:srgbClr val="FF0000"/>
                </a:solidFill>
              </a:rPr>
              <a:t>MnS</a:t>
            </a:r>
            <a:r>
              <a:rPr lang="en-IN" sz="950" b="1" dirty="0">
                <a:solidFill>
                  <a:srgbClr val="FF0000"/>
                </a:solidFill>
              </a:rPr>
              <a:t> Consumers</a:t>
            </a:r>
          </a:p>
        </p:txBody>
      </p:sp>
    </p:spTree>
    <p:extLst>
      <p:ext uri="{BB962C8B-B14F-4D97-AF65-F5344CB8AC3E}">
        <p14:creationId xmlns:p14="http://schemas.microsoft.com/office/powerpoint/2010/main" val="189461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61603E-81B3-4D66-A11D-915AE4356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Observations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4192C8-5EF6-4CC4-94B5-776EBC89A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err="1"/>
              <a:t>Exposure</a:t>
            </a:r>
            <a:r>
              <a:rPr lang="fr-FR" sz="2400" dirty="0"/>
              <a:t> of 5G (in </a:t>
            </a:r>
            <a:r>
              <a:rPr lang="fr-FR" sz="2400" dirty="0" err="1"/>
              <a:t>general</a:t>
            </a:r>
            <a:r>
              <a:rPr lang="fr-FR" sz="2400" dirty="0"/>
              <a:t>) </a:t>
            </a:r>
            <a:r>
              <a:rPr lang="fr-FR" sz="2400" dirty="0" err="1"/>
              <a:t>is</a:t>
            </a:r>
            <a:r>
              <a:rPr lang="fr-FR" sz="2400" dirty="0"/>
              <a:t> an important topic for Network </a:t>
            </a:r>
            <a:r>
              <a:rPr lang="fr-FR" sz="2400" dirty="0" err="1"/>
              <a:t>Operators</a:t>
            </a:r>
            <a:r>
              <a:rPr lang="fr-FR" sz="2400" dirty="0"/>
              <a:t> and for </a:t>
            </a:r>
            <a:r>
              <a:rPr lang="fr-FR" sz="2400" dirty="0" err="1"/>
              <a:t>some</a:t>
            </a:r>
            <a:r>
              <a:rPr lang="fr-FR" sz="2400" dirty="0"/>
              <a:t> </a:t>
            </a:r>
            <a:r>
              <a:rPr lang="fr-FR" sz="2400" dirty="0" err="1"/>
              <a:t>customers</a:t>
            </a:r>
            <a:r>
              <a:rPr lang="fr-FR" sz="2400" dirty="0"/>
              <a:t> (</a:t>
            </a:r>
            <a:r>
              <a:rPr lang="fr-FR" sz="2400" dirty="0" err="1"/>
              <a:t>Verticals</a:t>
            </a:r>
            <a:r>
              <a:rPr lang="fr-FR" sz="2400" dirty="0"/>
              <a:t>, etc.) </a:t>
            </a:r>
          </a:p>
          <a:p>
            <a:r>
              <a:rPr lang="fr-FR" sz="2400" dirty="0"/>
              <a:t>SA5 has been </a:t>
            </a:r>
            <a:r>
              <a:rPr lang="fr-FR" sz="2400" dirty="0" err="1"/>
              <a:t>working</a:t>
            </a:r>
            <a:r>
              <a:rPr lang="fr-FR" sz="2400" dirty="0"/>
              <a:t> for </a:t>
            </a:r>
            <a:r>
              <a:rPr lang="fr-FR" sz="2400" dirty="0" err="1"/>
              <a:t>months</a:t>
            </a:r>
            <a:r>
              <a:rPr lang="fr-FR" sz="2400" dirty="0"/>
              <a:t> on ‘network slice management </a:t>
            </a:r>
            <a:r>
              <a:rPr lang="fr-FR" sz="2400" dirty="0" err="1"/>
              <a:t>capabilities</a:t>
            </a:r>
            <a:r>
              <a:rPr lang="fr-FR" sz="2400" dirty="0"/>
              <a:t> </a:t>
            </a:r>
            <a:r>
              <a:rPr lang="fr-FR" sz="2400" dirty="0" err="1"/>
              <a:t>exposure</a:t>
            </a:r>
            <a:r>
              <a:rPr lang="fr-FR" sz="2400" dirty="0"/>
              <a:t>’</a:t>
            </a:r>
          </a:p>
          <a:p>
            <a:pPr lvl="1"/>
            <a:r>
              <a:rPr lang="fr-FR" sz="1900" dirty="0"/>
              <a:t>Little </a:t>
            </a:r>
            <a:r>
              <a:rPr lang="fr-FR" sz="1900" dirty="0" err="1"/>
              <a:t>progress</a:t>
            </a:r>
            <a:r>
              <a:rPr lang="fr-FR" sz="1900" dirty="0"/>
              <a:t> - </a:t>
            </a:r>
            <a:r>
              <a:rPr lang="fr-FR" sz="1900" dirty="0" err="1"/>
              <a:t>seems</a:t>
            </a:r>
            <a:r>
              <a:rPr lang="fr-FR" sz="1900" dirty="0"/>
              <a:t> </a:t>
            </a:r>
            <a:r>
              <a:rPr lang="fr-FR" sz="1900" dirty="0" err="1"/>
              <a:t>difficult</a:t>
            </a:r>
            <a:r>
              <a:rPr lang="fr-FR" sz="1900" dirty="0"/>
              <a:t> to </a:t>
            </a:r>
            <a:r>
              <a:rPr lang="fr-FR" sz="1900" dirty="0" err="1"/>
              <a:t>reach</a:t>
            </a:r>
            <a:r>
              <a:rPr lang="fr-FR" sz="1900" dirty="0"/>
              <a:t> </a:t>
            </a:r>
            <a:r>
              <a:rPr lang="fr-FR" sz="1900" dirty="0" err="1"/>
              <a:t>any</a:t>
            </a:r>
            <a:r>
              <a:rPr lang="fr-FR" sz="1900" dirty="0"/>
              <a:t> consensus</a:t>
            </a:r>
          </a:p>
          <a:p>
            <a:pPr lvl="1"/>
            <a:r>
              <a:rPr lang="fr-FR" sz="1900" dirty="0"/>
              <a:t>The </a:t>
            </a:r>
            <a:r>
              <a:rPr lang="fr-FR" sz="1900" dirty="0" err="1"/>
              <a:t>problem</a:t>
            </a:r>
            <a:r>
              <a:rPr lang="fr-FR" sz="1900" dirty="0"/>
              <a:t> </a:t>
            </a:r>
            <a:r>
              <a:rPr lang="fr-FR" sz="1900" dirty="0" err="1"/>
              <a:t>is</a:t>
            </a:r>
            <a:r>
              <a:rPr lang="fr-FR" sz="1900" dirty="0"/>
              <a:t> not </a:t>
            </a:r>
            <a:r>
              <a:rPr lang="fr-FR" sz="1900" dirty="0" err="1"/>
              <a:t>clearly</a:t>
            </a:r>
            <a:r>
              <a:rPr lang="fr-FR" sz="1900" dirty="0"/>
              <a:t> </a:t>
            </a:r>
            <a:r>
              <a:rPr lang="fr-FR" sz="1900" dirty="0" err="1"/>
              <a:t>stated</a:t>
            </a:r>
            <a:r>
              <a:rPr lang="fr-FR" sz="1900" dirty="0"/>
              <a:t>: no business-</a:t>
            </a:r>
            <a:r>
              <a:rPr lang="fr-FR" sz="1900" dirty="0" err="1"/>
              <a:t>level</a:t>
            </a:r>
            <a:r>
              <a:rPr lang="fr-FR" sz="1900" dirty="0"/>
              <a:t> use cases / </a:t>
            </a:r>
            <a:r>
              <a:rPr lang="fr-FR" sz="1900" dirty="0" err="1"/>
              <a:t>requirements</a:t>
            </a:r>
            <a:r>
              <a:rPr lang="fr-FR" sz="1900" dirty="0"/>
              <a:t> (call flows are NOT use cases)</a:t>
            </a:r>
          </a:p>
          <a:p>
            <a:pPr lvl="1"/>
            <a:r>
              <a:rPr lang="fr-FR" sz="1900" dirty="0" err="1"/>
              <a:t>Early</a:t>
            </a:r>
            <a:r>
              <a:rPr lang="fr-FR" sz="1900" dirty="0"/>
              <a:t>  </a:t>
            </a:r>
            <a:r>
              <a:rPr lang="fr-FR" sz="1900" dirty="0" err="1"/>
              <a:t>deep</a:t>
            </a:r>
            <a:r>
              <a:rPr lang="fr-FR" sz="1900" dirty="0"/>
              <a:t> dive </a:t>
            </a:r>
            <a:r>
              <a:rPr lang="fr-FR" sz="1900" dirty="0" err="1"/>
              <a:t>into</a:t>
            </a:r>
            <a:r>
              <a:rPr lang="fr-FR" sz="1900" dirty="0"/>
              <a:t> </a:t>
            </a:r>
            <a:r>
              <a:rPr lang="fr-FR" sz="1900" dirty="0" err="1"/>
              <a:t>describing</a:t>
            </a:r>
            <a:r>
              <a:rPr lang="fr-FR" sz="1900" dirty="0"/>
              <a:t> solutions</a:t>
            </a:r>
          </a:p>
          <a:p>
            <a:pPr lvl="1"/>
            <a:r>
              <a:rPr lang="fr-FR" sz="1900" dirty="0" err="1"/>
              <a:t>Several</a:t>
            </a:r>
            <a:r>
              <a:rPr lang="fr-FR" sz="1900" dirty="0"/>
              <a:t> </a:t>
            </a:r>
            <a:r>
              <a:rPr lang="fr-FR" sz="1900" dirty="0" err="1"/>
              <a:t>study</a:t>
            </a:r>
            <a:r>
              <a:rPr lang="fr-FR" sz="1900" dirty="0"/>
              <a:t> items, </a:t>
            </a:r>
            <a:r>
              <a:rPr lang="fr-FR" sz="1900" dirty="0" err="1"/>
              <a:t>separated</a:t>
            </a:r>
            <a:r>
              <a:rPr lang="fr-FR" sz="1900" dirty="0"/>
              <a:t> </a:t>
            </a:r>
            <a:r>
              <a:rPr lang="fr-FR" sz="1900" dirty="0" err="1"/>
              <a:t>from</a:t>
            </a:r>
            <a:r>
              <a:rPr lang="fr-FR" sz="1900" dirty="0"/>
              <a:t> </a:t>
            </a:r>
            <a:r>
              <a:rPr lang="fr-FR" sz="1900" dirty="0" err="1"/>
              <a:t>each</a:t>
            </a:r>
            <a:r>
              <a:rPr lang="fr-FR" sz="1900" dirty="0"/>
              <a:t> </a:t>
            </a:r>
            <a:r>
              <a:rPr lang="fr-FR" sz="1900" dirty="0" err="1"/>
              <a:t>others</a:t>
            </a:r>
            <a:r>
              <a:rPr lang="fr-FR" sz="1900" dirty="0"/>
              <a:t>, </a:t>
            </a:r>
            <a:r>
              <a:rPr lang="fr-FR" sz="1900" dirty="0" err="1"/>
              <a:t>lack</a:t>
            </a:r>
            <a:r>
              <a:rPr lang="fr-FR" sz="1900" dirty="0"/>
              <a:t> of global </a:t>
            </a:r>
            <a:r>
              <a:rPr lang="fr-FR" sz="1900" dirty="0" err="1"/>
              <a:t>view</a:t>
            </a:r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231883164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F2B6CA-C474-42C2-B809-98D0BE75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CAPIF </a:t>
            </a:r>
            <a:r>
              <a:rPr lang="fr-FR" sz="3200" dirty="0" err="1"/>
              <a:t>Core</a:t>
            </a:r>
            <a:r>
              <a:rPr lang="fr-FR" sz="3200" dirty="0"/>
              <a:t> </a:t>
            </a:r>
            <a:r>
              <a:rPr lang="fr-FR" sz="3200" dirty="0" err="1"/>
              <a:t>Function</a:t>
            </a:r>
            <a:br>
              <a:rPr lang="fr-FR" sz="3200" dirty="0"/>
            </a:br>
            <a:r>
              <a:rPr lang="fr-FR" sz="3200" dirty="0" err="1"/>
              <a:t>common</a:t>
            </a:r>
            <a:r>
              <a:rPr lang="fr-FR" sz="3200" dirty="0"/>
              <a:t> to SA2 and SA5 (for discussion)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30460A2D-C7F8-4639-81A4-7F7361867CDD}"/>
              </a:ext>
            </a:extLst>
          </p:cNvPr>
          <p:cNvSpPr txBox="1"/>
          <p:nvPr/>
        </p:nvSpPr>
        <p:spPr>
          <a:xfrm>
            <a:off x="2355288" y="1379205"/>
            <a:ext cx="2022404" cy="58929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endParaRPr lang="fr-FR" sz="700" dirty="0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C607E272-2208-4D36-BF72-A101F89D5D83}"/>
              </a:ext>
            </a:extLst>
          </p:cNvPr>
          <p:cNvSpPr txBox="1"/>
          <p:nvPr/>
        </p:nvSpPr>
        <p:spPr>
          <a:xfrm>
            <a:off x="2347952" y="2308343"/>
            <a:ext cx="5577747" cy="398768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endParaRPr lang="fr-FR" sz="700" dirty="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D03563F-F8D0-41C7-9947-E72519D9BE12}"/>
              </a:ext>
            </a:extLst>
          </p:cNvPr>
          <p:cNvSpPr txBox="1"/>
          <p:nvPr/>
        </p:nvSpPr>
        <p:spPr>
          <a:xfrm>
            <a:off x="2990743" y="1501679"/>
            <a:ext cx="886539" cy="200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API </a:t>
            </a:r>
            <a:r>
              <a:rPr lang="fr-FR" sz="700" dirty="0" err="1"/>
              <a:t>Invoker</a:t>
            </a:r>
            <a:endParaRPr lang="fr-FR" sz="700" dirty="0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E38AB068-C999-4E76-960C-2C3958A1CF12}"/>
              </a:ext>
            </a:extLst>
          </p:cNvPr>
          <p:cNvSpPr txBox="1"/>
          <p:nvPr/>
        </p:nvSpPr>
        <p:spPr>
          <a:xfrm>
            <a:off x="2934946" y="3577540"/>
            <a:ext cx="886539" cy="8463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700" dirty="0"/>
          </a:p>
          <a:p>
            <a:pPr algn="ctr"/>
            <a:r>
              <a:rPr lang="fr-FR" sz="700" dirty="0"/>
              <a:t>CAPIF</a:t>
            </a:r>
          </a:p>
          <a:p>
            <a:pPr algn="ctr"/>
            <a:endParaRPr lang="fr-FR" sz="700" dirty="0"/>
          </a:p>
          <a:p>
            <a:pPr algn="ctr"/>
            <a:r>
              <a:rPr lang="fr-FR" sz="700" dirty="0" err="1"/>
              <a:t>Core</a:t>
            </a:r>
            <a:endParaRPr lang="fr-FR" sz="700" dirty="0"/>
          </a:p>
          <a:p>
            <a:pPr algn="ctr"/>
            <a:endParaRPr lang="fr-FR" sz="700" dirty="0"/>
          </a:p>
          <a:p>
            <a:pPr algn="ctr"/>
            <a:r>
              <a:rPr lang="fr-FR" sz="700" dirty="0" err="1"/>
              <a:t>Function</a:t>
            </a:r>
            <a:endParaRPr lang="fr-FR" sz="700" dirty="0"/>
          </a:p>
          <a:p>
            <a:pPr algn="ctr"/>
            <a:endParaRPr lang="fr-FR" sz="700" dirty="0"/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C5B42709-AFF3-46AB-AC32-37498F6A27EC}"/>
              </a:ext>
            </a:extLst>
          </p:cNvPr>
          <p:cNvSpPr txBox="1"/>
          <p:nvPr/>
        </p:nvSpPr>
        <p:spPr>
          <a:xfrm>
            <a:off x="6279617" y="2694680"/>
            <a:ext cx="886539" cy="200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API </a:t>
            </a:r>
            <a:r>
              <a:rPr lang="fr-FR" sz="700" dirty="0" err="1"/>
              <a:t>Invoker</a:t>
            </a:r>
            <a:endParaRPr lang="fr-FR" sz="700" dirty="0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993FA20-BAE6-4C54-96B1-C535529FA8F4}"/>
              </a:ext>
            </a:extLst>
          </p:cNvPr>
          <p:cNvSpPr txBox="1"/>
          <p:nvPr/>
        </p:nvSpPr>
        <p:spPr>
          <a:xfrm>
            <a:off x="6161824" y="3593469"/>
            <a:ext cx="1122123" cy="200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API </a:t>
            </a:r>
            <a:r>
              <a:rPr lang="fr-FR" sz="700" dirty="0" err="1"/>
              <a:t>exposing</a:t>
            </a:r>
            <a:r>
              <a:rPr lang="fr-FR" sz="700" dirty="0"/>
              <a:t> </a:t>
            </a:r>
            <a:r>
              <a:rPr lang="fr-FR" sz="700" dirty="0" err="1"/>
              <a:t>function</a:t>
            </a:r>
            <a:endParaRPr lang="fr-FR" sz="700" dirty="0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F9BAC02-C55C-4530-85C0-FC9C4A1FB62B}"/>
              </a:ext>
            </a:extLst>
          </p:cNvPr>
          <p:cNvSpPr txBox="1"/>
          <p:nvPr/>
        </p:nvSpPr>
        <p:spPr>
          <a:xfrm>
            <a:off x="6161824" y="3887500"/>
            <a:ext cx="1122123" cy="200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API </a:t>
            </a:r>
            <a:r>
              <a:rPr lang="fr-FR" sz="700" dirty="0" err="1"/>
              <a:t>publishing</a:t>
            </a:r>
            <a:r>
              <a:rPr lang="fr-FR" sz="700" dirty="0"/>
              <a:t> </a:t>
            </a:r>
            <a:r>
              <a:rPr lang="fr-FR" sz="700" dirty="0" err="1"/>
              <a:t>function</a:t>
            </a:r>
            <a:endParaRPr lang="fr-FR" sz="700" dirty="0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0D5F57F6-6F0D-43F7-B97D-64ACF3BC76B5}"/>
              </a:ext>
            </a:extLst>
          </p:cNvPr>
          <p:cNvSpPr txBox="1"/>
          <p:nvPr/>
        </p:nvSpPr>
        <p:spPr>
          <a:xfrm>
            <a:off x="6161824" y="4198069"/>
            <a:ext cx="11221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API management </a:t>
            </a:r>
            <a:r>
              <a:rPr lang="fr-FR" sz="700" dirty="0" err="1"/>
              <a:t>function</a:t>
            </a:r>
            <a:endParaRPr lang="fr-FR" sz="700" dirty="0"/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53EE8AE5-5BC1-489C-8FCA-274AC749B771}"/>
              </a:ext>
            </a:extLst>
          </p:cNvPr>
          <p:cNvSpPr txBox="1"/>
          <p:nvPr/>
        </p:nvSpPr>
        <p:spPr>
          <a:xfrm>
            <a:off x="5904542" y="3369807"/>
            <a:ext cx="1475499" cy="13605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fr-FR" sz="700" dirty="0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B5D9C01D-1D29-4392-B2D8-501397D2DAF7}"/>
              </a:ext>
            </a:extLst>
          </p:cNvPr>
          <p:cNvSpPr txBox="1"/>
          <p:nvPr/>
        </p:nvSpPr>
        <p:spPr>
          <a:xfrm>
            <a:off x="7332640" y="3861506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rgbClr val="FF0000"/>
                </a:solidFill>
              </a:rPr>
              <a:t>NEF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A376333E-7103-494D-A696-60FB0708DF3D}"/>
              </a:ext>
            </a:extLst>
          </p:cNvPr>
          <p:cNvSpPr txBox="1"/>
          <p:nvPr/>
        </p:nvSpPr>
        <p:spPr>
          <a:xfrm>
            <a:off x="2413282" y="2423644"/>
            <a:ext cx="8996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>
                <a:solidFill>
                  <a:srgbClr val="FF0000"/>
                </a:solidFill>
              </a:rPr>
              <a:t>NOP trust </a:t>
            </a:r>
            <a:r>
              <a:rPr lang="fr-FR" sz="700" dirty="0" err="1">
                <a:solidFill>
                  <a:srgbClr val="FF0000"/>
                </a:solidFill>
              </a:rPr>
              <a:t>domain</a:t>
            </a:r>
            <a:endParaRPr lang="fr-FR" sz="700" dirty="0">
              <a:solidFill>
                <a:srgbClr val="FF0000"/>
              </a:solidFill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6A8A8395-B36E-4077-9A0D-CAE51FB1E3D7}"/>
              </a:ext>
            </a:extLst>
          </p:cNvPr>
          <p:cNvSpPr txBox="1"/>
          <p:nvPr/>
        </p:nvSpPr>
        <p:spPr>
          <a:xfrm>
            <a:off x="2355287" y="1713412"/>
            <a:ext cx="89319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>
                <a:solidFill>
                  <a:srgbClr val="FF0000"/>
                </a:solidFill>
              </a:rPr>
              <a:t>Customer </a:t>
            </a:r>
            <a:r>
              <a:rPr lang="fr-FR" sz="700" dirty="0" err="1">
                <a:solidFill>
                  <a:srgbClr val="FF0000"/>
                </a:solidFill>
              </a:rPr>
              <a:t>domain</a:t>
            </a:r>
            <a:endParaRPr lang="fr-FR" sz="700" dirty="0">
              <a:solidFill>
                <a:srgbClr val="FF0000"/>
              </a:solidFill>
            </a:endParaRPr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9800E0E4-4BAC-4A78-BF0D-45607C566C96}"/>
              </a:ext>
            </a:extLst>
          </p:cNvPr>
          <p:cNvCxnSpPr>
            <a:cxnSpLocks/>
            <a:stCxn id="64" idx="2"/>
          </p:cNvCxnSpPr>
          <p:nvPr/>
        </p:nvCxnSpPr>
        <p:spPr bwMode="auto">
          <a:xfrm>
            <a:off x="3434013" y="1701734"/>
            <a:ext cx="3264075" cy="19055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BB6CD347-4484-42A7-B84A-46EDB2E361A8}"/>
              </a:ext>
            </a:extLst>
          </p:cNvPr>
          <p:cNvCxnSpPr>
            <a:cxnSpLocks/>
            <a:stCxn id="64" idx="2"/>
            <a:endCxn id="65" idx="0"/>
          </p:cNvCxnSpPr>
          <p:nvPr/>
        </p:nvCxnSpPr>
        <p:spPr bwMode="auto">
          <a:xfrm flipH="1">
            <a:off x="3378216" y="1701734"/>
            <a:ext cx="55797" cy="18758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ADF9D3F6-BE3D-42B1-B5DB-FC637F233DE9}"/>
              </a:ext>
            </a:extLst>
          </p:cNvPr>
          <p:cNvCxnSpPr/>
          <p:nvPr/>
        </p:nvCxnSpPr>
        <p:spPr bwMode="auto">
          <a:xfrm flipH="1">
            <a:off x="3821485" y="3646677"/>
            <a:ext cx="2340339" cy="628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4B5D26C2-88BB-4FA9-AED2-2F970039EFF6}"/>
              </a:ext>
            </a:extLst>
          </p:cNvPr>
          <p:cNvCxnSpPr/>
          <p:nvPr/>
        </p:nvCxnSpPr>
        <p:spPr bwMode="auto">
          <a:xfrm flipH="1">
            <a:off x="3821485" y="3979795"/>
            <a:ext cx="23403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D6A6DD7-115E-4271-93E2-0D70F757D2E7}"/>
              </a:ext>
            </a:extLst>
          </p:cNvPr>
          <p:cNvCxnSpPr/>
          <p:nvPr/>
        </p:nvCxnSpPr>
        <p:spPr bwMode="auto">
          <a:xfrm flipH="1" flipV="1">
            <a:off x="3821485" y="4198069"/>
            <a:ext cx="2340339" cy="158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078D1AC4-5563-40D2-BBB4-7C0EE7AA1271}"/>
              </a:ext>
            </a:extLst>
          </p:cNvPr>
          <p:cNvCxnSpPr>
            <a:stCxn id="66" idx="2"/>
          </p:cNvCxnSpPr>
          <p:nvPr/>
        </p:nvCxnSpPr>
        <p:spPr bwMode="auto">
          <a:xfrm flipH="1">
            <a:off x="6698088" y="2894735"/>
            <a:ext cx="24799" cy="6987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25F15648-1D60-429A-BE88-B014BCBFAC49}"/>
              </a:ext>
            </a:extLst>
          </p:cNvPr>
          <p:cNvCxnSpPr>
            <a:stCxn id="66" idx="2"/>
          </p:cNvCxnSpPr>
          <p:nvPr/>
        </p:nvCxnSpPr>
        <p:spPr bwMode="auto">
          <a:xfrm flipH="1">
            <a:off x="3678896" y="2894735"/>
            <a:ext cx="3043991" cy="6828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ZoneTexte 80">
            <a:extLst>
              <a:ext uri="{FF2B5EF4-FFF2-40B4-BE49-F238E27FC236}">
                <a16:creationId xmlns:a16="http://schemas.microsoft.com/office/drawing/2014/main" id="{396298F3-AEB5-4482-9B13-2EE3D95C8CBB}"/>
              </a:ext>
            </a:extLst>
          </p:cNvPr>
          <p:cNvSpPr txBox="1"/>
          <p:nvPr/>
        </p:nvSpPr>
        <p:spPr>
          <a:xfrm>
            <a:off x="3924095" y="3220508"/>
            <a:ext cx="5277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CAPIF-1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0F8FED6D-959F-4058-81AD-8A0B4EEE37A4}"/>
              </a:ext>
            </a:extLst>
          </p:cNvPr>
          <p:cNvSpPr txBox="1"/>
          <p:nvPr/>
        </p:nvSpPr>
        <p:spPr>
          <a:xfrm>
            <a:off x="2845909" y="2867308"/>
            <a:ext cx="5774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CAPIF-1e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68401838-2585-417A-9C57-5A46307433D3}"/>
              </a:ext>
            </a:extLst>
          </p:cNvPr>
          <p:cNvSpPr txBox="1"/>
          <p:nvPr/>
        </p:nvSpPr>
        <p:spPr>
          <a:xfrm>
            <a:off x="4924190" y="2406140"/>
            <a:ext cx="5774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CAPIF-2e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3225AD9F-36DB-48E8-9831-82E6EB8DDE1A}"/>
              </a:ext>
            </a:extLst>
          </p:cNvPr>
          <p:cNvSpPr txBox="1"/>
          <p:nvPr/>
        </p:nvSpPr>
        <p:spPr>
          <a:xfrm>
            <a:off x="6699523" y="3186833"/>
            <a:ext cx="5277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CAPIF-2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3B25ED0A-6D51-45E3-A1AA-FC49ECF5172A}"/>
              </a:ext>
            </a:extLst>
          </p:cNvPr>
          <p:cNvSpPr txBox="1"/>
          <p:nvPr/>
        </p:nvSpPr>
        <p:spPr>
          <a:xfrm>
            <a:off x="4612931" y="3487150"/>
            <a:ext cx="5277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CAPIF-3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6016BA78-14E6-4CA2-9C4C-742D4D8BD689}"/>
              </a:ext>
            </a:extLst>
          </p:cNvPr>
          <p:cNvSpPr txBox="1"/>
          <p:nvPr/>
        </p:nvSpPr>
        <p:spPr>
          <a:xfrm>
            <a:off x="4587016" y="3797011"/>
            <a:ext cx="5277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CAPIF-4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00B1761D-01AE-42C5-807D-23B6883407B4}"/>
              </a:ext>
            </a:extLst>
          </p:cNvPr>
          <p:cNvSpPr txBox="1"/>
          <p:nvPr/>
        </p:nvSpPr>
        <p:spPr>
          <a:xfrm>
            <a:off x="4589683" y="4067276"/>
            <a:ext cx="5277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CAPIF-5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9606B8A1-072A-4C20-AAA9-BC9D46DB2AF0}"/>
              </a:ext>
            </a:extLst>
          </p:cNvPr>
          <p:cNvSpPr txBox="1"/>
          <p:nvPr/>
        </p:nvSpPr>
        <p:spPr>
          <a:xfrm>
            <a:off x="5933118" y="4527911"/>
            <a:ext cx="1416602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API Provider </a:t>
            </a:r>
            <a:r>
              <a:rPr lang="fr-FR" sz="700" dirty="0" err="1"/>
              <a:t>domain</a:t>
            </a:r>
            <a:r>
              <a:rPr lang="fr-FR" sz="700" dirty="0"/>
              <a:t> </a:t>
            </a:r>
            <a:r>
              <a:rPr lang="fr-FR" sz="700" dirty="0" err="1"/>
              <a:t>functions</a:t>
            </a:r>
            <a:endParaRPr lang="fr-FR" sz="700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0844E771-AF61-44DB-91BC-CA4ED857A1F9}"/>
              </a:ext>
            </a:extLst>
          </p:cNvPr>
          <p:cNvSpPr txBox="1"/>
          <p:nvPr/>
        </p:nvSpPr>
        <p:spPr>
          <a:xfrm>
            <a:off x="6161824" y="5045932"/>
            <a:ext cx="1122123" cy="200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API </a:t>
            </a:r>
            <a:r>
              <a:rPr lang="fr-FR" sz="700" dirty="0" err="1"/>
              <a:t>exposing</a:t>
            </a:r>
            <a:r>
              <a:rPr lang="fr-FR" sz="700" dirty="0"/>
              <a:t> </a:t>
            </a:r>
            <a:r>
              <a:rPr lang="fr-FR" sz="700" dirty="0" err="1"/>
              <a:t>function</a:t>
            </a:r>
            <a:endParaRPr lang="fr-FR" sz="700" dirty="0"/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647A95B9-1CB8-4942-AE51-07D8CC675222}"/>
              </a:ext>
            </a:extLst>
          </p:cNvPr>
          <p:cNvSpPr txBox="1"/>
          <p:nvPr/>
        </p:nvSpPr>
        <p:spPr>
          <a:xfrm>
            <a:off x="6161824" y="5339963"/>
            <a:ext cx="1122123" cy="200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API </a:t>
            </a:r>
            <a:r>
              <a:rPr lang="fr-FR" sz="700" dirty="0" err="1"/>
              <a:t>publishing</a:t>
            </a:r>
            <a:r>
              <a:rPr lang="fr-FR" sz="700" dirty="0"/>
              <a:t> </a:t>
            </a:r>
            <a:r>
              <a:rPr lang="fr-FR" sz="700" dirty="0" err="1"/>
              <a:t>function</a:t>
            </a:r>
            <a:endParaRPr lang="fr-FR" sz="700" dirty="0"/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2D1701E7-E9A3-4B8D-8447-DA1DAAC9E33C}"/>
              </a:ext>
            </a:extLst>
          </p:cNvPr>
          <p:cNvSpPr txBox="1"/>
          <p:nvPr/>
        </p:nvSpPr>
        <p:spPr>
          <a:xfrm>
            <a:off x="6161824" y="5650532"/>
            <a:ext cx="11221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API management </a:t>
            </a:r>
            <a:r>
              <a:rPr lang="fr-FR" sz="700" dirty="0" err="1"/>
              <a:t>function</a:t>
            </a:r>
            <a:endParaRPr lang="fr-FR" sz="700" dirty="0"/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518DF66C-1D2F-4216-BA23-21239E365F20}"/>
              </a:ext>
            </a:extLst>
          </p:cNvPr>
          <p:cNvSpPr txBox="1"/>
          <p:nvPr/>
        </p:nvSpPr>
        <p:spPr>
          <a:xfrm>
            <a:off x="5904542" y="4822270"/>
            <a:ext cx="1475499" cy="13605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fr-FR" sz="700" dirty="0"/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E166BD26-3568-471E-AD4A-BBFB981F856F}"/>
              </a:ext>
            </a:extLst>
          </p:cNvPr>
          <p:cNvSpPr txBox="1"/>
          <p:nvPr/>
        </p:nvSpPr>
        <p:spPr>
          <a:xfrm>
            <a:off x="7370740" y="5313969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rgbClr val="FF0000"/>
                </a:solidFill>
              </a:rPr>
              <a:t>MF (EGMF?)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E10A430C-D6ED-4F54-87E9-1A4231A08D46}"/>
              </a:ext>
            </a:extLst>
          </p:cNvPr>
          <p:cNvSpPr txBox="1"/>
          <p:nvPr/>
        </p:nvSpPr>
        <p:spPr>
          <a:xfrm>
            <a:off x="5933118" y="5980374"/>
            <a:ext cx="1416602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API Provider </a:t>
            </a:r>
            <a:r>
              <a:rPr lang="fr-FR" sz="700" dirty="0" err="1"/>
              <a:t>domain</a:t>
            </a:r>
            <a:r>
              <a:rPr lang="fr-FR" sz="700" dirty="0"/>
              <a:t> </a:t>
            </a:r>
            <a:r>
              <a:rPr lang="fr-FR" sz="700" dirty="0" err="1"/>
              <a:t>functions</a:t>
            </a:r>
            <a:endParaRPr lang="fr-FR" sz="700" dirty="0"/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347AE34C-6B80-4455-AA19-6BD278C1614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21485" y="4267331"/>
            <a:ext cx="2340339" cy="8889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ZoneTexte 99">
            <a:extLst>
              <a:ext uri="{FF2B5EF4-FFF2-40B4-BE49-F238E27FC236}">
                <a16:creationId xmlns:a16="http://schemas.microsoft.com/office/drawing/2014/main" id="{E9E20983-D011-4800-A54D-222562112ED5}"/>
              </a:ext>
            </a:extLst>
          </p:cNvPr>
          <p:cNvSpPr txBox="1"/>
          <p:nvPr/>
        </p:nvSpPr>
        <p:spPr>
          <a:xfrm>
            <a:off x="4600546" y="4446579"/>
            <a:ext cx="5277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CAPIF-3</a:t>
            </a:r>
          </a:p>
        </p:txBody>
      </p: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5B4A6816-469E-406B-8EA6-5049B353F0B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10060" y="4354811"/>
            <a:ext cx="2357954" cy="10851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25F03602-5E65-4495-A414-39B85AE78BC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386643" y="4433730"/>
            <a:ext cx="2781370" cy="14022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ZoneTexte 102">
            <a:extLst>
              <a:ext uri="{FF2B5EF4-FFF2-40B4-BE49-F238E27FC236}">
                <a16:creationId xmlns:a16="http://schemas.microsoft.com/office/drawing/2014/main" id="{7CCB9878-9C5C-4871-B47A-C4A5944FA99F}"/>
              </a:ext>
            </a:extLst>
          </p:cNvPr>
          <p:cNvSpPr txBox="1"/>
          <p:nvPr/>
        </p:nvSpPr>
        <p:spPr>
          <a:xfrm>
            <a:off x="4843489" y="4998004"/>
            <a:ext cx="5277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CAPIF-4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8EC8CA0B-0011-4DA7-A6A5-2B12F3BB0CE8}"/>
              </a:ext>
            </a:extLst>
          </p:cNvPr>
          <p:cNvSpPr txBox="1"/>
          <p:nvPr/>
        </p:nvSpPr>
        <p:spPr>
          <a:xfrm>
            <a:off x="4587015" y="5245530"/>
            <a:ext cx="5277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CAPIF-5</a:t>
            </a:r>
          </a:p>
        </p:txBody>
      </p: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2EA854D3-BD20-4D02-9320-98F4C1F47760}"/>
              </a:ext>
            </a:extLst>
          </p:cNvPr>
          <p:cNvCxnSpPr>
            <a:cxnSpLocks/>
          </p:cNvCxnSpPr>
          <p:nvPr/>
        </p:nvCxnSpPr>
        <p:spPr bwMode="auto">
          <a:xfrm>
            <a:off x="3416964" y="1717664"/>
            <a:ext cx="2766559" cy="33408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ZoneTexte 105">
            <a:extLst>
              <a:ext uri="{FF2B5EF4-FFF2-40B4-BE49-F238E27FC236}">
                <a16:creationId xmlns:a16="http://schemas.microsoft.com/office/drawing/2014/main" id="{EE15436F-0D83-4409-878C-D3D40E360FBE}"/>
              </a:ext>
            </a:extLst>
          </p:cNvPr>
          <p:cNvSpPr txBox="1"/>
          <p:nvPr/>
        </p:nvSpPr>
        <p:spPr>
          <a:xfrm>
            <a:off x="4120924" y="2570440"/>
            <a:ext cx="5774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CAPIF-2e</a:t>
            </a:r>
          </a:p>
        </p:txBody>
      </p: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4CABB7E3-5F34-4CCE-A922-89A1FAA1B5EE}"/>
              </a:ext>
            </a:extLst>
          </p:cNvPr>
          <p:cNvCxnSpPr>
            <a:cxnSpLocks/>
          </p:cNvCxnSpPr>
          <p:nvPr/>
        </p:nvCxnSpPr>
        <p:spPr bwMode="auto">
          <a:xfrm>
            <a:off x="7667625" y="2770495"/>
            <a:ext cx="0" cy="24275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446AEE4B-835E-457E-92FE-5EB8234A4CCD}"/>
              </a:ext>
            </a:extLst>
          </p:cNvPr>
          <p:cNvCxnSpPr>
            <a:cxnSpLocks/>
          </p:cNvCxnSpPr>
          <p:nvPr/>
        </p:nvCxnSpPr>
        <p:spPr bwMode="auto">
          <a:xfrm flipH="1">
            <a:off x="7166156" y="2770495"/>
            <a:ext cx="50146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2B84E270-351B-45E2-B068-AA4146FD9B81}"/>
              </a:ext>
            </a:extLst>
          </p:cNvPr>
          <p:cNvCxnSpPr>
            <a:cxnSpLocks/>
          </p:cNvCxnSpPr>
          <p:nvPr/>
        </p:nvCxnSpPr>
        <p:spPr bwMode="auto">
          <a:xfrm flipH="1">
            <a:off x="7283948" y="5207584"/>
            <a:ext cx="38367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ZoneTexte 109">
            <a:extLst>
              <a:ext uri="{FF2B5EF4-FFF2-40B4-BE49-F238E27FC236}">
                <a16:creationId xmlns:a16="http://schemas.microsoft.com/office/drawing/2014/main" id="{F2D3E1FF-3B24-4C15-8188-DBCFBE1F3316}"/>
              </a:ext>
            </a:extLst>
          </p:cNvPr>
          <p:cNvSpPr txBox="1"/>
          <p:nvPr/>
        </p:nvSpPr>
        <p:spPr>
          <a:xfrm>
            <a:off x="7153036" y="2795896"/>
            <a:ext cx="5277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CAPIF-2</a:t>
            </a:r>
          </a:p>
        </p:txBody>
      </p:sp>
    </p:spTree>
    <p:extLst>
      <p:ext uri="{BB962C8B-B14F-4D97-AF65-F5344CB8AC3E}">
        <p14:creationId xmlns:p14="http://schemas.microsoft.com/office/powerpoint/2010/main" val="30138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53FC56-46E1-4845-A512-B594B0482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79034"/>
            <a:ext cx="11353800" cy="23171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WG is asked to endorse the following: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1800" strike="sngStrike" dirty="0"/>
              <a:t>Send a LS to SA6 (Cc. SA) asking their feedback on the proposed potential deployment models in this DP.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en-US" sz="1800" dirty="0"/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1800" dirty="0"/>
              <a:t>I</a:t>
            </a:r>
            <a:r>
              <a:rPr lang="en-US" sz="1800" strike="sngStrike" dirty="0"/>
              <a:t>n parallel, i</a:t>
            </a:r>
            <a:r>
              <a:rPr lang="en-US" sz="1800" dirty="0"/>
              <a:t>nvestigate if and to which extent, CAPIF is suitable to address 5G (including network slice) management capabilities exposure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19FF29-F343-45CB-88FD-0A3669F7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Proposal</a:t>
            </a:r>
            <a:r>
              <a:rPr lang="fr-FR" dirty="0"/>
              <a:t> No. 2</a:t>
            </a:r>
          </a:p>
        </p:txBody>
      </p:sp>
    </p:spTree>
    <p:extLst>
      <p:ext uri="{BB962C8B-B14F-4D97-AF65-F5344CB8AC3E}">
        <p14:creationId xmlns:p14="http://schemas.microsoft.com/office/powerpoint/2010/main" val="26107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355" y="2909384"/>
            <a:ext cx="5038839" cy="519616"/>
          </a:xfrm>
        </p:spPr>
        <p:txBody>
          <a:bodyPr/>
          <a:lstStyle/>
          <a:p>
            <a:r>
              <a:rPr lang="sv-SE" sz="4400" dirty="0" err="1"/>
              <a:t>Thank</a:t>
            </a:r>
            <a:r>
              <a:rPr lang="sv-SE" sz="4400" dirty="0"/>
              <a:t> </a:t>
            </a:r>
            <a:r>
              <a:rPr lang="sv-SE" sz="4400" dirty="0" err="1"/>
              <a:t>you</a:t>
            </a:r>
            <a:r>
              <a:rPr lang="sv-SE" sz="4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9548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9" indent="-457189">
              <a:buSzPct val="100000"/>
              <a:buFont typeface="+mj-lt"/>
              <a:buAutoNum type="arabicPeriod"/>
            </a:pPr>
            <a:r>
              <a:rPr lang="fr-FR" sz="2400" dirty="0" err="1"/>
              <a:t>Exposure</a:t>
            </a:r>
            <a:r>
              <a:rPr lang="fr-FR" sz="2400" dirty="0"/>
              <a:t> of 5G </a:t>
            </a:r>
            <a:r>
              <a:rPr lang="fr-FR" sz="2400" dirty="0" err="1"/>
              <a:t>capabilities</a:t>
            </a:r>
            <a:r>
              <a:rPr lang="fr-FR" sz="2400" dirty="0"/>
              <a:t> (in </a:t>
            </a:r>
            <a:r>
              <a:rPr lang="fr-FR" sz="2400" dirty="0" err="1"/>
              <a:t>general</a:t>
            </a:r>
            <a:r>
              <a:rPr lang="fr-FR" sz="2400" dirty="0"/>
              <a:t>) </a:t>
            </a:r>
            <a:r>
              <a:rPr lang="fr-FR" sz="2400" dirty="0" err="1"/>
              <a:t>is</a:t>
            </a:r>
            <a:r>
              <a:rPr lang="fr-FR" sz="2400" dirty="0"/>
              <a:t> part of use cases and </a:t>
            </a:r>
            <a:r>
              <a:rPr lang="fr-FR" sz="2400" dirty="0" err="1"/>
              <a:t>requirements</a:t>
            </a:r>
            <a:r>
              <a:rPr lang="fr-FR" sz="2400" dirty="0"/>
              <a:t> </a:t>
            </a:r>
            <a:r>
              <a:rPr lang="fr-FR" sz="2400" dirty="0" err="1"/>
              <a:t>expressed</a:t>
            </a:r>
            <a:r>
              <a:rPr lang="fr-FR" sz="2400" dirty="0"/>
              <a:t> by (</a:t>
            </a:r>
            <a:r>
              <a:rPr lang="fr-FR" sz="2400" dirty="0" err="1"/>
              <a:t>potential</a:t>
            </a:r>
            <a:r>
              <a:rPr lang="fr-FR" sz="2400" dirty="0"/>
              <a:t>) B2B </a:t>
            </a:r>
            <a:r>
              <a:rPr lang="fr-FR" sz="2400" dirty="0" err="1"/>
              <a:t>customers</a:t>
            </a:r>
            <a:r>
              <a:rPr lang="fr-FR" sz="2400" dirty="0"/>
              <a:t>, e.g. by (non-exhaustive </a:t>
            </a:r>
            <a:r>
              <a:rPr lang="fr-FR" sz="2400" dirty="0" err="1"/>
              <a:t>list</a:t>
            </a:r>
            <a:r>
              <a:rPr lang="fr-FR" sz="2400" dirty="0"/>
              <a:t>):</a:t>
            </a:r>
          </a:p>
          <a:p>
            <a:pPr marL="838189" lvl="1" indent="-457189">
              <a:buSzPct val="100000"/>
              <a:buFont typeface="+mj-lt"/>
              <a:buAutoNum type="arabicPeriod"/>
            </a:pPr>
            <a:r>
              <a:rPr lang="fr-FR" sz="1900" dirty="0"/>
              <a:t>5G-ACIA (</a:t>
            </a:r>
            <a:r>
              <a:rPr lang="fr-FR" sz="1900" dirty="0" err="1"/>
              <a:t>see</a:t>
            </a:r>
            <a:r>
              <a:rPr lang="fr-FR" sz="1900" dirty="0"/>
              <a:t> </a:t>
            </a:r>
            <a:r>
              <a:rPr lang="fr-FR" sz="1900" dirty="0">
                <a:hlinkClick r:id="rId2"/>
              </a:rPr>
              <a:t>https://5g-acia.org/whitepapers/exposure-of-5g-capabilities-for-connected-industries-and-automation-applications-2/</a:t>
            </a:r>
            <a:r>
              <a:rPr lang="fr-FR" sz="1900" dirty="0"/>
              <a:t>)</a:t>
            </a:r>
          </a:p>
          <a:p>
            <a:pPr marL="838189" lvl="1" indent="-457189">
              <a:buSzPct val="100000"/>
              <a:buFont typeface="+mj-lt"/>
              <a:buAutoNum type="arabicPeriod"/>
            </a:pPr>
            <a:r>
              <a:rPr lang="fr-FR" sz="1900" dirty="0"/>
              <a:t>5G </a:t>
            </a:r>
            <a:r>
              <a:rPr lang="fr-FR" sz="1900" dirty="0" err="1"/>
              <a:t>Slicing</a:t>
            </a:r>
            <a:r>
              <a:rPr lang="fr-FR" sz="1900" dirty="0"/>
              <a:t> Association (</a:t>
            </a:r>
            <a:r>
              <a:rPr lang="fr-FR" sz="1900" dirty="0" err="1"/>
              <a:t>see</a:t>
            </a:r>
            <a:r>
              <a:rPr lang="fr-FR" sz="1900" dirty="0"/>
              <a:t> </a:t>
            </a:r>
            <a:r>
              <a:rPr lang="fr-FR" sz="1900" dirty="0">
                <a:hlinkClick r:id="rId3"/>
              </a:rPr>
              <a:t>https://www.5g-sa.org/page161</a:t>
            </a:r>
            <a:r>
              <a:rPr lang="fr-FR" sz="1900" dirty="0"/>
              <a:t>)</a:t>
            </a:r>
          </a:p>
          <a:p>
            <a:pPr marL="838189" lvl="1" indent="-457189">
              <a:buSzPct val="100000"/>
              <a:buFont typeface="+mj-lt"/>
              <a:buAutoNum type="arabicPeriod"/>
            </a:pPr>
            <a:r>
              <a:rPr lang="fr-FR" sz="1900" dirty="0"/>
              <a:t>SA1 - cf. TS </a:t>
            </a:r>
            <a:r>
              <a:rPr lang="en-US" sz="1900" dirty="0"/>
              <a:t>22.261 (Service requirements for the 5G system; Stage 1)</a:t>
            </a:r>
          </a:p>
          <a:p>
            <a:pPr marL="838189" lvl="1" indent="-457189">
              <a:buSzPct val="100000"/>
              <a:buFont typeface="+mj-lt"/>
              <a:buAutoNum type="arabicPeriod"/>
            </a:pPr>
            <a:r>
              <a:rPr lang="fr-FR" sz="1900" dirty="0"/>
              <a:t>Etc.</a:t>
            </a:r>
          </a:p>
          <a:p>
            <a:pPr marL="381000" lvl="1" indent="0">
              <a:buSzPct val="100000"/>
              <a:buNone/>
            </a:pPr>
            <a:r>
              <a:rPr lang="fr-FR" sz="1900" dirty="0" err="1"/>
              <a:t>See</a:t>
            </a:r>
            <a:r>
              <a:rPr lang="fr-FR" sz="1900" dirty="0"/>
              <a:t> </a:t>
            </a:r>
            <a:r>
              <a:rPr lang="fr-FR" sz="1900" dirty="0" err="1"/>
              <a:t>examples</a:t>
            </a:r>
            <a:r>
              <a:rPr lang="fr-FR" sz="1900" dirty="0"/>
              <a:t> on </a:t>
            </a:r>
            <a:r>
              <a:rPr lang="fr-FR" sz="1900" dirty="0" err="1"/>
              <a:t>next</a:t>
            </a:r>
            <a:r>
              <a:rPr lang="fr-FR" sz="1900" dirty="0"/>
              <a:t> slides.</a:t>
            </a:r>
          </a:p>
          <a:p>
            <a:pPr marL="457189" indent="-457189">
              <a:buSzPct val="100000"/>
              <a:buFont typeface="+mj-lt"/>
              <a:buAutoNum type="arabicPeriod"/>
            </a:pPr>
            <a:r>
              <a:rPr lang="fr-FR" sz="2400" dirty="0"/>
              <a:t>In SA5, </a:t>
            </a:r>
            <a:r>
              <a:rPr lang="fr-FR" sz="2400" dirty="0" err="1"/>
              <a:t>these</a:t>
            </a:r>
            <a:r>
              <a:rPr lang="fr-FR" sz="2400" dirty="0"/>
              <a:t> use cases and </a:t>
            </a:r>
            <a:r>
              <a:rPr lang="fr-FR" sz="2400" dirty="0" err="1"/>
              <a:t>requirements</a:t>
            </a:r>
            <a:r>
              <a:rPr lang="fr-FR" sz="2400" dirty="0"/>
              <a:t> have not been:</a:t>
            </a:r>
          </a:p>
          <a:p>
            <a:pPr marL="838189" lvl="1" indent="-457189">
              <a:buSzPct val="100000"/>
              <a:buFont typeface="+mj-lt"/>
              <a:buAutoNum type="arabicPeriod"/>
            </a:pPr>
            <a:r>
              <a:rPr lang="fr-FR" sz="1900" dirty="0" err="1"/>
              <a:t>Inventoried</a:t>
            </a:r>
            <a:endParaRPr lang="fr-FR" sz="1900" dirty="0"/>
          </a:p>
          <a:p>
            <a:pPr marL="838189" lvl="1" indent="-457189">
              <a:buSzPct val="100000"/>
              <a:buFont typeface="+mj-lt"/>
              <a:buAutoNum type="arabicPeriod"/>
            </a:pPr>
            <a:r>
              <a:rPr lang="fr-FR" sz="1900" dirty="0" err="1"/>
              <a:t>Analyzed</a:t>
            </a:r>
            <a:r>
              <a:rPr lang="fr-FR" sz="1900" dirty="0"/>
              <a:t>,</a:t>
            </a:r>
          </a:p>
          <a:p>
            <a:pPr marL="381000" lvl="1" indent="0">
              <a:buSzPct val="100000"/>
              <a:buNone/>
            </a:pPr>
            <a:r>
              <a:rPr lang="fr-FR" sz="1900" dirty="0"/>
              <a:t>, </a:t>
            </a:r>
            <a:r>
              <a:rPr lang="fr-FR" sz="1900" dirty="0" err="1"/>
              <a:t>leading</a:t>
            </a:r>
            <a:r>
              <a:rPr lang="fr-FR" sz="1900" dirty="0"/>
              <a:t> </a:t>
            </a:r>
            <a:r>
              <a:rPr lang="fr-FR" sz="1900" dirty="0" err="1"/>
              <a:t>thus</a:t>
            </a:r>
            <a:r>
              <a:rPr lang="fr-FR" sz="1900" dirty="0"/>
              <a:t> SA5 to </a:t>
            </a:r>
            <a:r>
              <a:rPr lang="fr-FR" sz="1900" dirty="0" err="1"/>
              <a:t>work</a:t>
            </a:r>
            <a:r>
              <a:rPr lang="fr-FR" sz="1900" dirty="0"/>
              <a:t> on solutions </a:t>
            </a:r>
            <a:r>
              <a:rPr lang="fr-FR" sz="1900" dirty="0" err="1"/>
              <a:t>with</a:t>
            </a:r>
            <a:r>
              <a:rPr lang="fr-FR" sz="1900" dirty="0"/>
              <a:t> no </a:t>
            </a:r>
            <a:r>
              <a:rPr lang="fr-FR" sz="1900" dirty="0" err="1"/>
              <a:t>clear</a:t>
            </a:r>
            <a:r>
              <a:rPr lang="fr-FR" sz="1900" dirty="0"/>
              <a:t> </a:t>
            </a:r>
            <a:r>
              <a:rPr lang="fr-FR" sz="1900" dirty="0" err="1"/>
              <a:t>requirements</a:t>
            </a:r>
            <a:endParaRPr lang="fr-FR" sz="19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Problem</a:t>
            </a:r>
            <a:r>
              <a:rPr lang="fr-FR" dirty="0"/>
              <a:t> #1</a:t>
            </a:r>
          </a:p>
        </p:txBody>
      </p:sp>
    </p:spTree>
    <p:extLst>
      <p:ext uri="{BB962C8B-B14F-4D97-AF65-F5344CB8AC3E}">
        <p14:creationId xmlns:p14="http://schemas.microsoft.com/office/powerpoint/2010/main" val="315056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SA1 - </a:t>
            </a:r>
            <a:r>
              <a:rPr lang="fr-FR" dirty="0" err="1"/>
              <a:t>Requirements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153427" y="1762812"/>
            <a:ext cx="303857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TS 22.261 (</a:t>
            </a:r>
            <a:r>
              <a:rPr lang="en-US" dirty="0"/>
              <a:t>Service requirements for the 5G system; Stage 1</a:t>
            </a:r>
            <a:r>
              <a:rPr lang="fr-FR" dirty="0"/>
              <a:t>) </a:t>
            </a:r>
            <a:r>
              <a:rPr lang="fr-FR" dirty="0">
                <a:hlinkClick r:id="rId2"/>
              </a:rPr>
              <a:t>https://portal.3gpp.org/desktopmodules/Specifications/SpecificationDetails.aspx?specificationId=3107</a:t>
            </a:r>
            <a:r>
              <a:rPr lang="fr-FR" dirty="0"/>
              <a:t> 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448" y="1147900"/>
            <a:ext cx="5739624" cy="5188047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FCD6688-8D64-4EB9-8504-EBDB73DC4B3E}"/>
              </a:ext>
            </a:extLst>
          </p:cNvPr>
          <p:cNvSpPr/>
          <p:nvPr/>
        </p:nvSpPr>
        <p:spPr bwMode="auto">
          <a:xfrm>
            <a:off x="1489166" y="3178629"/>
            <a:ext cx="5568859" cy="67926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7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7966FBE-C674-4910-A99A-42FEA8074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731" y="220258"/>
            <a:ext cx="8548014" cy="582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A0E9114-1041-4721-898C-1E0B82C6B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51" y="1447060"/>
            <a:ext cx="2853935" cy="294072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CB2A46D-B8B7-4D91-B439-3B299D951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903" y="1447060"/>
            <a:ext cx="3242395" cy="443201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60D618D-D64C-4548-B833-2375892A7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090" y="1695635"/>
            <a:ext cx="3588706" cy="36375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305A4F9-EA95-43F6-A5DA-A2DAF9479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591" y="2221"/>
            <a:ext cx="4752975" cy="150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F36BBC0-EF78-4305-AB03-E595AD044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3" y="1814744"/>
            <a:ext cx="3197946" cy="313085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637AC30-9DEA-45C7-AA76-51AB6C048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945" y="1580228"/>
            <a:ext cx="3409602" cy="460529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7AF7D3D-36F1-482D-927B-E7FAB32C9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59" y="2221"/>
            <a:ext cx="4752975" cy="150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9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5FA553-A8AC-4683-AB83-4D4526E04C2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64950" y="6483350"/>
            <a:ext cx="527050" cy="222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78E712-7E90-46AF-8873-540771249AD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FBA1A50-D0EF-422B-9D8E-F82E67AEE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919" y="368015"/>
            <a:ext cx="4728012" cy="565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F1A94B-C2C1-47F6-84DE-A57058D4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Example of self-management </a:t>
            </a:r>
            <a:r>
              <a:rPr lang="fr-FR" dirty="0" err="1"/>
              <a:t>requirements</a:t>
            </a:r>
            <a:r>
              <a:rPr lang="fr-FR" dirty="0"/>
              <a:t> for Power </a:t>
            </a:r>
            <a:r>
              <a:rPr lang="fr-FR" dirty="0" err="1"/>
              <a:t>Grid</a:t>
            </a:r>
            <a:r>
              <a:rPr lang="fr-FR" dirty="0"/>
              <a:t> </a:t>
            </a:r>
            <a:r>
              <a:rPr lang="fr-FR" dirty="0" err="1"/>
              <a:t>industry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27DEB6B-723F-41EA-8FFE-85115E870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65" y="1792966"/>
            <a:ext cx="78390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R_template_restricted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A7AC0C743A294CADF60F661720E3E6" ma:contentTypeVersion="10" ma:contentTypeDescription="Create a new document." ma:contentTypeScope="" ma:versionID="6292fa44ab954aa0fbadffb20d1b36d7">
  <xsd:schema xmlns:xsd="http://www.w3.org/2001/XMLSchema" xmlns:xs="http://www.w3.org/2001/XMLSchema" xmlns:p="http://schemas.microsoft.com/office/2006/metadata/properties" xmlns:ns3="6f846979-0e6f-42ff-8b87-e1893efeda99" targetNamespace="http://schemas.microsoft.com/office/2006/metadata/properties" ma:root="true" ma:fieldsID="beac905ced2eb3c7f1f983f973c4cb1e" ns3:_="">
    <xsd:import namespace="6f846979-0e6f-42ff-8b87-e1893efeda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46979-0e6f-42ff-8b87-e1893efeda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0C5451-E459-4FFF-ABEC-04BA6559BC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846979-0e6f-42ff-8b87-e1893efeda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3C568A-0C46-4592-BB68-CDB41342D77A}">
  <ds:schemaRefs>
    <ds:schemaRef ds:uri="http://schemas.microsoft.com/office/2006/documentManagement/types"/>
    <ds:schemaRef ds:uri="http://purl.org/dc/terms/"/>
    <ds:schemaRef ds:uri="6f846979-0e6f-42ff-8b87-e1893efeda99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8EFD60F-3529-4261-B094-766615A336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118897</TotalTime>
  <Words>1340</Words>
  <Application>Microsoft Office PowerPoint</Application>
  <PresentationFormat>Grand écran</PresentationFormat>
  <Paragraphs>206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22</vt:i4>
      </vt:variant>
    </vt:vector>
  </HeadingPairs>
  <TitlesOfParts>
    <vt:vector size="33" baseType="lpstr">
      <vt:lpstr>Arial</vt:lpstr>
      <vt:lpstr>Calibri</vt:lpstr>
      <vt:lpstr>Helvetica 55 Roman</vt:lpstr>
      <vt:lpstr>Helvetica 75</vt:lpstr>
      <vt:lpstr>Helvetica 75 Bold</vt:lpstr>
      <vt:lpstr>Segoe UI</vt:lpstr>
      <vt:lpstr>Times New Roman</vt:lpstr>
      <vt:lpstr>Wingdings</vt:lpstr>
      <vt:lpstr>Office Theme</vt:lpstr>
      <vt:lpstr>OFR_template_restricted</vt:lpstr>
      <vt:lpstr>1_Office Theme</vt:lpstr>
      <vt:lpstr>   Discussion Paper on 5G exposure</vt:lpstr>
      <vt:lpstr>Observations</vt:lpstr>
      <vt:lpstr>Problem #1</vt:lpstr>
      <vt:lpstr>SA1 - Requirements</vt:lpstr>
      <vt:lpstr>Présentation PowerPoint</vt:lpstr>
      <vt:lpstr>Présentation PowerPoint</vt:lpstr>
      <vt:lpstr>Présentation PowerPoint</vt:lpstr>
      <vt:lpstr>Présentation PowerPoint</vt:lpstr>
      <vt:lpstr>Example of self-management requirements for Power Grid industry</vt:lpstr>
      <vt:lpstr>Proposal No. 1</vt:lpstr>
      <vt:lpstr>Problem #2</vt:lpstr>
      <vt:lpstr>Different levels of 5G exposure</vt:lpstr>
      <vt:lpstr>SA2 - NEF</vt:lpstr>
      <vt:lpstr>SA6 - CAPIF Architecture</vt:lpstr>
      <vt:lpstr>CAPIF functions (from TS 23.222)</vt:lpstr>
      <vt:lpstr>Example of deployment models for CAPIF in 5GS (TS 23.222)</vt:lpstr>
      <vt:lpstr>Examples of deployment model of CAPIF in 3GPP management system (1/3) (for discussion) (non-exhaustive)</vt:lpstr>
      <vt:lpstr>Examples of deployment model of CAPIF in 3GPP management system (2/3) (for discussion) (non-exhaustive)</vt:lpstr>
      <vt:lpstr>Examples of deployment model of CAPIF in 3GPP management system (3/3) (for discussion) (non-exhaustive)</vt:lpstr>
      <vt:lpstr>CAPIF Core Function common to SA2 and SA5 (for discussion)</vt:lpstr>
      <vt:lpstr>Proposal No. 2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SA5 Status Report to SA#83  Charging Management (CH) Operation, Administration, Maintenance &amp; Provisioning (OAM&amp;P)</dc:title>
  <dc:creator>Thomas Tovinger</dc:creator>
  <cp:lastModifiedBy>rev1</cp:lastModifiedBy>
  <cp:revision>609</cp:revision>
  <dcterms:created xsi:type="dcterms:W3CDTF">2019-03-13T01:38:36Z</dcterms:created>
  <dcterms:modified xsi:type="dcterms:W3CDTF">2022-04-08T10:36:57Z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0x0101003AA7AC0C743A294CADF60F661720E3E6</vt:lpwstr>
  </property>
  <property fmtid="{D5CDD505-2E9C-101B-9397-08002B2CF9AE}" pid="3" name="_2015_ms_pID_725343">
    <vt:lpwstr>(3)j5DyKr/9ztn2R3WhsbN2tKLwFsa7oHYXQVnp0tIZ/+0Hze0xIfyIprhkhhCA6/mLnwNF+9Ol
fB76OGGHaQsn4AtAra4o5hGlBf9SGcByym32dnNr8lTDugm9pcwSVqzVLW5t0oMSZcVdHbal
Bljy71TdMU67HjwQgF+NEZfTRH++lwzg/mElTNDOLZ0ccAJYay5QRiY4nTazwaNilIC6gWk4
+Tttt4q5J/KMLVGMrH</vt:lpwstr>
  </property>
  <property fmtid="{D5CDD505-2E9C-101B-9397-08002B2CF9AE}" pid="4" name="_2015_ms_pID_7253431">
    <vt:lpwstr>Ma2CcSAAA8Gnp4sZzsPs6puQz/kEo+IBvY1p+sfE8x0HrVm8jNjr6r
4rSETsFQHBkojDKwboIHtrf6OTxksvbHuFIYnWeemj8/3gVA3AQAOTIYKwgcsZRLkK2o3lYL
HD5/yJSH9MahXmEBP1ZdBAjjuWYmlxpu51eXsWGcXOIaVo+iAE6BJPrAt2KEIUF9pYMR2IWE
y0c10tiUADp3sKbpLKeEREOuxy0Z41x8HsY7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1574815908</vt:lpwstr>
  </property>
  <property fmtid="{D5CDD505-2E9C-101B-9397-08002B2CF9AE}" pid="9" name="_2015_ms_pID_7253432">
    <vt:lpwstr>rSMWCN/yLONsXB4oX7szqmo=</vt:lpwstr>
  </property>
</Properties>
</file>