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11">
  <p:sldMasterIdLst>
    <p:sldMasterId id="2147483729" r:id="rId4"/>
  </p:sldMasterIdLst>
  <p:notesMasterIdLst>
    <p:notesMasterId r:id="rId9"/>
  </p:notesMasterIdLst>
  <p:handoutMasterIdLst>
    <p:handoutMasterId r:id="rId10"/>
  </p:handoutMasterIdLst>
  <p:sldIdLst>
    <p:sldId id="303" r:id="rId5"/>
    <p:sldId id="970" r:id="rId6"/>
    <p:sldId id="972" r:id="rId7"/>
    <p:sldId id="704" r:id="rId8"/>
  </p:sldIdLst>
  <p:sldSz cx="12192000" cy="6858000"/>
  <p:notesSz cx="6797675" cy="9928225"/>
  <p:defaultTextStyle>
    <a:defPPr>
      <a:defRPr lang="en-GB"/>
    </a:defPPr>
    <a:lvl1pPr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1pPr>
    <a:lvl2pPr marL="608013" indent="-1508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2pPr>
    <a:lvl3pPr marL="1217613" indent="-3032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3pPr>
    <a:lvl4pPr marL="1827213" indent="-4556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4pPr>
    <a:lvl5pPr marL="2436813" indent="-6080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sson User 10-11" initials="EU" lastIdx="1" clrIdx="0">
    <p:extLst>
      <p:ext uri="{19B8F6BF-5375-455C-9EA6-DF929625EA0E}">
        <p15:presenceInfo xmlns:p15="http://schemas.microsoft.com/office/powerpoint/2012/main" userId="Ericsson User 10-11" providerId="None"/>
      </p:ext>
    </p:extLst>
  </p:cmAuthor>
  <p:cmAuthor id="2" name="Ericsson User 12-02" initials=""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5C88D0"/>
    <a:srgbClr val="2A6EA8"/>
    <a:srgbClr val="0000FF"/>
    <a:srgbClr val="FFFFCC"/>
    <a:srgbClr val="72AF2F"/>
    <a:srgbClr val="C1E442"/>
    <a:srgbClr val="FFFF99"/>
    <a:srgbClr val="C6D254"/>
    <a:srgbClr val="000000"/>
    <a:srgbClr val="B1D25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023" autoAdjust="0"/>
    <p:restoredTop sz="93362" autoAdjust="0"/>
  </p:normalViewPr>
  <p:slideViewPr>
    <p:cSldViewPr snapToGrid="0">
      <p:cViewPr varScale="1">
        <p:scale>
          <a:sx n="85" d="100"/>
          <a:sy n="85" d="100"/>
        </p:scale>
        <p:origin x="876" y="7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snapToGrid="0">
      <p:cViewPr varScale="1">
        <p:scale>
          <a:sx n="73" d="100"/>
          <a:sy n="73" d="100"/>
        </p:scale>
        <p:origin x="-2280"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AA78BAD3-FC21-4679-B770-3EA085F20603}" type="datetime1">
              <a:rPr lang="en-US"/>
              <a:pPr>
                <a:defRPr/>
              </a:pPr>
              <a:t>1/18/2022</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817FF792-3EB9-44FA-9386-5606498586BD}" type="slidenum">
              <a:rPr lang="en-GB" altLang="en-US"/>
              <a:pPr>
                <a:defRPr/>
              </a:pPr>
              <a:t>‹#›</a:t>
            </a:fld>
            <a:endParaRPr lang="en-GB" altLang="en-US"/>
          </a:p>
        </p:txBody>
      </p:sp>
    </p:spTree>
    <p:extLst>
      <p:ext uri="{BB962C8B-B14F-4D97-AF65-F5344CB8AC3E}">
        <p14:creationId xmlns:p14="http://schemas.microsoft.com/office/powerpoint/2010/main" val="21522078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BE730920-F8FB-4BAB-A0E2-B112E44812FA}" type="datetime1">
              <a:rPr lang="en-US"/>
              <a:pPr>
                <a:defRPr/>
              </a:pPr>
              <a:t>1/18/2022</a:t>
            </a:fld>
            <a:endParaRPr lang="en-US" dirty="0"/>
          </a:p>
        </p:txBody>
      </p:sp>
      <p:sp>
        <p:nvSpPr>
          <p:cNvPr id="4100" name="Rectangle 4"/>
          <p:cNvSpPr>
            <a:spLocks noGrp="1" noRot="1" noChangeAspect="1" noChangeArrowheads="1" noTextEdit="1"/>
          </p:cNvSpPr>
          <p:nvPr>
            <p:ph type="sldImg" idx="2"/>
          </p:nvPr>
        </p:nvSpPr>
        <p:spPr bwMode="auto">
          <a:xfrm>
            <a:off x="88900" y="742950"/>
            <a:ext cx="6619875"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27BB3565-DE1F-45E8-8B92-B6CEF3A5A934}" type="slidenum">
              <a:rPr lang="en-GB" altLang="en-US"/>
              <a:pPr>
                <a:defRPr/>
              </a:pPr>
              <a:t>‹#›</a:t>
            </a:fld>
            <a:endParaRPr lang="en-GB" altLang="en-US"/>
          </a:p>
        </p:txBody>
      </p:sp>
    </p:spTree>
    <p:extLst>
      <p:ext uri="{BB962C8B-B14F-4D97-AF65-F5344CB8AC3E}">
        <p14:creationId xmlns:p14="http://schemas.microsoft.com/office/powerpoint/2010/main" val="6564593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600" kern="1200">
        <a:solidFill>
          <a:schemeClr val="tx1"/>
        </a:solidFill>
        <a:latin typeface="Times New Roman" pitchFamily="18" charset="0"/>
        <a:ea typeface="+mn-ea"/>
        <a:cs typeface="+mn-cs"/>
      </a:defRPr>
    </a:lvl1pPr>
    <a:lvl2pPr marL="608013" algn="l" rtl="0" eaLnBrk="0" fontAlgn="base" hangingPunct="0">
      <a:spcBef>
        <a:spcPct val="30000"/>
      </a:spcBef>
      <a:spcAft>
        <a:spcPct val="0"/>
      </a:spcAft>
      <a:defRPr sz="1600" kern="1200">
        <a:solidFill>
          <a:schemeClr val="tx1"/>
        </a:solidFill>
        <a:latin typeface="Times New Roman" pitchFamily="18" charset="0"/>
        <a:ea typeface="+mn-ea"/>
        <a:cs typeface="+mn-cs"/>
      </a:defRPr>
    </a:lvl2pPr>
    <a:lvl3pPr marL="1217613" algn="l" rtl="0" eaLnBrk="0" fontAlgn="base" hangingPunct="0">
      <a:spcBef>
        <a:spcPct val="30000"/>
      </a:spcBef>
      <a:spcAft>
        <a:spcPct val="0"/>
      </a:spcAft>
      <a:defRPr sz="1600" kern="1200">
        <a:solidFill>
          <a:schemeClr val="tx1"/>
        </a:solidFill>
        <a:latin typeface="Times New Roman" pitchFamily="18" charset="0"/>
        <a:ea typeface="+mn-ea"/>
        <a:cs typeface="+mn-cs"/>
      </a:defRPr>
    </a:lvl3pPr>
    <a:lvl4pPr marL="1827213" algn="l" rtl="0" eaLnBrk="0" fontAlgn="base" hangingPunct="0">
      <a:spcBef>
        <a:spcPct val="30000"/>
      </a:spcBef>
      <a:spcAft>
        <a:spcPct val="0"/>
      </a:spcAft>
      <a:defRPr sz="1600" kern="1200">
        <a:solidFill>
          <a:schemeClr val="tx1"/>
        </a:solidFill>
        <a:latin typeface="Times New Roman" pitchFamily="18" charset="0"/>
        <a:ea typeface="+mn-ea"/>
        <a:cs typeface="+mn-cs"/>
      </a:defRPr>
    </a:lvl4pPr>
    <a:lvl5pPr marL="2436813" algn="l" rtl="0" eaLnBrk="0" fontAlgn="base" hangingPunct="0">
      <a:spcBef>
        <a:spcPct val="30000"/>
      </a:spcBef>
      <a:spcAft>
        <a:spcPct val="0"/>
      </a:spcAft>
      <a:defRPr sz="1600" kern="1200">
        <a:solidFill>
          <a:schemeClr val="tx1"/>
        </a:solidFill>
        <a:latin typeface="Times New Roman" pitchFamily="18"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600">
                <a:solidFill>
                  <a:schemeClr val="tx1"/>
                </a:solidFill>
                <a:latin typeface="Times New Roman" panose="02020603050405020304" pitchFamily="18" charset="0"/>
              </a:defRPr>
            </a:lvl1pPr>
            <a:lvl2pPr marL="742950" indent="-285750" defTabSz="930275">
              <a:spcBef>
                <a:spcPct val="30000"/>
              </a:spcBef>
              <a:defRPr sz="1600">
                <a:solidFill>
                  <a:schemeClr val="tx1"/>
                </a:solidFill>
                <a:latin typeface="Times New Roman" panose="02020603050405020304" pitchFamily="18" charset="0"/>
              </a:defRPr>
            </a:lvl2pPr>
            <a:lvl3pPr marL="1143000" indent="-228600" defTabSz="930275">
              <a:spcBef>
                <a:spcPct val="30000"/>
              </a:spcBef>
              <a:defRPr sz="1600">
                <a:solidFill>
                  <a:schemeClr val="tx1"/>
                </a:solidFill>
                <a:latin typeface="Times New Roman" panose="02020603050405020304" pitchFamily="18" charset="0"/>
              </a:defRPr>
            </a:lvl3pPr>
            <a:lvl4pPr marL="1600200" indent="-228600" defTabSz="930275">
              <a:spcBef>
                <a:spcPct val="30000"/>
              </a:spcBef>
              <a:defRPr sz="1600">
                <a:solidFill>
                  <a:schemeClr val="tx1"/>
                </a:solidFill>
                <a:latin typeface="Times New Roman" panose="02020603050405020304" pitchFamily="18" charset="0"/>
              </a:defRPr>
            </a:lvl4pPr>
            <a:lvl5pPr marL="2057400" indent="-228600" defTabSz="930275">
              <a:spcBef>
                <a:spcPct val="30000"/>
              </a:spcBef>
              <a:defRPr sz="16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6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6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6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600">
                <a:solidFill>
                  <a:schemeClr val="tx1"/>
                </a:solidFill>
                <a:latin typeface="Times New Roman" panose="02020603050405020304" pitchFamily="18" charset="0"/>
              </a:defRPr>
            </a:lvl9pPr>
          </a:lstStyle>
          <a:p>
            <a:pPr>
              <a:spcBef>
                <a:spcPct val="0"/>
              </a:spcBef>
            </a:pPr>
            <a:fld id="{E31A0830-7958-478F-A687-980EFBB47EC2}" type="slidenum">
              <a:rPr lang="en-GB" altLang="en-US" sz="1200" smtClean="0"/>
              <a:pPr>
                <a:spcBef>
                  <a:spcPct val="0"/>
                </a:spcBef>
              </a:pPr>
              <a:t>1</a:t>
            </a:fld>
            <a:endParaRPr lang="en-GB" altLang="en-US" sz="1200"/>
          </a:p>
        </p:txBody>
      </p:sp>
      <p:sp>
        <p:nvSpPr>
          <p:cNvPr id="7171" name="Rectangle 2"/>
          <p:cNvSpPr>
            <a:spLocks noGrp="1" noRot="1" noChangeAspect="1" noChangeArrowheads="1" noTextEdit="1"/>
          </p:cNvSpPr>
          <p:nvPr>
            <p:ph type="sldImg"/>
          </p:nvPr>
        </p:nvSpPr>
        <p:spPr>
          <a:xfrm>
            <a:off x="88900" y="742950"/>
            <a:ext cx="6621463" cy="3725863"/>
          </a:xfrm>
          <a:ln/>
        </p:spPr>
      </p:sp>
      <p:sp>
        <p:nvSpPr>
          <p:cNvPr id="7172" name="Rectangle 3"/>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4613128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7013" y="0"/>
            <a:ext cx="5145087" cy="633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585" indent="0" algn="ctr">
              <a:buNone/>
              <a:defRPr/>
            </a:lvl2pPr>
            <a:lvl3pPr marL="1219170" indent="0" algn="ctr">
              <a:buNone/>
              <a:defRPr/>
            </a:lvl3pPr>
            <a:lvl4pPr marL="1828754" indent="0" algn="ctr">
              <a:buNone/>
              <a:defRPr/>
            </a:lvl4pPr>
            <a:lvl5pPr marL="2438339" indent="0" algn="ctr">
              <a:buNone/>
              <a:defRPr/>
            </a:lvl5pPr>
            <a:lvl6pPr marL="3047924" indent="0" algn="ctr">
              <a:buNone/>
              <a:defRPr/>
            </a:lvl6pPr>
            <a:lvl7pPr marL="3657509" indent="0" algn="ctr">
              <a:buNone/>
              <a:defRPr/>
            </a:lvl7pPr>
            <a:lvl8pPr marL="4267093" indent="0" algn="ctr">
              <a:buNone/>
              <a:defRPr/>
            </a:lvl8pPr>
            <a:lvl9pPr marL="4876678"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930231849"/>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19100" y="1579034"/>
            <a:ext cx="11353800" cy="4487333"/>
          </a:xfrm>
        </p:spPr>
        <p:txBody>
          <a:bodyPr/>
          <a:lstStyle>
            <a:lvl1pPr>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lvl6pPr>
          </a:lstStyle>
          <a:p>
            <a:pPr lvl="0"/>
            <a:r>
              <a:rPr lang="fr-FR" noProof="0" dirty="0"/>
              <a:t>Cliquez pour modifier le texte</a:t>
            </a:r>
          </a:p>
          <a:p>
            <a:pPr lvl="1"/>
            <a:r>
              <a:rPr lang="fr-FR" noProof="0" dirty="0"/>
              <a:t>Deuxième niveau</a:t>
            </a:r>
          </a:p>
          <a:p>
            <a:pPr lvl="2"/>
            <a:r>
              <a:rPr lang="fr-FR" noProof="0" dirty="0"/>
              <a:t>Troisième niveau</a:t>
            </a:r>
          </a:p>
          <a:p>
            <a:pPr lvl="3"/>
            <a:r>
              <a:rPr lang="fr-FR" noProof="0" dirty="0"/>
              <a:t>Quatrième niveau</a:t>
            </a:r>
          </a:p>
          <a:p>
            <a:pPr lvl="4"/>
            <a:r>
              <a:rPr lang="fr-FR" noProof="0" dirty="0"/>
              <a:t>Cinquième niveau</a:t>
            </a:r>
          </a:p>
          <a:p>
            <a:pPr lvl="5"/>
            <a:r>
              <a:rPr lang="fr-FR" noProof="0" dirty="0"/>
              <a:t>Sixième niveau</a:t>
            </a:r>
          </a:p>
        </p:txBody>
      </p:sp>
      <p:sp>
        <p:nvSpPr>
          <p:cNvPr id="4" name="Title 3"/>
          <p:cNvSpPr>
            <a:spLocks noGrp="1"/>
          </p:cNvSpPr>
          <p:nvPr>
            <p:ph type="title" hasCustomPrompt="1"/>
          </p:nvPr>
        </p:nvSpPr>
        <p:spPr/>
        <p:txBody>
          <a:bodyPr/>
          <a:lstStyle/>
          <a:p>
            <a:r>
              <a:rPr lang="fr-FR" noProof="0" dirty="0"/>
              <a:t>Cliquez pour modifier le titre</a:t>
            </a:r>
            <a:endParaRPr lang="en-GB" dirty="0"/>
          </a:p>
        </p:txBody>
      </p:sp>
    </p:spTree>
    <p:extLst>
      <p:ext uri="{BB962C8B-B14F-4D97-AF65-F5344CB8AC3E}">
        <p14:creationId xmlns:p14="http://schemas.microsoft.com/office/powerpoint/2010/main" val="40695212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112251" cy="1143000"/>
          </a:xfrm>
        </p:spPr>
        <p:txBody>
          <a:bodyPr/>
          <a:lstStyle/>
          <a:p>
            <a:r>
              <a:rPr lang="en-US" dirty="0"/>
              <a:t>Click to edit Master title style</a:t>
            </a:r>
            <a:endParaRPr lang="en-IE" dirty="0"/>
          </a:p>
        </p:txBody>
      </p:sp>
      <p:sp>
        <p:nvSpPr>
          <p:cNvPr id="3" name="Table Placeholder 2"/>
          <p:cNvSpPr>
            <a:spLocks noGrp="1"/>
          </p:cNvSpPr>
          <p:nvPr>
            <p:ph type="tbl" idx="1"/>
          </p:nvPr>
        </p:nvSpPr>
        <p:spPr>
          <a:xfrm>
            <a:off x="609600" y="1600201"/>
            <a:ext cx="10972800" cy="4525963"/>
          </a:xfrm>
        </p:spPr>
        <p:txBody>
          <a:bodyPr/>
          <a:lstStyle/>
          <a:p>
            <a:pPr lvl="0"/>
            <a:endParaRPr lang="en-IE" noProof="0" dirty="0"/>
          </a:p>
        </p:txBody>
      </p:sp>
      <p:sp>
        <p:nvSpPr>
          <p:cNvPr id="4" name="Slide Number Placeholder 5"/>
          <p:cNvSpPr>
            <a:spLocks noGrp="1"/>
          </p:cNvSpPr>
          <p:nvPr>
            <p:ph type="sldNum" sz="quarter" idx="10"/>
          </p:nvPr>
        </p:nvSpPr>
        <p:spPr>
          <a:xfrm>
            <a:off x="11410952" y="6483350"/>
            <a:ext cx="527049" cy="222250"/>
          </a:xfrm>
          <a:prstGeom prst="rect">
            <a:avLst/>
          </a:prstGeom>
        </p:spPr>
        <p:txBody>
          <a:bodyPr/>
          <a:lstStyle>
            <a:lvl1pPr>
              <a:defRPr>
                <a:latin typeface="Arial" charset="0"/>
                <a:cs typeface="Arial" charset="0"/>
              </a:defRPr>
            </a:lvl1pPr>
          </a:lstStyle>
          <a:p>
            <a:pPr>
              <a:defRPr/>
            </a:pPr>
            <a:fld id="{8B78E712-7E90-46AF-8873-540771249AD5}" type="slidenum">
              <a:rPr lang="en-GB"/>
              <a:pPr>
                <a:defRPr/>
              </a:pPr>
              <a:t>‹#›</a:t>
            </a:fld>
            <a:endParaRPr lang="en-GB" dirty="0"/>
          </a:p>
        </p:txBody>
      </p:sp>
    </p:spTree>
    <p:extLst>
      <p:ext uri="{BB962C8B-B14F-4D97-AF65-F5344CB8AC3E}">
        <p14:creationId xmlns:p14="http://schemas.microsoft.com/office/powerpoint/2010/main" val="3935757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 Id="rId9" Type="http://schemas.openxmlformats.org/officeDocument/2006/relationships/image" Target="../media/image5.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647700" y="6376873"/>
            <a:ext cx="9271000" cy="333374"/>
          </a:xfrm>
          <a:prstGeom prst="homePlate">
            <a:avLst>
              <a:gd name="adj" fmla="val 91600"/>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333"/>
          </a:p>
        </p:txBody>
      </p:sp>
      <p:sp>
        <p:nvSpPr>
          <p:cNvPr id="1027" name="Title Placeholder 1"/>
          <p:cNvSpPr>
            <a:spLocks noGrp="1"/>
          </p:cNvSpPr>
          <p:nvPr>
            <p:ph type="title"/>
          </p:nvPr>
        </p:nvSpPr>
        <p:spPr bwMode="auto">
          <a:xfrm>
            <a:off x="652463" y="228600"/>
            <a:ext cx="9102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647700" y="1454150"/>
            <a:ext cx="11183938"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p:cNvSpPr txBox="1"/>
          <p:nvPr userDrawn="1"/>
        </p:nvSpPr>
        <p:spPr>
          <a:xfrm>
            <a:off x="647700" y="6366056"/>
            <a:ext cx="8925278" cy="323171"/>
          </a:xfrm>
          <a:prstGeom prst="rect">
            <a:avLst/>
          </a:prstGeom>
          <a:noFill/>
        </p:spPr>
        <p:txBody>
          <a:bodyPr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lang="en-GB" sz="1100" b="1" spc="300" dirty="0">
                <a:ea typeface="+mn-ea"/>
                <a:cs typeface="Arial" panose="020B0604020202020204" pitchFamily="34" charset="0"/>
              </a:rPr>
              <a:t>S5-221640 </a:t>
            </a:r>
            <a:r>
              <a:rPr lang="en-US" sz="1100" b="1" spc="300" dirty="0">
                <a:ea typeface="+mn-ea"/>
                <a:cs typeface="Arial" panose="020B0604020202020204" pitchFamily="34" charset="0"/>
              </a:rPr>
              <a:t>Discussion paper on Charging Solution for Roaming with Local Breakout</a:t>
            </a:r>
            <a:endParaRPr lang="en-GB" sz="1067" b="1" spc="400" dirty="0">
              <a:solidFill>
                <a:schemeClr val="bg1"/>
              </a:solidFill>
            </a:endParaRPr>
          </a:p>
        </p:txBody>
      </p:sp>
      <p:sp>
        <p:nvSpPr>
          <p:cNvPr id="1030" name="Rectangle 15"/>
          <p:cNvSpPr>
            <a:spLocks noChangeArrowheads="1"/>
          </p:cNvSpPr>
          <p:nvPr userDrawn="1"/>
        </p:nvSpPr>
        <p:spPr bwMode="auto">
          <a:xfrm>
            <a:off x="5448300" y="3303588"/>
            <a:ext cx="123825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3" dirty="0">
                <a:solidFill>
                  <a:schemeClr val="bg1"/>
                </a:solidFill>
              </a:rPr>
              <a:t>© 3GPP 2012</a:t>
            </a:r>
            <a:endParaRPr lang="en-GB" altLang="en-US" sz="1333" dirty="0"/>
          </a:p>
        </p:txBody>
      </p:sp>
      <p:pic>
        <p:nvPicPr>
          <p:cNvPr id="1031" name="Picture 10" descr="3GPP_TM_RD.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098088" y="306388"/>
            <a:ext cx="1584325"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p:cNvSpPr>
            <a:spLocks noChangeArrowheads="1"/>
          </p:cNvSpPr>
          <p:nvPr userDrawn="1"/>
        </p:nvSpPr>
        <p:spPr bwMode="auto">
          <a:xfrm>
            <a:off x="9918700" y="6462713"/>
            <a:ext cx="1027845" cy="25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67" dirty="0"/>
              <a:t>© 3GPP 2022</a:t>
            </a:r>
          </a:p>
        </p:txBody>
      </p:sp>
      <p:pic>
        <p:nvPicPr>
          <p:cNvPr id="11" name="Picture 13" descr="green2.jpg"/>
          <p:cNvPicPr>
            <a:picLocks noChangeAspect="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1381467" y="6423704"/>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Oval 11"/>
          <p:cNvSpPr/>
          <p:nvPr userDrawn="1"/>
        </p:nvSpPr>
        <p:spPr bwMode="auto">
          <a:xfrm>
            <a:off x="11157629" y="6330667"/>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35BA645-663C-49B9-8214-3A0DBAD6F1FF}" type="slidenum">
              <a:rPr lang="en-GB" altLang="en-US" sz="1333" b="1" smtClean="0"/>
              <a:pPr algn="ctr">
                <a:defRPr/>
              </a:pPr>
              <a:t>‹#›</a:t>
            </a:fld>
            <a:endParaRPr lang="en-GB" altLang="en-US" sz="1333" b="1" dirty="0"/>
          </a:p>
          <a:p>
            <a:pPr>
              <a:defRPr/>
            </a:pPr>
            <a:endParaRPr lang="en-GB" altLang="en-US" sz="1333" dirty="0"/>
          </a:p>
        </p:txBody>
      </p:sp>
    </p:spTree>
  </p:cSld>
  <p:clrMap bg1="lt1" tx1="dk1" bg2="lt2" tx2="dk2" accent1="accent1" accent2="accent2" accent3="accent3" accent4="accent4" accent5="accent5" accent6="accent6" hlink="hlink" folHlink="folHlink"/>
  <p:sldLayoutIdLst>
    <p:sldLayoutId id="2147483938" r:id="rId1"/>
    <p:sldLayoutId id="2147483940" r:id="rId2"/>
    <p:sldLayoutId id="2147483941" r:id="rId3"/>
  </p:sldLayoutIdLst>
  <p:transition spd="slow"/>
  <p:hf hdr="0" ftr="0" dt="0"/>
  <p:txStyles>
    <p:title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itchFamily="34" charset="0"/>
        </a:defRPr>
      </a:lvl2pPr>
      <a:lvl3pPr algn="ctr" rtl="0" eaLnBrk="0" fontAlgn="base" hangingPunct="0">
        <a:spcBef>
          <a:spcPct val="0"/>
        </a:spcBef>
        <a:spcAft>
          <a:spcPct val="0"/>
        </a:spcAft>
        <a:defRPr sz="4200">
          <a:solidFill>
            <a:srgbClr val="FF0000"/>
          </a:solidFill>
          <a:latin typeface="Calibri" pitchFamily="34" charset="0"/>
        </a:defRPr>
      </a:lvl3pPr>
      <a:lvl4pPr algn="ctr" rtl="0" eaLnBrk="0" fontAlgn="base" hangingPunct="0">
        <a:spcBef>
          <a:spcPct val="0"/>
        </a:spcBef>
        <a:spcAft>
          <a:spcPct val="0"/>
        </a:spcAft>
        <a:defRPr sz="4200">
          <a:solidFill>
            <a:srgbClr val="FF0000"/>
          </a:solidFill>
          <a:latin typeface="Calibri" pitchFamily="34" charset="0"/>
        </a:defRPr>
      </a:lvl4pPr>
      <a:lvl5pPr algn="ctr" rtl="0" eaLnBrk="0" fontAlgn="base" hangingPunct="0">
        <a:spcBef>
          <a:spcPct val="0"/>
        </a:spcBef>
        <a:spcAft>
          <a:spcPct val="0"/>
        </a:spcAft>
        <a:defRPr sz="4200">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p:titleStyle>
    <p:bodyStyle>
      <a:lvl1pPr marL="608013" indent="-608013" algn="l" rtl="0" eaLnBrk="0" fontAlgn="base" hangingPunct="0">
        <a:spcBef>
          <a:spcPct val="20000"/>
        </a:spcBef>
        <a:spcAft>
          <a:spcPct val="0"/>
        </a:spcAft>
        <a:buBlip>
          <a:blip r:embed="rId7"/>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8"/>
        </a:buBlip>
        <a:defRPr sz="3200">
          <a:solidFill>
            <a:schemeClr val="tx1"/>
          </a:solidFill>
          <a:latin typeface="+mn-lt"/>
        </a:defRPr>
      </a:lvl2pPr>
      <a:lvl3pPr marL="1522413" indent="-303213" algn="l" rtl="0" eaLnBrk="0" fontAlgn="base" hangingPunct="0">
        <a:spcBef>
          <a:spcPct val="20000"/>
        </a:spcBef>
        <a:spcAft>
          <a:spcPct val="0"/>
        </a:spcAft>
        <a:buBlip>
          <a:blip r:embed="rId9"/>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ctrTitle"/>
          </p:nvPr>
        </p:nvSpPr>
        <p:spPr>
          <a:xfrm>
            <a:off x="1967678" y="2322739"/>
            <a:ext cx="8621712" cy="1966143"/>
          </a:xfrm>
        </p:spPr>
        <p:txBody>
          <a:bodyPr>
            <a:noAutofit/>
          </a:bodyPr>
          <a:lstStyle/>
          <a:p>
            <a:pPr>
              <a:defRPr/>
            </a:pPr>
            <a:r>
              <a:rPr lang="en-GB" sz="4800" b="1" i="1" dirty="0">
                <a:effectLst>
                  <a:outerShdw blurRad="38100" dist="38100" dir="2700000" algn="tl">
                    <a:srgbClr val="C0C0C0"/>
                  </a:outerShdw>
                </a:effectLst>
              </a:rPr>
              <a:t>  </a:t>
            </a:r>
            <a:br>
              <a:rPr lang="en-GB" sz="4800" dirty="0"/>
            </a:br>
            <a:r>
              <a:rPr lang="en-GB" sz="4800" dirty="0"/>
              <a:t> </a:t>
            </a:r>
            <a:r>
              <a:rPr lang="en-GB" altLang="zh-CN" sz="4800" b="1" dirty="0"/>
              <a:t>Discussion paper on Charging Solution for Roaming with Local Breakout</a:t>
            </a:r>
            <a:br>
              <a:rPr lang="en-US" sz="4800" dirty="0">
                <a:effectLst>
                  <a:outerShdw blurRad="38100" dist="38100" dir="2700000" algn="tl">
                    <a:srgbClr val="C0C0C0"/>
                  </a:outerShdw>
                </a:effectLst>
              </a:rPr>
            </a:br>
            <a:endParaRPr lang="en-GB" sz="4800" dirty="0">
              <a:effectLst>
                <a:outerShdw blurRad="38100" dist="38100" dir="2700000" algn="tl">
                  <a:srgbClr val="C0C0C0"/>
                </a:outerShdw>
              </a:effectLst>
            </a:endParaRPr>
          </a:p>
        </p:txBody>
      </p:sp>
      <p:sp>
        <p:nvSpPr>
          <p:cNvPr id="6147" name="Subtitle 6"/>
          <p:cNvSpPr>
            <a:spLocks noGrp="1"/>
          </p:cNvSpPr>
          <p:nvPr>
            <p:ph type="subTitle" idx="1"/>
          </p:nvPr>
        </p:nvSpPr>
        <p:spPr>
          <a:xfrm>
            <a:off x="2054990" y="4567459"/>
            <a:ext cx="8534400" cy="475059"/>
          </a:xfrm>
        </p:spPr>
        <p:txBody>
          <a:bodyPr/>
          <a:lstStyle/>
          <a:p>
            <a:pPr>
              <a:lnSpc>
                <a:spcPct val="80000"/>
              </a:lnSpc>
            </a:pPr>
            <a:r>
              <a:rPr lang="en-US" altLang="en-US" sz="4000" dirty="0">
                <a:latin typeface="Arial" panose="020B0604020202020204" pitchFamily="34" charset="0"/>
              </a:rPr>
              <a:t>Vodafone</a:t>
            </a:r>
          </a:p>
          <a:p>
            <a:pPr>
              <a:lnSpc>
                <a:spcPct val="80000"/>
              </a:lnSpc>
            </a:pPr>
            <a:br>
              <a:rPr lang="en-US" altLang="en-US" sz="2667" dirty="0">
                <a:latin typeface="Arial" panose="020B0604020202020204" pitchFamily="34" charset="0"/>
              </a:rPr>
            </a:br>
            <a:endParaRPr lang="en-US" altLang="en-US" sz="2667" dirty="0">
              <a:latin typeface="Arial" panose="020B0604020202020204" pitchFamily="34" charset="0"/>
            </a:endParaRPr>
          </a:p>
          <a:p>
            <a:pPr>
              <a:lnSpc>
                <a:spcPct val="80000"/>
              </a:lnSpc>
              <a:defRPr/>
            </a:pPr>
            <a:endParaRPr lang="en-GB" altLang="en-US" sz="2667" dirty="0">
              <a:latin typeface="Arial" panose="020B0604020202020204" pitchFamily="34" charset="0"/>
            </a:endParaRP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idx="1"/>
          </p:nvPr>
        </p:nvSpPr>
        <p:spPr>
          <a:xfrm>
            <a:off x="419100" y="1579034"/>
            <a:ext cx="11353800" cy="3862916"/>
          </a:xfrm>
        </p:spPr>
        <p:txBody>
          <a:bodyPr/>
          <a:lstStyle/>
          <a:p>
            <a:r>
              <a:rPr lang="en-GB" sz="2000" dirty="0"/>
              <a:t>For traffic that has requirements on low latency especially in the case of edge computing, it is  inefficient to route the traffic to the home network, therefore adoption of local breakout in visited network has been seen crucial. </a:t>
            </a:r>
          </a:p>
          <a:p>
            <a:r>
              <a:rPr lang="en-GB" sz="2000" dirty="0"/>
              <a:t>This will require the possibility for the visited network to convey charging information towards the home network and the home network to do retail charging of its subscribers in a local breakout scenario.</a:t>
            </a:r>
          </a:p>
          <a:p>
            <a:r>
              <a:rPr lang="en-GB" sz="2000" dirty="0"/>
              <a:t>A solution for Rel-17 is crucial for commercial deployments in the short term, to avoid proliferation of proprietary solution that would difficult interoperability </a:t>
            </a:r>
          </a:p>
          <a:p>
            <a:endParaRPr lang="en-US" sz="2000" dirty="0"/>
          </a:p>
        </p:txBody>
      </p:sp>
      <p:sp>
        <p:nvSpPr>
          <p:cNvPr id="3" name="Titre 2"/>
          <p:cNvSpPr>
            <a:spLocks noGrp="1"/>
          </p:cNvSpPr>
          <p:nvPr>
            <p:ph type="title"/>
          </p:nvPr>
        </p:nvSpPr>
        <p:spPr/>
        <p:txBody>
          <a:bodyPr/>
          <a:lstStyle/>
          <a:p>
            <a:r>
              <a:rPr lang="en-US" dirty="0"/>
              <a:t>Rationale</a:t>
            </a:r>
          </a:p>
        </p:txBody>
      </p:sp>
    </p:spTree>
    <p:extLst>
      <p:ext uri="{BB962C8B-B14F-4D97-AF65-F5344CB8AC3E}">
        <p14:creationId xmlns:p14="http://schemas.microsoft.com/office/powerpoint/2010/main" val="798663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06FE963-2D01-4474-90C4-D418639B42ED}"/>
              </a:ext>
            </a:extLst>
          </p:cNvPr>
          <p:cNvSpPr>
            <a:spLocks noGrp="1"/>
          </p:cNvSpPr>
          <p:nvPr>
            <p:ph idx="1"/>
          </p:nvPr>
        </p:nvSpPr>
        <p:spPr/>
        <p:txBody>
          <a:bodyPr/>
          <a:lstStyle/>
          <a:p>
            <a:r>
              <a:rPr lang="en-GB" sz="3200" dirty="0"/>
              <a:t>WID covering solution proposed in #2.2 within Release 17.</a:t>
            </a:r>
          </a:p>
          <a:p>
            <a:pPr lvl="1"/>
            <a:r>
              <a:rPr lang="en-GB" sz="2400" dirty="0"/>
              <a:t>Timeline: SA5#141 and SA5#142.</a:t>
            </a:r>
          </a:p>
          <a:p>
            <a:pPr lvl="1"/>
            <a:r>
              <a:rPr lang="en-GB" sz="2400" dirty="0"/>
              <a:t>Focused on the following aspects:</a:t>
            </a:r>
          </a:p>
          <a:p>
            <a:pPr lvl="2"/>
            <a:r>
              <a:rPr lang="en-GB" sz="1800" dirty="0"/>
              <a:t>Collect charging information in the visited MNO network for the purpose of wholesale charging towards the home MNO</a:t>
            </a:r>
          </a:p>
          <a:p>
            <a:pPr lvl="2"/>
            <a:r>
              <a:rPr lang="en-GB" sz="1800" dirty="0"/>
              <a:t>Collect charging information in the visited MNO network and convey it to the home MNO network for the purpose of retail charging</a:t>
            </a:r>
          </a:p>
          <a:p>
            <a:pPr lvl="2"/>
            <a:r>
              <a:rPr lang="en-GB" sz="1800" dirty="0"/>
              <a:t>Collect charging information in the MNO’s network for the purpose of wholesale charging towards an additional charging model actor e.g. MVNO</a:t>
            </a:r>
          </a:p>
          <a:p>
            <a:pPr lvl="1"/>
            <a:r>
              <a:rPr lang="en-GB" sz="2400" dirty="0"/>
              <a:t>Supporters and contributors invited.</a:t>
            </a:r>
          </a:p>
          <a:p>
            <a:pPr lvl="2"/>
            <a:endParaRPr lang="en-GB" sz="1800" dirty="0"/>
          </a:p>
          <a:p>
            <a:pPr lvl="2"/>
            <a:endParaRPr lang="en-GB" sz="1800" dirty="0"/>
          </a:p>
        </p:txBody>
      </p:sp>
      <p:sp>
        <p:nvSpPr>
          <p:cNvPr id="3" name="Title 2">
            <a:extLst>
              <a:ext uri="{FF2B5EF4-FFF2-40B4-BE49-F238E27FC236}">
                <a16:creationId xmlns:a16="http://schemas.microsoft.com/office/drawing/2014/main" id="{3CE2E419-6AF8-473F-BCB9-B55A3233A054}"/>
              </a:ext>
            </a:extLst>
          </p:cNvPr>
          <p:cNvSpPr>
            <a:spLocks noGrp="1"/>
          </p:cNvSpPr>
          <p:nvPr>
            <p:ph type="title"/>
          </p:nvPr>
        </p:nvSpPr>
        <p:spPr/>
        <p:txBody>
          <a:bodyPr/>
          <a:lstStyle/>
          <a:p>
            <a:r>
              <a:rPr lang="en-GB" dirty="0"/>
              <a:t>Proposal</a:t>
            </a:r>
          </a:p>
        </p:txBody>
      </p:sp>
    </p:spTree>
    <p:extLst>
      <p:ext uri="{BB962C8B-B14F-4D97-AF65-F5344CB8AC3E}">
        <p14:creationId xmlns:p14="http://schemas.microsoft.com/office/powerpoint/2010/main" val="36960456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2870" y="2787365"/>
            <a:ext cx="8221835" cy="519616"/>
          </a:xfrm>
        </p:spPr>
        <p:txBody>
          <a:bodyPr/>
          <a:lstStyle/>
          <a:p>
            <a:r>
              <a:rPr lang="sv-SE" sz="4400" dirty="0" err="1"/>
              <a:t>Thank</a:t>
            </a:r>
            <a:r>
              <a:rPr lang="sv-SE" sz="4400" dirty="0"/>
              <a:t> </a:t>
            </a:r>
            <a:r>
              <a:rPr lang="sv-SE" sz="4400" dirty="0" err="1"/>
              <a:t>you</a:t>
            </a:r>
            <a:r>
              <a:rPr lang="sv-SE" sz="4400" dirty="0"/>
              <a:t>!</a:t>
            </a:r>
          </a:p>
        </p:txBody>
      </p:sp>
    </p:spTree>
    <p:extLst>
      <p:ext uri="{BB962C8B-B14F-4D97-AF65-F5344CB8AC3E}">
        <p14:creationId xmlns:p14="http://schemas.microsoft.com/office/powerpoint/2010/main" val="11954805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AA7AC0C743A294CADF60F661720E3E6" ma:contentTypeVersion="10" ma:contentTypeDescription="Create a new document." ma:contentTypeScope="" ma:versionID="6292fa44ab954aa0fbadffb20d1b36d7">
  <xsd:schema xmlns:xsd="http://www.w3.org/2001/XMLSchema" xmlns:xs="http://www.w3.org/2001/XMLSchema" xmlns:p="http://schemas.microsoft.com/office/2006/metadata/properties" xmlns:ns3="6f846979-0e6f-42ff-8b87-e1893efeda99" targetNamespace="http://schemas.microsoft.com/office/2006/metadata/properties" ma:root="true" ma:fieldsID="beac905ced2eb3c7f1f983f973c4cb1e" ns3:_="">
    <xsd:import namespace="6f846979-0e6f-42ff-8b87-e1893efeda9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846979-0e6f-42ff-8b87-e1893efeda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13C568A-0C46-4592-BB68-CDB41342D77A}">
  <ds:schemaRefs>
    <ds:schemaRef ds:uri="6f846979-0e6f-42ff-8b87-e1893efeda99"/>
    <ds:schemaRef ds:uri="http://purl.org/dc/dcmitype/"/>
    <ds:schemaRef ds:uri="http://schemas.microsoft.com/office/2006/documentManagement/types"/>
    <ds:schemaRef ds:uri="http://purl.org/dc/elements/1.1/"/>
    <ds:schemaRef ds:uri="http://schemas.microsoft.com/office/2006/metadata/properties"/>
    <ds:schemaRef ds:uri="http://purl.org/dc/term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D8EFD60F-3529-4261-B094-766615A3369C}">
  <ds:schemaRefs>
    <ds:schemaRef ds:uri="http://schemas.microsoft.com/sharepoint/v3/contenttype/forms"/>
  </ds:schemaRefs>
</ds:datastoreItem>
</file>

<file path=customXml/itemProps3.xml><?xml version="1.0" encoding="utf-8"?>
<ds:datastoreItem xmlns:ds="http://schemas.openxmlformats.org/officeDocument/2006/customXml" ds:itemID="{CA0C5451-E459-4FFF-ABEC-04BA6559BC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f846979-0e6f-42ff-8b87-e1893efeda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TotalTime>
  <Words>213</Words>
  <Application>Microsoft Office PowerPoint</Application>
  <PresentationFormat>Widescreen</PresentationFormat>
  <Paragraphs>17</Paragraphs>
  <Slides>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Times New Roman</vt:lpstr>
      <vt:lpstr>Office Theme</vt:lpstr>
      <vt:lpstr>    Discussion paper on Charging Solution for Roaming with Local Breakout </vt:lpstr>
      <vt:lpstr>Rationale</vt:lpstr>
      <vt:lpstr>Proposal</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SA5 Status Report to SA#83  Charging Management (CH) Operation, Administration, Maintenance &amp; Provisioning (OAM&amp;P)</dc:title>
  <dc:creator>Thomas Tovinger</dc:creator>
  <cp:lastModifiedBy>MATRIXX Software</cp:lastModifiedBy>
  <cp:revision>660</cp:revision>
  <dcterms:created xsi:type="dcterms:W3CDTF">2019-03-13T01:38:36Z</dcterms:created>
  <dcterms:modified xsi:type="dcterms:W3CDTF">2022-01-18T16:23:04Z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0x0101003AA7AC0C743A294CADF60F661720E3E6</vt:lpwstr>
  </property>
  <property fmtid="{D5CDD505-2E9C-101B-9397-08002B2CF9AE}" pid="3" name="_2015_ms_pID_725343">
    <vt:lpwstr>(3)j5DyKr/9ztn2R3WhsbN2tKLwFsa7oHYXQVnp0tIZ/+0Hze0xIfyIprhkhhCA6/mLnwNF+9Ol
fB76OGGHaQsn4AtAra4o5hGlBf9SGcByym32dnNr8lTDugm9pcwSVqzVLW5t0oMSZcVdHbal
Bljy71TdMU67HjwQgF+NEZfTRH++lwzg/mElTNDOLZ0ccAJYay5QRiY4nTazwaNilIC6gWk4
+Tttt4q5J/KMLVGMrH</vt:lpwstr>
  </property>
  <property fmtid="{D5CDD505-2E9C-101B-9397-08002B2CF9AE}" pid="4" name="_2015_ms_pID_7253431">
    <vt:lpwstr>Ma2CcSAAA8Gnp4sZzsPs6puQz/kEo+IBvY1p+sfE8x0HrVm8jNjr6r
4rSETsFQHBkojDKwboIHtrf6OTxksvbHuFIYnWeemj8/3gVA3AQAOTIYKwgcsZRLkK2o3lYL
HD5/yJSH9MahXmEBP1ZdBAjjuWYmlxpu51eXsWGcXOIaVo+iAE6BJPrAt2KEIUF9pYMR2IWE
y0c10tiUADp3sKbpLKeEREOuxy0Z41x8HsY7</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1574815908</vt:lpwstr>
  </property>
  <property fmtid="{D5CDD505-2E9C-101B-9397-08002B2CF9AE}" pid="9" name="_2015_ms_pID_7253432">
    <vt:lpwstr>rSMWCN/yLONsXB4oX7szqmo=</vt:lpwstr>
  </property>
  <property fmtid="{D5CDD505-2E9C-101B-9397-08002B2CF9AE}" pid="10" name="MSIP_Label_0359f705-2ba0-454b-9cfc-6ce5bcaac040_Enabled">
    <vt:lpwstr>true</vt:lpwstr>
  </property>
  <property fmtid="{D5CDD505-2E9C-101B-9397-08002B2CF9AE}" pid="11" name="MSIP_Label_0359f705-2ba0-454b-9cfc-6ce5bcaac040_SetDate">
    <vt:lpwstr>2022-01-13T12:32:31Z</vt:lpwstr>
  </property>
  <property fmtid="{D5CDD505-2E9C-101B-9397-08002B2CF9AE}" pid="12" name="MSIP_Label_0359f705-2ba0-454b-9cfc-6ce5bcaac040_Method">
    <vt:lpwstr>Standard</vt:lpwstr>
  </property>
  <property fmtid="{D5CDD505-2E9C-101B-9397-08002B2CF9AE}" pid="13" name="MSIP_Label_0359f705-2ba0-454b-9cfc-6ce5bcaac040_Name">
    <vt:lpwstr>0359f705-2ba0-454b-9cfc-6ce5bcaac040</vt:lpwstr>
  </property>
  <property fmtid="{D5CDD505-2E9C-101B-9397-08002B2CF9AE}" pid="14" name="MSIP_Label_0359f705-2ba0-454b-9cfc-6ce5bcaac040_SiteId">
    <vt:lpwstr>68283f3b-8487-4c86-adb3-a5228f18b893</vt:lpwstr>
  </property>
  <property fmtid="{D5CDD505-2E9C-101B-9397-08002B2CF9AE}" pid="15" name="MSIP_Label_0359f705-2ba0-454b-9cfc-6ce5bcaac040_ActionId">
    <vt:lpwstr>f67f485f-ff29-4642-89d7-6a3b17cfba07</vt:lpwstr>
  </property>
  <property fmtid="{D5CDD505-2E9C-101B-9397-08002B2CF9AE}" pid="16" name="MSIP_Label_0359f705-2ba0-454b-9cfc-6ce5bcaac040_ContentBits">
    <vt:lpwstr>2</vt:lpwstr>
  </property>
</Properties>
</file>