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1">
  <p:sldMasterIdLst>
    <p:sldMasterId id="2147483729" r:id="rId4"/>
  </p:sldMasterIdLst>
  <p:notesMasterIdLst>
    <p:notesMasterId r:id="rId17"/>
  </p:notesMasterIdLst>
  <p:handoutMasterIdLst>
    <p:handoutMasterId r:id="rId18"/>
  </p:handoutMasterIdLst>
  <p:sldIdLst>
    <p:sldId id="303" r:id="rId5"/>
    <p:sldId id="970" r:id="rId6"/>
    <p:sldId id="262" r:id="rId7"/>
    <p:sldId id="992" r:id="rId8"/>
    <p:sldId id="995" r:id="rId9"/>
    <p:sldId id="993" r:id="rId10"/>
    <p:sldId id="267" r:id="rId11"/>
    <p:sldId id="988" r:id="rId12"/>
    <p:sldId id="991" r:id="rId13"/>
    <p:sldId id="277" r:id="rId14"/>
    <p:sldId id="994" r:id="rId15"/>
    <p:sldId id="990" r:id="rId1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sson User 10-11" initials="EU" lastIdx="1" clrIdx="0">
    <p:extLst>
      <p:ext uri="{19B8F6BF-5375-455C-9EA6-DF929625EA0E}">
        <p15:presenceInfo xmlns:p15="http://schemas.microsoft.com/office/powerpoint/2012/main" userId="Ericsson User 10-11" providerId="None"/>
      </p:ext>
    </p:extLst>
  </p:cmAuthor>
  <p:cmAuthor id="2" name="Ericsson User 12-02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2A6EA8"/>
    <a:srgbClr val="0000FF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23" autoAdjust="0"/>
    <p:restoredTop sz="93362" autoAdjust="0"/>
  </p:normalViewPr>
  <p:slideViewPr>
    <p:cSldViewPr snapToGrid="0">
      <p:cViewPr varScale="1">
        <p:scale>
          <a:sx n="91" d="100"/>
          <a:sy n="91" d="100"/>
        </p:scale>
        <p:origin x="370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1/17/2022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1/17/2022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</a:t>
            </a:r>
            <a:r>
              <a:rPr lang="en-US" sz="1100" b="1" spc="300" dirty="0">
                <a:ea typeface="+mn-ea"/>
                <a:cs typeface="Arial" panose="020B0604020202020204" pitchFamily="34" charset="0"/>
              </a:rPr>
              <a:t>Async Design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40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322739"/>
            <a:ext cx="8621712" cy="19661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Discussion paper on Asynchronous interactions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4000" dirty="0">
                <a:latin typeface="Arial" panose="020B0604020202020204" pitchFamily="34" charset="0"/>
              </a:rPr>
              <a:t>Ericsson,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based on work of Nokia, Nokia Shanghai Bell</a:t>
            </a:r>
          </a:p>
          <a:p>
            <a:pPr>
              <a:lnSpc>
                <a:spcPct val="80000"/>
              </a:lnSpc>
            </a:pPr>
            <a:br>
              <a:rPr lang="en-US" altLang="en-US" sz="2667" dirty="0">
                <a:latin typeface="Arial" panose="020B0604020202020204" pitchFamily="34" charset="0"/>
              </a:rPr>
            </a:b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774700"/>
          </a:xfrm>
        </p:spPr>
        <p:txBody>
          <a:bodyPr/>
          <a:lstStyle/>
          <a:p>
            <a:r>
              <a:rPr lang="en-US" dirty="0" err="1"/>
              <a:t>DeleteMOI</a:t>
            </a:r>
            <a:r>
              <a:rPr lang="en-US" dirty="0"/>
              <a:t> asynchronously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CC22-125D-4A00-B69D-48EF40CD3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092200"/>
            <a:ext cx="9851571" cy="4884057"/>
          </a:xfrm>
        </p:spPr>
        <p:txBody>
          <a:bodyPr/>
          <a:lstStyle/>
          <a:p>
            <a:pPr marL="538163" indent="-538163"/>
            <a:r>
              <a:rPr lang="en-US" sz="2800" dirty="0"/>
              <a:t>Asynchronous </a:t>
            </a:r>
            <a:r>
              <a:rPr lang="en-US" sz="2800" dirty="0" err="1"/>
              <a:t>deleteMOI</a:t>
            </a:r>
            <a:r>
              <a:rPr lang="en-US" sz="2800" dirty="0"/>
              <a:t> should not be needed</a:t>
            </a:r>
            <a:endParaRPr lang="en-US" sz="3200" dirty="0"/>
          </a:p>
          <a:p>
            <a:pPr marL="538163" indent="-538163"/>
            <a:r>
              <a:rPr lang="en-US" sz="2800" dirty="0"/>
              <a:t>Some IOCs might need to be in a certain state before deletion is allowed</a:t>
            </a:r>
          </a:p>
          <a:p>
            <a:pPr marL="917591" lvl="1" indent="-538163"/>
            <a:r>
              <a:rPr lang="en-US" sz="2400" dirty="0"/>
              <a:t>E.g., a state indicating that associated processes and resources are cleaned up</a:t>
            </a:r>
          </a:p>
          <a:p>
            <a:pPr marL="538163" indent="-538163"/>
            <a:r>
              <a:rPr lang="en-US" sz="2800" dirty="0"/>
              <a:t>Use two attributes  and </a:t>
            </a:r>
            <a:r>
              <a:rPr lang="en-US" sz="2800" dirty="0" err="1"/>
              <a:t>modifyMOIAttributes</a:t>
            </a:r>
            <a:r>
              <a:rPr lang="en-US" sz="2800" dirty="0"/>
              <a:t>  to bring the MOI to a state when it can be deleted.</a:t>
            </a:r>
            <a:endParaRPr lang="en-US" sz="2000" dirty="0"/>
          </a:p>
          <a:p>
            <a:pPr marL="379428" lvl="1" indent="0">
              <a:buNone/>
            </a:pPr>
            <a:r>
              <a:rPr lang="en-US" sz="2800" dirty="0"/>
              <a:t>	See example to the right: </a:t>
            </a:r>
          </a:p>
          <a:p>
            <a:pPr marL="379428" lvl="1" indent="0">
              <a:buNone/>
            </a:pPr>
            <a:r>
              <a:rPr lang="en-US" sz="2800" dirty="0"/>
              <a:t>	</a:t>
            </a:r>
            <a:r>
              <a:rPr lang="en-US" sz="2400" dirty="0" err="1"/>
              <a:t>deleteMOI</a:t>
            </a:r>
            <a:r>
              <a:rPr lang="en-US" sz="2400" dirty="0"/>
              <a:t> shall be rejected unless </a:t>
            </a:r>
          </a:p>
          <a:p>
            <a:pPr marL="379428" lvl="1" indent="0">
              <a:buNone/>
            </a:pP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preparedForDelete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=PREPARED</a:t>
            </a:r>
            <a:endParaRPr lang="en-US" sz="28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6CC27A-2333-47D4-94FB-BB8AD5244972}"/>
              </a:ext>
            </a:extLst>
          </p:cNvPr>
          <p:cNvSpPr txBox="1"/>
          <p:nvPr/>
        </p:nvSpPr>
        <p:spPr>
          <a:xfrm>
            <a:off x="8084682" y="4110776"/>
            <a:ext cx="2801939" cy="19543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attribute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startCleanUp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isWritable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=True 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type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attribute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preparedForDelete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isWritable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=False 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NOT_PREPARED;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PENDING;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PREPARED;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271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imeline&#10;&#10;Description automatically generated">
            <a:extLst>
              <a:ext uri="{FF2B5EF4-FFF2-40B4-BE49-F238E27FC236}">
                <a16:creationId xmlns:a16="http://schemas.microsoft.com/office/drawing/2014/main" id="{9299F2DE-4273-498E-ADF8-6B9C7EDD8C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71" y="1036827"/>
            <a:ext cx="6962775" cy="50863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EC76A9-E696-482F-BA74-9AC7014F9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2682" y="50513"/>
            <a:ext cx="10635028" cy="1054388"/>
          </a:xfrm>
        </p:spPr>
        <p:txBody>
          <a:bodyPr>
            <a:normAutofit/>
          </a:bodyPr>
          <a:lstStyle/>
          <a:p>
            <a:r>
              <a:rPr lang="en-US" dirty="0"/>
              <a:t>Asynchronous pattern: Delete an MOI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262D1D-5E42-48F2-83DA-10533291E09A}"/>
              </a:ext>
            </a:extLst>
          </p:cNvPr>
          <p:cNvSpPr/>
          <p:nvPr/>
        </p:nvSpPr>
        <p:spPr>
          <a:xfrm>
            <a:off x="6838950" y="2245694"/>
            <a:ext cx="51144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deleteMoi</a:t>
            </a:r>
            <a:r>
              <a:rPr lang="en-US" sz="1600" dirty="0"/>
              <a:t> fails first as the IOC needs to prepared before deletion, it needs to be in state </a:t>
            </a:r>
            <a:r>
              <a:rPr lang="en-US" sz="1600" dirty="0" err="1"/>
              <a:t>preparedForDelete</a:t>
            </a:r>
            <a:r>
              <a:rPr lang="en-US" sz="1600" dirty="0"/>
              <a:t>=PREPARED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/>
              <a:t>Consumer orders the </a:t>
            </a:r>
            <a:r>
              <a:rPr lang="en-US" sz="1600" dirty="0" err="1"/>
              <a:t>startCleanUp</a:t>
            </a:r>
            <a:r>
              <a:rPr lang="en-US" sz="1600" dirty="0"/>
              <a:t> using </a:t>
            </a:r>
            <a:r>
              <a:rPr lang="en-US" sz="1600" dirty="0" err="1"/>
              <a:t>modiyMOIAttributes</a:t>
            </a:r>
            <a:endParaRPr lang="en-US" sz="1600" dirty="0"/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/>
              <a:t>Order is sent to stop a associated job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US" sz="1600" dirty="0"/>
              <a:t>When the associated job reports “Stopped” </a:t>
            </a:r>
            <a:r>
              <a:rPr 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preparedForDelete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=PREPARED </a:t>
            </a:r>
            <a:r>
              <a:rPr lang="en-US" sz="1600" dirty="0"/>
              <a:t>is set.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US" sz="1600" dirty="0"/>
              <a:t>The change in the MOI is reported by the </a:t>
            </a:r>
            <a:r>
              <a:rPr lang="en-US" sz="1600" dirty="0" err="1"/>
              <a:t>notifyMOIChanges</a:t>
            </a:r>
            <a:endParaRPr lang="en-US" sz="1600" dirty="0"/>
          </a:p>
          <a:p>
            <a:pPr marL="342900" indent="-342900">
              <a:buFont typeface="+mj-lt"/>
              <a:buAutoNum type="arabicPeriod" startAt="7"/>
            </a:pPr>
            <a:r>
              <a:rPr lang="en-US" sz="1600" dirty="0" err="1"/>
              <a:t>deleteMoi</a:t>
            </a:r>
            <a:r>
              <a:rPr lang="en-US" sz="1600" dirty="0"/>
              <a:t>  succeeds as the MOI is in the correct state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Communication between the Provider and the associated process is internal and implementation specific</a:t>
            </a:r>
          </a:p>
        </p:txBody>
      </p:sp>
    </p:spTree>
    <p:extLst>
      <p:ext uri="{BB962C8B-B14F-4D97-AF65-F5344CB8AC3E}">
        <p14:creationId xmlns:p14="http://schemas.microsoft.com/office/powerpoint/2010/main" val="3762961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787400"/>
          </a:xfrm>
        </p:spPr>
        <p:txBody>
          <a:bodyPr/>
          <a:lstStyle/>
          <a:p>
            <a:r>
              <a:rPr lang="en-US" dirty="0" err="1"/>
              <a:t>Additionals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CC22-125D-4A00-B69D-48EF40CD3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50950"/>
            <a:ext cx="9851571" cy="4725307"/>
          </a:xfrm>
        </p:spPr>
        <p:txBody>
          <a:bodyPr/>
          <a:lstStyle/>
          <a:p>
            <a:pPr marL="538163" indent="-538163"/>
            <a:r>
              <a:rPr lang="en-US" sz="2400" dirty="0" err="1">
                <a:ea typeface="Times New Roman" panose="02020603050405020304" pitchFamily="18" charset="0"/>
              </a:rPr>
              <a:t>jobProgress</a:t>
            </a:r>
            <a:r>
              <a:rPr lang="en-US" sz="2400" dirty="0">
                <a:ea typeface="Times New Roman" panose="02020603050405020304" pitchFamily="18" charset="0"/>
              </a:rPr>
              <a:t> may be </a:t>
            </a:r>
            <a:r>
              <a:rPr lang="en-US" sz="2400" b="1" i="1" dirty="0">
                <a:ea typeface="Times New Roman" panose="02020603050405020304" pitchFamily="18" charset="0"/>
              </a:rPr>
              <a:t>polled</a:t>
            </a:r>
            <a:r>
              <a:rPr lang="en-US" sz="2400" dirty="0"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a typeface="Times New Roman" panose="02020603050405020304" pitchFamily="18" charset="0"/>
              </a:rPr>
              <a:t>getMOIAttributes</a:t>
            </a:r>
            <a:r>
              <a:rPr lang="en-US" sz="2400" dirty="0">
                <a:ea typeface="Times New Roman" panose="02020603050405020304" pitchFamily="18" charset="0"/>
              </a:rPr>
              <a:t>) beside or instead of subscribing to notifications</a:t>
            </a:r>
          </a:p>
          <a:p>
            <a:pPr marL="538163" indent="-538163"/>
            <a:r>
              <a:rPr lang="en-US" sz="2400" dirty="0">
                <a:ea typeface="Times New Roman" panose="02020603050405020304" pitchFamily="18" charset="0"/>
              </a:rPr>
              <a:t>To cancel a running associated job set </a:t>
            </a:r>
            <a:r>
              <a:rPr lang="en-US" sz="2400" dirty="0" err="1">
                <a:ea typeface="Times New Roman" panose="02020603050405020304" pitchFamily="18" charset="0"/>
              </a:rPr>
              <a:t>jobProgress.</a:t>
            </a:r>
            <a:r>
              <a:rPr lang="en-US" sz="2400" b="1" i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cancelJob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=True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538163" indent="-538163"/>
            <a:r>
              <a:rPr lang="en-US" sz="2400" dirty="0">
                <a:ea typeface="Times New Roman" panose="02020603050405020304" pitchFamily="18" charset="0"/>
              </a:rPr>
              <a:t>If </a:t>
            </a:r>
            <a:r>
              <a:rPr lang="en-US" sz="2400" dirty="0" err="1">
                <a:ea typeface="Times New Roman" panose="02020603050405020304" pitchFamily="18" charset="0"/>
              </a:rPr>
              <a:t>jobProgress.</a:t>
            </a:r>
            <a:r>
              <a:rPr lang="en-US" sz="2400" b="1" i="1" dirty="0" err="1">
                <a:ea typeface="Times New Roman" panose="02020603050405020304" pitchFamily="18" charset="0"/>
              </a:rPr>
              <a:t>jobTimer</a:t>
            </a:r>
            <a:r>
              <a:rPr lang="en-US" sz="2400" dirty="0">
                <a:ea typeface="Times New Roman" panose="02020603050405020304" pitchFamily="18" charset="0"/>
              </a:rPr>
              <a:t> is set, the provider automatically cancels the associated job when the timer reaches zero if the job is still running. </a:t>
            </a:r>
          </a:p>
          <a:p>
            <a:pPr marL="538163" indent="-538163"/>
            <a:r>
              <a:rPr lang="en-US" sz="2400">
                <a:ea typeface="Times New Roman" panose="02020603050405020304" pitchFamily="18" charset="0"/>
              </a:rPr>
              <a:t>Producer </a:t>
            </a:r>
            <a:r>
              <a:rPr lang="en-US" sz="2400" b="1" i="1" dirty="0">
                <a:ea typeface="Times New Roman" panose="02020603050405020304" pitchFamily="18" charset="0"/>
              </a:rPr>
              <a:t>system may delete </a:t>
            </a:r>
            <a:r>
              <a:rPr lang="en-US" sz="2400" b="1" i="1" dirty="0" err="1">
                <a:ea typeface="Times New Roman" panose="02020603050405020304" pitchFamily="18" charset="0"/>
              </a:rPr>
              <a:t>jobProgress</a:t>
            </a:r>
            <a:r>
              <a:rPr lang="en-US" sz="2400" b="1" i="1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</a:rPr>
              <a:t>attributes</a:t>
            </a:r>
            <a:r>
              <a:rPr lang="en-US" sz="2400" b="1" i="1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</a:rPr>
              <a:t>or “Job” IOCs after the </a:t>
            </a:r>
            <a:r>
              <a:rPr lang="en-US" sz="2400" dirty="0" err="1">
                <a:ea typeface="Times New Roman" panose="02020603050405020304" pitchFamily="18" charset="0"/>
              </a:rPr>
              <a:t>jobProgress.status</a:t>
            </a:r>
            <a:r>
              <a:rPr lang="en-US" sz="2400" dirty="0">
                <a:ea typeface="Times New Roman" panose="02020603050405020304" pitchFamily="18" charset="0"/>
              </a:rPr>
              <a:t> is finished, cancelled, failed or </a:t>
            </a:r>
            <a:r>
              <a:rPr lang="en-US" sz="2400" dirty="0" err="1">
                <a:ea typeface="Times New Roman" panose="02020603050405020304" pitchFamily="18" charset="0"/>
              </a:rPr>
              <a:t>partially_failed</a:t>
            </a:r>
            <a:r>
              <a:rPr lang="en-US" sz="2400" dirty="0">
                <a:ea typeface="Times New Roman" panose="02020603050405020304" pitchFamily="18" charset="0"/>
              </a:rPr>
              <a:t> AND after some time has elapsed or some condition is met</a:t>
            </a:r>
          </a:p>
          <a:p>
            <a:pPr marL="917591" lvl="1" indent="-538163"/>
            <a:r>
              <a:rPr lang="en-US" sz="2000" dirty="0">
                <a:ea typeface="Times New Roman" panose="02020603050405020304" pitchFamily="18" charset="0"/>
              </a:rPr>
              <a:t>Automatic deletion immediately after the associated process stopped is not allowed, as it would make checking the result impossible.</a:t>
            </a:r>
          </a:p>
          <a:p>
            <a:pPr marL="1450991" lvl="2" indent="-538163"/>
            <a:r>
              <a:rPr lang="en-US" sz="1800" dirty="0"/>
              <a:t>E.g., remove jobs that stopped more then a week ago.</a:t>
            </a:r>
            <a:endParaRPr lang="en-US" sz="18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9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9100" y="1579034"/>
            <a:ext cx="11353800" cy="3862916"/>
          </a:xfrm>
        </p:spPr>
        <p:txBody>
          <a:bodyPr/>
          <a:lstStyle/>
          <a:p>
            <a:r>
              <a:rPr lang="en-US" sz="2400" dirty="0"/>
              <a:t>Certain interactions may take a long time, from minutes over hours to even days. It is inappropriate for the REST/Netconf client to keep the connection open (in a single synchronous call) to wait for the result</a:t>
            </a:r>
            <a:endParaRPr lang="en-US" sz="2600" dirty="0"/>
          </a:p>
          <a:p>
            <a:r>
              <a:rPr lang="en-US" sz="2400" dirty="0"/>
              <a:t>For these cases, asynchronous interactions are used</a:t>
            </a:r>
          </a:p>
          <a:p>
            <a:pPr lvl="1"/>
            <a:r>
              <a:rPr lang="en-US" sz="2000" dirty="0"/>
              <a:t>The operation immediately returns the response “OK” to indicate that the request was accepted, and processing has started. This typically result in some long running associated job being initiated </a:t>
            </a:r>
          </a:p>
          <a:p>
            <a:pPr lvl="1"/>
            <a:r>
              <a:rPr lang="en-US" sz="2000" dirty="0"/>
              <a:t>The client can subscribe to data change notifications (e.g., </a:t>
            </a:r>
            <a:r>
              <a:rPr lang="en-US" sz="2000" dirty="0" err="1"/>
              <a:t>notifyMOIChanges</a:t>
            </a:r>
            <a:r>
              <a:rPr lang="en-US" sz="2000" dirty="0"/>
              <a:t>) for immediate notification about updates to the status of the associated job </a:t>
            </a:r>
          </a:p>
          <a:p>
            <a:pPr lvl="1"/>
            <a:r>
              <a:rPr lang="en-US" sz="2000" dirty="0"/>
              <a:t>The client can check the status of the associated job by polling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Asynchronous interactions: </a:t>
            </a:r>
            <a:r>
              <a:rPr lang="en-US" sz="2800" dirty="0"/>
              <a:t>Major Aspects to address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3929772"/>
          </a:xfrm>
        </p:spPr>
        <p:txBody>
          <a:bodyPr>
            <a:normAutofit/>
          </a:bodyPr>
          <a:lstStyle/>
          <a:p>
            <a:r>
              <a:rPr lang="en-US" sz="2600" dirty="0"/>
              <a:t>For typical Asynchronous </a:t>
            </a:r>
            <a:r>
              <a:rPr lang="en-US" sz="2400" dirty="0"/>
              <a:t>interactions</a:t>
            </a:r>
            <a:r>
              <a:rPr lang="en-US" sz="2600" dirty="0"/>
              <a:t>, there are three types of information (Request, Monitoring, Results information) </a:t>
            </a:r>
          </a:p>
          <a:p>
            <a:r>
              <a:rPr lang="en-US" sz="2600" dirty="0"/>
              <a:t>A discussion is needed in SA5 to agree (a) common design pattern(s) for Asynchronous interaction for the following two aspects:</a:t>
            </a:r>
          </a:p>
          <a:p>
            <a:pPr lvl="1"/>
            <a:r>
              <a:rPr lang="en-US" sz="2400" dirty="0"/>
              <a:t>Modeling the different types of information in NRM</a:t>
            </a:r>
          </a:p>
          <a:p>
            <a:pPr lvl="1"/>
            <a:r>
              <a:rPr lang="en-US" sz="2400" dirty="0"/>
              <a:t>Define common Asynchronous Procedures </a:t>
            </a:r>
            <a:r>
              <a:rPr lang="en-US" altLang="zh-CN" sz="2400" dirty="0"/>
              <a:t>aligned with </a:t>
            </a:r>
            <a:r>
              <a:rPr lang="en-US" sz="2400" dirty="0"/>
              <a:t>the NRM model</a:t>
            </a:r>
          </a:p>
        </p:txBody>
      </p:sp>
    </p:spTree>
    <p:extLst>
      <p:ext uri="{BB962C8B-B14F-4D97-AF65-F5344CB8AC3E}">
        <p14:creationId xmlns:p14="http://schemas.microsoft.com/office/powerpoint/2010/main" val="413969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3929772"/>
          </a:xfrm>
        </p:spPr>
        <p:txBody>
          <a:bodyPr>
            <a:normAutofit/>
          </a:bodyPr>
          <a:lstStyle/>
          <a:p>
            <a:r>
              <a:rPr lang="en-US" sz="2600" dirty="0"/>
              <a:t>All CRUD operations are always synchronous</a:t>
            </a:r>
          </a:p>
          <a:p>
            <a:pPr lvl="1"/>
            <a:r>
              <a:rPr lang="en-US" sz="1600" dirty="0"/>
              <a:t>Introducing asynchronous CRUD is a big and unneeded task</a:t>
            </a:r>
          </a:p>
          <a:p>
            <a:r>
              <a:rPr lang="en-US" sz="2600" dirty="0"/>
              <a:t>Long running interactions are started by CRUD operations</a:t>
            </a:r>
          </a:p>
          <a:p>
            <a:pPr lvl="1"/>
            <a:r>
              <a:rPr lang="en-US" sz="2100" dirty="0"/>
              <a:t>The response for the CRUD operation is NOT delayed to await the result of the long running interaction</a:t>
            </a:r>
          </a:p>
          <a:p>
            <a:r>
              <a:rPr lang="en-US" sz="2600" dirty="0"/>
              <a:t>Request-Information is available as read-write IOCs/attributes</a:t>
            </a:r>
          </a:p>
          <a:p>
            <a:r>
              <a:rPr lang="en-US" sz="2600" dirty="0"/>
              <a:t>Monitoring- and Result-information is available as read-only attributes</a:t>
            </a:r>
          </a:p>
        </p:txBody>
      </p:sp>
    </p:spTree>
    <p:extLst>
      <p:ext uri="{BB962C8B-B14F-4D97-AF65-F5344CB8AC3E}">
        <p14:creationId xmlns:p14="http://schemas.microsoft.com/office/powerpoint/2010/main" val="10001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3929772"/>
          </a:xfrm>
        </p:spPr>
        <p:txBody>
          <a:bodyPr>
            <a:normAutofit/>
          </a:bodyPr>
          <a:lstStyle/>
          <a:p>
            <a:r>
              <a:rPr lang="en-US" sz="2600" dirty="0"/>
              <a:t>Describe a </a:t>
            </a:r>
            <a:r>
              <a:rPr lang="en-US" sz="2600" dirty="0">
                <a:solidFill>
                  <a:srgbClr val="00B0F0"/>
                </a:solidFill>
              </a:rPr>
              <a:t>generic asynchronous design pattern </a:t>
            </a:r>
            <a:r>
              <a:rPr lang="en-US" sz="2600" dirty="0"/>
              <a:t>that can be used by any asynchronous use-case</a:t>
            </a:r>
            <a:endParaRPr lang="en-US" sz="1100" dirty="0"/>
          </a:p>
          <a:p>
            <a:r>
              <a:rPr lang="en-US" sz="2600" dirty="0"/>
              <a:t>Define a </a:t>
            </a:r>
            <a:r>
              <a:rPr lang="en-US" sz="2600" dirty="0">
                <a:solidFill>
                  <a:srgbClr val="00B0F0"/>
                </a:solidFill>
              </a:rPr>
              <a:t>generic </a:t>
            </a:r>
            <a:r>
              <a:rPr lang="en-US" sz="2600" dirty="0" err="1">
                <a:solidFill>
                  <a:srgbClr val="00B0F0"/>
                </a:solidFill>
              </a:rPr>
              <a:t>JobProgress</a:t>
            </a:r>
            <a:r>
              <a:rPr lang="en-US" sz="2600" dirty="0">
                <a:solidFill>
                  <a:srgbClr val="00B0F0"/>
                </a:solidFill>
              </a:rPr>
              <a:t> data type </a:t>
            </a:r>
            <a:r>
              <a:rPr lang="en-US" sz="2600" dirty="0"/>
              <a:t>that can be used for providing progress and result information about any asynchronous (long running) background job</a:t>
            </a:r>
          </a:p>
        </p:txBody>
      </p:sp>
    </p:spTree>
    <p:extLst>
      <p:ext uri="{BB962C8B-B14F-4D97-AF65-F5344CB8AC3E}">
        <p14:creationId xmlns:p14="http://schemas.microsoft.com/office/powerpoint/2010/main" val="263601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Asynchronous operation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392977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600" dirty="0"/>
              <a:t>Operations inherently connected to an IOC and invoked using  </a:t>
            </a:r>
            <a:r>
              <a:rPr lang="en-US" sz="2600" dirty="0" err="1"/>
              <a:t>createMOI</a:t>
            </a:r>
            <a:r>
              <a:rPr lang="en-US" sz="2600" dirty="0"/>
              <a:t>, </a:t>
            </a:r>
            <a:r>
              <a:rPr lang="en-US" sz="2600" dirty="0" err="1"/>
              <a:t>modifyMOIAttributes</a:t>
            </a:r>
            <a:r>
              <a:rPr lang="en-US" sz="2600" dirty="0"/>
              <a:t>, </a:t>
            </a:r>
            <a:r>
              <a:rPr lang="en-US" sz="2600" strike="sngStrike" dirty="0" err="1"/>
              <a:t>deleteMOI</a:t>
            </a:r>
            <a:endParaRPr lang="en-US" sz="2600" strike="sngStrike" dirty="0"/>
          </a:p>
          <a:p>
            <a:pPr>
              <a:buFont typeface="+mj-lt"/>
              <a:buAutoNum type="arabicPeriod"/>
            </a:pPr>
            <a:r>
              <a:rPr lang="en-US" sz="2600" dirty="0"/>
              <a:t>Operations </a:t>
            </a:r>
            <a:r>
              <a:rPr lang="en-US" sz="2600" dirty="0">
                <a:solidFill>
                  <a:srgbClr val="0070C0"/>
                </a:solidFill>
              </a:rPr>
              <a:t>Not</a:t>
            </a:r>
            <a:r>
              <a:rPr lang="en-US" sz="2600" dirty="0"/>
              <a:t> inherently connected to IOCs.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Create a “Job” IOC to hold the request and the job monitoring/result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 err="1"/>
              <a:t>CreateMOI</a:t>
            </a:r>
            <a:r>
              <a:rPr lang="en-US" sz="2100" dirty="0"/>
              <a:t> for the “Job” MOI initiates the interaction, no need  for a dedicated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The system is allowed to automatically delete such “Job” IOCs (not immediately).</a:t>
            </a:r>
          </a:p>
        </p:txBody>
      </p:sp>
    </p:spTree>
    <p:extLst>
      <p:ext uri="{BB962C8B-B14F-4D97-AF65-F5344CB8AC3E}">
        <p14:creationId xmlns:p14="http://schemas.microsoft.com/office/powerpoint/2010/main" val="124132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FEB5F47-AFD9-4CD8-89B1-CBE9C190C8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28" y="990119"/>
            <a:ext cx="6276975" cy="50958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EC76A9-E696-482F-BA74-9AC7014F9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2682" y="50513"/>
            <a:ext cx="10635028" cy="1054388"/>
          </a:xfrm>
        </p:spPr>
        <p:txBody>
          <a:bodyPr>
            <a:normAutofit/>
          </a:bodyPr>
          <a:lstStyle/>
          <a:p>
            <a:r>
              <a:rPr lang="en-US" dirty="0"/>
              <a:t>Asynchronous pattern: </a:t>
            </a:r>
            <a:r>
              <a:rPr lang="en-US" dirty="0" err="1"/>
              <a:t>CreateMOI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262D1D-5E42-48F2-83DA-10533291E09A}"/>
              </a:ext>
            </a:extLst>
          </p:cNvPr>
          <p:cNvSpPr/>
          <p:nvPr/>
        </p:nvSpPr>
        <p:spPr>
          <a:xfrm>
            <a:off x="6292850" y="2571751"/>
            <a:ext cx="56605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CreateMoi</a:t>
            </a:r>
            <a:r>
              <a:rPr lang="en-US" sz="1600" dirty="0"/>
              <a:t> initiates the process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associated job is started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/>
              <a:t>The MOI is created in a synchronous manner, its creation indicates the request (including the starting of the long running process) is accepted.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/>
              <a:t>When the associated job reports progress/finished/failed/success, this is used to set </a:t>
            </a:r>
            <a:r>
              <a:rPr lang="en-US" sz="1600" dirty="0" err="1"/>
              <a:t>jobProgress</a:t>
            </a:r>
            <a:r>
              <a:rPr lang="en-US" sz="1600" dirty="0"/>
              <a:t> in the MOI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/>
              <a:t>The change in the MOI is reported by the usual data change notifications  (28.532 clause 11.1.1)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Communication between the Provider and the associated process is internal and implementation specific.</a:t>
            </a:r>
          </a:p>
        </p:txBody>
      </p:sp>
    </p:spTree>
    <p:extLst>
      <p:ext uri="{BB962C8B-B14F-4D97-AF65-F5344CB8AC3E}">
        <p14:creationId xmlns:p14="http://schemas.microsoft.com/office/powerpoint/2010/main" val="4250419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ea typeface="Times New Roman" panose="02020603050405020304" pitchFamily="18" charset="0"/>
              </a:rPr>
              <a:t>JobProgress</a:t>
            </a:r>
            <a:r>
              <a:rPr lang="en-US" sz="4000" dirty="0">
                <a:ea typeface="Times New Roman" panose="02020603050405020304" pitchFamily="18" charset="0"/>
              </a:rPr>
              <a:t> - Datatype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CC22-125D-4A00-B69D-48EF40CD3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54150"/>
            <a:ext cx="9851571" cy="4522107"/>
          </a:xfrm>
        </p:spPr>
        <p:txBody>
          <a:bodyPr/>
          <a:lstStyle/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Contains monitoring and result information</a:t>
            </a: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Shall be uniform for all asynchronous operations</a:t>
            </a: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May have a cardinality greater than 1</a:t>
            </a: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Mandatory structured attribute named </a:t>
            </a:r>
            <a:r>
              <a:rPr lang="en-US" sz="2800" dirty="0" err="1">
                <a:ea typeface="Times New Roman" panose="02020603050405020304" pitchFamily="18" charset="0"/>
              </a:rPr>
              <a:t>jobProgress</a:t>
            </a:r>
            <a:r>
              <a:rPr lang="en-US" sz="2800" dirty="0">
                <a:ea typeface="Times New Roman" panose="02020603050405020304" pitchFamily="18" charset="0"/>
              </a:rPr>
              <a:t> and  defined with a datatype </a:t>
            </a:r>
            <a:r>
              <a:rPr lang="en-US" sz="2800" dirty="0" err="1">
                <a:ea typeface="Times New Roman" panose="02020603050405020304" pitchFamily="18" charset="0"/>
              </a:rPr>
              <a:t>JobProgress</a:t>
            </a:r>
            <a:endParaRPr lang="en-US" sz="2800" dirty="0">
              <a:ea typeface="Times New Roman" panose="02020603050405020304" pitchFamily="18" charset="0"/>
            </a:endParaRP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May be accompanied by use-case specific additional items</a:t>
            </a:r>
          </a:p>
          <a:p>
            <a:pPr marL="538163" indent="-538163"/>
            <a:endParaRPr lang="en-US" sz="2800" dirty="0">
              <a:ea typeface="Times New Roman" panose="02020603050405020304" pitchFamily="18" charset="0"/>
            </a:endParaRPr>
          </a:p>
          <a:p>
            <a:pPr marL="917591" lvl="1" indent="-538163"/>
            <a:endParaRPr lang="en-US" sz="23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27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749300"/>
          </a:xfrm>
        </p:spPr>
        <p:txBody>
          <a:bodyPr/>
          <a:lstStyle/>
          <a:p>
            <a:r>
              <a:rPr lang="en-US" sz="4400" dirty="0" err="1">
                <a:ea typeface="Times New Roman" panose="02020603050405020304" pitchFamily="18" charset="0"/>
              </a:rPr>
              <a:t>JobProgress</a:t>
            </a:r>
            <a:r>
              <a:rPr lang="en-US" dirty="0"/>
              <a:t> - Datatype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559CB01-A4EF-4F81-9A9F-EA55175F3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79921"/>
              </p:ext>
            </p:extLst>
          </p:nvPr>
        </p:nvGraphicFramePr>
        <p:xfrm>
          <a:off x="261937" y="1132840"/>
          <a:ext cx="11668125" cy="4960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8326">
                  <a:extLst>
                    <a:ext uri="{9D8B030D-6E8A-4147-A177-3AD203B41FA5}">
                      <a16:colId xmlns:a16="http://schemas.microsoft.com/office/drawing/2014/main" val="2232787581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700510764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12873223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17632596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228251817"/>
                    </a:ext>
                  </a:extLst>
                </a:gridCol>
                <a:gridCol w="6267449">
                  <a:extLst>
                    <a:ext uri="{9D8B030D-6E8A-4147-A177-3AD203B41FA5}">
                      <a16:colId xmlns:a16="http://schemas.microsoft.com/office/drawing/2014/main" val="1037224295"/>
                    </a:ext>
                  </a:extLst>
                </a:gridCol>
              </a:tblGrid>
              <a:tr h="481330"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</a:rPr>
                        <a:t>Attribute name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 indent="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</a:rPr>
                        <a:t>Support Qualifier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</a:rPr>
                        <a:t>isReadable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</a:rPr>
                        <a:t>isWritable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9854777"/>
                  </a:ext>
                </a:extLst>
              </a:tr>
              <a:tr h="318265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jobId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M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 of the associated job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9534041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  <a:latin typeface="+mn-lt"/>
                        </a:rPr>
                        <a:t>jobStatus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M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enum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Represents the status of only the job itself. A successfully finished resource-reservation job may still report resource-not-available.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cancelling (Cancellation is in progress.)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running (The execution of the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associated </a:t>
                      </a:r>
                      <a:r>
                        <a:rPr lang="en-US" sz="1400" dirty="0"/>
                        <a:t>job is currently in progress.)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finished (The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associated </a:t>
                      </a:r>
                      <a:r>
                        <a:rPr lang="en-US" sz="1400" dirty="0"/>
                        <a:t>job finished successfully.)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cancelled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failed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partially-failed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3972070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  <a:latin typeface="+mn-lt"/>
                        </a:rPr>
                        <a:t>jobProgressPercentage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of the associated job as percentage: 0..100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5842131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jobProgressInfo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string   0..*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US" sz="1400" dirty="0"/>
                        <a:t>Textual information about the state and progress of the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associated </a:t>
                      </a:r>
                      <a:r>
                        <a:rPr lang="en-US" sz="1400" dirty="0"/>
                        <a:t>job. </a:t>
                      </a:r>
                    </a:p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Specific jobs may define specific well-defined strings to be used in this attribute.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154673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  <a:latin typeface="+mn-lt"/>
                        </a:rPr>
                        <a:t>jobResult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Detailed result or reason</a:t>
                      </a:r>
                    </a:p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Specific jobs may define specific well-defined strings to be used in this attribute.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3760757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jobStartTime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Date and time when the associated job was started.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3870623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jobEndTime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Date and time when the state changed to finished or cancelled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6494567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jobTimer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 until the associated job is automatically cancelled by the provider. If not set, there is no time limit for the job.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7722755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cancelJob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boolean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set to True, the job is requested to be cancelled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3096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859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6f846979-0e6f-42ff-8b87-e1893efeda99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61732</TotalTime>
  <Words>1059</Words>
  <Application>Microsoft Office PowerPoint</Application>
  <PresentationFormat>Widescreen</PresentationFormat>
  <Paragraphs>146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Office Theme</vt:lpstr>
      <vt:lpstr>    Discussion paper on Asynchronous interactions </vt:lpstr>
      <vt:lpstr>Rationale</vt:lpstr>
      <vt:lpstr>Asynchronous interactions: Major Aspects to address</vt:lpstr>
      <vt:lpstr>Principles</vt:lpstr>
      <vt:lpstr>Goal</vt:lpstr>
      <vt:lpstr>Asynchronous operation Types</vt:lpstr>
      <vt:lpstr>Asynchronous pattern: CreateMOI</vt:lpstr>
      <vt:lpstr>JobProgress - Datatype</vt:lpstr>
      <vt:lpstr>JobProgress - Datatype</vt:lpstr>
      <vt:lpstr>DeleteMOI asynchronously ?</vt:lpstr>
      <vt:lpstr>Asynchronous pattern: Delete an MOI</vt:lpstr>
      <vt:lpstr>Additionals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Ericsson-User-2022-01-11</cp:lastModifiedBy>
  <cp:revision>657</cp:revision>
  <dcterms:created xsi:type="dcterms:W3CDTF">2019-03-13T01:38:36Z</dcterms:created>
  <dcterms:modified xsi:type="dcterms:W3CDTF">2022-01-17T15:30:06Z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