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9" r:id="rId1"/>
  </p:sldMasterIdLst>
  <p:notesMasterIdLst>
    <p:notesMasterId r:id="rId27"/>
  </p:notesMasterIdLst>
  <p:handoutMasterIdLst>
    <p:handoutMasterId r:id="rId28"/>
  </p:handoutMasterIdLst>
  <p:sldIdLst>
    <p:sldId id="303" r:id="rId2"/>
    <p:sldId id="893" r:id="rId3"/>
    <p:sldId id="894" r:id="rId4"/>
    <p:sldId id="670" r:id="rId5"/>
    <p:sldId id="636" r:id="rId6"/>
    <p:sldId id="897" r:id="rId7"/>
    <p:sldId id="726" r:id="rId8"/>
    <p:sldId id="895" r:id="rId9"/>
    <p:sldId id="869" r:id="rId10"/>
    <p:sldId id="896" r:id="rId11"/>
    <p:sldId id="877" r:id="rId12"/>
    <p:sldId id="888" r:id="rId13"/>
    <p:sldId id="889" r:id="rId14"/>
    <p:sldId id="883" r:id="rId15"/>
    <p:sldId id="884" r:id="rId16"/>
    <p:sldId id="887" r:id="rId17"/>
    <p:sldId id="885" r:id="rId18"/>
    <p:sldId id="886" r:id="rId19"/>
    <p:sldId id="891" r:id="rId20"/>
    <p:sldId id="876" r:id="rId21"/>
    <p:sldId id="737" r:id="rId22"/>
    <p:sldId id="859" r:id="rId23"/>
    <p:sldId id="793" r:id="rId24"/>
    <p:sldId id="860" r:id="rId25"/>
    <p:sldId id="704" r:id="rId26"/>
  </p:sldIdLst>
  <p:sldSz cx="12192000" cy="6858000"/>
  <p:notesSz cx="6797675" cy="9928225"/>
  <p:defaultTextStyle>
    <a:defPPr>
      <a:defRPr lang="en-GB"/>
    </a:defPPr>
    <a:lvl1pPr algn="l" rtl="0" eaLnBrk="0" fontAlgn="base" hangingPunct="0">
      <a:spcBef>
        <a:spcPct val="0"/>
      </a:spcBef>
      <a:spcAft>
        <a:spcPct val="0"/>
      </a:spcAft>
      <a:defRPr sz="1300" kern="1200">
        <a:solidFill>
          <a:schemeClr val="tx1"/>
        </a:solidFill>
        <a:latin typeface="Arial" panose="020B0604020202020204" pitchFamily="34" charset="0"/>
        <a:ea typeface="+mn-ea"/>
        <a:cs typeface="Arial" panose="020B0604020202020204" pitchFamily="34" charset="0"/>
      </a:defRPr>
    </a:lvl1pPr>
    <a:lvl2pPr marL="608013" indent="-150813" algn="l" rtl="0" eaLnBrk="0" fontAlgn="base" hangingPunct="0">
      <a:spcBef>
        <a:spcPct val="0"/>
      </a:spcBef>
      <a:spcAft>
        <a:spcPct val="0"/>
      </a:spcAft>
      <a:defRPr sz="1300" kern="1200">
        <a:solidFill>
          <a:schemeClr val="tx1"/>
        </a:solidFill>
        <a:latin typeface="Arial" panose="020B0604020202020204" pitchFamily="34" charset="0"/>
        <a:ea typeface="+mn-ea"/>
        <a:cs typeface="Arial" panose="020B0604020202020204" pitchFamily="34" charset="0"/>
      </a:defRPr>
    </a:lvl2pPr>
    <a:lvl3pPr marL="1217613" indent="-303213" algn="l" rtl="0" eaLnBrk="0" fontAlgn="base" hangingPunct="0">
      <a:spcBef>
        <a:spcPct val="0"/>
      </a:spcBef>
      <a:spcAft>
        <a:spcPct val="0"/>
      </a:spcAft>
      <a:defRPr sz="1300" kern="1200">
        <a:solidFill>
          <a:schemeClr val="tx1"/>
        </a:solidFill>
        <a:latin typeface="Arial" panose="020B0604020202020204" pitchFamily="34" charset="0"/>
        <a:ea typeface="+mn-ea"/>
        <a:cs typeface="Arial" panose="020B0604020202020204" pitchFamily="34" charset="0"/>
      </a:defRPr>
    </a:lvl3pPr>
    <a:lvl4pPr marL="1827213" indent="-455613" algn="l" rtl="0" eaLnBrk="0" fontAlgn="base" hangingPunct="0">
      <a:spcBef>
        <a:spcPct val="0"/>
      </a:spcBef>
      <a:spcAft>
        <a:spcPct val="0"/>
      </a:spcAft>
      <a:defRPr sz="1300" kern="1200">
        <a:solidFill>
          <a:schemeClr val="tx1"/>
        </a:solidFill>
        <a:latin typeface="Arial" panose="020B0604020202020204" pitchFamily="34" charset="0"/>
        <a:ea typeface="+mn-ea"/>
        <a:cs typeface="Arial" panose="020B0604020202020204" pitchFamily="34" charset="0"/>
      </a:defRPr>
    </a:lvl4pPr>
    <a:lvl5pPr marL="2436813" indent="-608013" algn="l" rtl="0" eaLnBrk="0" fontAlgn="base" hangingPunct="0">
      <a:spcBef>
        <a:spcPct val="0"/>
      </a:spcBef>
      <a:spcAft>
        <a:spcPct val="0"/>
      </a:spcAft>
      <a:defRPr sz="13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300"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sz="1300"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sz="1300"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sz="1300"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3127">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FF"/>
    <a:srgbClr val="72AF2F"/>
    <a:srgbClr val="FF3300"/>
    <a:srgbClr val="C1E442"/>
    <a:srgbClr val="FFFFCC"/>
    <a:srgbClr val="C6D254"/>
    <a:srgbClr val="000000"/>
    <a:srgbClr val="5C88D0"/>
    <a:srgbClr val="2A6EA8"/>
    <a:srgbClr val="B1D25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4409" autoAdjust="0"/>
    <p:restoredTop sz="97931" autoAdjust="0"/>
  </p:normalViewPr>
  <p:slideViewPr>
    <p:cSldViewPr snapToGrid="0">
      <p:cViewPr varScale="1">
        <p:scale>
          <a:sx n="110" d="100"/>
          <a:sy n="110" d="100"/>
        </p:scale>
        <p:origin x="120" y="120"/>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0"/>
    </p:cViewPr>
  </p:sorterViewPr>
  <p:notesViewPr>
    <p:cSldViewPr snapToGrid="0">
      <p:cViewPr>
        <p:scale>
          <a:sx n="200" d="100"/>
          <a:sy n="200" d="100"/>
        </p:scale>
        <p:origin x="318" y="-4050"/>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61"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0" y="0"/>
            <a:ext cx="2946400" cy="496888"/>
          </a:xfrm>
          <a:prstGeom prst="rect">
            <a:avLst/>
          </a:prstGeom>
          <a:noFill/>
          <a:ln w="9525">
            <a:noFill/>
            <a:miter lim="800000"/>
            <a:headEnd/>
            <a:tailEnd/>
          </a:ln>
        </p:spPr>
        <p:txBody>
          <a:bodyPr vert="horz" wrap="square" lIns="92859" tIns="46430" rIns="92859" bIns="46430" numCol="1" anchor="t" anchorCtr="0" compatLnSpc="1">
            <a:prstTxWarp prst="textNoShape">
              <a:avLst/>
            </a:prstTxWarp>
          </a:bodyPr>
          <a:lstStyle>
            <a:lvl1pPr defTabSz="930275" eaLnBrk="1" hangingPunct="1">
              <a:defRPr sz="1200">
                <a:latin typeface="Times New Roman" pitchFamily="18" charset="0"/>
                <a:cs typeface="+mn-cs"/>
              </a:defRPr>
            </a:lvl1pPr>
          </a:lstStyle>
          <a:p>
            <a:pPr>
              <a:defRPr/>
            </a:pPr>
            <a:endParaRPr lang="en-US"/>
          </a:p>
        </p:txBody>
      </p:sp>
      <p:sp>
        <p:nvSpPr>
          <p:cNvPr id="9219" name="Rectangle 3"/>
          <p:cNvSpPr>
            <a:spLocks noGrp="1" noChangeArrowheads="1"/>
          </p:cNvSpPr>
          <p:nvPr>
            <p:ph type="dt" sz="quarter" idx="1"/>
          </p:nvPr>
        </p:nvSpPr>
        <p:spPr bwMode="auto">
          <a:xfrm>
            <a:off x="3851275" y="0"/>
            <a:ext cx="2946400" cy="496888"/>
          </a:xfrm>
          <a:prstGeom prst="rect">
            <a:avLst/>
          </a:prstGeom>
          <a:noFill/>
          <a:ln w="9525">
            <a:noFill/>
            <a:miter lim="800000"/>
            <a:headEnd/>
            <a:tailEnd/>
          </a:ln>
        </p:spPr>
        <p:txBody>
          <a:bodyPr vert="horz" wrap="square" lIns="92859" tIns="46430" rIns="92859" bIns="46430" numCol="1" anchor="t" anchorCtr="0" compatLnSpc="1">
            <a:prstTxWarp prst="textNoShape">
              <a:avLst/>
            </a:prstTxWarp>
          </a:bodyPr>
          <a:lstStyle>
            <a:lvl1pPr algn="r" defTabSz="930275" eaLnBrk="1" hangingPunct="1">
              <a:defRPr sz="1200">
                <a:latin typeface="Times New Roman" pitchFamily="18" charset="0"/>
                <a:cs typeface="+mn-cs"/>
              </a:defRPr>
            </a:lvl1pPr>
          </a:lstStyle>
          <a:p>
            <a:pPr>
              <a:defRPr/>
            </a:pPr>
            <a:fld id="{AA78BAD3-FC21-4679-B770-3EA085F20603}" type="datetime1">
              <a:rPr lang="en-US"/>
              <a:pPr>
                <a:defRPr/>
              </a:pPr>
              <a:t>11/30/2021</a:t>
            </a:fld>
            <a:endParaRPr lang="en-US" dirty="0"/>
          </a:p>
        </p:txBody>
      </p:sp>
      <p:sp>
        <p:nvSpPr>
          <p:cNvPr id="9220" name="Rectangle 4"/>
          <p:cNvSpPr>
            <a:spLocks noGrp="1" noChangeArrowheads="1"/>
          </p:cNvSpPr>
          <p:nvPr>
            <p:ph type="ftr" sz="quarter" idx="2"/>
          </p:nvPr>
        </p:nvSpPr>
        <p:spPr bwMode="auto">
          <a:xfrm>
            <a:off x="0" y="9431338"/>
            <a:ext cx="2946400" cy="496887"/>
          </a:xfrm>
          <a:prstGeom prst="rect">
            <a:avLst/>
          </a:prstGeom>
          <a:noFill/>
          <a:ln w="9525">
            <a:noFill/>
            <a:miter lim="800000"/>
            <a:headEnd/>
            <a:tailEnd/>
          </a:ln>
        </p:spPr>
        <p:txBody>
          <a:bodyPr vert="horz" wrap="square" lIns="92859" tIns="46430" rIns="92859" bIns="46430" numCol="1" anchor="b" anchorCtr="0" compatLnSpc="1">
            <a:prstTxWarp prst="textNoShape">
              <a:avLst/>
            </a:prstTxWarp>
          </a:bodyPr>
          <a:lstStyle>
            <a:lvl1pPr defTabSz="930275" eaLnBrk="1" hangingPunct="1">
              <a:defRPr sz="1200">
                <a:latin typeface="Times New Roman" pitchFamily="18" charset="0"/>
                <a:cs typeface="+mn-cs"/>
              </a:defRPr>
            </a:lvl1pPr>
          </a:lstStyle>
          <a:p>
            <a:pPr>
              <a:defRPr/>
            </a:pPr>
            <a:endParaRPr lang="en-US"/>
          </a:p>
        </p:txBody>
      </p:sp>
      <p:sp>
        <p:nvSpPr>
          <p:cNvPr id="9221" name="Rectangle 5"/>
          <p:cNvSpPr>
            <a:spLocks noGrp="1" noChangeArrowheads="1"/>
          </p:cNvSpPr>
          <p:nvPr>
            <p:ph type="sldNum" sz="quarter" idx="3"/>
          </p:nvPr>
        </p:nvSpPr>
        <p:spPr bwMode="auto">
          <a:xfrm>
            <a:off x="3851275" y="9431338"/>
            <a:ext cx="2946400" cy="496887"/>
          </a:xfrm>
          <a:prstGeom prst="rect">
            <a:avLst/>
          </a:prstGeom>
          <a:noFill/>
          <a:ln w="9525">
            <a:noFill/>
            <a:miter lim="800000"/>
            <a:headEnd/>
            <a:tailEnd/>
          </a:ln>
        </p:spPr>
        <p:txBody>
          <a:bodyPr vert="horz" wrap="square" lIns="92859" tIns="46430" rIns="92859" bIns="46430" numCol="1" anchor="b" anchorCtr="0" compatLnSpc="1">
            <a:prstTxWarp prst="textNoShape">
              <a:avLst/>
            </a:prstTxWarp>
          </a:bodyPr>
          <a:lstStyle>
            <a:lvl1pPr algn="r" defTabSz="930275" eaLnBrk="1" hangingPunct="1">
              <a:defRPr sz="1200">
                <a:latin typeface="Times New Roman" panose="02020603050405020304" pitchFamily="18" charset="0"/>
              </a:defRPr>
            </a:lvl1pPr>
          </a:lstStyle>
          <a:p>
            <a:pPr>
              <a:defRPr/>
            </a:pPr>
            <a:fld id="{817FF792-3EB9-44FA-9386-5606498586BD}" type="slidenum">
              <a:rPr lang="en-GB" altLang="en-US"/>
              <a:pPr>
                <a:defRPr/>
              </a:pPr>
              <a:t>‹#›</a:t>
            </a:fld>
            <a:endParaRPr lang="en-GB" altLang="en-US"/>
          </a:p>
        </p:txBody>
      </p:sp>
    </p:spTree>
    <p:extLst>
      <p:ext uri="{BB962C8B-B14F-4D97-AF65-F5344CB8AC3E}">
        <p14:creationId xmlns:p14="http://schemas.microsoft.com/office/powerpoint/2010/main" val="21316529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46400" cy="496888"/>
          </a:xfrm>
          <a:prstGeom prst="rect">
            <a:avLst/>
          </a:prstGeom>
          <a:noFill/>
          <a:ln w="9525">
            <a:noFill/>
            <a:miter lim="800000"/>
            <a:headEnd/>
            <a:tailEnd/>
          </a:ln>
        </p:spPr>
        <p:txBody>
          <a:bodyPr vert="horz" wrap="square" lIns="92859" tIns="46430" rIns="92859" bIns="46430" numCol="1" anchor="t" anchorCtr="0" compatLnSpc="1">
            <a:prstTxWarp prst="textNoShape">
              <a:avLst/>
            </a:prstTxWarp>
          </a:bodyPr>
          <a:lstStyle>
            <a:lvl1pPr defTabSz="930275" eaLnBrk="1" hangingPunct="1">
              <a:defRPr sz="1200">
                <a:latin typeface="Times New Roman" pitchFamily="18" charset="0"/>
                <a:cs typeface="+mn-cs"/>
              </a:defRPr>
            </a:lvl1pPr>
          </a:lstStyle>
          <a:p>
            <a:pPr>
              <a:defRPr/>
            </a:pPr>
            <a:endParaRPr lang="en-US"/>
          </a:p>
        </p:txBody>
      </p:sp>
      <p:sp>
        <p:nvSpPr>
          <p:cNvPr id="4099" name="Rectangle 3"/>
          <p:cNvSpPr>
            <a:spLocks noGrp="1" noChangeArrowheads="1"/>
          </p:cNvSpPr>
          <p:nvPr>
            <p:ph type="dt" idx="1"/>
          </p:nvPr>
        </p:nvSpPr>
        <p:spPr bwMode="auto">
          <a:xfrm>
            <a:off x="3851275" y="0"/>
            <a:ext cx="2946400" cy="496888"/>
          </a:xfrm>
          <a:prstGeom prst="rect">
            <a:avLst/>
          </a:prstGeom>
          <a:noFill/>
          <a:ln w="9525">
            <a:noFill/>
            <a:miter lim="800000"/>
            <a:headEnd/>
            <a:tailEnd/>
          </a:ln>
        </p:spPr>
        <p:txBody>
          <a:bodyPr vert="horz" wrap="square" lIns="92859" tIns="46430" rIns="92859" bIns="46430" numCol="1" anchor="t" anchorCtr="0" compatLnSpc="1">
            <a:prstTxWarp prst="textNoShape">
              <a:avLst/>
            </a:prstTxWarp>
          </a:bodyPr>
          <a:lstStyle>
            <a:lvl1pPr algn="r" defTabSz="930275" eaLnBrk="1" hangingPunct="1">
              <a:defRPr sz="1200">
                <a:latin typeface="Times New Roman" pitchFamily="18" charset="0"/>
                <a:cs typeface="+mn-cs"/>
              </a:defRPr>
            </a:lvl1pPr>
          </a:lstStyle>
          <a:p>
            <a:pPr>
              <a:defRPr/>
            </a:pPr>
            <a:fld id="{BE730920-F8FB-4BAB-A0E2-B112E44812FA}" type="datetime1">
              <a:rPr lang="en-US"/>
              <a:pPr>
                <a:defRPr/>
              </a:pPr>
              <a:t>11/30/2021</a:t>
            </a:fld>
            <a:endParaRPr lang="en-US" dirty="0"/>
          </a:p>
        </p:txBody>
      </p:sp>
      <p:sp>
        <p:nvSpPr>
          <p:cNvPr id="4100" name="Rectangle 4"/>
          <p:cNvSpPr>
            <a:spLocks noGrp="1" noRot="1" noChangeAspect="1" noChangeArrowheads="1" noTextEdit="1"/>
          </p:cNvSpPr>
          <p:nvPr>
            <p:ph type="sldImg" idx="2"/>
          </p:nvPr>
        </p:nvSpPr>
        <p:spPr bwMode="auto">
          <a:xfrm>
            <a:off x="88900" y="742950"/>
            <a:ext cx="6619875" cy="37242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01" name="Rectangle 5"/>
          <p:cNvSpPr>
            <a:spLocks noGrp="1" noChangeArrowheads="1"/>
          </p:cNvSpPr>
          <p:nvPr>
            <p:ph type="body" sz="quarter" idx="3"/>
          </p:nvPr>
        </p:nvSpPr>
        <p:spPr bwMode="auto">
          <a:xfrm>
            <a:off x="906463" y="4716463"/>
            <a:ext cx="4984750" cy="4468812"/>
          </a:xfrm>
          <a:prstGeom prst="rect">
            <a:avLst/>
          </a:prstGeom>
          <a:noFill/>
          <a:ln w="9525">
            <a:noFill/>
            <a:miter lim="800000"/>
            <a:headEnd/>
            <a:tailEnd/>
          </a:ln>
        </p:spPr>
        <p:txBody>
          <a:bodyPr vert="horz" wrap="square" lIns="92859" tIns="46430" rIns="92859" bIns="46430"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102" name="Rectangle 6"/>
          <p:cNvSpPr>
            <a:spLocks noGrp="1" noChangeArrowheads="1"/>
          </p:cNvSpPr>
          <p:nvPr>
            <p:ph type="ftr" sz="quarter" idx="4"/>
          </p:nvPr>
        </p:nvSpPr>
        <p:spPr bwMode="auto">
          <a:xfrm>
            <a:off x="0" y="9431338"/>
            <a:ext cx="2946400" cy="496887"/>
          </a:xfrm>
          <a:prstGeom prst="rect">
            <a:avLst/>
          </a:prstGeom>
          <a:noFill/>
          <a:ln w="9525">
            <a:noFill/>
            <a:miter lim="800000"/>
            <a:headEnd/>
            <a:tailEnd/>
          </a:ln>
        </p:spPr>
        <p:txBody>
          <a:bodyPr vert="horz" wrap="square" lIns="92859" tIns="46430" rIns="92859" bIns="46430" numCol="1" anchor="b" anchorCtr="0" compatLnSpc="1">
            <a:prstTxWarp prst="textNoShape">
              <a:avLst/>
            </a:prstTxWarp>
          </a:bodyPr>
          <a:lstStyle>
            <a:lvl1pPr defTabSz="930275" eaLnBrk="1" hangingPunct="1">
              <a:defRPr sz="1200">
                <a:latin typeface="Times New Roman" pitchFamily="18" charset="0"/>
                <a:cs typeface="+mn-cs"/>
              </a:defRPr>
            </a:lvl1pPr>
          </a:lstStyle>
          <a:p>
            <a:pPr>
              <a:defRPr/>
            </a:pPr>
            <a:endParaRPr lang="en-US"/>
          </a:p>
        </p:txBody>
      </p:sp>
      <p:sp>
        <p:nvSpPr>
          <p:cNvPr id="4103" name="Rectangle 7"/>
          <p:cNvSpPr>
            <a:spLocks noGrp="1" noChangeArrowheads="1"/>
          </p:cNvSpPr>
          <p:nvPr>
            <p:ph type="sldNum" sz="quarter" idx="5"/>
          </p:nvPr>
        </p:nvSpPr>
        <p:spPr bwMode="auto">
          <a:xfrm>
            <a:off x="3851275" y="9431338"/>
            <a:ext cx="2946400" cy="496887"/>
          </a:xfrm>
          <a:prstGeom prst="rect">
            <a:avLst/>
          </a:prstGeom>
          <a:noFill/>
          <a:ln w="9525">
            <a:noFill/>
            <a:miter lim="800000"/>
            <a:headEnd/>
            <a:tailEnd/>
          </a:ln>
        </p:spPr>
        <p:txBody>
          <a:bodyPr vert="horz" wrap="square" lIns="92859" tIns="46430" rIns="92859" bIns="46430" numCol="1" anchor="b" anchorCtr="0" compatLnSpc="1">
            <a:prstTxWarp prst="textNoShape">
              <a:avLst/>
            </a:prstTxWarp>
          </a:bodyPr>
          <a:lstStyle>
            <a:lvl1pPr algn="r" defTabSz="930275" eaLnBrk="1" hangingPunct="1">
              <a:defRPr sz="1200">
                <a:latin typeface="Times New Roman" panose="02020603050405020304" pitchFamily="18" charset="0"/>
              </a:defRPr>
            </a:lvl1pPr>
          </a:lstStyle>
          <a:p>
            <a:pPr>
              <a:defRPr/>
            </a:pPr>
            <a:fld id="{27BB3565-DE1F-45E8-8B92-B6CEF3A5A934}" type="slidenum">
              <a:rPr lang="en-GB" altLang="en-US"/>
              <a:pPr>
                <a:defRPr/>
              </a:pPr>
              <a:t>‹#›</a:t>
            </a:fld>
            <a:endParaRPr lang="en-GB" altLang="en-US"/>
          </a:p>
        </p:txBody>
      </p:sp>
    </p:spTree>
    <p:extLst>
      <p:ext uri="{BB962C8B-B14F-4D97-AF65-F5344CB8AC3E}">
        <p14:creationId xmlns:p14="http://schemas.microsoft.com/office/powerpoint/2010/main" val="181783051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600" kern="1200">
        <a:solidFill>
          <a:schemeClr val="tx1"/>
        </a:solidFill>
        <a:latin typeface="Times New Roman" pitchFamily="18" charset="0"/>
        <a:ea typeface="+mn-ea"/>
        <a:cs typeface="+mn-cs"/>
      </a:defRPr>
    </a:lvl1pPr>
    <a:lvl2pPr marL="608013" algn="l" rtl="0" eaLnBrk="0" fontAlgn="base" hangingPunct="0">
      <a:spcBef>
        <a:spcPct val="30000"/>
      </a:spcBef>
      <a:spcAft>
        <a:spcPct val="0"/>
      </a:spcAft>
      <a:defRPr sz="1600" kern="1200">
        <a:solidFill>
          <a:schemeClr val="tx1"/>
        </a:solidFill>
        <a:latin typeface="Times New Roman" pitchFamily="18" charset="0"/>
        <a:ea typeface="+mn-ea"/>
        <a:cs typeface="+mn-cs"/>
      </a:defRPr>
    </a:lvl2pPr>
    <a:lvl3pPr marL="1217613" algn="l" rtl="0" eaLnBrk="0" fontAlgn="base" hangingPunct="0">
      <a:spcBef>
        <a:spcPct val="30000"/>
      </a:spcBef>
      <a:spcAft>
        <a:spcPct val="0"/>
      </a:spcAft>
      <a:defRPr sz="1600" kern="1200">
        <a:solidFill>
          <a:schemeClr val="tx1"/>
        </a:solidFill>
        <a:latin typeface="Times New Roman" pitchFamily="18" charset="0"/>
        <a:ea typeface="+mn-ea"/>
        <a:cs typeface="+mn-cs"/>
      </a:defRPr>
    </a:lvl3pPr>
    <a:lvl4pPr marL="1827213" algn="l" rtl="0" eaLnBrk="0" fontAlgn="base" hangingPunct="0">
      <a:spcBef>
        <a:spcPct val="30000"/>
      </a:spcBef>
      <a:spcAft>
        <a:spcPct val="0"/>
      </a:spcAft>
      <a:defRPr sz="1600" kern="1200">
        <a:solidFill>
          <a:schemeClr val="tx1"/>
        </a:solidFill>
        <a:latin typeface="Times New Roman" pitchFamily="18" charset="0"/>
        <a:ea typeface="+mn-ea"/>
        <a:cs typeface="+mn-cs"/>
      </a:defRPr>
    </a:lvl4pPr>
    <a:lvl5pPr marL="2436813" algn="l" rtl="0" eaLnBrk="0" fontAlgn="base" hangingPunct="0">
      <a:spcBef>
        <a:spcPct val="30000"/>
      </a:spcBef>
      <a:spcAft>
        <a:spcPct val="0"/>
      </a:spcAft>
      <a:defRPr sz="1600" kern="1200">
        <a:solidFill>
          <a:schemeClr val="tx1"/>
        </a:solidFill>
        <a:latin typeface="Times New Roman" pitchFamily="18" charset="0"/>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600">
                <a:solidFill>
                  <a:schemeClr val="tx1"/>
                </a:solidFill>
                <a:latin typeface="Times New Roman" panose="02020603050405020304" pitchFamily="18" charset="0"/>
              </a:defRPr>
            </a:lvl1pPr>
            <a:lvl2pPr marL="742950" indent="-285750" defTabSz="930275">
              <a:spcBef>
                <a:spcPct val="30000"/>
              </a:spcBef>
              <a:defRPr sz="1600">
                <a:solidFill>
                  <a:schemeClr val="tx1"/>
                </a:solidFill>
                <a:latin typeface="Times New Roman" panose="02020603050405020304" pitchFamily="18" charset="0"/>
              </a:defRPr>
            </a:lvl2pPr>
            <a:lvl3pPr marL="1143000" indent="-228600" defTabSz="930275">
              <a:spcBef>
                <a:spcPct val="30000"/>
              </a:spcBef>
              <a:defRPr sz="1600">
                <a:solidFill>
                  <a:schemeClr val="tx1"/>
                </a:solidFill>
                <a:latin typeface="Times New Roman" panose="02020603050405020304" pitchFamily="18" charset="0"/>
              </a:defRPr>
            </a:lvl3pPr>
            <a:lvl4pPr marL="1600200" indent="-228600" defTabSz="930275">
              <a:spcBef>
                <a:spcPct val="30000"/>
              </a:spcBef>
              <a:defRPr sz="1600">
                <a:solidFill>
                  <a:schemeClr val="tx1"/>
                </a:solidFill>
                <a:latin typeface="Times New Roman" panose="02020603050405020304" pitchFamily="18" charset="0"/>
              </a:defRPr>
            </a:lvl4pPr>
            <a:lvl5pPr marL="2057400" indent="-228600" defTabSz="930275">
              <a:spcBef>
                <a:spcPct val="30000"/>
              </a:spcBef>
              <a:defRPr sz="1600">
                <a:solidFill>
                  <a:schemeClr val="tx1"/>
                </a:solidFill>
                <a:latin typeface="Times New Roman" panose="02020603050405020304" pitchFamily="18" charset="0"/>
              </a:defRPr>
            </a:lvl5pPr>
            <a:lvl6pPr marL="2514600" indent="-228600" defTabSz="930275" eaLnBrk="0" fontAlgn="base" hangingPunct="0">
              <a:spcBef>
                <a:spcPct val="30000"/>
              </a:spcBef>
              <a:spcAft>
                <a:spcPct val="0"/>
              </a:spcAft>
              <a:defRPr sz="1600">
                <a:solidFill>
                  <a:schemeClr val="tx1"/>
                </a:solidFill>
                <a:latin typeface="Times New Roman" panose="02020603050405020304" pitchFamily="18" charset="0"/>
              </a:defRPr>
            </a:lvl6pPr>
            <a:lvl7pPr marL="2971800" indent="-228600" defTabSz="930275" eaLnBrk="0" fontAlgn="base" hangingPunct="0">
              <a:spcBef>
                <a:spcPct val="30000"/>
              </a:spcBef>
              <a:spcAft>
                <a:spcPct val="0"/>
              </a:spcAft>
              <a:defRPr sz="1600">
                <a:solidFill>
                  <a:schemeClr val="tx1"/>
                </a:solidFill>
                <a:latin typeface="Times New Roman" panose="02020603050405020304" pitchFamily="18" charset="0"/>
              </a:defRPr>
            </a:lvl7pPr>
            <a:lvl8pPr marL="3429000" indent="-228600" defTabSz="930275" eaLnBrk="0" fontAlgn="base" hangingPunct="0">
              <a:spcBef>
                <a:spcPct val="30000"/>
              </a:spcBef>
              <a:spcAft>
                <a:spcPct val="0"/>
              </a:spcAft>
              <a:defRPr sz="1600">
                <a:solidFill>
                  <a:schemeClr val="tx1"/>
                </a:solidFill>
                <a:latin typeface="Times New Roman" panose="02020603050405020304" pitchFamily="18" charset="0"/>
              </a:defRPr>
            </a:lvl8pPr>
            <a:lvl9pPr marL="3886200" indent="-228600" defTabSz="930275" eaLnBrk="0" fontAlgn="base" hangingPunct="0">
              <a:spcBef>
                <a:spcPct val="30000"/>
              </a:spcBef>
              <a:spcAft>
                <a:spcPct val="0"/>
              </a:spcAft>
              <a:defRPr sz="1600">
                <a:solidFill>
                  <a:schemeClr val="tx1"/>
                </a:solidFill>
                <a:latin typeface="Times New Roman" panose="02020603050405020304" pitchFamily="18" charset="0"/>
              </a:defRPr>
            </a:lvl9pPr>
          </a:lstStyle>
          <a:p>
            <a:pPr>
              <a:spcBef>
                <a:spcPct val="0"/>
              </a:spcBef>
            </a:pPr>
            <a:fld id="{E31A0830-7958-478F-A687-980EFBB47EC2}" type="slidenum">
              <a:rPr lang="en-GB" altLang="en-US" sz="1200" smtClean="0"/>
              <a:pPr>
                <a:spcBef>
                  <a:spcPct val="0"/>
                </a:spcBef>
              </a:pPr>
              <a:t>1</a:t>
            </a:fld>
            <a:endParaRPr lang="en-GB" altLang="en-US" sz="1200"/>
          </a:p>
        </p:txBody>
      </p:sp>
      <p:sp>
        <p:nvSpPr>
          <p:cNvPr id="7171" name="Rectangle 2"/>
          <p:cNvSpPr>
            <a:spLocks noGrp="1" noRot="1" noChangeAspect="1" noChangeArrowheads="1" noTextEdit="1"/>
          </p:cNvSpPr>
          <p:nvPr>
            <p:ph type="sldImg"/>
          </p:nvPr>
        </p:nvSpPr>
        <p:spPr>
          <a:xfrm>
            <a:off x="88900" y="742950"/>
            <a:ext cx="6621463" cy="3725863"/>
          </a:xfrm>
          <a:ln/>
        </p:spPr>
      </p:sp>
      <p:sp>
        <p:nvSpPr>
          <p:cNvPr id="7172" name="Rectangle 3"/>
          <p:cNvSpPr>
            <a:spLocks noGrp="1" noChangeArrowheads="1"/>
          </p:cNvSpPr>
          <p:nvPr>
            <p:ph type="body" idx="1"/>
          </p:nvPr>
        </p:nvSpPr>
        <p:spPr>
          <a:xfrm>
            <a:off x="904875" y="4718050"/>
            <a:ext cx="4987925" cy="4467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25452323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41053121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410531219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10" descr="bubbles_ppt_cover.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27013" y="0"/>
            <a:ext cx="5145087" cy="633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914400" y="2130430"/>
            <a:ext cx="10363200" cy="1470025"/>
          </a:xfrm>
        </p:spPr>
        <p:txBody>
          <a:bodyPr/>
          <a:lstStyle/>
          <a:p>
            <a:r>
              <a:rPr lang="en-US" dirty="0"/>
              <a:t>Click to edit Master title style</a:t>
            </a:r>
            <a:endParaRPr lang="en-GB" dirty="0"/>
          </a:p>
        </p:txBody>
      </p:sp>
      <p:sp>
        <p:nvSpPr>
          <p:cNvPr id="3" name="Subtitle 2"/>
          <p:cNvSpPr>
            <a:spLocks noGrp="1"/>
          </p:cNvSpPr>
          <p:nvPr>
            <p:ph type="subTitle" idx="1"/>
          </p:nvPr>
        </p:nvSpPr>
        <p:spPr>
          <a:xfrm>
            <a:off x="1810043" y="3839308"/>
            <a:ext cx="8534400" cy="1752600"/>
          </a:xfrm>
        </p:spPr>
        <p:txBody>
          <a:bodyPr/>
          <a:lstStyle>
            <a:lvl1pPr marL="0" indent="0" algn="ctr">
              <a:buNone/>
              <a:defRPr/>
            </a:lvl1pPr>
            <a:lvl2pPr marL="609585" indent="0" algn="ctr">
              <a:buNone/>
              <a:defRPr/>
            </a:lvl2pPr>
            <a:lvl3pPr marL="1219170" indent="0" algn="ctr">
              <a:buNone/>
              <a:defRPr/>
            </a:lvl3pPr>
            <a:lvl4pPr marL="1828754" indent="0" algn="ctr">
              <a:buNone/>
              <a:defRPr/>
            </a:lvl4pPr>
            <a:lvl5pPr marL="2438339" indent="0" algn="ctr">
              <a:buNone/>
              <a:defRPr/>
            </a:lvl5pPr>
            <a:lvl6pPr marL="3047924" indent="0" algn="ctr">
              <a:buNone/>
              <a:defRPr/>
            </a:lvl6pPr>
            <a:lvl7pPr marL="3657509" indent="0" algn="ctr">
              <a:buNone/>
              <a:defRPr/>
            </a:lvl7pPr>
            <a:lvl8pPr marL="4267093" indent="0" algn="ctr">
              <a:buNone/>
              <a:defRPr/>
            </a:lvl8pPr>
            <a:lvl9pPr marL="4876678" indent="0" algn="ctr">
              <a:buNone/>
              <a:defRPr/>
            </a:lvl9pPr>
          </a:lstStyle>
          <a:p>
            <a:r>
              <a:rPr lang="en-US" dirty="0"/>
              <a:t>Click to edit Master subtitle style</a:t>
            </a:r>
            <a:endParaRPr lang="en-GB" dirty="0"/>
          </a:p>
        </p:txBody>
      </p:sp>
    </p:spTree>
    <p:extLst>
      <p:ext uri="{BB962C8B-B14F-4D97-AF65-F5344CB8AC3E}">
        <p14:creationId xmlns:p14="http://schemas.microsoft.com/office/powerpoint/2010/main" val="930231849"/>
      </p:ext>
    </p:extLst>
  </p:cSld>
  <p:clrMapOvr>
    <a:masterClrMapping/>
  </p:clrMapOvr>
  <p:transition spd="slow"/>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3" name="Content Placeholder 2"/>
          <p:cNvSpPr>
            <a:spLocks noGrp="1"/>
          </p:cNvSpPr>
          <p:nvPr>
            <p:ph idx="1"/>
          </p:nvPr>
        </p:nvSpPr>
        <p:spPr/>
        <p:txBody>
          <a:bodyPr/>
          <a:lstStyle>
            <a:lvl1pPr marL="609585" indent="-609585">
              <a:buFontTx/>
              <a:buBlip>
                <a:blip r:embed="rId2"/>
              </a:buBlip>
              <a:defRPr/>
            </a:lvl1p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endParaRPr lang="en-GB" altLang="en-US" dirty="0"/>
          </a:p>
        </p:txBody>
      </p:sp>
    </p:spTree>
    <p:extLst>
      <p:ext uri="{BB962C8B-B14F-4D97-AF65-F5344CB8AC3E}">
        <p14:creationId xmlns:p14="http://schemas.microsoft.com/office/powerpoint/2010/main" val="1623381228"/>
      </p:ext>
    </p:extLst>
  </p:cSld>
  <p:clrMapOvr>
    <a:masterClrMapping/>
  </p:clrMapOvr>
  <p:transition spd="slow"/>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9112251" cy="1143000"/>
          </a:xfrm>
        </p:spPr>
        <p:txBody>
          <a:bodyPr/>
          <a:lstStyle/>
          <a:p>
            <a:r>
              <a:rPr lang="en-US" dirty="0"/>
              <a:t>Click to edit Master title style</a:t>
            </a:r>
            <a:endParaRPr lang="en-IE" dirty="0"/>
          </a:p>
        </p:txBody>
      </p:sp>
      <p:sp>
        <p:nvSpPr>
          <p:cNvPr id="3" name="Table Placeholder 2"/>
          <p:cNvSpPr>
            <a:spLocks noGrp="1"/>
          </p:cNvSpPr>
          <p:nvPr>
            <p:ph type="tbl" idx="1"/>
          </p:nvPr>
        </p:nvSpPr>
        <p:spPr>
          <a:xfrm>
            <a:off x="609600" y="1600201"/>
            <a:ext cx="10972800" cy="4525963"/>
          </a:xfrm>
        </p:spPr>
        <p:txBody>
          <a:bodyPr/>
          <a:lstStyle/>
          <a:p>
            <a:pPr lvl="0"/>
            <a:endParaRPr lang="en-IE" noProof="0" dirty="0"/>
          </a:p>
        </p:txBody>
      </p:sp>
      <p:sp>
        <p:nvSpPr>
          <p:cNvPr id="4" name="Slide Number Placeholder 5"/>
          <p:cNvSpPr>
            <a:spLocks noGrp="1"/>
          </p:cNvSpPr>
          <p:nvPr>
            <p:ph type="sldNum" sz="quarter" idx="10"/>
          </p:nvPr>
        </p:nvSpPr>
        <p:spPr>
          <a:xfrm>
            <a:off x="11410952" y="6483350"/>
            <a:ext cx="527049" cy="222250"/>
          </a:xfrm>
          <a:prstGeom prst="rect">
            <a:avLst/>
          </a:prstGeom>
        </p:spPr>
        <p:txBody>
          <a:bodyPr/>
          <a:lstStyle>
            <a:lvl1pPr>
              <a:defRPr>
                <a:latin typeface="Arial" charset="0"/>
                <a:cs typeface="Arial" charset="0"/>
              </a:defRPr>
            </a:lvl1pPr>
          </a:lstStyle>
          <a:p>
            <a:pPr>
              <a:defRPr/>
            </a:pPr>
            <a:fld id="{8B78E712-7E90-46AF-8873-540771249AD5}" type="slidenum">
              <a:rPr lang="en-GB"/>
              <a:pPr>
                <a:defRPr/>
              </a:pPr>
              <a:t>‹#›</a:t>
            </a:fld>
            <a:endParaRPr lang="en-GB" dirty="0"/>
          </a:p>
        </p:txBody>
      </p:sp>
    </p:spTree>
    <p:extLst>
      <p:ext uri="{BB962C8B-B14F-4D97-AF65-F5344CB8AC3E}">
        <p14:creationId xmlns:p14="http://schemas.microsoft.com/office/powerpoint/2010/main" val="191304689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jpeg"/><Relationship Id="rId5" Type="http://schemas.openxmlformats.org/officeDocument/2006/relationships/image" Target="../media/image1.jpe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AutoShape 14"/>
          <p:cNvSpPr>
            <a:spLocks noChangeArrowheads="1"/>
          </p:cNvSpPr>
          <p:nvPr userDrawn="1"/>
        </p:nvSpPr>
        <p:spPr bwMode="auto">
          <a:xfrm>
            <a:off x="11113" y="6364288"/>
            <a:ext cx="8224837" cy="333374"/>
          </a:xfrm>
          <a:prstGeom prst="homePlate">
            <a:avLst>
              <a:gd name="adj" fmla="val 91600"/>
            </a:avLst>
          </a:prstGeom>
          <a:solidFill>
            <a:srgbClr val="72AF2F">
              <a:alpha val="9490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anose="020B0604020202020204" pitchFamily="34" charset="0"/>
                <a:cs typeface="Arial" panose="020B0604020202020204" pitchFamily="34" charset="0"/>
              </a:defRPr>
            </a:lvl1pPr>
            <a:lvl2pPr marL="742950" indent="-285750">
              <a:defRPr sz="1000">
                <a:solidFill>
                  <a:schemeClr val="tx1"/>
                </a:solidFill>
                <a:latin typeface="Arial" panose="020B0604020202020204" pitchFamily="34" charset="0"/>
                <a:cs typeface="Arial" panose="020B0604020202020204" pitchFamily="34" charset="0"/>
              </a:defRPr>
            </a:lvl2pPr>
            <a:lvl3pPr marL="1143000" indent="-228600">
              <a:defRPr sz="1000">
                <a:solidFill>
                  <a:schemeClr val="tx1"/>
                </a:solidFill>
                <a:latin typeface="Arial" panose="020B0604020202020204" pitchFamily="34" charset="0"/>
                <a:cs typeface="Arial" panose="020B0604020202020204" pitchFamily="34" charset="0"/>
              </a:defRPr>
            </a:lvl3pPr>
            <a:lvl4pPr marL="1600200" indent="-228600">
              <a:defRPr sz="1000">
                <a:solidFill>
                  <a:schemeClr val="tx1"/>
                </a:solidFill>
                <a:latin typeface="Arial" panose="020B0604020202020204" pitchFamily="34" charset="0"/>
                <a:cs typeface="Arial" panose="020B0604020202020204" pitchFamily="34" charset="0"/>
              </a:defRPr>
            </a:lvl4pPr>
            <a:lvl5pPr marL="2057400" indent="-22860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pPr>
              <a:defRPr/>
            </a:pPr>
            <a:endParaRPr lang="en-US" altLang="en-US" sz="1333"/>
          </a:p>
        </p:txBody>
      </p:sp>
      <p:sp>
        <p:nvSpPr>
          <p:cNvPr id="1027" name="Title Placeholder 1"/>
          <p:cNvSpPr>
            <a:spLocks noGrp="1"/>
          </p:cNvSpPr>
          <p:nvPr>
            <p:ph type="title"/>
          </p:nvPr>
        </p:nvSpPr>
        <p:spPr bwMode="auto">
          <a:xfrm>
            <a:off x="652463" y="228600"/>
            <a:ext cx="91027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8" name="Text Placeholder 2"/>
          <p:cNvSpPr>
            <a:spLocks noGrp="1"/>
          </p:cNvSpPr>
          <p:nvPr>
            <p:ph type="body" idx="1"/>
          </p:nvPr>
        </p:nvSpPr>
        <p:spPr bwMode="auto">
          <a:xfrm>
            <a:off x="647700" y="1454150"/>
            <a:ext cx="11183938" cy="483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endParaRPr lang="en-GB" altLang="en-US" dirty="0"/>
          </a:p>
        </p:txBody>
      </p:sp>
      <p:sp>
        <p:nvSpPr>
          <p:cNvPr id="14" name="TextBox 13"/>
          <p:cNvSpPr txBox="1"/>
          <p:nvPr userDrawn="1"/>
        </p:nvSpPr>
        <p:spPr>
          <a:xfrm>
            <a:off x="11113" y="6502232"/>
            <a:ext cx="7950201" cy="234950"/>
          </a:xfrm>
          <a:prstGeom prst="rect">
            <a:avLst/>
          </a:prstGeom>
          <a:noFill/>
        </p:spPr>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lang="en-GB" sz="133" spc="400" dirty="0">
                <a:solidFill>
                  <a:schemeClr val="bg1"/>
                </a:solidFill>
              </a:rPr>
              <a:t> </a:t>
            </a:r>
            <a:r>
              <a:rPr lang="en-GB" sz="1100" b="1" spc="300" dirty="0" smtClean="0">
                <a:ea typeface="+mn-ea"/>
                <a:cs typeface="Arial" panose="020B0604020202020204" pitchFamily="34" charset="0"/>
              </a:rPr>
              <a:t>S5-216006, SA5#140e, </a:t>
            </a:r>
            <a:r>
              <a:rPr lang="en-US" sz="1100" b="1" spc="300" dirty="0" smtClean="0">
                <a:ea typeface="+mn-ea"/>
                <a:cs typeface="Arial" panose="020B0604020202020204" pitchFamily="34" charset="0"/>
              </a:rPr>
              <a:t>e-meeting</a:t>
            </a:r>
            <a:r>
              <a:rPr lang="en-GB" sz="1100" b="1" spc="300" dirty="0" smtClean="0">
                <a:ea typeface="+mn-ea"/>
                <a:cs typeface="Arial" panose="020B0604020202020204" pitchFamily="34" charset="0"/>
              </a:rPr>
              <a:t>, 15</a:t>
            </a:r>
            <a:r>
              <a:rPr lang="en-US" sz="1100" b="1" spc="300" dirty="0" smtClean="0">
                <a:ea typeface="+mn-ea"/>
                <a:cs typeface="Arial" panose="020B0604020202020204" pitchFamily="34" charset="0"/>
              </a:rPr>
              <a:t>– 24 </a:t>
            </a:r>
            <a:r>
              <a:rPr lang="en-US" altLang="zh-CN" sz="1100" b="1" spc="300" dirty="0" smtClean="0">
                <a:ea typeface="+mn-ea"/>
                <a:cs typeface="Arial" panose="020B0604020202020204" pitchFamily="34" charset="0"/>
              </a:rPr>
              <a:t>November</a:t>
            </a:r>
            <a:r>
              <a:rPr lang="en-US" sz="1100" b="1" spc="300" dirty="0" smtClean="0">
                <a:ea typeface="+mn-ea"/>
                <a:cs typeface="Arial" panose="020B0604020202020204" pitchFamily="34" charset="0"/>
              </a:rPr>
              <a:t> 2021</a:t>
            </a:r>
            <a:endParaRPr lang="en-GB" sz="1100" b="1" spc="300" dirty="0">
              <a:ea typeface="+mn-ea"/>
              <a:cs typeface="Arial" panose="020B0604020202020204" pitchFamily="34" charset="0"/>
            </a:endParaRPr>
          </a:p>
          <a:p>
            <a:pPr>
              <a:defRPr/>
            </a:pPr>
            <a:endParaRPr lang="en-GB" sz="1067" b="1" spc="400" dirty="0">
              <a:solidFill>
                <a:schemeClr val="bg1"/>
              </a:solidFill>
            </a:endParaRPr>
          </a:p>
        </p:txBody>
      </p:sp>
      <p:sp>
        <p:nvSpPr>
          <p:cNvPr id="1030" name="Rectangle 15"/>
          <p:cNvSpPr>
            <a:spLocks noChangeArrowheads="1"/>
          </p:cNvSpPr>
          <p:nvPr userDrawn="1"/>
        </p:nvSpPr>
        <p:spPr bwMode="auto">
          <a:xfrm>
            <a:off x="5448300" y="3303588"/>
            <a:ext cx="1238250"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panose="020B0604020202020204" pitchFamily="34" charset="0"/>
                <a:cs typeface="Arial" panose="020B0604020202020204" pitchFamily="34" charset="0"/>
              </a:defRPr>
            </a:lvl1pPr>
            <a:lvl2pPr marL="742950" indent="-285750">
              <a:defRPr sz="1000">
                <a:solidFill>
                  <a:schemeClr val="tx1"/>
                </a:solidFill>
                <a:latin typeface="Arial" panose="020B0604020202020204" pitchFamily="34" charset="0"/>
                <a:cs typeface="Arial" panose="020B0604020202020204" pitchFamily="34" charset="0"/>
              </a:defRPr>
            </a:lvl2pPr>
            <a:lvl3pPr marL="1143000" indent="-228600">
              <a:defRPr sz="1000">
                <a:solidFill>
                  <a:schemeClr val="tx1"/>
                </a:solidFill>
                <a:latin typeface="Arial" panose="020B0604020202020204" pitchFamily="34" charset="0"/>
                <a:cs typeface="Arial" panose="020B0604020202020204" pitchFamily="34" charset="0"/>
              </a:defRPr>
            </a:lvl3pPr>
            <a:lvl4pPr marL="1600200" indent="-228600">
              <a:defRPr sz="1000">
                <a:solidFill>
                  <a:schemeClr val="tx1"/>
                </a:solidFill>
                <a:latin typeface="Arial" panose="020B0604020202020204" pitchFamily="34" charset="0"/>
                <a:cs typeface="Arial" panose="020B0604020202020204" pitchFamily="34" charset="0"/>
              </a:defRPr>
            </a:lvl4pPr>
            <a:lvl5pPr marL="2057400" indent="-22860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pPr eaLnBrk="1" hangingPunct="1">
              <a:defRPr/>
            </a:pPr>
            <a:r>
              <a:rPr lang="en-GB" altLang="en-US" sz="1333">
                <a:solidFill>
                  <a:schemeClr val="bg1"/>
                </a:solidFill>
              </a:rPr>
              <a:t>© 3GPP 2012</a:t>
            </a:r>
            <a:endParaRPr lang="en-GB" altLang="en-US" sz="1333"/>
          </a:p>
        </p:txBody>
      </p:sp>
      <p:pic>
        <p:nvPicPr>
          <p:cNvPr id="1031" name="Picture 10" descr="3GPP_TM_RD.jp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0098088" y="306388"/>
            <a:ext cx="1584325"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2" name="Rectangle 16"/>
          <p:cNvSpPr>
            <a:spLocks noChangeArrowheads="1"/>
          </p:cNvSpPr>
          <p:nvPr userDrawn="1"/>
        </p:nvSpPr>
        <p:spPr bwMode="auto">
          <a:xfrm>
            <a:off x="9918700" y="6462713"/>
            <a:ext cx="1027845" cy="256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panose="020B0604020202020204" pitchFamily="34" charset="0"/>
                <a:cs typeface="Arial" panose="020B0604020202020204" pitchFamily="34" charset="0"/>
              </a:defRPr>
            </a:lvl1pPr>
            <a:lvl2pPr marL="742950" indent="-285750">
              <a:defRPr sz="1000">
                <a:solidFill>
                  <a:schemeClr val="tx1"/>
                </a:solidFill>
                <a:latin typeface="Arial" panose="020B0604020202020204" pitchFamily="34" charset="0"/>
                <a:cs typeface="Arial" panose="020B0604020202020204" pitchFamily="34" charset="0"/>
              </a:defRPr>
            </a:lvl2pPr>
            <a:lvl3pPr marL="1143000" indent="-228600">
              <a:defRPr sz="1000">
                <a:solidFill>
                  <a:schemeClr val="tx1"/>
                </a:solidFill>
                <a:latin typeface="Arial" panose="020B0604020202020204" pitchFamily="34" charset="0"/>
                <a:cs typeface="Arial" panose="020B0604020202020204" pitchFamily="34" charset="0"/>
              </a:defRPr>
            </a:lvl3pPr>
            <a:lvl4pPr marL="1600200" indent="-228600">
              <a:defRPr sz="1000">
                <a:solidFill>
                  <a:schemeClr val="tx1"/>
                </a:solidFill>
                <a:latin typeface="Arial" panose="020B0604020202020204" pitchFamily="34" charset="0"/>
                <a:cs typeface="Arial" panose="020B0604020202020204" pitchFamily="34" charset="0"/>
              </a:defRPr>
            </a:lvl4pPr>
            <a:lvl5pPr marL="2057400" indent="-22860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pPr eaLnBrk="1" hangingPunct="1">
              <a:defRPr/>
            </a:pPr>
            <a:r>
              <a:rPr lang="en-GB" altLang="en-US" sz="1067" dirty="0"/>
              <a:t>© 3GPP </a:t>
            </a:r>
            <a:r>
              <a:rPr lang="en-GB" altLang="en-US" sz="1067" smtClean="0"/>
              <a:t>20</a:t>
            </a:r>
            <a:r>
              <a:rPr lang="en-US" altLang="zh-CN" sz="1067" smtClean="0"/>
              <a:t>21</a:t>
            </a:r>
            <a:endParaRPr lang="en-GB" altLang="en-US" sz="1067" dirty="0"/>
          </a:p>
        </p:txBody>
      </p:sp>
      <p:sp>
        <p:nvSpPr>
          <p:cNvPr id="12" name="Oval 11"/>
          <p:cNvSpPr/>
          <p:nvPr userDrawn="1"/>
        </p:nvSpPr>
        <p:spPr bwMode="auto">
          <a:xfrm>
            <a:off x="11079163" y="6364288"/>
            <a:ext cx="812800" cy="419100"/>
          </a:xfrm>
          <a:prstGeom prst="ellipse">
            <a:avLst/>
          </a:prstGeom>
          <a:solidFill>
            <a:schemeClr val="bg1">
              <a:alpha val="50000"/>
            </a:schemeClr>
          </a:solidFill>
          <a:ln w="9525" cap="flat" cmpd="sng" algn="ctr">
            <a:noFill/>
            <a:prstDash val="solid"/>
            <a:round/>
            <a:headEnd type="none" w="med" len="med"/>
            <a:tailEnd type="none" w="med" len="med"/>
          </a:ln>
          <a:effectLst/>
        </p:spPr>
        <p:txBody>
          <a:bodyPr/>
          <a:lstStyle>
            <a:lvl1pPr eaLnBrk="0" hangingPunct="0">
              <a:defRPr sz="1000">
                <a:solidFill>
                  <a:schemeClr val="tx1"/>
                </a:solidFill>
                <a:latin typeface="Arial" panose="020B0604020202020204" pitchFamily="34" charset="0"/>
                <a:cs typeface="Arial" panose="020B0604020202020204" pitchFamily="34" charset="0"/>
              </a:defRPr>
            </a:lvl1pPr>
            <a:lvl2pPr marL="742950" indent="-285750" eaLnBrk="0" hangingPunct="0">
              <a:defRPr sz="1000">
                <a:solidFill>
                  <a:schemeClr val="tx1"/>
                </a:solidFill>
                <a:latin typeface="Arial" panose="020B0604020202020204" pitchFamily="34" charset="0"/>
                <a:cs typeface="Arial" panose="020B0604020202020204" pitchFamily="34" charset="0"/>
              </a:defRPr>
            </a:lvl2pPr>
            <a:lvl3pPr marL="1143000" indent="-228600" eaLnBrk="0" hangingPunct="0">
              <a:defRPr sz="1000">
                <a:solidFill>
                  <a:schemeClr val="tx1"/>
                </a:solidFill>
                <a:latin typeface="Arial" panose="020B0604020202020204" pitchFamily="34" charset="0"/>
                <a:cs typeface="Arial" panose="020B0604020202020204" pitchFamily="34" charset="0"/>
              </a:defRPr>
            </a:lvl3pPr>
            <a:lvl4pPr marL="1600200" indent="-228600" eaLnBrk="0" hangingPunct="0">
              <a:defRPr sz="1000">
                <a:solidFill>
                  <a:schemeClr val="tx1"/>
                </a:solidFill>
                <a:latin typeface="Arial" panose="020B0604020202020204" pitchFamily="34" charset="0"/>
                <a:cs typeface="Arial" panose="020B0604020202020204" pitchFamily="34" charset="0"/>
              </a:defRPr>
            </a:lvl4pPr>
            <a:lvl5pPr marL="2057400" indent="-228600" eaLnBrk="0" hangingPunct="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pPr algn="ctr">
              <a:defRPr/>
            </a:pPr>
            <a:fld id="{435BA645-663C-49B9-8214-3A0DBAD6F1FF}" type="slidenum">
              <a:rPr lang="en-GB" altLang="en-US" sz="1333" b="1" smtClean="0"/>
              <a:pPr algn="ctr">
                <a:defRPr/>
              </a:pPr>
              <a:t>‹#›</a:t>
            </a:fld>
            <a:endParaRPr lang="en-GB" altLang="en-US" sz="1333" b="1"/>
          </a:p>
          <a:p>
            <a:pPr>
              <a:defRPr/>
            </a:pPr>
            <a:endParaRPr lang="en-GB" altLang="en-US" sz="1333"/>
          </a:p>
        </p:txBody>
      </p:sp>
    </p:spTree>
  </p:cSld>
  <p:clrMap bg1="lt1" tx1="dk1" bg2="lt2" tx2="dk2" accent1="accent1" accent2="accent2" accent3="accent3" accent4="accent4" accent5="accent5" accent6="accent6" hlink="hlink" folHlink="folHlink"/>
  <p:sldLayoutIdLst>
    <p:sldLayoutId id="2147483938" r:id="rId1"/>
    <p:sldLayoutId id="2147483936" r:id="rId2"/>
    <p:sldLayoutId id="2147483939" r:id="rId3"/>
  </p:sldLayoutIdLst>
  <p:transition spd="slow"/>
  <p:timing>
    <p:tnLst>
      <p:par>
        <p:cTn id="1" dur="indefinite" restart="never" nodeType="tmRoot"/>
      </p:par>
    </p:tnLst>
  </p:timing>
  <p:hf hdr="0" ftr="0" dt="0"/>
  <p:txStyles>
    <p:titleStyle>
      <a:lvl1pPr algn="ctr" rtl="0" eaLnBrk="0" fontAlgn="base" hangingPunct="0">
        <a:spcBef>
          <a:spcPct val="0"/>
        </a:spcBef>
        <a:spcAft>
          <a:spcPct val="0"/>
        </a:spcAft>
        <a:defRPr sz="4200">
          <a:solidFill>
            <a:srgbClr val="FF0000"/>
          </a:solidFill>
          <a:latin typeface="+mj-lt"/>
          <a:ea typeface="+mj-ea"/>
          <a:cs typeface="+mj-cs"/>
        </a:defRPr>
      </a:lvl1pPr>
      <a:lvl2pPr algn="ctr" rtl="0" eaLnBrk="0" fontAlgn="base" hangingPunct="0">
        <a:spcBef>
          <a:spcPct val="0"/>
        </a:spcBef>
        <a:spcAft>
          <a:spcPct val="0"/>
        </a:spcAft>
        <a:defRPr sz="4200">
          <a:solidFill>
            <a:srgbClr val="FF0000"/>
          </a:solidFill>
          <a:latin typeface="Calibri" pitchFamily="34" charset="0"/>
        </a:defRPr>
      </a:lvl2pPr>
      <a:lvl3pPr algn="ctr" rtl="0" eaLnBrk="0" fontAlgn="base" hangingPunct="0">
        <a:spcBef>
          <a:spcPct val="0"/>
        </a:spcBef>
        <a:spcAft>
          <a:spcPct val="0"/>
        </a:spcAft>
        <a:defRPr sz="4200">
          <a:solidFill>
            <a:srgbClr val="FF0000"/>
          </a:solidFill>
          <a:latin typeface="Calibri" pitchFamily="34" charset="0"/>
        </a:defRPr>
      </a:lvl3pPr>
      <a:lvl4pPr algn="ctr" rtl="0" eaLnBrk="0" fontAlgn="base" hangingPunct="0">
        <a:spcBef>
          <a:spcPct val="0"/>
        </a:spcBef>
        <a:spcAft>
          <a:spcPct val="0"/>
        </a:spcAft>
        <a:defRPr sz="4200">
          <a:solidFill>
            <a:srgbClr val="FF0000"/>
          </a:solidFill>
          <a:latin typeface="Calibri" pitchFamily="34" charset="0"/>
        </a:defRPr>
      </a:lvl4pPr>
      <a:lvl5pPr algn="ctr" rtl="0" eaLnBrk="0" fontAlgn="base" hangingPunct="0">
        <a:spcBef>
          <a:spcPct val="0"/>
        </a:spcBef>
        <a:spcAft>
          <a:spcPct val="0"/>
        </a:spcAft>
        <a:defRPr sz="4200">
          <a:solidFill>
            <a:srgbClr val="FF0000"/>
          </a:solidFill>
          <a:latin typeface="Calibri" pitchFamily="34" charset="0"/>
        </a:defRPr>
      </a:lvl5pPr>
      <a:lvl6pPr marL="609585" algn="ctr" rtl="0" eaLnBrk="0" fontAlgn="base" hangingPunct="0">
        <a:spcBef>
          <a:spcPct val="0"/>
        </a:spcBef>
        <a:spcAft>
          <a:spcPct val="0"/>
        </a:spcAft>
        <a:defRPr sz="4267">
          <a:solidFill>
            <a:srgbClr val="FF0000"/>
          </a:solidFill>
          <a:latin typeface="Calibri" pitchFamily="34" charset="0"/>
        </a:defRPr>
      </a:lvl6pPr>
      <a:lvl7pPr marL="1219170" algn="ctr" rtl="0" eaLnBrk="0" fontAlgn="base" hangingPunct="0">
        <a:spcBef>
          <a:spcPct val="0"/>
        </a:spcBef>
        <a:spcAft>
          <a:spcPct val="0"/>
        </a:spcAft>
        <a:defRPr sz="4267">
          <a:solidFill>
            <a:srgbClr val="FF0000"/>
          </a:solidFill>
          <a:latin typeface="Calibri" pitchFamily="34" charset="0"/>
        </a:defRPr>
      </a:lvl7pPr>
      <a:lvl8pPr marL="1828754" algn="ctr" rtl="0" eaLnBrk="0" fontAlgn="base" hangingPunct="0">
        <a:spcBef>
          <a:spcPct val="0"/>
        </a:spcBef>
        <a:spcAft>
          <a:spcPct val="0"/>
        </a:spcAft>
        <a:defRPr sz="4267">
          <a:solidFill>
            <a:srgbClr val="FF0000"/>
          </a:solidFill>
          <a:latin typeface="Calibri" pitchFamily="34" charset="0"/>
        </a:defRPr>
      </a:lvl8pPr>
      <a:lvl9pPr marL="2438339" algn="ctr" rtl="0" eaLnBrk="0" fontAlgn="base" hangingPunct="0">
        <a:spcBef>
          <a:spcPct val="0"/>
        </a:spcBef>
        <a:spcAft>
          <a:spcPct val="0"/>
        </a:spcAft>
        <a:defRPr sz="4267">
          <a:solidFill>
            <a:srgbClr val="FF0000"/>
          </a:solidFill>
          <a:latin typeface="Calibri" pitchFamily="34" charset="0"/>
        </a:defRPr>
      </a:lvl9pPr>
    </p:titleStyle>
    <p:bodyStyle>
      <a:lvl1pPr marL="608013" indent="-608013" algn="l" rtl="0" eaLnBrk="0" fontAlgn="base" hangingPunct="0">
        <a:spcBef>
          <a:spcPct val="20000"/>
        </a:spcBef>
        <a:spcAft>
          <a:spcPct val="0"/>
        </a:spcAft>
        <a:buBlip>
          <a:blip r:embed="rId6"/>
        </a:buBlip>
        <a:defRPr sz="3700">
          <a:solidFill>
            <a:schemeClr val="tx1"/>
          </a:solidFill>
          <a:latin typeface="+mn-lt"/>
          <a:ea typeface="+mn-ea"/>
          <a:cs typeface="+mn-cs"/>
        </a:defRPr>
      </a:lvl1pPr>
      <a:lvl2pPr marL="989013" indent="-379413" algn="l" rtl="0" eaLnBrk="0" fontAlgn="base" hangingPunct="0">
        <a:spcBef>
          <a:spcPct val="20000"/>
        </a:spcBef>
        <a:spcAft>
          <a:spcPct val="0"/>
        </a:spcAft>
        <a:buClr>
          <a:srgbClr val="C00000"/>
        </a:buClr>
        <a:buBlip>
          <a:blip r:embed="rId7"/>
        </a:buBlip>
        <a:defRPr sz="3200">
          <a:solidFill>
            <a:schemeClr val="tx1"/>
          </a:solidFill>
          <a:latin typeface="+mn-lt"/>
        </a:defRPr>
      </a:lvl2pPr>
      <a:lvl3pPr marL="1522413" indent="-303213" algn="l" rtl="0" eaLnBrk="0" fontAlgn="base" hangingPunct="0">
        <a:spcBef>
          <a:spcPct val="20000"/>
        </a:spcBef>
        <a:spcAft>
          <a:spcPct val="0"/>
        </a:spcAft>
        <a:buBlip>
          <a:blip r:embed="rId8"/>
        </a:buBlip>
        <a:defRPr sz="2600">
          <a:solidFill>
            <a:schemeClr val="tx1"/>
          </a:solidFill>
          <a:latin typeface="+mn-lt"/>
        </a:defRPr>
      </a:lvl3pPr>
      <a:lvl4pPr marL="2132013" indent="-303213" algn="l" rtl="0" eaLnBrk="0" fontAlgn="base" hangingPunct="0">
        <a:spcBef>
          <a:spcPct val="20000"/>
        </a:spcBef>
        <a:spcAft>
          <a:spcPct val="0"/>
        </a:spcAft>
        <a:buFont typeface="Arial" panose="020B0604020202020204" pitchFamily="34" charset="0"/>
        <a:buChar char="–"/>
        <a:defRPr sz="2600">
          <a:solidFill>
            <a:schemeClr val="tx1"/>
          </a:solidFill>
          <a:latin typeface="+mn-lt"/>
        </a:defRPr>
      </a:lvl4pPr>
      <a:lvl5pPr marL="2741613" indent="-303213" algn="l" rtl="0" eaLnBrk="0" fontAlgn="base" hangingPunct="0">
        <a:spcBef>
          <a:spcPct val="20000"/>
        </a:spcBef>
        <a:spcAft>
          <a:spcPct val="0"/>
        </a:spcAft>
        <a:buFont typeface="Arial" panose="020B0604020202020204" pitchFamily="34" charset="0"/>
        <a:buChar char="»"/>
        <a:defRPr sz="2100">
          <a:solidFill>
            <a:schemeClr val="tx1"/>
          </a:solidFill>
          <a:latin typeface="+mn-lt"/>
        </a:defRPr>
      </a:lvl5pPr>
      <a:lvl6pPr marL="3352716" indent="-304792" algn="l" rtl="0" eaLnBrk="0" fontAlgn="base" hangingPunct="0">
        <a:spcBef>
          <a:spcPct val="20000"/>
        </a:spcBef>
        <a:spcAft>
          <a:spcPct val="0"/>
        </a:spcAft>
        <a:buFont typeface="Arial" charset="0"/>
        <a:buChar char="»"/>
        <a:defRPr sz="2133">
          <a:solidFill>
            <a:schemeClr val="tx1"/>
          </a:solidFill>
          <a:latin typeface="+mn-lt"/>
        </a:defRPr>
      </a:lvl6pPr>
      <a:lvl7pPr marL="3962301" indent="-304792" algn="l" rtl="0" eaLnBrk="0" fontAlgn="base" hangingPunct="0">
        <a:spcBef>
          <a:spcPct val="20000"/>
        </a:spcBef>
        <a:spcAft>
          <a:spcPct val="0"/>
        </a:spcAft>
        <a:buFont typeface="Arial" charset="0"/>
        <a:buChar char="»"/>
        <a:defRPr sz="2133">
          <a:solidFill>
            <a:schemeClr val="tx1"/>
          </a:solidFill>
          <a:latin typeface="+mn-lt"/>
        </a:defRPr>
      </a:lvl7pPr>
      <a:lvl8pPr marL="4571886" indent="-304792" algn="l" rtl="0" eaLnBrk="0" fontAlgn="base" hangingPunct="0">
        <a:spcBef>
          <a:spcPct val="20000"/>
        </a:spcBef>
        <a:spcAft>
          <a:spcPct val="0"/>
        </a:spcAft>
        <a:buFont typeface="Arial" charset="0"/>
        <a:buChar char="»"/>
        <a:defRPr sz="2133">
          <a:solidFill>
            <a:schemeClr val="tx1"/>
          </a:solidFill>
          <a:latin typeface="+mn-lt"/>
        </a:defRPr>
      </a:lvl8pPr>
      <a:lvl9pPr marL="5181470" indent="-304792" algn="l" rtl="0" eaLnBrk="0" fontAlgn="base" hangingPunct="0">
        <a:spcBef>
          <a:spcPct val="20000"/>
        </a:spcBef>
        <a:spcAft>
          <a:spcPct val="0"/>
        </a:spcAft>
        <a:buFont typeface="Arial" charset="0"/>
        <a:buChar char="»"/>
        <a:defRPr sz="2133">
          <a:solidFill>
            <a:schemeClr val="tx1"/>
          </a:solidFill>
          <a:latin typeface="+mn-lt"/>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hyperlink" Target="https://www.3gpp.org/ftp/Email_Discussions/SA5/OAM%20rapporteur%20calls/Rapporteur%20call%20#140e" TargetMode="Externa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hyperlink" Target="file:///D:\2021%25E5%25B9%25B4%25E5%25B7%25A5%25E4%25BD%259C\%25E6%25A0%2587%25E5%2587%2586%25E5%25B7%25A5%25E4%25BD%259C\3GPP\SA5#140e\docs\S5-216549.zip" TargetMode="External"/><Relationship Id="rId13" Type="http://schemas.openxmlformats.org/officeDocument/2006/relationships/hyperlink" Target="file:///D:\2021%25E5%25B9%25B4%25E5%25B7%25A5%25E4%25BD%259C\%25E6%25A0%2587%25E5%2587%2586%25E5%25B7%25A5%25E4%25BD%259C\3GPP\SA5#140e\docs\S5-216348.zip" TargetMode="External"/><Relationship Id="rId3" Type="http://schemas.openxmlformats.org/officeDocument/2006/relationships/hyperlink" Target="file:///D:\2021%25E5%25B9%25B4%25E5%25B7%25A5%25E4%25BD%259C\%25E6%25A0%2587%25E5%2587%2586%25E5%25B7%25A5%25E4%25BD%259C\3GPP\SA5#140e\docs\S5-216424.zip" TargetMode="External"/><Relationship Id="rId7" Type="http://schemas.openxmlformats.org/officeDocument/2006/relationships/hyperlink" Target="file:///D:\2021%25E5%25B9%25B4%25E5%25B7%25A5%25E4%25BD%259C\%25E6%25A0%2587%25E5%2587%2586%25E5%25B7%25A5%25E4%25BD%259C\3GPP\SA5#140e\docs\S5-216427.zip" TargetMode="External"/><Relationship Id="rId12" Type="http://schemas.openxmlformats.org/officeDocument/2006/relationships/hyperlink" Target="file:///D:\2021%25E5%25B9%25B4%25E5%25B7%25A5%25E4%25BD%259C\%25E6%25A0%2587%25E5%2587%2586%25E5%25B7%25A5%25E4%25BD%259C\3GPP\SA5#140e\docs\S5-216068.zip" TargetMode="External"/><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hyperlink" Target="file:///D:\2021%25E5%25B9%25B4%25E5%25B7%25A5%25E4%25BD%259C\%25E6%25A0%2587%25E5%2587%2586%25E5%25B7%25A5%25E4%25BD%259C\3GPP\SA5#140e\docs\S5-216426.zip" TargetMode="External"/><Relationship Id="rId11" Type="http://schemas.openxmlformats.org/officeDocument/2006/relationships/hyperlink" Target="file:///D:\2021%25E5%25B9%25B4%25E5%25B7%25A5%25E4%25BD%259C\%25E6%25A0%2587%25E5%2587%2586%25E5%25B7%25A5%25E4%25BD%259C\3GPP\SA5#140e\docs\S5-216430.zip" TargetMode="External"/><Relationship Id="rId5" Type="http://schemas.openxmlformats.org/officeDocument/2006/relationships/hyperlink" Target="file:///D:\2021%25E5%25B9%25B4%25E5%25B7%25A5%25E4%25BD%259C\%25E6%25A0%2587%25E5%2587%2586%25E5%25B7%25A5%25E4%25BD%259C\3GPP\SA5#140e\docs\S5-216577.zip" TargetMode="External"/><Relationship Id="rId10" Type="http://schemas.openxmlformats.org/officeDocument/2006/relationships/hyperlink" Target="file:///D:\2021%25E5%25B9%25B4%25E5%25B7%25A5%25E4%25BD%259C\%25E6%25A0%2587%25E5%2587%2586%25E5%25B7%25A5%25E4%25BD%259C\3GPP\SA5#140e\docs\S5-216429.zip" TargetMode="External"/><Relationship Id="rId4" Type="http://schemas.openxmlformats.org/officeDocument/2006/relationships/hyperlink" Target="file:///D:\2021%25E5%25B9%25B4%25E5%25B7%25A5%25E4%25BD%259C\%25E6%25A0%2587%25E5%2587%2586%25E5%25B7%25A5%25E4%25BD%259C\3GPP\SA5#140e\docs\S5-216425.zip" TargetMode="External"/><Relationship Id="rId9" Type="http://schemas.openxmlformats.org/officeDocument/2006/relationships/hyperlink" Target="file:///D:\2021%25E5%25B9%25B4%25E5%25B7%25A5%25E4%25BD%259C\%25E6%25A0%2587%25E5%2587%2586%25E5%25B7%25A5%25E4%25BD%259C\3GPP\SA5#140e\docs\S5-216428.zip" TargetMode="External"/><Relationship Id="rId14" Type="http://schemas.openxmlformats.org/officeDocument/2006/relationships/hyperlink" Target="file:///D:\2021%25E5%25B9%25B4%25E5%25B7%25A5%25E4%25BD%259C\%25E6%25A0%2587%25E5%2587%2586%25E5%25B7%25A5%25E4%25BD%259C\3GPP\SA5#140e\docs\S5-216595.zip"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hyperlink" Target="file:///D:\2021%25E5%25B9%25B4%25E5%25B7%25A5%25E4%25BD%259C\%25E6%25A0%2587%25E5%2587%2586%25E5%25B7%25A5%25E4%25BD%259C\3GPP\SA5#140e\docs\S5-216327.zip" TargetMode="External"/><Relationship Id="rId7" Type="http://schemas.openxmlformats.org/officeDocument/2006/relationships/hyperlink" Target="file:///D:\2021%25E5%25B9%25B4%25E5%25B7%25A5%25E4%25BD%259C\%25E6%25A0%2587%25E5%2587%2586%25E5%25B7%25A5%25E4%25BD%259C\3GPP\SA5#140e\docs\S5-216584.zip" TargetMode="External"/><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hyperlink" Target="file:///D:\2021%25E5%25B9%25B4%25E5%25B7%25A5%25E4%25BD%259C\%25E6%25A0%2587%25E5%2587%2586%25E5%25B7%25A5%25E4%25BD%259C\3GPP\SA5#140e\docs\S5-216311.zip" TargetMode="External"/><Relationship Id="rId5" Type="http://schemas.openxmlformats.org/officeDocument/2006/relationships/hyperlink" Target="file:///D:\2021%25E5%25B9%25B4%25E5%25B7%25A5%25E4%25BD%259C\%25E6%25A0%2587%25E5%2587%2586%25E5%25B7%25A5%25E4%25BD%259C\3GPP\SA5#140e\docs\S5-216401.zip" TargetMode="External"/><Relationship Id="rId4" Type="http://schemas.openxmlformats.org/officeDocument/2006/relationships/hyperlink" Target="file:///D:\2021%25E5%25B9%25B4%25E5%25B7%25A5%25E4%25BD%259C\%25E6%25A0%2587%25E5%2587%2586%25E5%25B7%25A5%25E4%25BD%259C\3GPP\SA5#140e\docs\S5-216547.zip"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2"/>
          <p:cNvSpPr>
            <a:spLocks noGrp="1" noChangeArrowheads="1"/>
          </p:cNvSpPr>
          <p:nvPr>
            <p:ph type="ctrTitle"/>
          </p:nvPr>
        </p:nvSpPr>
        <p:spPr>
          <a:xfrm>
            <a:off x="2054990" y="2501576"/>
            <a:ext cx="8621712" cy="1468438"/>
          </a:xfrm>
        </p:spPr>
        <p:txBody>
          <a:bodyPr>
            <a:noAutofit/>
          </a:bodyPr>
          <a:lstStyle/>
          <a:p>
            <a:pPr>
              <a:defRPr/>
            </a:pPr>
            <a:r>
              <a:rPr lang="en-GB" sz="4800" b="1" i="1" dirty="0">
                <a:effectLst>
                  <a:outerShdw blurRad="38100" dist="38100" dir="2700000" algn="tl">
                    <a:srgbClr val="C0C0C0"/>
                  </a:outerShdw>
                </a:effectLst>
              </a:rPr>
              <a:t>  </a:t>
            </a:r>
            <a:r>
              <a:rPr lang="en-GB" sz="4800" dirty="0"/>
              <a:t/>
            </a:r>
            <a:br>
              <a:rPr lang="en-GB" sz="4800" dirty="0"/>
            </a:br>
            <a:r>
              <a:rPr lang="en-GB" sz="4800" dirty="0"/>
              <a:t> </a:t>
            </a:r>
            <a:r>
              <a:rPr lang="en-GB" altLang="zh-CN" sz="4800" b="1" dirty="0"/>
              <a:t>SA5 </a:t>
            </a:r>
            <a:r>
              <a:rPr lang="en-GB" altLang="zh-CN" sz="4800" b="1" dirty="0" smtClean="0"/>
              <a:t>OAM&amp;P Exec Report</a:t>
            </a:r>
            <a:r>
              <a:rPr lang="en-GB" sz="4800" b="1" i="1" dirty="0"/>
              <a:t/>
            </a:r>
            <a:br>
              <a:rPr lang="en-GB" sz="4800" b="1" i="1" dirty="0"/>
            </a:br>
            <a:r>
              <a:rPr lang="fr-FR" sz="2400" dirty="0" smtClean="0">
                <a:latin typeface="Arial" pitchFamily="34" charset="0"/>
              </a:rPr>
              <a:t>SA5#140e, 15 – 24 </a:t>
            </a:r>
            <a:r>
              <a:rPr lang="en-US" altLang="zh-CN" sz="2400" dirty="0" smtClean="0">
                <a:latin typeface="Arial" pitchFamily="34" charset="0"/>
              </a:rPr>
              <a:t>November</a:t>
            </a:r>
            <a:r>
              <a:rPr lang="en-US" sz="2400" dirty="0" smtClean="0">
                <a:latin typeface="Arial" pitchFamily="34" charset="0"/>
              </a:rPr>
              <a:t>, 2021</a:t>
            </a:r>
            <a:r>
              <a:rPr lang="fr-FR" sz="2400" dirty="0" smtClean="0">
                <a:latin typeface="Arial" pitchFamily="34" charset="0"/>
              </a:rPr>
              <a:t/>
            </a:r>
            <a:br>
              <a:rPr lang="fr-FR" sz="2400" dirty="0" smtClean="0">
                <a:latin typeface="Arial" pitchFamily="34" charset="0"/>
              </a:rPr>
            </a:br>
            <a:r>
              <a:rPr lang="en-US" sz="2400" dirty="0" smtClean="0">
                <a:latin typeface="Arial" pitchFamily="34" charset="0"/>
              </a:rPr>
              <a:t>e-meeting</a:t>
            </a:r>
            <a:r>
              <a:rPr lang="fr-FR" sz="2400" dirty="0" smtClean="0">
                <a:latin typeface="Arial" pitchFamily="34" charset="0"/>
              </a:rPr>
              <a:t> </a:t>
            </a:r>
            <a:endParaRPr lang="en-GB" sz="4800" dirty="0">
              <a:effectLst>
                <a:outerShdw blurRad="38100" dist="38100" dir="2700000" algn="tl">
                  <a:srgbClr val="C0C0C0"/>
                </a:outerShdw>
              </a:effectLst>
            </a:endParaRPr>
          </a:p>
        </p:txBody>
      </p:sp>
      <p:sp>
        <p:nvSpPr>
          <p:cNvPr id="6147" name="Subtitle 6"/>
          <p:cNvSpPr>
            <a:spLocks noGrp="1"/>
          </p:cNvSpPr>
          <p:nvPr>
            <p:ph type="subTitle" idx="1"/>
          </p:nvPr>
        </p:nvSpPr>
        <p:spPr>
          <a:xfrm>
            <a:off x="2054990" y="4523069"/>
            <a:ext cx="8534400" cy="1752600"/>
          </a:xfrm>
        </p:spPr>
        <p:txBody>
          <a:bodyPr/>
          <a:lstStyle/>
          <a:p>
            <a:pPr>
              <a:lnSpc>
                <a:spcPct val="80000"/>
              </a:lnSpc>
            </a:pPr>
            <a:r>
              <a:rPr lang="en-US" altLang="en-US" sz="2667" dirty="0"/>
              <a:t/>
            </a:r>
            <a:br>
              <a:rPr lang="en-US" altLang="en-US" sz="2667" dirty="0"/>
            </a:br>
            <a:r>
              <a:rPr lang="en-US" altLang="en-US" sz="2400" dirty="0">
                <a:latin typeface="Arial" charset="0"/>
              </a:rPr>
              <a:t>Zou Lan, </a:t>
            </a:r>
            <a:r>
              <a:rPr lang="en-GB" altLang="zh-CN" sz="2400" dirty="0">
                <a:latin typeface="Arial" charset="0"/>
              </a:rPr>
              <a:t>SA5 </a:t>
            </a:r>
            <a:r>
              <a:rPr lang="en-GB" altLang="zh-CN" sz="2400" dirty="0" smtClean="0">
                <a:latin typeface="Arial" charset="0"/>
              </a:rPr>
              <a:t>Vice-Chair, </a:t>
            </a:r>
            <a:r>
              <a:rPr lang="en-US" altLang="zh-CN" sz="2400" dirty="0">
                <a:latin typeface="Arial" charset="0"/>
              </a:rPr>
              <a:t>HUAWEI</a:t>
            </a:r>
            <a:endParaRPr lang="en-US" altLang="en-US" sz="2400" dirty="0">
              <a:latin typeface="Arial" charset="0"/>
            </a:endParaRPr>
          </a:p>
          <a:p>
            <a:pPr>
              <a:lnSpc>
                <a:spcPct val="80000"/>
              </a:lnSpc>
            </a:pPr>
            <a:r>
              <a:rPr lang="en-US" altLang="en-US" sz="2400" dirty="0">
                <a:latin typeface="Arial" charset="0"/>
              </a:rPr>
              <a:t>Thomas </a:t>
            </a:r>
            <a:r>
              <a:rPr lang="en-US" altLang="en-US" sz="2400" dirty="0" smtClean="0">
                <a:latin typeface="Arial" charset="0"/>
              </a:rPr>
              <a:t>Tovinger, </a:t>
            </a:r>
            <a:r>
              <a:rPr lang="en-US" altLang="en-US" sz="2400" dirty="0">
                <a:latin typeface="Arial" charset="0"/>
              </a:rPr>
              <a:t>SA5 Chair, </a:t>
            </a:r>
            <a:r>
              <a:rPr lang="en-US" altLang="zh-CN" sz="2400" dirty="0" smtClean="0">
                <a:latin typeface="Arial" charset="0"/>
              </a:rPr>
              <a:t>ERICSSON</a:t>
            </a:r>
          </a:p>
          <a:p>
            <a:pPr>
              <a:lnSpc>
                <a:spcPct val="80000"/>
              </a:lnSpc>
            </a:pPr>
            <a:r>
              <a:rPr lang="en-US" altLang="zh-CN" sz="2400" dirty="0">
                <a:latin typeface="Arial" charset="0"/>
              </a:rPr>
              <a:t>Mirko Cano </a:t>
            </a:r>
            <a:r>
              <a:rPr lang="en-US" altLang="zh-CN" sz="2400" dirty="0" smtClean="0">
                <a:latin typeface="Arial" charset="0"/>
              </a:rPr>
              <a:t>Soveri, MCC</a:t>
            </a:r>
          </a:p>
        </p:txBody>
      </p:sp>
    </p:spTree>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a:spLocks noGrp="1"/>
          </p:cNvSpPr>
          <p:nvPr>
            <p:ph type="title"/>
          </p:nvPr>
        </p:nvSpPr>
        <p:spPr>
          <a:xfrm>
            <a:off x="120651" y="0"/>
            <a:ext cx="9759950" cy="1016000"/>
          </a:xfrm>
        </p:spPr>
        <p:txBody>
          <a:bodyPr/>
          <a:lstStyle/>
          <a:p>
            <a:pPr algn="l"/>
            <a:r>
              <a:rPr lang="en-US" sz="3600" dirty="0" smtClean="0"/>
              <a:t>Overview of </a:t>
            </a:r>
            <a:r>
              <a:rPr lang="en-US" altLang="zh-CN" sz="3600" dirty="0" smtClean="0"/>
              <a:t>Rel-18 </a:t>
            </a:r>
            <a:r>
              <a:rPr lang="en-US" sz="3600" dirty="0" smtClean="0"/>
              <a:t>SA5 OAM ongoing WIs/SIs</a:t>
            </a:r>
            <a:endParaRPr lang="en-US" sz="3600" dirty="0"/>
          </a:p>
        </p:txBody>
      </p:sp>
      <p:graphicFrame>
        <p:nvGraphicFramePr>
          <p:cNvPr id="12" name="表格 11"/>
          <p:cNvGraphicFramePr>
            <a:graphicFrameLocks noGrp="1"/>
          </p:cNvGraphicFramePr>
          <p:nvPr>
            <p:extLst>
              <p:ext uri="{D42A27DB-BD31-4B8C-83A1-F6EECF244321}">
                <p14:modId xmlns:p14="http://schemas.microsoft.com/office/powerpoint/2010/main" val="687469359"/>
              </p:ext>
            </p:extLst>
          </p:nvPr>
        </p:nvGraphicFramePr>
        <p:xfrm>
          <a:off x="6536539" y="1214437"/>
          <a:ext cx="5255217" cy="1957557"/>
        </p:xfrm>
        <a:graphic>
          <a:graphicData uri="http://schemas.openxmlformats.org/drawingml/2006/table">
            <a:tbl>
              <a:tblPr>
                <a:tableStyleId>{5C22544A-7EE6-4342-B048-85BDC9FD1C3A}</a:tableStyleId>
              </a:tblPr>
              <a:tblGrid>
                <a:gridCol w="164877"/>
                <a:gridCol w="1810843"/>
                <a:gridCol w="1580777"/>
                <a:gridCol w="789867"/>
                <a:gridCol w="908853"/>
              </a:tblGrid>
              <a:tr h="345882">
                <a:tc>
                  <a:txBody>
                    <a:bodyPr/>
                    <a:lstStyle/>
                    <a:p>
                      <a:pPr algn="l">
                        <a:spcAft>
                          <a:spcPts val="0"/>
                        </a:spcAft>
                      </a:pPr>
                      <a:endParaRPr lang="zh-CN" sz="2000" b="1"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rgbClr val="92D050"/>
                    </a:solidFill>
                  </a:tcPr>
                </a:tc>
                <a:tc gridSpan="4">
                  <a:txBody>
                    <a:bodyPr/>
                    <a:lstStyle/>
                    <a:p>
                      <a:pPr algn="l">
                        <a:spcAft>
                          <a:spcPts val="0"/>
                        </a:spcAft>
                      </a:pPr>
                      <a:r>
                        <a:rPr lang="en-GB" sz="1200" b="1" dirty="0">
                          <a:effectLst/>
                          <a:latin typeface="Arial" panose="020B0604020202020204" pitchFamily="34" charset="0"/>
                          <a:cs typeface="Arial" panose="020B0604020202020204" pitchFamily="34" charset="0"/>
                        </a:rPr>
                        <a:t> </a:t>
                      </a:r>
                      <a:r>
                        <a:rPr lang="en-GB" sz="1200" b="1" kern="1200" dirty="0" smtClean="0">
                          <a:solidFill>
                            <a:schemeClr val="dk1"/>
                          </a:solidFill>
                          <a:effectLst/>
                          <a:latin typeface="Arial" panose="020B0604020202020204" pitchFamily="34" charset="0"/>
                          <a:ea typeface="+mn-ea"/>
                          <a:cs typeface="Arial" panose="020B0604020202020204" pitchFamily="34" charset="0"/>
                        </a:rPr>
                        <a:t>Rel-18 </a:t>
                      </a:r>
                      <a:r>
                        <a:rPr lang="en-GB" sz="1200" b="1" kern="1200" dirty="0">
                          <a:solidFill>
                            <a:schemeClr val="dk1"/>
                          </a:solidFill>
                          <a:effectLst/>
                          <a:latin typeface="Arial" panose="020B0604020202020204" pitchFamily="34" charset="0"/>
                          <a:ea typeface="+mn-ea"/>
                          <a:cs typeface="Arial" panose="020B0604020202020204" pitchFamily="34" charset="0"/>
                        </a:rPr>
                        <a:t>Operations, Administration, Maintenance and Provisioning (OAM&amp;P</a:t>
                      </a:r>
                      <a:r>
                        <a:rPr lang="en-GB" sz="1200" b="1" kern="1200" dirty="0" smtClean="0">
                          <a:solidFill>
                            <a:schemeClr val="dk1"/>
                          </a:solidFill>
                          <a:effectLst/>
                          <a:latin typeface="Arial" panose="020B0604020202020204" pitchFamily="34" charset="0"/>
                          <a:ea typeface="+mn-ea"/>
                          <a:cs typeface="Arial" panose="020B0604020202020204" pitchFamily="34" charset="0"/>
                        </a:rPr>
                        <a:t>)</a:t>
                      </a:r>
                      <a:r>
                        <a:rPr lang="en-GB" sz="1100" b="1" dirty="0">
                          <a:effectLst/>
                          <a:latin typeface="Arial" panose="020B0604020202020204" pitchFamily="34" charset="0"/>
                          <a:cs typeface="Arial" panose="020B0604020202020204" pitchFamily="34" charset="0"/>
                        </a:rPr>
                        <a:t> </a:t>
                      </a:r>
                      <a:endParaRPr lang="zh-CN" sz="1800" b="1"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rgbClr val="92D050"/>
                    </a:solidFill>
                  </a:tcPr>
                </a:tc>
                <a:tc hMerge="1">
                  <a:txBody>
                    <a:bodyPr/>
                    <a:lstStyle/>
                    <a:p>
                      <a:endParaRPr lang="zh-CN" altLang="en-US"/>
                    </a:p>
                  </a:txBody>
                  <a:tcPr/>
                </a:tc>
                <a:tc hMerge="1">
                  <a:txBody>
                    <a:bodyPr/>
                    <a:lstStyle/>
                    <a:p>
                      <a:pPr algn="l">
                        <a:spcAft>
                          <a:spcPts val="0"/>
                        </a:spcAft>
                      </a:pPr>
                      <a:endParaRPr lang="zh-CN" sz="2000">
                        <a:effectLst/>
                        <a:latin typeface="Times New Roman" panose="02020603050405020304" pitchFamily="18" charset="0"/>
                        <a:ea typeface="宋体" panose="02010600030101010101" pitchFamily="2" charset="-122"/>
                      </a:endParaRPr>
                    </a:p>
                  </a:txBody>
                  <a:tcPr marL="9525" marR="9525" marT="9525" marB="9525"/>
                </a:tc>
                <a:tc hMerge="1">
                  <a:txBody>
                    <a:bodyPr/>
                    <a:lstStyle/>
                    <a:p>
                      <a:pPr algn="l">
                        <a:spcAft>
                          <a:spcPts val="0"/>
                        </a:spcAft>
                      </a:pPr>
                      <a:endParaRPr lang="zh-CN" sz="2000" dirty="0">
                        <a:effectLst/>
                        <a:latin typeface="Times New Roman" panose="02020603050405020304" pitchFamily="18" charset="0"/>
                        <a:ea typeface="宋体" panose="02010600030101010101" pitchFamily="2" charset="-122"/>
                      </a:endParaRPr>
                    </a:p>
                  </a:txBody>
                  <a:tcPr marL="9525" marR="9525" marT="9525" marB="9525"/>
                </a:tc>
              </a:tr>
              <a:tr h="185159">
                <a:tc gridSpan="5">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1050" b="1" smtClean="0">
                          <a:effectLst/>
                          <a:latin typeface="Arial" panose="020B0604020202020204" pitchFamily="34" charset="0"/>
                          <a:ea typeface="+mn-ea"/>
                          <a:cs typeface="Arial" panose="020B0604020202020204" pitchFamily="34" charset="0"/>
                        </a:rPr>
                        <a:t>Intelligence and Automation</a:t>
                      </a:r>
                      <a:endParaRPr lang="zh-CN" sz="1050" kern="1200" dirty="0">
                        <a:solidFill>
                          <a:srgbClr val="000000"/>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hMerge="1">
                  <a:txBody>
                    <a:bodyPr/>
                    <a:lstStyle/>
                    <a:p>
                      <a:pPr marL="0" algn="l" defTabSz="1219170" rtl="0" eaLnBrk="1" latinLnBrk="0" hangingPunct="1">
                        <a:spcAft>
                          <a:spcPts val="0"/>
                        </a:spcAft>
                      </a:pPr>
                      <a:endParaRPr lang="zh-CN" sz="1050" kern="1200" dirty="0">
                        <a:solidFill>
                          <a:srgbClr val="000000"/>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hMerge="1">
                  <a:txBody>
                    <a:bodyPr/>
                    <a:lstStyle/>
                    <a:p>
                      <a:pPr marL="0" algn="l" defTabSz="1219170" rtl="0" eaLnBrk="1" latinLnBrk="0" hangingPunct="1">
                        <a:spcAft>
                          <a:spcPts val="0"/>
                        </a:spcAft>
                      </a:pPr>
                      <a:endParaRPr lang="zh-CN" sz="1050" kern="1200" dirty="0">
                        <a:solidFill>
                          <a:srgbClr val="000000"/>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hMerge="1">
                  <a:txBody>
                    <a:bodyPr/>
                    <a:lstStyle/>
                    <a:p>
                      <a:pPr marL="0" algn="l" defTabSz="1219170" rtl="0" eaLnBrk="1" latinLnBrk="0" hangingPunct="1">
                        <a:spcAft>
                          <a:spcPts val="0"/>
                        </a:spcAft>
                      </a:pPr>
                      <a:endParaRPr lang="zh-CN" sz="1050" kern="1200" dirty="0">
                        <a:solidFill>
                          <a:srgbClr val="000000"/>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hMerge="1">
                  <a:txBody>
                    <a:bodyPr/>
                    <a:lstStyle/>
                    <a:p>
                      <a:pPr marL="0" algn="l" defTabSz="1219170" rtl="0" eaLnBrk="1" latinLnBrk="0" hangingPunct="1">
                        <a:spcAft>
                          <a:spcPts val="0"/>
                        </a:spcAft>
                      </a:pPr>
                      <a:endParaRPr lang="zh-CN" sz="1050" kern="1200" dirty="0">
                        <a:solidFill>
                          <a:srgbClr val="000000"/>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r>
              <a:tr h="185159">
                <a:tc>
                  <a:txBody>
                    <a:bodyPr/>
                    <a:lstStyle/>
                    <a:p>
                      <a:pPr marL="0" algn="l" defTabSz="1219170" rtl="0" eaLnBrk="1" latinLnBrk="0" hangingPunct="1">
                        <a:spcAft>
                          <a:spcPts val="0"/>
                        </a:spcAft>
                      </a:pPr>
                      <a:r>
                        <a:rPr lang="en-US" altLang="zh-CN" sz="1050" kern="1200" smtClean="0">
                          <a:solidFill>
                            <a:srgbClr val="000000"/>
                          </a:solidFill>
                          <a:effectLst/>
                          <a:latin typeface="Arial" panose="020B0604020202020204" pitchFamily="34" charset="0"/>
                          <a:ea typeface="宋体" panose="02010600030101010101" pitchFamily="2" charset="-122"/>
                          <a:cs typeface="Arial" panose="020B0604020202020204" pitchFamily="34" charset="0"/>
                        </a:rPr>
                        <a:t>1</a:t>
                      </a:r>
                      <a:endParaRPr lang="zh-CN" sz="1050" kern="1200" dirty="0">
                        <a:solidFill>
                          <a:srgbClr val="000000"/>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a:txBody>
                    <a:bodyPr/>
                    <a:lstStyle/>
                    <a:p>
                      <a:pPr marL="0" algn="l" defTabSz="1219170" rtl="0" eaLnBrk="1" latinLnBrk="0" hangingPunct="1">
                        <a:spcAft>
                          <a:spcPts val="0"/>
                        </a:spcAft>
                      </a:pPr>
                      <a:r>
                        <a:rPr lang="en-US" sz="1050" kern="1200" dirty="0" smtClean="0">
                          <a:solidFill>
                            <a:srgbClr val="000000"/>
                          </a:solidFill>
                          <a:effectLst/>
                          <a:latin typeface="Arial" panose="020B0604020202020204" pitchFamily="34" charset="0"/>
                          <a:ea typeface="宋体" panose="02010600030101010101" pitchFamily="2" charset="-122"/>
                          <a:cs typeface="Arial" panose="020B0604020202020204" pitchFamily="34" charset="0"/>
                        </a:rPr>
                        <a:t>New WID on Self-Configuration of RAN </a:t>
                      </a:r>
                      <a:r>
                        <a:rPr lang="en-US" sz="1050" kern="1200" dirty="0" err="1" smtClean="0">
                          <a:solidFill>
                            <a:srgbClr val="000000"/>
                          </a:solidFill>
                          <a:effectLst/>
                          <a:latin typeface="Arial" panose="020B0604020202020204" pitchFamily="34" charset="0"/>
                          <a:ea typeface="宋体" panose="02010600030101010101" pitchFamily="2" charset="-122"/>
                          <a:cs typeface="Arial" panose="020B0604020202020204" pitchFamily="34" charset="0"/>
                        </a:rPr>
                        <a:t>Nes</a:t>
                      </a:r>
                      <a:r>
                        <a:rPr lang="en-US" sz="1050" kern="1200" dirty="0" smtClean="0">
                          <a:solidFill>
                            <a:srgbClr val="000000"/>
                          </a:solidFill>
                          <a:effectLst/>
                          <a:latin typeface="Arial" panose="020B0604020202020204" pitchFamily="34" charset="0"/>
                          <a:ea typeface="宋体" panose="02010600030101010101" pitchFamily="2" charset="-122"/>
                          <a:cs typeface="Arial" panose="020B0604020202020204" pitchFamily="34" charset="0"/>
                        </a:rPr>
                        <a:t> </a:t>
                      </a:r>
                      <a:endParaRPr lang="zh-CN" sz="1050" kern="1200" dirty="0">
                        <a:solidFill>
                          <a:srgbClr val="000000"/>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a:txBody>
                    <a:bodyPr/>
                    <a:lstStyle/>
                    <a:p>
                      <a:pPr marL="0" algn="l" defTabSz="1219170" rtl="0" eaLnBrk="1" latinLnBrk="0" hangingPunct="1">
                        <a:spcAft>
                          <a:spcPts val="0"/>
                        </a:spcAft>
                      </a:pPr>
                      <a:r>
                        <a:rPr lang="en-US" altLang="zh-CN" sz="1050" kern="1200" smtClean="0">
                          <a:solidFill>
                            <a:srgbClr val="000000"/>
                          </a:solidFill>
                          <a:effectLst/>
                          <a:latin typeface="Arial" panose="020B0604020202020204" pitchFamily="34" charset="0"/>
                          <a:ea typeface="宋体" panose="02010600030101010101" pitchFamily="2" charset="-122"/>
                          <a:cs typeface="Arial" panose="020B0604020202020204" pitchFamily="34" charset="0"/>
                        </a:rPr>
                        <a:t>China Mobile, Huawei</a:t>
                      </a:r>
                      <a:endParaRPr lang="zh-CN" sz="1050" kern="1200" dirty="0">
                        <a:solidFill>
                          <a:srgbClr val="000000"/>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a:txBody>
                    <a:bodyPr/>
                    <a:lstStyle/>
                    <a:p>
                      <a:pPr marL="0" algn="l" defTabSz="1219170" rtl="0" eaLnBrk="1" latinLnBrk="0" hangingPunct="1">
                        <a:spcAft>
                          <a:spcPts val="0"/>
                        </a:spcAft>
                      </a:pPr>
                      <a:r>
                        <a:rPr lang="en-US" sz="1050" kern="1200" dirty="0" smtClean="0">
                          <a:solidFill>
                            <a:srgbClr val="000000"/>
                          </a:solidFill>
                          <a:effectLst/>
                          <a:latin typeface="Arial" panose="020B0604020202020204" pitchFamily="34" charset="0"/>
                          <a:ea typeface="宋体" panose="02010600030101010101" pitchFamily="2" charset="-122"/>
                          <a:cs typeface="Arial" panose="020B0604020202020204" pitchFamily="34" charset="0"/>
                        </a:rPr>
                        <a:t>RANSC</a:t>
                      </a:r>
                      <a:endParaRPr lang="zh-CN" sz="1050" kern="1200" dirty="0">
                        <a:solidFill>
                          <a:srgbClr val="000000"/>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a:txBody>
                    <a:bodyPr/>
                    <a:lstStyle/>
                    <a:p>
                      <a:pPr marL="0" algn="l" defTabSz="1219170" rtl="0" eaLnBrk="1" latinLnBrk="0" hangingPunct="1">
                        <a:spcAft>
                          <a:spcPts val="0"/>
                        </a:spcAft>
                      </a:pPr>
                      <a:r>
                        <a:rPr lang="en-US" sz="1050" kern="1200" dirty="0" smtClean="0">
                          <a:solidFill>
                            <a:srgbClr val="000000"/>
                          </a:solidFill>
                          <a:effectLst/>
                          <a:latin typeface="Arial" panose="020B0604020202020204" pitchFamily="34" charset="0"/>
                          <a:ea typeface="宋体" panose="02010600030101010101" pitchFamily="2" charset="-122"/>
                          <a:cs typeface="Arial" panose="020B0604020202020204" pitchFamily="34" charset="0"/>
                        </a:rPr>
                        <a:t>Wait for SA approval</a:t>
                      </a:r>
                      <a:endParaRPr lang="zh-CN" sz="1050" kern="1200" dirty="0">
                        <a:solidFill>
                          <a:srgbClr val="000000"/>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r>
              <a:tr h="185159">
                <a:tc gridSpan="5">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1050" b="1" smtClean="0">
                          <a:effectLst/>
                          <a:latin typeface="Arial" panose="020B0604020202020204" pitchFamily="34" charset="0"/>
                          <a:ea typeface="+mn-ea"/>
                          <a:cs typeface="Arial" panose="020B0604020202020204" pitchFamily="34" charset="0"/>
                        </a:rPr>
                        <a:t>Management Architecture and Mechanisms</a:t>
                      </a:r>
                      <a:endParaRPr lang="zh-CN" sz="1050" kern="1200" dirty="0">
                        <a:solidFill>
                          <a:srgbClr val="000000"/>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6">
                        <a:lumMod val="20000"/>
                        <a:lumOff val="80000"/>
                      </a:schemeClr>
                    </a:solidFill>
                  </a:tcPr>
                </a:tc>
                <a:tc hMerge="1">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lang="zh-CN" sz="1050" kern="1200" dirty="0">
                        <a:solidFill>
                          <a:srgbClr val="000000"/>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hMerge="1">
                  <a:txBody>
                    <a:bodyPr/>
                    <a:lstStyle/>
                    <a:p>
                      <a:pPr marL="0" algn="l" defTabSz="1219170" rtl="0" eaLnBrk="1" latinLnBrk="0" hangingPunct="1">
                        <a:spcAft>
                          <a:spcPts val="0"/>
                        </a:spcAft>
                      </a:pPr>
                      <a:endParaRPr lang="zh-CN" sz="1050" kern="1200" dirty="0">
                        <a:solidFill>
                          <a:srgbClr val="000000"/>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hMerge="1">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lang="zh-CN" altLang="en-US" sz="1050" kern="1200">
                        <a:solidFill>
                          <a:srgbClr val="000000"/>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hMerge="1">
                  <a:txBody>
                    <a:bodyPr/>
                    <a:lstStyle/>
                    <a:p>
                      <a:pPr marL="0" algn="l" defTabSz="1219170" rtl="0" eaLnBrk="1" latinLnBrk="0" hangingPunct="1">
                        <a:spcAft>
                          <a:spcPts val="0"/>
                        </a:spcAft>
                      </a:pPr>
                      <a:endParaRPr lang="zh-CN" altLang="zh-CN" sz="1050" kern="1200" dirty="0">
                        <a:solidFill>
                          <a:srgbClr val="000000"/>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6">
                        <a:lumMod val="20000"/>
                        <a:lumOff val="80000"/>
                      </a:schemeClr>
                    </a:solidFill>
                  </a:tcPr>
                </a:tc>
              </a:tr>
              <a:tr h="185159">
                <a:tc>
                  <a:txBody>
                    <a:bodyPr/>
                    <a:lstStyle/>
                    <a:p>
                      <a:pPr marL="0" algn="l" defTabSz="1219170" rtl="0" eaLnBrk="1" latinLnBrk="0" hangingPunct="1">
                        <a:spcAft>
                          <a:spcPts val="0"/>
                        </a:spcAft>
                      </a:pPr>
                      <a:r>
                        <a:rPr lang="en-US" altLang="zh-CN" sz="1050" kern="1200" smtClean="0">
                          <a:solidFill>
                            <a:srgbClr val="000000"/>
                          </a:solidFill>
                          <a:effectLst/>
                          <a:latin typeface="Arial" panose="020B0604020202020204" pitchFamily="34" charset="0"/>
                          <a:ea typeface="宋体" panose="02010600030101010101" pitchFamily="2" charset="-122"/>
                          <a:cs typeface="Arial" panose="020B0604020202020204" pitchFamily="34" charset="0"/>
                        </a:rPr>
                        <a:t>2</a:t>
                      </a:r>
                      <a:endParaRPr lang="zh-CN" sz="1050" kern="1200" dirty="0">
                        <a:solidFill>
                          <a:srgbClr val="000000"/>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6">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1050" kern="1200" smtClean="0">
                          <a:solidFill>
                            <a:srgbClr val="000000"/>
                          </a:solidFill>
                          <a:effectLst/>
                          <a:latin typeface="Arial" panose="020B0604020202020204" pitchFamily="34" charset="0"/>
                          <a:ea typeface="+mn-ea"/>
                          <a:cs typeface="Arial" panose="020B0604020202020204" pitchFamily="34" charset="0"/>
                        </a:rPr>
                        <a:t>New WID on network slicing provisioning rules</a:t>
                      </a:r>
                      <a:endParaRPr lang="zh-CN" sz="1050" kern="1200" dirty="0">
                        <a:solidFill>
                          <a:srgbClr val="000000"/>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a:txBody>
                    <a:bodyPr/>
                    <a:lstStyle/>
                    <a:p>
                      <a:pPr marL="0" algn="l" defTabSz="1219170" rtl="0" eaLnBrk="1" latinLnBrk="0" hangingPunct="1">
                        <a:spcAft>
                          <a:spcPts val="0"/>
                        </a:spcAft>
                      </a:pPr>
                      <a:r>
                        <a:rPr lang="en-US" altLang="zh-CN" sz="1050" kern="1200" smtClean="0">
                          <a:solidFill>
                            <a:srgbClr val="000000"/>
                          </a:solidFill>
                          <a:effectLst/>
                          <a:latin typeface="Arial" panose="020B0604020202020204" pitchFamily="34" charset="0"/>
                          <a:ea typeface="+mn-ea"/>
                          <a:cs typeface="Arial" panose="020B0604020202020204" pitchFamily="34" charset="0"/>
                        </a:rPr>
                        <a:t>Ericsson </a:t>
                      </a:r>
                      <a:endParaRPr lang="zh-CN" sz="1050" kern="1200" dirty="0">
                        <a:solidFill>
                          <a:srgbClr val="000000"/>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1050" kern="1200" smtClean="0">
                          <a:solidFill>
                            <a:srgbClr val="000000"/>
                          </a:solidFill>
                          <a:effectLst/>
                          <a:latin typeface="Arial" panose="020B0604020202020204" pitchFamily="34" charset="0"/>
                          <a:ea typeface="+mn-ea"/>
                          <a:cs typeface="Arial" panose="020B0604020202020204" pitchFamily="34" charset="0"/>
                        </a:rPr>
                        <a:t>NSRULE</a:t>
                      </a:r>
                      <a:endParaRPr lang="zh-CN" altLang="en-US" sz="1050" kern="1200">
                        <a:solidFill>
                          <a:srgbClr val="000000"/>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a:txBody>
                    <a:bodyPr/>
                    <a:lstStyle/>
                    <a:p>
                      <a:pPr marL="0" algn="l" defTabSz="1219170" rtl="0" eaLnBrk="1" latinLnBrk="0" hangingPunct="1">
                        <a:spcAft>
                          <a:spcPts val="0"/>
                        </a:spcAft>
                      </a:pPr>
                      <a:r>
                        <a:rPr lang="en-US" altLang="zh-CN" sz="1050" kern="1200" smtClean="0">
                          <a:solidFill>
                            <a:srgbClr val="000000"/>
                          </a:solidFill>
                          <a:effectLst/>
                          <a:latin typeface="Arial" panose="020B0604020202020204" pitchFamily="34" charset="0"/>
                          <a:ea typeface="宋体" panose="02010600030101010101" pitchFamily="2" charset="-122"/>
                          <a:cs typeface="Arial" panose="020B0604020202020204" pitchFamily="34" charset="0"/>
                        </a:rPr>
                        <a:t>Wait for SA approval</a:t>
                      </a:r>
                      <a:endParaRPr lang="zh-CN" altLang="zh-CN" sz="1050" kern="1200" dirty="0">
                        <a:solidFill>
                          <a:srgbClr val="000000"/>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6">
                        <a:lumMod val="20000"/>
                        <a:lumOff val="80000"/>
                      </a:schemeClr>
                    </a:solidFill>
                  </a:tcPr>
                </a:tc>
              </a:tr>
              <a:tr h="185159">
                <a:tc gridSpan="5">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1050" b="1" kern="1200" smtClean="0">
                          <a:solidFill>
                            <a:schemeClr val="dk1"/>
                          </a:solidFill>
                          <a:effectLst/>
                          <a:latin typeface="Arial" panose="020B0604020202020204" pitchFamily="34" charset="0"/>
                          <a:ea typeface="+mn-ea"/>
                          <a:cs typeface="Arial" panose="020B0604020202020204" pitchFamily="34" charset="0"/>
                        </a:rPr>
                        <a:t>Support of New Services</a:t>
                      </a:r>
                      <a:endParaRPr lang="zh-CN" sz="1050" kern="1200" dirty="0">
                        <a:solidFill>
                          <a:srgbClr val="000000"/>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3">
                        <a:lumMod val="20000"/>
                        <a:lumOff val="80000"/>
                      </a:schemeClr>
                    </a:solidFill>
                  </a:tcPr>
                </a:tc>
                <a:tc hMerge="1">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lang="zh-CN" sz="1050" kern="1200" dirty="0">
                        <a:solidFill>
                          <a:srgbClr val="000000"/>
                        </a:solidFill>
                        <a:effectLst/>
                        <a:latin typeface="Arial" panose="020B0604020202020204" pitchFamily="34" charset="0"/>
                        <a:ea typeface="+mn-ea"/>
                        <a:cs typeface="Arial" panose="020B0604020202020204" pitchFamily="34" charset="0"/>
                      </a:endParaRPr>
                    </a:p>
                  </a:txBody>
                  <a:tcPr marL="9525" marR="9525" marT="9525" marB="9525">
                    <a:solidFill>
                      <a:schemeClr val="accent3">
                        <a:lumMod val="20000"/>
                        <a:lumOff val="80000"/>
                      </a:schemeClr>
                    </a:solidFill>
                  </a:tcPr>
                </a:tc>
                <a:tc hMerge="1">
                  <a:txBody>
                    <a:bodyPr/>
                    <a:lstStyle/>
                    <a:p>
                      <a:pPr marL="0" algn="l" defTabSz="1219170" rtl="0" eaLnBrk="1" latinLnBrk="0" hangingPunct="1">
                        <a:spcAft>
                          <a:spcPts val="0"/>
                        </a:spcAft>
                      </a:pPr>
                      <a:endParaRPr lang="zh-CN" sz="1050" kern="1200" dirty="0">
                        <a:solidFill>
                          <a:srgbClr val="000000"/>
                        </a:solidFill>
                        <a:effectLst/>
                        <a:latin typeface="Arial" panose="020B0604020202020204" pitchFamily="34" charset="0"/>
                        <a:ea typeface="+mn-ea"/>
                        <a:cs typeface="Arial" panose="020B0604020202020204" pitchFamily="34" charset="0"/>
                      </a:endParaRPr>
                    </a:p>
                  </a:txBody>
                  <a:tcPr marL="9525" marR="9525" marT="9525" marB="9525">
                    <a:solidFill>
                      <a:schemeClr val="accent3">
                        <a:lumMod val="20000"/>
                        <a:lumOff val="80000"/>
                      </a:schemeClr>
                    </a:solidFill>
                  </a:tcPr>
                </a:tc>
                <a:tc hMerge="1">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lang="zh-CN" altLang="en-US" sz="1050" kern="1200">
                        <a:solidFill>
                          <a:srgbClr val="000000"/>
                        </a:solidFill>
                        <a:effectLst/>
                        <a:latin typeface="Arial" panose="020B0604020202020204" pitchFamily="34" charset="0"/>
                        <a:ea typeface="+mn-ea"/>
                        <a:cs typeface="Arial" panose="020B0604020202020204" pitchFamily="34" charset="0"/>
                      </a:endParaRPr>
                    </a:p>
                  </a:txBody>
                  <a:tcPr marL="9525" marR="9525" marT="9525" marB="9525">
                    <a:solidFill>
                      <a:schemeClr val="accent3">
                        <a:lumMod val="20000"/>
                        <a:lumOff val="80000"/>
                      </a:schemeClr>
                    </a:solidFill>
                  </a:tcPr>
                </a:tc>
                <a:tc hMerge="1">
                  <a:txBody>
                    <a:bodyPr/>
                    <a:lstStyle/>
                    <a:p>
                      <a:pPr marL="0" algn="l" defTabSz="1219170" rtl="0" eaLnBrk="1" latinLnBrk="0" hangingPunct="1">
                        <a:spcAft>
                          <a:spcPts val="0"/>
                        </a:spcAft>
                      </a:pPr>
                      <a:endParaRPr lang="zh-CN" altLang="zh-CN" sz="1050" kern="1200" dirty="0">
                        <a:solidFill>
                          <a:srgbClr val="000000"/>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3">
                        <a:lumMod val="20000"/>
                        <a:lumOff val="80000"/>
                      </a:schemeClr>
                    </a:solidFill>
                  </a:tcPr>
                </a:tc>
              </a:tr>
              <a:tr h="185159">
                <a:tc>
                  <a:txBody>
                    <a:bodyPr/>
                    <a:lstStyle/>
                    <a:p>
                      <a:pPr marL="0" algn="l" defTabSz="1219170" rtl="0" eaLnBrk="1" latinLnBrk="0" hangingPunct="1">
                        <a:spcAft>
                          <a:spcPts val="0"/>
                        </a:spcAft>
                      </a:pPr>
                      <a:r>
                        <a:rPr lang="en-US" altLang="zh-CN" sz="1050" kern="1200" smtClean="0">
                          <a:solidFill>
                            <a:srgbClr val="000000"/>
                          </a:solidFill>
                          <a:effectLst/>
                          <a:latin typeface="Arial" panose="020B0604020202020204" pitchFamily="34" charset="0"/>
                          <a:ea typeface="宋体" panose="02010600030101010101" pitchFamily="2" charset="-122"/>
                          <a:cs typeface="Arial" panose="020B0604020202020204" pitchFamily="34" charset="0"/>
                        </a:rPr>
                        <a:t>3</a:t>
                      </a:r>
                      <a:endParaRPr lang="zh-CN" sz="1050" kern="1200" dirty="0">
                        <a:solidFill>
                          <a:srgbClr val="000000"/>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3">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1050" kern="1200" smtClean="0">
                          <a:solidFill>
                            <a:srgbClr val="000000"/>
                          </a:solidFill>
                          <a:effectLst/>
                          <a:latin typeface="Arial" panose="020B0604020202020204" pitchFamily="34" charset="0"/>
                          <a:ea typeface="+mn-ea"/>
                          <a:cs typeface="Arial" panose="020B0604020202020204" pitchFamily="34" charset="0"/>
                        </a:rPr>
                        <a:t>New WID on enhancements of EE for 5G phase 2</a:t>
                      </a:r>
                      <a:endParaRPr lang="zh-CN" sz="1050" kern="1200" dirty="0">
                        <a:solidFill>
                          <a:srgbClr val="000000"/>
                        </a:solidFill>
                        <a:effectLst/>
                        <a:latin typeface="Arial" panose="020B0604020202020204" pitchFamily="34" charset="0"/>
                        <a:ea typeface="+mn-ea"/>
                        <a:cs typeface="Arial" panose="020B0604020202020204" pitchFamily="34" charset="0"/>
                      </a:endParaRPr>
                    </a:p>
                  </a:txBody>
                  <a:tcPr marL="9525" marR="9525" marT="9525" marB="9525">
                    <a:solidFill>
                      <a:schemeClr val="accent3">
                        <a:lumMod val="20000"/>
                        <a:lumOff val="80000"/>
                      </a:schemeClr>
                    </a:solidFill>
                  </a:tcPr>
                </a:tc>
                <a:tc>
                  <a:txBody>
                    <a:bodyPr/>
                    <a:lstStyle/>
                    <a:p>
                      <a:pPr marL="0" algn="l" defTabSz="1219170" rtl="0" eaLnBrk="1" latinLnBrk="0" hangingPunct="1">
                        <a:spcAft>
                          <a:spcPts val="0"/>
                        </a:spcAft>
                      </a:pPr>
                      <a:r>
                        <a:rPr lang="en-US" altLang="zh-CN" sz="1050" kern="1200" smtClean="0">
                          <a:solidFill>
                            <a:srgbClr val="000000"/>
                          </a:solidFill>
                          <a:effectLst/>
                          <a:latin typeface="Arial" panose="020B0604020202020204" pitchFamily="34" charset="0"/>
                          <a:ea typeface="+mn-ea"/>
                          <a:cs typeface="Arial" panose="020B0604020202020204" pitchFamily="34" charset="0"/>
                        </a:rPr>
                        <a:t>Orange</a:t>
                      </a:r>
                      <a:endParaRPr lang="zh-CN" sz="1050" kern="1200" dirty="0">
                        <a:solidFill>
                          <a:srgbClr val="000000"/>
                        </a:solidFill>
                        <a:effectLst/>
                        <a:latin typeface="Arial" panose="020B0604020202020204" pitchFamily="34" charset="0"/>
                        <a:ea typeface="+mn-ea"/>
                        <a:cs typeface="Arial" panose="020B0604020202020204" pitchFamily="34" charset="0"/>
                      </a:endParaRPr>
                    </a:p>
                  </a:txBody>
                  <a:tcPr marL="9525" marR="9525" marT="9525" marB="9525">
                    <a:solidFill>
                      <a:schemeClr val="accent3">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1050" kern="1200" smtClean="0">
                          <a:solidFill>
                            <a:srgbClr val="000000"/>
                          </a:solidFill>
                          <a:effectLst/>
                          <a:latin typeface="Arial" panose="020B0604020202020204" pitchFamily="34" charset="0"/>
                          <a:ea typeface="+mn-ea"/>
                          <a:cs typeface="Arial" panose="020B0604020202020204" pitchFamily="34" charset="0"/>
                        </a:rPr>
                        <a:t>EE5GPLUS_Ph2</a:t>
                      </a:r>
                      <a:endParaRPr lang="zh-CN" altLang="en-US" sz="1050" kern="1200">
                        <a:solidFill>
                          <a:srgbClr val="000000"/>
                        </a:solidFill>
                        <a:effectLst/>
                        <a:latin typeface="Arial" panose="020B0604020202020204" pitchFamily="34" charset="0"/>
                        <a:ea typeface="+mn-ea"/>
                        <a:cs typeface="Arial" panose="020B0604020202020204" pitchFamily="34" charset="0"/>
                      </a:endParaRPr>
                    </a:p>
                  </a:txBody>
                  <a:tcPr marL="9525" marR="9525" marT="9525" marB="9525">
                    <a:solidFill>
                      <a:schemeClr val="accent3">
                        <a:lumMod val="20000"/>
                        <a:lumOff val="80000"/>
                      </a:schemeClr>
                    </a:solidFill>
                  </a:tcPr>
                </a:tc>
                <a:tc>
                  <a:txBody>
                    <a:bodyPr/>
                    <a:lstStyle/>
                    <a:p>
                      <a:pPr marL="0" algn="l" defTabSz="1219170" rtl="0" eaLnBrk="1" latinLnBrk="0" hangingPunct="1">
                        <a:spcAft>
                          <a:spcPts val="0"/>
                        </a:spcAft>
                      </a:pPr>
                      <a:r>
                        <a:rPr lang="en-US" altLang="zh-CN" sz="1050" kern="1200" smtClean="0">
                          <a:solidFill>
                            <a:srgbClr val="000000"/>
                          </a:solidFill>
                          <a:effectLst/>
                          <a:latin typeface="Arial" panose="020B0604020202020204" pitchFamily="34" charset="0"/>
                          <a:ea typeface="宋体" panose="02010600030101010101" pitchFamily="2" charset="-122"/>
                          <a:cs typeface="Arial" panose="020B0604020202020204" pitchFamily="34" charset="0"/>
                        </a:rPr>
                        <a:t>Wait for SA approval</a:t>
                      </a:r>
                      <a:endParaRPr lang="zh-CN" altLang="zh-CN" sz="1050" kern="1200" dirty="0">
                        <a:solidFill>
                          <a:srgbClr val="000000"/>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3">
                        <a:lumMod val="20000"/>
                        <a:lumOff val="80000"/>
                      </a:schemeClr>
                    </a:solidFill>
                  </a:tcPr>
                </a:tc>
              </a:tr>
            </a:tbl>
          </a:graphicData>
        </a:graphic>
      </p:graphicFrame>
      <p:graphicFrame>
        <p:nvGraphicFramePr>
          <p:cNvPr id="13" name="表格 12"/>
          <p:cNvGraphicFramePr>
            <a:graphicFrameLocks noGrp="1"/>
          </p:cNvGraphicFramePr>
          <p:nvPr>
            <p:extLst>
              <p:ext uri="{D42A27DB-BD31-4B8C-83A1-F6EECF244321}">
                <p14:modId xmlns:p14="http://schemas.microsoft.com/office/powerpoint/2010/main" val="3981177205"/>
              </p:ext>
            </p:extLst>
          </p:nvPr>
        </p:nvGraphicFramePr>
        <p:xfrm>
          <a:off x="346740" y="1214437"/>
          <a:ext cx="6070535" cy="4546283"/>
        </p:xfrm>
        <a:graphic>
          <a:graphicData uri="http://schemas.openxmlformats.org/drawingml/2006/table">
            <a:tbl>
              <a:tblPr>
                <a:tableStyleId>{5C22544A-7EE6-4342-B048-85BDC9FD1C3A}</a:tableStyleId>
              </a:tblPr>
              <a:tblGrid>
                <a:gridCol w="284686"/>
                <a:gridCol w="2693276"/>
                <a:gridCol w="861538"/>
                <a:gridCol w="861538"/>
                <a:gridCol w="1369497"/>
              </a:tblGrid>
              <a:tr h="249170">
                <a:tc>
                  <a:txBody>
                    <a:bodyPr/>
                    <a:lstStyle/>
                    <a:p>
                      <a:pPr algn="l">
                        <a:spcAft>
                          <a:spcPts val="0"/>
                        </a:spcAft>
                      </a:pPr>
                      <a:endParaRPr lang="zh-CN" sz="1800" b="1" kern="1200" dirty="0">
                        <a:solidFill>
                          <a:schemeClr val="dk1"/>
                        </a:solidFill>
                        <a:effectLst/>
                        <a:latin typeface="Arial" panose="020B0604020202020204" pitchFamily="34" charset="0"/>
                        <a:ea typeface="+mn-ea"/>
                        <a:cs typeface="Arial" panose="020B0604020202020204" pitchFamily="34" charset="0"/>
                      </a:endParaRPr>
                    </a:p>
                  </a:txBody>
                  <a:tcPr marL="9525" marR="9525" marT="9525" marB="9525">
                    <a:solidFill>
                      <a:srgbClr val="92D050"/>
                    </a:solidFill>
                  </a:tcPr>
                </a:tc>
                <a:tc gridSpan="4">
                  <a:txBody>
                    <a:bodyPr/>
                    <a:lstStyle/>
                    <a:p>
                      <a:pPr marL="0" algn="l" defTabSz="1219170" rtl="0" eaLnBrk="1" latinLnBrk="0" hangingPunct="1">
                        <a:spcAft>
                          <a:spcPts val="0"/>
                        </a:spcAft>
                      </a:pPr>
                      <a:r>
                        <a:rPr lang="en-US" altLang="zh-CN" sz="1400" b="1" kern="1200" dirty="0" smtClean="0">
                          <a:solidFill>
                            <a:schemeClr val="dk1"/>
                          </a:solidFill>
                          <a:effectLst/>
                          <a:latin typeface="Arial" panose="020B0604020202020204" pitchFamily="34" charset="0"/>
                          <a:ea typeface="+mn-ea"/>
                          <a:cs typeface="Arial" panose="020B0604020202020204" pitchFamily="34" charset="0"/>
                        </a:rPr>
                        <a:t>Rel-18 OAM&amp;P Studies</a:t>
                      </a:r>
                      <a:endParaRPr lang="zh-CN" sz="1400" b="1" kern="1200" dirty="0">
                        <a:solidFill>
                          <a:schemeClr val="dk1"/>
                        </a:solidFill>
                        <a:effectLst/>
                        <a:latin typeface="Arial" panose="020B0604020202020204" pitchFamily="34" charset="0"/>
                        <a:ea typeface="+mn-ea"/>
                        <a:cs typeface="Arial" panose="020B0604020202020204" pitchFamily="34" charset="0"/>
                      </a:endParaRPr>
                    </a:p>
                  </a:txBody>
                  <a:tcPr marL="9525" marR="9525" marT="9525" marB="9525">
                    <a:solidFill>
                      <a:srgbClr val="92D050"/>
                    </a:solidFill>
                  </a:tcPr>
                </a:tc>
                <a:tc hMerge="1">
                  <a:txBody>
                    <a:bodyPr/>
                    <a:lstStyle/>
                    <a:p>
                      <a:pPr algn="l">
                        <a:spcAft>
                          <a:spcPts val="0"/>
                        </a:spcAft>
                      </a:pPr>
                      <a:endParaRPr lang="zh-CN" sz="2000" dirty="0">
                        <a:effectLst/>
                        <a:latin typeface="Times New Roman" panose="02020603050405020304" pitchFamily="18" charset="0"/>
                        <a:ea typeface="宋体" panose="02010600030101010101" pitchFamily="2" charset="-122"/>
                      </a:endParaRPr>
                    </a:p>
                  </a:txBody>
                  <a:tcPr marL="9525" marR="9525" marT="9525" marB="9525"/>
                </a:tc>
                <a:tc hMerge="1">
                  <a:txBody>
                    <a:bodyPr/>
                    <a:lstStyle/>
                    <a:p>
                      <a:endParaRPr lang="zh-CN" altLang="en-US"/>
                    </a:p>
                  </a:txBody>
                  <a:tcPr/>
                </a:tc>
                <a:tc hMerge="1">
                  <a:txBody>
                    <a:bodyPr/>
                    <a:lstStyle/>
                    <a:p>
                      <a:pPr algn="l">
                        <a:spcAft>
                          <a:spcPts val="0"/>
                        </a:spcAft>
                      </a:pPr>
                      <a:endParaRPr lang="zh-CN" sz="2000" dirty="0">
                        <a:effectLst/>
                        <a:latin typeface="Times New Roman" panose="02020603050405020304" pitchFamily="18" charset="0"/>
                        <a:ea typeface="宋体" panose="02010600030101010101" pitchFamily="2" charset="-122"/>
                      </a:endParaRPr>
                    </a:p>
                  </a:txBody>
                  <a:tcPr marL="9525" marR="9525" marT="9525" marB="9525"/>
                </a:tc>
              </a:tr>
              <a:tr h="158563">
                <a:tc gridSpan="5">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1050" b="1" smtClean="0">
                          <a:effectLst/>
                          <a:latin typeface="Arial" panose="020B0604020202020204" pitchFamily="34" charset="0"/>
                          <a:ea typeface="+mn-ea"/>
                          <a:cs typeface="Arial" panose="020B0604020202020204" pitchFamily="34" charset="0"/>
                        </a:rPr>
                        <a:t>Intelligence and Automation</a:t>
                      </a:r>
                      <a:endParaRPr lang="zh-CN" sz="1050" b="1"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hMerge="1">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lang="zh-CN" sz="105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hMerge="1">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lang="zh-CN" altLang="en-US" sz="1050" dirty="0">
                        <a:latin typeface="Arial" panose="020B0604020202020204" pitchFamily="34" charset="0"/>
                        <a:cs typeface="Arial" panose="020B0604020202020204" pitchFamily="34" charset="0"/>
                      </a:endParaRPr>
                    </a:p>
                  </a:txBody>
                  <a:tcPr marL="9525" marR="9525" marT="9525" marB="9525">
                    <a:solidFill>
                      <a:schemeClr val="tx2">
                        <a:lumMod val="20000"/>
                        <a:lumOff val="80000"/>
                      </a:schemeClr>
                    </a:solidFill>
                  </a:tcPr>
                </a:tc>
                <a:tc hMerge="1">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lang="zh-CN" altLang="en-US" sz="1050" smtClean="0">
                        <a:latin typeface="Arial" panose="020B0604020202020204" pitchFamily="34" charset="0"/>
                        <a:cs typeface="Arial" panose="020B0604020202020204" pitchFamily="34" charset="0"/>
                      </a:endParaRPr>
                    </a:p>
                  </a:txBody>
                  <a:tcPr marL="9525" marR="9525" marT="9525" marB="9525">
                    <a:solidFill>
                      <a:schemeClr val="tx2">
                        <a:lumMod val="20000"/>
                        <a:lumOff val="80000"/>
                      </a:schemeClr>
                    </a:solidFill>
                  </a:tcPr>
                </a:tc>
                <a:tc hMerge="1">
                  <a:txBody>
                    <a:bodyPr/>
                    <a:lstStyle/>
                    <a:p>
                      <a:pPr marL="0" marR="0" lvl="0" indent="0" algn="just" defTabSz="1219170" rtl="0" eaLnBrk="1" fontAlgn="auto" latinLnBrk="0" hangingPunct="1">
                        <a:lnSpc>
                          <a:spcPct val="100000"/>
                        </a:lnSpc>
                        <a:spcBef>
                          <a:spcPts val="0"/>
                        </a:spcBef>
                        <a:spcAft>
                          <a:spcPts val="0"/>
                        </a:spcAft>
                        <a:buClrTx/>
                        <a:buSzTx/>
                        <a:buFontTx/>
                        <a:buNone/>
                        <a:tabLst/>
                        <a:defRPr/>
                      </a:pPr>
                      <a:endParaRPr lang="zh-CN" sz="105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r>
              <a:tr h="158563">
                <a:tc>
                  <a:txBody>
                    <a:bodyPr/>
                    <a:lstStyle/>
                    <a:p>
                      <a:pPr marL="0" algn="l" defTabSz="1219170" rtl="0" eaLnBrk="1" latinLnBrk="0" hangingPunct="1">
                        <a:spcAft>
                          <a:spcPts val="0"/>
                        </a:spcAft>
                      </a:pPr>
                      <a:r>
                        <a:rPr lang="en-US" altLang="zh-CN" sz="1050" kern="1200" dirty="0" smtClean="0">
                          <a:solidFill>
                            <a:schemeClr val="dk1"/>
                          </a:solidFill>
                          <a:effectLst/>
                          <a:latin typeface="Arial" panose="020B0604020202020204" pitchFamily="34" charset="0"/>
                          <a:ea typeface="+mn-ea"/>
                          <a:cs typeface="Arial" panose="020B0604020202020204" pitchFamily="34" charset="0"/>
                        </a:rPr>
                        <a:t>1</a:t>
                      </a:r>
                      <a:endParaRPr lang="zh-CN" sz="1050" kern="1200" dirty="0">
                        <a:solidFill>
                          <a:schemeClr val="dk1"/>
                        </a:solidFill>
                        <a:effectLst/>
                        <a:latin typeface="Arial" panose="020B0604020202020204" pitchFamily="34" charset="0"/>
                        <a:ea typeface="+mn-ea"/>
                        <a:cs typeface="Arial" panose="020B0604020202020204" pitchFamily="34" charset="0"/>
                      </a:endParaRPr>
                    </a:p>
                  </a:txBody>
                  <a:tcPr marL="9525" marR="9525" marT="9525" marB="9525">
                    <a:solidFill>
                      <a:schemeClr val="tx2">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1050" kern="1200" smtClean="0">
                          <a:solidFill>
                            <a:srgbClr val="000000"/>
                          </a:solidFill>
                          <a:effectLst/>
                          <a:latin typeface="Arial" panose="020B0604020202020204" pitchFamily="34" charset="0"/>
                          <a:ea typeface="+mn-ea"/>
                          <a:cs typeface="Arial" panose="020B0604020202020204" pitchFamily="34" charset="0"/>
                        </a:rPr>
                        <a:t>New SID on enhancement of autonomous network levels</a:t>
                      </a:r>
                      <a:endParaRPr lang="zh-CN" sz="105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it-IT" altLang="zh-CN" sz="1050" kern="1200" smtClean="0">
                          <a:solidFill>
                            <a:srgbClr val="000000"/>
                          </a:solidFill>
                          <a:effectLst/>
                          <a:latin typeface="Arial" panose="020B0604020202020204" pitchFamily="34" charset="0"/>
                          <a:ea typeface="+mn-ea"/>
                          <a:cs typeface="Arial" panose="020B0604020202020204" pitchFamily="34" charset="0"/>
                        </a:rPr>
                        <a:t>China Mobile, Huawei</a:t>
                      </a:r>
                      <a:endParaRPr lang="zh-CN" altLang="en-US" sz="1050" dirty="0">
                        <a:latin typeface="Arial" panose="020B0604020202020204" pitchFamily="34" charset="0"/>
                        <a:cs typeface="Arial" panose="020B0604020202020204" pitchFamily="34" charset="0"/>
                      </a:endParaRPr>
                    </a:p>
                  </a:txBody>
                  <a:tcPr marL="9525" marR="9525" marT="9525" marB="9525">
                    <a:solidFill>
                      <a:schemeClr val="tx2">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1050" smtClean="0">
                          <a:latin typeface="Arial" panose="020B0604020202020204" pitchFamily="34" charset="0"/>
                          <a:cs typeface="Arial" panose="020B0604020202020204" pitchFamily="34" charset="0"/>
                        </a:rPr>
                        <a:t>FS_eANL</a:t>
                      </a:r>
                      <a:endParaRPr lang="zh-CN" altLang="en-US" sz="1050" smtClean="0">
                        <a:latin typeface="Arial" panose="020B0604020202020204" pitchFamily="34" charset="0"/>
                        <a:cs typeface="Arial" panose="020B0604020202020204" pitchFamily="34" charset="0"/>
                      </a:endParaRPr>
                    </a:p>
                  </a:txBody>
                  <a:tcPr marL="9525" marR="9525" marT="9525" marB="9525">
                    <a:solidFill>
                      <a:schemeClr val="tx2">
                        <a:lumMod val="20000"/>
                        <a:lumOff val="80000"/>
                      </a:schemeClr>
                    </a:solidFill>
                  </a:tcPr>
                </a:tc>
                <a:tc>
                  <a:txBody>
                    <a:bodyPr/>
                    <a:lstStyle/>
                    <a:p>
                      <a:pPr marL="0" marR="0" lvl="0" indent="0" algn="just" defTabSz="1219170" rtl="0" eaLnBrk="1" fontAlgn="auto" latinLnBrk="0" hangingPunct="1">
                        <a:lnSpc>
                          <a:spcPct val="100000"/>
                        </a:lnSpc>
                        <a:spcBef>
                          <a:spcPts val="0"/>
                        </a:spcBef>
                        <a:spcAft>
                          <a:spcPts val="0"/>
                        </a:spcAft>
                        <a:buClrTx/>
                        <a:buSzTx/>
                        <a:buFontTx/>
                        <a:buNone/>
                        <a:tabLst/>
                        <a:defRPr/>
                      </a:pPr>
                      <a:r>
                        <a:rPr lang="en-US" sz="1050" dirty="0" smtClean="0">
                          <a:solidFill>
                            <a:srgbClr val="000000"/>
                          </a:solidFill>
                          <a:effectLst/>
                          <a:latin typeface="Arial" panose="020B0604020202020204" pitchFamily="34" charset="0"/>
                          <a:ea typeface="宋体" panose="02010600030101010101" pitchFamily="2" charset="-122"/>
                          <a:cs typeface="Arial" panose="020B0604020202020204" pitchFamily="34" charset="0"/>
                        </a:rPr>
                        <a:t>Wait for SA approval</a:t>
                      </a:r>
                      <a:endParaRPr lang="zh-CN" sz="105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r>
              <a:tr h="262923">
                <a:tc>
                  <a:txBody>
                    <a:bodyPr/>
                    <a:lstStyle/>
                    <a:p>
                      <a:pPr marL="0" algn="l" defTabSz="1219170" rtl="0" eaLnBrk="1" latinLnBrk="0" hangingPunct="1">
                        <a:spcAft>
                          <a:spcPts val="0"/>
                        </a:spcAft>
                      </a:pPr>
                      <a:r>
                        <a:rPr lang="en-US" altLang="zh-CN" sz="1050" kern="1200" dirty="0" smtClean="0">
                          <a:solidFill>
                            <a:schemeClr val="dk1"/>
                          </a:solidFill>
                          <a:effectLst/>
                          <a:latin typeface="Arial" panose="020B0604020202020204" pitchFamily="34" charset="0"/>
                          <a:ea typeface="+mn-ea"/>
                          <a:cs typeface="Arial" panose="020B0604020202020204" pitchFamily="34" charset="0"/>
                        </a:rPr>
                        <a:t>2</a:t>
                      </a:r>
                      <a:endParaRPr lang="zh-CN" sz="1050" kern="1200" dirty="0">
                        <a:solidFill>
                          <a:schemeClr val="dk1"/>
                        </a:solidFill>
                        <a:effectLst/>
                        <a:latin typeface="Arial" panose="020B0604020202020204" pitchFamily="34" charset="0"/>
                        <a:ea typeface="+mn-ea"/>
                        <a:cs typeface="Arial" panose="020B0604020202020204" pitchFamily="34" charset="0"/>
                      </a:endParaRPr>
                    </a:p>
                  </a:txBody>
                  <a:tcPr marL="9525" marR="9525" marT="9525" marB="9525">
                    <a:solidFill>
                      <a:schemeClr val="tx2">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1050" kern="1200" smtClean="0">
                          <a:solidFill>
                            <a:srgbClr val="000000"/>
                          </a:solidFill>
                          <a:effectLst/>
                          <a:latin typeface="Arial" panose="020B0604020202020204" pitchFamily="34" charset="0"/>
                          <a:ea typeface="+mn-ea"/>
                          <a:cs typeface="Arial" panose="020B0604020202020204" pitchFamily="34" charset="0"/>
                        </a:rPr>
                        <a:t>New SID on evaluation of autonomous network levels</a:t>
                      </a:r>
                      <a:endParaRPr lang="zh-CN" sz="105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it-IT" altLang="zh-CN" sz="1050" kern="1200" smtClean="0">
                          <a:solidFill>
                            <a:srgbClr val="000000"/>
                          </a:solidFill>
                          <a:effectLst/>
                          <a:latin typeface="Arial" panose="020B0604020202020204" pitchFamily="34" charset="0"/>
                          <a:ea typeface="+mn-ea"/>
                          <a:cs typeface="Arial" panose="020B0604020202020204" pitchFamily="34" charset="0"/>
                        </a:rPr>
                        <a:t>China Mobile, Huawei</a:t>
                      </a:r>
                      <a:endParaRPr lang="zh-CN" altLang="en-US" sz="1050" dirty="0">
                        <a:latin typeface="Arial" panose="020B0604020202020204" pitchFamily="34" charset="0"/>
                        <a:cs typeface="Arial" panose="020B0604020202020204" pitchFamily="34" charset="0"/>
                      </a:endParaRPr>
                    </a:p>
                  </a:txBody>
                  <a:tcPr marL="9525" marR="9525" marT="9525" marB="9525">
                    <a:solidFill>
                      <a:schemeClr val="tx2">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1050" smtClean="0">
                          <a:latin typeface="Arial" panose="020B0604020202020204" pitchFamily="34" charset="0"/>
                          <a:cs typeface="Arial" panose="020B0604020202020204" pitchFamily="34" charset="0"/>
                        </a:rPr>
                        <a:t>FS_ANLEVA</a:t>
                      </a:r>
                      <a:endParaRPr lang="zh-CN" altLang="en-US" sz="1050" smtClean="0">
                        <a:latin typeface="Arial" panose="020B0604020202020204" pitchFamily="34" charset="0"/>
                        <a:cs typeface="Arial" panose="020B0604020202020204" pitchFamily="34" charset="0"/>
                      </a:endParaRPr>
                    </a:p>
                  </a:txBody>
                  <a:tcPr marL="9525" marR="9525" marT="9525" marB="9525">
                    <a:solidFill>
                      <a:schemeClr val="tx2">
                        <a:lumMod val="20000"/>
                        <a:lumOff val="80000"/>
                      </a:schemeClr>
                    </a:solidFill>
                  </a:tcPr>
                </a:tc>
                <a:tc>
                  <a:txBody>
                    <a:bodyPr/>
                    <a:lstStyle/>
                    <a:p>
                      <a:pPr marL="0" marR="0" lvl="0" indent="0" algn="just" defTabSz="1219170" rtl="0" eaLnBrk="1" fontAlgn="auto" latinLnBrk="0" hangingPunct="1">
                        <a:lnSpc>
                          <a:spcPct val="100000"/>
                        </a:lnSpc>
                        <a:spcBef>
                          <a:spcPts val="0"/>
                        </a:spcBef>
                        <a:spcAft>
                          <a:spcPts val="0"/>
                        </a:spcAft>
                        <a:buClrTx/>
                        <a:buSzTx/>
                        <a:buFontTx/>
                        <a:buNone/>
                        <a:tabLst/>
                        <a:defRPr/>
                      </a:pPr>
                      <a:r>
                        <a:rPr lang="en-US" sz="1050" smtClean="0">
                          <a:solidFill>
                            <a:srgbClr val="000000"/>
                          </a:solidFill>
                          <a:effectLst/>
                          <a:latin typeface="Arial" panose="020B0604020202020204" pitchFamily="34" charset="0"/>
                          <a:ea typeface="宋体" panose="02010600030101010101" pitchFamily="2" charset="-122"/>
                          <a:cs typeface="Arial" panose="020B0604020202020204" pitchFamily="34" charset="0"/>
                        </a:rPr>
                        <a:t>Wait for SA approval</a:t>
                      </a:r>
                      <a:endParaRPr lang="zh-CN" sz="105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r>
              <a:tr h="275058">
                <a:tc>
                  <a:txBody>
                    <a:bodyPr/>
                    <a:lstStyle/>
                    <a:p>
                      <a:pPr marL="0" algn="l" defTabSz="1219170" rtl="0" eaLnBrk="1" latinLnBrk="0" hangingPunct="1">
                        <a:spcAft>
                          <a:spcPts val="0"/>
                        </a:spcAft>
                      </a:pPr>
                      <a:r>
                        <a:rPr lang="en-US" altLang="zh-CN" sz="1050" kern="1200" dirty="0" smtClean="0">
                          <a:solidFill>
                            <a:schemeClr val="dk1"/>
                          </a:solidFill>
                          <a:effectLst/>
                          <a:latin typeface="Arial" panose="020B0604020202020204" pitchFamily="34" charset="0"/>
                          <a:ea typeface="+mn-ea"/>
                          <a:cs typeface="Arial" panose="020B0604020202020204" pitchFamily="34" charset="0"/>
                        </a:rPr>
                        <a:t>3</a:t>
                      </a:r>
                      <a:endParaRPr lang="zh-CN" sz="1050" kern="1200" dirty="0">
                        <a:solidFill>
                          <a:schemeClr val="dk1"/>
                        </a:solidFill>
                        <a:effectLst/>
                        <a:latin typeface="Arial" panose="020B0604020202020204" pitchFamily="34" charset="0"/>
                        <a:ea typeface="+mn-ea"/>
                        <a:cs typeface="Arial" panose="020B0604020202020204" pitchFamily="34" charset="0"/>
                      </a:endParaRPr>
                    </a:p>
                  </a:txBody>
                  <a:tcPr marL="9525" marR="9525" marT="9525" marB="9525">
                    <a:solidFill>
                      <a:schemeClr val="tx2">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1050" kern="1200" dirty="0" smtClean="0">
                          <a:solidFill>
                            <a:srgbClr val="000000"/>
                          </a:solidFill>
                          <a:effectLst/>
                          <a:latin typeface="Arial" panose="020B0604020202020204" pitchFamily="34" charset="0"/>
                          <a:ea typeface="+mn-ea"/>
                          <a:cs typeface="Arial" panose="020B0604020202020204" pitchFamily="34" charset="0"/>
                        </a:rPr>
                        <a:t>New Rel-18 SID on Enhanced intent driven management services for mobile network</a:t>
                      </a:r>
                      <a:endParaRPr lang="zh-CN" sz="105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it-IT" altLang="zh-CN" sz="1050" kern="1200" dirty="0" smtClean="0">
                          <a:solidFill>
                            <a:srgbClr val="000000"/>
                          </a:solidFill>
                          <a:effectLst/>
                          <a:latin typeface="Arial" panose="020B0604020202020204" pitchFamily="34" charset="0"/>
                          <a:ea typeface="+mn-ea"/>
                          <a:cs typeface="Arial" panose="020B0604020202020204" pitchFamily="34" charset="0"/>
                        </a:rPr>
                        <a:t>Huawei, Ericsson</a:t>
                      </a:r>
                      <a:endParaRPr lang="zh-CN" altLang="en-US" sz="1050" dirty="0">
                        <a:latin typeface="Arial" panose="020B0604020202020204" pitchFamily="34" charset="0"/>
                        <a:cs typeface="Arial" panose="020B0604020202020204" pitchFamily="34" charset="0"/>
                      </a:endParaRPr>
                    </a:p>
                  </a:txBody>
                  <a:tcPr marL="9525" marR="9525" marT="9525" marB="9525">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altLang="zh-CN" sz="1050" dirty="0" err="1" smtClean="0">
                          <a:latin typeface="Arial" panose="020B0604020202020204" pitchFamily="34" charset="0"/>
                          <a:cs typeface="Arial" panose="020B0604020202020204" pitchFamily="34" charset="0"/>
                        </a:rPr>
                        <a:t>FS_eIDMS_MN</a:t>
                      </a:r>
                      <a:endParaRPr lang="zh-CN" altLang="en-US" sz="1050" dirty="0" smtClean="0">
                        <a:latin typeface="Arial" panose="020B0604020202020204" pitchFamily="34" charset="0"/>
                        <a:cs typeface="Arial" panose="020B0604020202020204" pitchFamily="34" charset="0"/>
                      </a:endParaRPr>
                    </a:p>
                  </a:txBody>
                  <a:tcPr marL="9525" marR="9525" marT="9525" marB="9525">
                    <a:solidFill>
                      <a:schemeClr val="tx2">
                        <a:lumMod val="20000"/>
                        <a:lumOff val="80000"/>
                      </a:schemeClr>
                    </a:solidFill>
                  </a:tcPr>
                </a:tc>
                <a:tc>
                  <a:txBody>
                    <a:bodyPr/>
                    <a:lstStyle/>
                    <a:p>
                      <a:pPr marL="0" marR="0" lvl="0" indent="0" algn="just" defTabSz="1219170" rtl="0" eaLnBrk="1" fontAlgn="auto" latinLnBrk="0" hangingPunct="1">
                        <a:lnSpc>
                          <a:spcPct val="100000"/>
                        </a:lnSpc>
                        <a:spcBef>
                          <a:spcPts val="0"/>
                        </a:spcBef>
                        <a:spcAft>
                          <a:spcPts val="0"/>
                        </a:spcAft>
                        <a:buClrTx/>
                        <a:buSzTx/>
                        <a:buFontTx/>
                        <a:buNone/>
                        <a:tabLst/>
                        <a:defRPr/>
                      </a:pPr>
                      <a:r>
                        <a:rPr lang="en-US" sz="1050" dirty="0" smtClean="0">
                          <a:solidFill>
                            <a:srgbClr val="000000"/>
                          </a:solidFill>
                          <a:effectLst/>
                          <a:latin typeface="Arial" panose="020B0604020202020204" pitchFamily="34" charset="0"/>
                          <a:ea typeface="宋体" panose="02010600030101010101" pitchFamily="2" charset="-122"/>
                          <a:cs typeface="Arial" panose="020B0604020202020204" pitchFamily="34" charset="0"/>
                        </a:rPr>
                        <a:t>Wait for SA approval</a:t>
                      </a:r>
                      <a:endParaRPr lang="zh-CN" sz="105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r>
              <a:tr h="220362">
                <a:tc>
                  <a:txBody>
                    <a:bodyPr/>
                    <a:lstStyle/>
                    <a:p>
                      <a:pPr marL="0" algn="l" defTabSz="1219170" rtl="0" eaLnBrk="1" latinLnBrk="0" hangingPunct="1">
                        <a:spcAft>
                          <a:spcPts val="0"/>
                        </a:spcAft>
                      </a:pPr>
                      <a:r>
                        <a:rPr lang="en-US" altLang="zh-CN" sz="1050" kern="1200" smtClean="0">
                          <a:solidFill>
                            <a:schemeClr val="dk1"/>
                          </a:solidFill>
                          <a:effectLst/>
                          <a:latin typeface="Arial" panose="020B0604020202020204" pitchFamily="34" charset="0"/>
                          <a:ea typeface="+mn-ea"/>
                          <a:cs typeface="Arial" panose="020B0604020202020204" pitchFamily="34" charset="0"/>
                        </a:rPr>
                        <a:t>4</a:t>
                      </a:r>
                      <a:endParaRPr lang="zh-CN" sz="1050" kern="1200" dirty="0">
                        <a:solidFill>
                          <a:schemeClr val="dk1"/>
                        </a:solidFill>
                        <a:effectLst/>
                        <a:latin typeface="Arial" panose="020B0604020202020204" pitchFamily="34" charset="0"/>
                        <a:ea typeface="+mn-ea"/>
                        <a:cs typeface="Arial" panose="020B0604020202020204" pitchFamily="34" charset="0"/>
                      </a:endParaRPr>
                    </a:p>
                  </a:txBody>
                  <a:tcPr marL="9525" marR="9525" marT="9525" marB="9525">
                    <a:solidFill>
                      <a:schemeClr val="tx2">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1050" kern="1200" dirty="0" smtClean="0">
                          <a:solidFill>
                            <a:srgbClr val="000000"/>
                          </a:solidFill>
                          <a:effectLst/>
                          <a:latin typeface="Arial" panose="020B0604020202020204" pitchFamily="34" charset="0"/>
                          <a:ea typeface="+mn-ea"/>
                          <a:cs typeface="Arial" panose="020B0604020202020204" pitchFamily="34" charset="0"/>
                        </a:rPr>
                        <a:t>New Rel-18 SID AI/ML management</a:t>
                      </a:r>
                    </a:p>
                  </a:txBody>
                  <a:tcPr marL="9525" marR="9525" marT="9525" marB="9525">
                    <a:solidFill>
                      <a:schemeClr val="tx2">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1050" kern="1200" dirty="0" smtClean="0">
                          <a:solidFill>
                            <a:srgbClr val="000000"/>
                          </a:solidFill>
                          <a:effectLst/>
                          <a:latin typeface="Arial" panose="020B0604020202020204" pitchFamily="34" charset="0"/>
                          <a:ea typeface="+mn-ea"/>
                          <a:cs typeface="Arial" panose="020B0604020202020204" pitchFamily="34" charset="0"/>
                        </a:rPr>
                        <a:t>Intel, NEC</a:t>
                      </a:r>
                    </a:p>
                  </a:txBody>
                  <a:tcPr marL="9525" marR="9525" marT="9525" marB="9525">
                    <a:solidFill>
                      <a:schemeClr val="tx2">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1050" dirty="0" smtClean="0">
                          <a:latin typeface="Arial" panose="020B0604020202020204" pitchFamily="34" charset="0"/>
                          <a:cs typeface="Arial" panose="020B0604020202020204" pitchFamily="34" charset="0"/>
                        </a:rPr>
                        <a:t>FS_AIML_MGMT</a:t>
                      </a:r>
                      <a:endParaRPr lang="zh-CN" sz="105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a:txBody>
                    <a:bodyPr/>
                    <a:lstStyle/>
                    <a:p>
                      <a:pPr algn="l">
                        <a:spcAft>
                          <a:spcPts val="0"/>
                        </a:spcAft>
                      </a:pPr>
                      <a:r>
                        <a:rPr lang="en-US" altLang="zh-CN" sz="1050" smtClean="0">
                          <a:solidFill>
                            <a:srgbClr val="000000"/>
                          </a:solidFill>
                          <a:effectLst/>
                          <a:latin typeface="Arial" panose="020B0604020202020204" pitchFamily="34" charset="0"/>
                          <a:ea typeface="宋体" panose="02010600030101010101" pitchFamily="2" charset="-122"/>
                          <a:cs typeface="Arial" panose="020B0604020202020204" pitchFamily="34" charset="0"/>
                        </a:rPr>
                        <a:t>Wait for SA approval</a:t>
                      </a:r>
                      <a:endParaRPr lang="zh-CN" altLang="en-US" sz="1050" dirty="0">
                        <a:effectLst/>
                        <a:latin typeface="Arial" panose="020B0604020202020204" pitchFamily="34" charset="0"/>
                        <a:ea typeface="+mn-ea"/>
                        <a:cs typeface="Arial" panose="020B0604020202020204" pitchFamily="34" charset="0"/>
                      </a:endParaRPr>
                    </a:p>
                  </a:txBody>
                  <a:tcPr marL="9525" marR="9525" marT="9525" marB="9525">
                    <a:solidFill>
                      <a:schemeClr val="tx2">
                        <a:lumMod val="20000"/>
                        <a:lumOff val="80000"/>
                      </a:schemeClr>
                    </a:solidFill>
                  </a:tcPr>
                </a:tc>
              </a:tr>
              <a:tr h="220362">
                <a:tc>
                  <a:txBody>
                    <a:bodyPr/>
                    <a:lstStyle/>
                    <a:p>
                      <a:pPr marL="0" algn="l" defTabSz="1219170" rtl="0" eaLnBrk="1" latinLnBrk="0" hangingPunct="1">
                        <a:spcAft>
                          <a:spcPts val="0"/>
                        </a:spcAft>
                      </a:pPr>
                      <a:r>
                        <a:rPr lang="en-US" altLang="zh-CN" sz="1050" kern="1200" smtClean="0">
                          <a:solidFill>
                            <a:schemeClr val="dk1"/>
                          </a:solidFill>
                          <a:effectLst/>
                          <a:latin typeface="Arial" panose="020B0604020202020204" pitchFamily="34" charset="0"/>
                          <a:ea typeface="+mn-ea"/>
                          <a:cs typeface="Arial" panose="020B0604020202020204" pitchFamily="34" charset="0"/>
                        </a:rPr>
                        <a:t>5</a:t>
                      </a:r>
                      <a:endParaRPr lang="zh-CN" sz="1050" kern="1200" dirty="0">
                        <a:solidFill>
                          <a:schemeClr val="dk1"/>
                        </a:solidFill>
                        <a:effectLst/>
                        <a:latin typeface="Arial" panose="020B0604020202020204" pitchFamily="34" charset="0"/>
                        <a:ea typeface="+mn-ea"/>
                        <a:cs typeface="Arial" panose="020B0604020202020204" pitchFamily="34" charset="0"/>
                      </a:endParaRPr>
                    </a:p>
                  </a:txBody>
                  <a:tcPr marL="9525" marR="9525" marT="9525" marB="9525">
                    <a:solidFill>
                      <a:schemeClr val="tx2">
                        <a:lumMod val="20000"/>
                        <a:lumOff val="80000"/>
                      </a:schemeClr>
                    </a:solid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1050" kern="1200" dirty="0" smtClean="0">
                          <a:solidFill>
                            <a:schemeClr val="tx1"/>
                          </a:solidFill>
                          <a:effectLst/>
                          <a:latin typeface="Arial" panose="020B0604020202020204" pitchFamily="34" charset="0"/>
                          <a:ea typeface="+mn-ea"/>
                          <a:cs typeface="Arial" panose="020B0604020202020204" pitchFamily="34" charset="0"/>
                        </a:rPr>
                        <a:t>Study on Enhancement of the management aspects related to NWDAF </a:t>
                      </a:r>
                      <a:endParaRPr lang="zh-CN" sz="1050" kern="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1050" kern="1200" smtClean="0">
                          <a:solidFill>
                            <a:schemeClr val="dk1"/>
                          </a:solidFill>
                          <a:effectLst/>
                          <a:latin typeface="Arial" panose="020B0604020202020204" pitchFamily="34" charset="0"/>
                          <a:ea typeface="微软雅黑" panose="020B0503020204020204" pitchFamily="34" charset="-122"/>
                          <a:cs typeface="Arial" panose="020B0604020202020204" pitchFamily="34" charset="0"/>
                        </a:rPr>
                        <a:t>China Telecom</a:t>
                      </a:r>
                    </a:p>
                  </a:txBody>
                  <a:tcPr marL="9525" marR="9525" marT="9525" marB="9525">
                    <a:solidFill>
                      <a:schemeClr val="tx2">
                        <a:lumMod val="20000"/>
                        <a:lumOff val="80000"/>
                      </a:schemeClr>
                    </a:solidFill>
                  </a:tcPr>
                </a:tc>
                <a:tc>
                  <a:txBody>
                    <a:bodyPr/>
                    <a:lstStyle/>
                    <a:p>
                      <a:pPr marL="0" algn="l" defTabSz="1219170" rtl="0" eaLnBrk="1" fontAlgn="t" latinLnBrk="0" hangingPunct="1">
                        <a:spcAft>
                          <a:spcPts val="0"/>
                        </a:spcAft>
                      </a:pPr>
                      <a:r>
                        <a:rPr lang="en-US" altLang="zh-CN" sz="1050" kern="1200" dirty="0" smtClean="0">
                          <a:solidFill>
                            <a:schemeClr val="tx1"/>
                          </a:solidFill>
                          <a:effectLst/>
                          <a:latin typeface="Arial" panose="020B0604020202020204" pitchFamily="34" charset="0"/>
                          <a:ea typeface="+mn-ea"/>
                          <a:cs typeface="Arial" panose="020B0604020202020204" pitchFamily="34" charset="0"/>
                        </a:rPr>
                        <a:t>FS_MANWDAF</a:t>
                      </a:r>
                      <a:endParaRPr lang="zh-CN" sz="1050" kern="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1050" smtClean="0">
                          <a:solidFill>
                            <a:srgbClr val="000000"/>
                          </a:solidFill>
                          <a:effectLst/>
                          <a:latin typeface="Arial" panose="020B0604020202020204" pitchFamily="34" charset="0"/>
                          <a:ea typeface="+mn-ea"/>
                          <a:cs typeface="Arial" panose="020B0604020202020204" pitchFamily="34" charset="0"/>
                        </a:rPr>
                        <a:t>Wait for SA approval</a:t>
                      </a:r>
                      <a:endParaRPr lang="zh-CN" altLang="en-US" sz="1050" smtClean="0">
                        <a:effectLst/>
                        <a:latin typeface="Arial" panose="020B0604020202020204" pitchFamily="34" charset="0"/>
                        <a:ea typeface="+mn-ea"/>
                        <a:cs typeface="Arial" panose="020B0604020202020204" pitchFamily="34" charset="0"/>
                      </a:endParaRPr>
                    </a:p>
                    <a:p>
                      <a:pPr algn="l">
                        <a:spcAft>
                          <a:spcPts val="0"/>
                        </a:spcAft>
                      </a:pPr>
                      <a:endParaRPr lang="zh-CN" altLang="en-US" sz="1050" dirty="0">
                        <a:effectLst/>
                        <a:latin typeface="Arial" panose="020B0604020202020204" pitchFamily="34" charset="0"/>
                        <a:ea typeface="+mn-ea"/>
                        <a:cs typeface="Arial" panose="020B0604020202020204" pitchFamily="34" charset="0"/>
                      </a:endParaRPr>
                    </a:p>
                  </a:txBody>
                  <a:tcPr marL="9525" marR="9525" marT="9525" marB="9525">
                    <a:solidFill>
                      <a:schemeClr val="tx2">
                        <a:lumMod val="20000"/>
                        <a:lumOff val="80000"/>
                      </a:schemeClr>
                    </a:solidFill>
                  </a:tcPr>
                </a:tc>
              </a:tr>
              <a:tr h="158563">
                <a:tc gridSpan="5">
                  <a:txBody>
                    <a:bodyPr/>
                    <a:lstStyle/>
                    <a:p>
                      <a:pPr algn="l">
                        <a:spcAft>
                          <a:spcPts val="0"/>
                        </a:spcAft>
                      </a:pPr>
                      <a:r>
                        <a:rPr lang="en-US" altLang="zh-CN" sz="1050" b="1" smtClean="0">
                          <a:effectLst/>
                          <a:latin typeface="Arial" panose="020B0604020202020204" pitchFamily="34" charset="0"/>
                          <a:ea typeface="+mn-ea"/>
                          <a:cs typeface="Arial" panose="020B0604020202020204" pitchFamily="34" charset="0"/>
                        </a:rPr>
                        <a:t>Management Architecture and Mechanisms</a:t>
                      </a:r>
                      <a:endParaRPr lang="zh-CN" sz="1050" b="1"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6">
                        <a:lumMod val="20000"/>
                        <a:lumOff val="80000"/>
                      </a:schemeClr>
                    </a:solidFill>
                  </a:tcPr>
                </a:tc>
                <a:tc hMerge="1">
                  <a:txBody>
                    <a:bodyPr/>
                    <a:lstStyle/>
                    <a:p>
                      <a:pPr algn="l">
                        <a:spcAft>
                          <a:spcPts val="0"/>
                        </a:spcAft>
                      </a:pPr>
                      <a:endParaRPr lang="zh-CN" sz="105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6">
                        <a:lumMod val="20000"/>
                        <a:lumOff val="80000"/>
                      </a:schemeClr>
                    </a:solidFill>
                  </a:tcPr>
                </a:tc>
                <a:tc hMerge="1">
                  <a:txBody>
                    <a:bodyPr/>
                    <a:lstStyle/>
                    <a:p>
                      <a:endParaRPr lang="zh-CN" altLang="en-US" sz="1050" dirty="0">
                        <a:latin typeface="Arial" panose="020B0604020202020204" pitchFamily="34" charset="0"/>
                        <a:cs typeface="Arial" panose="020B0604020202020204" pitchFamily="34" charset="0"/>
                      </a:endParaRPr>
                    </a:p>
                  </a:txBody>
                  <a:tcPr marL="9525" marR="9525" marT="9525" marB="9525">
                    <a:solidFill>
                      <a:schemeClr val="accent6">
                        <a:lumMod val="20000"/>
                        <a:lumOff val="80000"/>
                      </a:schemeClr>
                    </a:solidFill>
                  </a:tcPr>
                </a:tc>
                <a:tc hMerge="1">
                  <a:txBody>
                    <a:bodyPr/>
                    <a:lstStyle/>
                    <a:p>
                      <a:pPr algn="l">
                        <a:spcAft>
                          <a:spcPts val="0"/>
                        </a:spcAft>
                      </a:pPr>
                      <a:endParaRPr lang="zh-CN" sz="105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6">
                        <a:lumMod val="20000"/>
                        <a:lumOff val="80000"/>
                      </a:schemeClr>
                    </a:solidFill>
                  </a:tcPr>
                </a:tc>
                <a:tc hMerge="1">
                  <a:txBody>
                    <a:bodyPr/>
                    <a:lstStyle/>
                    <a:p>
                      <a:pPr algn="l">
                        <a:spcAft>
                          <a:spcPts val="0"/>
                        </a:spcAft>
                      </a:pPr>
                      <a:endParaRPr lang="zh-CN" altLang="en-US" sz="1050" dirty="0">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r>
              <a:tr h="158563">
                <a:tc>
                  <a:txBody>
                    <a:bodyPr/>
                    <a:lstStyle/>
                    <a:p>
                      <a:pPr marL="0" algn="l" defTabSz="1219170" rtl="0" eaLnBrk="1" latinLnBrk="0" hangingPunct="1">
                        <a:spcAft>
                          <a:spcPts val="0"/>
                        </a:spcAft>
                      </a:pPr>
                      <a:r>
                        <a:rPr lang="en-US" altLang="zh-CN" sz="1050" kern="1200" smtClean="0">
                          <a:solidFill>
                            <a:schemeClr val="dk1"/>
                          </a:solidFill>
                          <a:effectLst/>
                          <a:latin typeface="Arial" panose="020B0604020202020204" pitchFamily="34" charset="0"/>
                          <a:ea typeface="+mn-ea"/>
                          <a:cs typeface="Arial" panose="020B0604020202020204" pitchFamily="34" charset="0"/>
                        </a:rPr>
                        <a:t>6</a:t>
                      </a:r>
                      <a:endParaRPr lang="zh-CN" sz="1050" kern="1200" dirty="0">
                        <a:solidFill>
                          <a:schemeClr val="dk1"/>
                        </a:solidFill>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c>
                  <a:txBody>
                    <a:bodyPr/>
                    <a:lstStyle/>
                    <a:p>
                      <a:pPr algn="l">
                        <a:spcAft>
                          <a:spcPts val="0"/>
                        </a:spcAft>
                      </a:pPr>
                      <a:r>
                        <a:rPr lang="en-US" sz="1050" dirty="0" smtClean="0">
                          <a:solidFill>
                            <a:srgbClr val="000000"/>
                          </a:solidFill>
                          <a:effectLst/>
                          <a:latin typeface="Arial" panose="020B0604020202020204" pitchFamily="34" charset="0"/>
                          <a:ea typeface="宋体" panose="02010600030101010101" pitchFamily="2" charset="-122"/>
                          <a:cs typeface="Arial" panose="020B0604020202020204" pitchFamily="34" charset="0"/>
                        </a:rPr>
                        <a:t>New SID on Fault Supervision Evolution </a:t>
                      </a:r>
                      <a:endParaRPr lang="zh-CN" sz="105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6">
                        <a:lumMod val="20000"/>
                        <a:lumOff val="80000"/>
                      </a:schemeClr>
                    </a:solidFill>
                  </a:tcPr>
                </a:tc>
                <a:tc>
                  <a:txBody>
                    <a:bodyPr/>
                    <a:lstStyle/>
                    <a:p>
                      <a:r>
                        <a:rPr lang="en-US" altLang="zh-CN" sz="1050" smtClean="0">
                          <a:latin typeface="Arial" panose="020B0604020202020204" pitchFamily="34" charset="0"/>
                          <a:cs typeface="Arial" panose="020B0604020202020204" pitchFamily="34" charset="0"/>
                        </a:rPr>
                        <a:t>Huawei,China Mobile</a:t>
                      </a:r>
                      <a:endParaRPr lang="zh-CN" altLang="en-US" sz="1050" dirty="0">
                        <a:latin typeface="Arial" panose="020B0604020202020204" pitchFamily="34" charset="0"/>
                        <a:cs typeface="Arial" panose="020B0604020202020204" pitchFamily="34" charset="0"/>
                      </a:endParaRPr>
                    </a:p>
                  </a:txBody>
                  <a:tcPr marL="9525" marR="9525" marT="9525" marB="9525">
                    <a:solidFill>
                      <a:schemeClr val="accent6">
                        <a:lumMod val="20000"/>
                        <a:lumOff val="80000"/>
                      </a:schemeClr>
                    </a:solidFill>
                  </a:tcPr>
                </a:tc>
                <a:tc>
                  <a:txBody>
                    <a:bodyPr/>
                    <a:lstStyle/>
                    <a:p>
                      <a:pPr algn="l">
                        <a:spcAft>
                          <a:spcPts val="0"/>
                        </a:spcAft>
                      </a:pPr>
                      <a:r>
                        <a:rPr lang="en-GB" sz="1050" dirty="0" smtClean="0">
                          <a:solidFill>
                            <a:srgbClr val="000000"/>
                          </a:solidFill>
                          <a:effectLst/>
                          <a:latin typeface="Arial" panose="020B0604020202020204" pitchFamily="34" charset="0"/>
                          <a:ea typeface="宋体" panose="02010600030101010101" pitchFamily="2" charset="-122"/>
                          <a:cs typeface="Arial" panose="020B0604020202020204" pitchFamily="34" charset="0"/>
                        </a:rPr>
                        <a:t>FS_FSEV</a:t>
                      </a:r>
                      <a:endParaRPr lang="zh-CN" sz="105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6">
                        <a:lumMod val="20000"/>
                        <a:lumOff val="80000"/>
                      </a:schemeClr>
                    </a:solidFill>
                  </a:tcPr>
                </a:tc>
                <a:tc>
                  <a:txBody>
                    <a:bodyPr/>
                    <a:lstStyle/>
                    <a:p>
                      <a:pPr algn="l">
                        <a:spcAft>
                          <a:spcPts val="0"/>
                        </a:spcAft>
                      </a:pPr>
                      <a:r>
                        <a:rPr lang="en-US" altLang="zh-CN" sz="1050" smtClean="0">
                          <a:solidFill>
                            <a:srgbClr val="000000"/>
                          </a:solidFill>
                          <a:effectLst/>
                          <a:latin typeface="Arial" panose="020B0604020202020204" pitchFamily="34" charset="0"/>
                          <a:ea typeface="宋体" panose="02010600030101010101" pitchFamily="2" charset="-122"/>
                          <a:cs typeface="Arial" panose="020B0604020202020204" pitchFamily="34" charset="0"/>
                        </a:rPr>
                        <a:t>Wait for SA approval</a:t>
                      </a:r>
                      <a:endParaRPr lang="zh-CN" altLang="en-US" sz="1050" dirty="0">
                        <a:effectLst/>
                        <a:latin typeface="Arial" panose="020B0604020202020204" pitchFamily="34" charset="0"/>
                        <a:ea typeface="+mn-ea"/>
                        <a:cs typeface="Arial" panose="020B0604020202020204" pitchFamily="34" charset="0"/>
                      </a:endParaRPr>
                    </a:p>
                  </a:txBody>
                  <a:tcPr marL="9525" marR="9525" marT="9525" marB="9525">
                    <a:solidFill>
                      <a:schemeClr val="accent6">
                        <a:lumMod val="20000"/>
                        <a:lumOff val="80000"/>
                      </a:schemeClr>
                    </a:solidFill>
                  </a:tcPr>
                </a:tc>
              </a:tr>
              <a:tr h="158563">
                <a:tc gridSpan="5">
                  <a:txBody>
                    <a:bodyPr/>
                    <a:lstStyle/>
                    <a:p>
                      <a:pPr marL="0" algn="l" defTabSz="1219170" rtl="0" eaLnBrk="1" latinLnBrk="0" hangingPunct="1">
                        <a:spcAft>
                          <a:spcPts val="0"/>
                        </a:spcAft>
                      </a:pPr>
                      <a:r>
                        <a:rPr lang="en-US" altLang="zh-CN" sz="1050" b="1" kern="1200" smtClean="0">
                          <a:solidFill>
                            <a:schemeClr val="dk1"/>
                          </a:solidFill>
                          <a:effectLst/>
                          <a:latin typeface="Arial" panose="020B0604020202020204" pitchFamily="34" charset="0"/>
                          <a:ea typeface="+mn-ea"/>
                          <a:cs typeface="Arial" panose="020B0604020202020204" pitchFamily="34" charset="0"/>
                        </a:rPr>
                        <a:t>Support of New Services</a:t>
                      </a:r>
                      <a:endParaRPr lang="zh-CN" sz="1050" b="1" kern="1200" dirty="0">
                        <a:solidFill>
                          <a:schemeClr val="dk1"/>
                        </a:solidFill>
                        <a:effectLst/>
                        <a:latin typeface="Arial" panose="020B0604020202020204" pitchFamily="34" charset="0"/>
                        <a:ea typeface="+mn-ea"/>
                        <a:cs typeface="Arial" panose="020B0604020202020204" pitchFamily="34" charset="0"/>
                      </a:endParaRPr>
                    </a:p>
                  </a:txBody>
                  <a:tcPr marL="9525" marR="9525" marT="9525" marB="9525">
                    <a:solidFill>
                      <a:schemeClr val="accent3">
                        <a:lumMod val="20000"/>
                        <a:lumOff val="80000"/>
                      </a:schemeClr>
                    </a:solidFill>
                  </a:tcPr>
                </a:tc>
                <a:tc hMerge="1">
                  <a:txBody>
                    <a:bodyPr/>
                    <a:lstStyle/>
                    <a:p>
                      <a:pPr algn="l">
                        <a:spcAft>
                          <a:spcPts val="0"/>
                        </a:spcAft>
                      </a:pPr>
                      <a:endParaRPr lang="zh-CN" sz="105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3">
                        <a:lumMod val="20000"/>
                        <a:lumOff val="80000"/>
                      </a:schemeClr>
                    </a:solidFill>
                  </a:tcPr>
                </a:tc>
                <a:tc hMerge="1">
                  <a:txBody>
                    <a:bodyPr/>
                    <a:lstStyle/>
                    <a:p>
                      <a:endParaRPr lang="zh-CN" altLang="en-US" sz="1050" dirty="0">
                        <a:latin typeface="Arial" panose="020B0604020202020204" pitchFamily="34" charset="0"/>
                        <a:cs typeface="Arial" panose="020B0604020202020204" pitchFamily="34" charset="0"/>
                      </a:endParaRPr>
                    </a:p>
                  </a:txBody>
                  <a:tcPr marL="9525" marR="9525" marT="9525" marB="9525">
                    <a:solidFill>
                      <a:schemeClr val="accent3">
                        <a:lumMod val="20000"/>
                        <a:lumOff val="80000"/>
                      </a:schemeClr>
                    </a:solidFill>
                  </a:tcPr>
                </a:tc>
                <a:tc hMerge="1">
                  <a:txBody>
                    <a:bodyPr/>
                    <a:lstStyle/>
                    <a:p>
                      <a:pPr algn="l">
                        <a:spcAft>
                          <a:spcPts val="0"/>
                        </a:spcAft>
                      </a:pPr>
                      <a:endParaRPr lang="zh-CN" sz="105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3">
                        <a:lumMod val="20000"/>
                        <a:lumOff val="80000"/>
                      </a:schemeClr>
                    </a:solidFill>
                  </a:tcPr>
                </a:tc>
                <a:tc hMerge="1">
                  <a:txBody>
                    <a:bodyPr/>
                    <a:lstStyle/>
                    <a:p>
                      <a:pPr algn="l">
                        <a:spcAft>
                          <a:spcPts val="0"/>
                        </a:spcAft>
                      </a:pPr>
                      <a:endParaRPr lang="zh-CN" altLang="en-US" sz="1050" dirty="0">
                        <a:effectLst/>
                        <a:latin typeface="Arial" panose="020B0604020202020204" pitchFamily="34" charset="0"/>
                        <a:ea typeface="+mn-ea"/>
                        <a:cs typeface="Arial" panose="020B0604020202020204" pitchFamily="34" charset="0"/>
                      </a:endParaRPr>
                    </a:p>
                  </a:txBody>
                  <a:tcPr marL="9525" marR="9525" marT="9525" marB="9525">
                    <a:solidFill>
                      <a:schemeClr val="accent3">
                        <a:lumMod val="20000"/>
                        <a:lumOff val="80000"/>
                      </a:schemeClr>
                    </a:solidFill>
                  </a:tcPr>
                </a:tc>
              </a:tr>
              <a:tr h="158563">
                <a:tc>
                  <a:txBody>
                    <a:bodyPr/>
                    <a:lstStyle/>
                    <a:p>
                      <a:pPr marL="0" algn="l" defTabSz="1219170" rtl="0" eaLnBrk="1" latinLnBrk="0" hangingPunct="1">
                        <a:spcAft>
                          <a:spcPts val="0"/>
                        </a:spcAft>
                      </a:pPr>
                      <a:r>
                        <a:rPr lang="en-US" altLang="zh-CN" sz="1050" kern="1200" smtClean="0">
                          <a:solidFill>
                            <a:schemeClr val="dk1"/>
                          </a:solidFill>
                          <a:effectLst/>
                          <a:latin typeface="Arial" panose="020B0604020202020204" pitchFamily="34" charset="0"/>
                          <a:ea typeface="+mn-ea"/>
                          <a:cs typeface="Arial" panose="020B0604020202020204" pitchFamily="34" charset="0"/>
                        </a:rPr>
                        <a:t>7</a:t>
                      </a:r>
                      <a:endParaRPr lang="zh-CN" sz="1050" kern="1200" dirty="0">
                        <a:solidFill>
                          <a:schemeClr val="dk1"/>
                        </a:solidFill>
                        <a:effectLst/>
                        <a:latin typeface="Arial" panose="020B0604020202020204" pitchFamily="34" charset="0"/>
                        <a:ea typeface="+mn-ea"/>
                        <a:cs typeface="Arial" panose="020B0604020202020204" pitchFamily="34" charset="0"/>
                      </a:endParaRPr>
                    </a:p>
                  </a:txBody>
                  <a:tcPr marL="9525" marR="9525" marT="9525" marB="9525">
                    <a:solidFill>
                      <a:schemeClr val="accent3">
                        <a:lumMod val="20000"/>
                        <a:lumOff val="80000"/>
                      </a:schemeClr>
                    </a:solidFill>
                  </a:tcPr>
                </a:tc>
                <a:tc>
                  <a:txBody>
                    <a:bodyPr/>
                    <a:lstStyle/>
                    <a:p>
                      <a:pPr algn="l">
                        <a:spcAft>
                          <a:spcPts val="0"/>
                        </a:spcAft>
                      </a:pPr>
                      <a:r>
                        <a:rPr lang="en-US" sz="1050" dirty="0" smtClean="0">
                          <a:solidFill>
                            <a:srgbClr val="000000"/>
                          </a:solidFill>
                          <a:effectLst/>
                          <a:latin typeface="Arial" panose="020B0604020202020204" pitchFamily="34" charset="0"/>
                          <a:ea typeface="宋体" panose="02010600030101010101" pitchFamily="2" charset="-122"/>
                          <a:cs typeface="Arial" panose="020B0604020202020204" pitchFamily="34" charset="0"/>
                        </a:rPr>
                        <a:t>New SID on enhancement on management of NPN </a:t>
                      </a:r>
                      <a:endParaRPr lang="zh-CN" sz="105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3">
                        <a:lumMod val="20000"/>
                        <a:lumOff val="80000"/>
                      </a:schemeClr>
                    </a:solidFill>
                  </a:tcPr>
                </a:tc>
                <a:tc>
                  <a:txBody>
                    <a:bodyPr/>
                    <a:lstStyle/>
                    <a:p>
                      <a:r>
                        <a:rPr lang="en-US" altLang="zh-CN" sz="1050" smtClean="0">
                          <a:latin typeface="Arial" panose="020B0604020202020204" pitchFamily="34" charset="0"/>
                          <a:cs typeface="Arial" panose="020B0604020202020204" pitchFamily="34" charset="0"/>
                        </a:rPr>
                        <a:t>Huawei</a:t>
                      </a:r>
                      <a:endParaRPr lang="zh-CN" altLang="en-US" sz="1050" dirty="0">
                        <a:latin typeface="Arial" panose="020B0604020202020204" pitchFamily="34" charset="0"/>
                        <a:cs typeface="Arial" panose="020B0604020202020204" pitchFamily="34" charset="0"/>
                      </a:endParaRPr>
                    </a:p>
                  </a:txBody>
                  <a:tcPr marL="9525" marR="9525" marT="9525" marB="9525">
                    <a:solidFill>
                      <a:schemeClr val="accent3">
                        <a:lumMod val="20000"/>
                        <a:lumOff val="80000"/>
                      </a:schemeClr>
                    </a:solidFill>
                  </a:tcPr>
                </a:tc>
                <a:tc>
                  <a:txBody>
                    <a:bodyPr/>
                    <a:lstStyle/>
                    <a:p>
                      <a:pPr algn="l">
                        <a:spcAft>
                          <a:spcPts val="0"/>
                        </a:spcAft>
                      </a:pPr>
                      <a:r>
                        <a:rPr lang="en-GB" sz="1050" dirty="0" err="1" smtClean="0">
                          <a:solidFill>
                            <a:srgbClr val="000000"/>
                          </a:solidFill>
                          <a:effectLst/>
                          <a:latin typeface="Arial" panose="020B0604020202020204" pitchFamily="34" charset="0"/>
                          <a:ea typeface="宋体" panose="02010600030101010101" pitchFamily="2" charset="-122"/>
                          <a:cs typeface="Arial" panose="020B0604020202020204" pitchFamily="34" charset="0"/>
                        </a:rPr>
                        <a:t>FS_OAM_eNPN</a:t>
                      </a:r>
                      <a:endParaRPr lang="zh-CN" sz="105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3">
                        <a:lumMod val="20000"/>
                        <a:lumOff val="80000"/>
                      </a:schemeClr>
                    </a:solidFill>
                  </a:tcPr>
                </a:tc>
                <a:tc>
                  <a:txBody>
                    <a:bodyPr/>
                    <a:lstStyle/>
                    <a:p>
                      <a:pPr algn="l">
                        <a:spcAft>
                          <a:spcPts val="0"/>
                        </a:spcAft>
                      </a:pPr>
                      <a:r>
                        <a:rPr lang="en-US" altLang="zh-CN" sz="1050" smtClean="0">
                          <a:solidFill>
                            <a:srgbClr val="000000"/>
                          </a:solidFill>
                          <a:effectLst/>
                          <a:latin typeface="Arial" panose="020B0604020202020204" pitchFamily="34" charset="0"/>
                          <a:ea typeface="宋体" panose="02010600030101010101" pitchFamily="2" charset="-122"/>
                          <a:cs typeface="Arial" panose="020B0604020202020204" pitchFamily="34" charset="0"/>
                        </a:rPr>
                        <a:t>Wait for SA approval</a:t>
                      </a:r>
                      <a:endParaRPr lang="zh-CN" altLang="en-US" sz="1050" dirty="0">
                        <a:effectLst/>
                        <a:latin typeface="Arial" panose="020B0604020202020204" pitchFamily="34" charset="0"/>
                        <a:ea typeface="+mn-ea"/>
                        <a:cs typeface="Arial" panose="020B0604020202020204" pitchFamily="34" charset="0"/>
                      </a:endParaRPr>
                    </a:p>
                  </a:txBody>
                  <a:tcPr marL="9525" marR="9525" marT="9525" marB="9525">
                    <a:solidFill>
                      <a:schemeClr val="accent3">
                        <a:lumMod val="20000"/>
                        <a:lumOff val="80000"/>
                      </a:schemeClr>
                    </a:solidFill>
                  </a:tcPr>
                </a:tc>
              </a:tr>
              <a:tr h="158563">
                <a:tc>
                  <a:txBody>
                    <a:bodyPr/>
                    <a:lstStyle/>
                    <a:p>
                      <a:pPr marL="0" algn="l" defTabSz="1219170" rtl="0" eaLnBrk="1" latinLnBrk="0" hangingPunct="1">
                        <a:spcAft>
                          <a:spcPts val="0"/>
                        </a:spcAft>
                      </a:pPr>
                      <a:r>
                        <a:rPr lang="en-US" altLang="zh-CN" sz="1050" kern="1200" smtClean="0">
                          <a:solidFill>
                            <a:schemeClr val="dk1"/>
                          </a:solidFill>
                          <a:effectLst/>
                          <a:latin typeface="Arial" panose="020B0604020202020204" pitchFamily="34" charset="0"/>
                          <a:ea typeface="+mn-ea"/>
                          <a:cs typeface="Arial" panose="020B0604020202020204" pitchFamily="34" charset="0"/>
                        </a:rPr>
                        <a:t>8</a:t>
                      </a:r>
                      <a:endParaRPr lang="zh-CN" sz="1050" kern="1200" dirty="0">
                        <a:solidFill>
                          <a:schemeClr val="dk1"/>
                        </a:solidFill>
                        <a:effectLst/>
                        <a:latin typeface="Arial" panose="020B0604020202020204" pitchFamily="34" charset="0"/>
                        <a:ea typeface="+mn-ea"/>
                        <a:cs typeface="Arial" panose="020B0604020202020204" pitchFamily="34" charset="0"/>
                      </a:endParaRPr>
                    </a:p>
                  </a:txBody>
                  <a:tcPr marL="9525" marR="9525" marT="9525" marB="9525">
                    <a:solidFill>
                      <a:schemeClr val="accent3">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1050" kern="1200" dirty="0" smtClean="0">
                          <a:solidFill>
                            <a:srgbClr val="000000"/>
                          </a:solidFill>
                          <a:effectLst/>
                          <a:latin typeface="Arial" panose="020B0604020202020204" pitchFamily="34" charset="0"/>
                          <a:ea typeface="+mn-ea"/>
                          <a:cs typeface="Arial" panose="020B0604020202020204" pitchFamily="34" charset="0"/>
                        </a:rPr>
                        <a:t>New SID on new aspects of EE for 5G networks Phase 2</a:t>
                      </a:r>
                      <a:endParaRPr lang="zh-CN" sz="105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3">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1050" kern="1200" smtClean="0">
                          <a:solidFill>
                            <a:srgbClr val="000000"/>
                          </a:solidFill>
                          <a:effectLst/>
                          <a:latin typeface="Arial" panose="020B0604020202020204" pitchFamily="34" charset="0"/>
                          <a:ea typeface="+mn-ea"/>
                          <a:cs typeface="Arial" panose="020B0604020202020204" pitchFamily="34" charset="0"/>
                        </a:rPr>
                        <a:t>Orange</a:t>
                      </a:r>
                    </a:p>
                  </a:txBody>
                  <a:tcPr marL="9525" marR="9525" marT="9525" marB="9525">
                    <a:solidFill>
                      <a:schemeClr val="accent3">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1050" dirty="0" smtClean="0">
                          <a:latin typeface="Arial" panose="020B0604020202020204" pitchFamily="34" charset="0"/>
                          <a:cs typeface="Arial" panose="020B0604020202020204" pitchFamily="34" charset="0"/>
                        </a:rPr>
                        <a:t>FS_EE5G_Ph2</a:t>
                      </a:r>
                    </a:p>
                  </a:txBody>
                  <a:tcPr marL="9525" marR="9525" marT="9525" marB="9525">
                    <a:solidFill>
                      <a:schemeClr val="accent3">
                        <a:lumMod val="20000"/>
                        <a:lumOff val="80000"/>
                      </a:schemeClr>
                    </a:solidFill>
                  </a:tcPr>
                </a:tc>
                <a:tc>
                  <a:txBody>
                    <a:bodyPr/>
                    <a:lstStyle/>
                    <a:p>
                      <a:pPr algn="l">
                        <a:spcAft>
                          <a:spcPts val="0"/>
                        </a:spcAft>
                      </a:pPr>
                      <a:r>
                        <a:rPr lang="en-US" altLang="zh-CN" sz="1050" smtClean="0">
                          <a:solidFill>
                            <a:srgbClr val="000000"/>
                          </a:solidFill>
                          <a:effectLst/>
                          <a:latin typeface="Arial" panose="020B0604020202020204" pitchFamily="34" charset="0"/>
                          <a:ea typeface="宋体" panose="02010600030101010101" pitchFamily="2" charset="-122"/>
                          <a:cs typeface="Arial" panose="020B0604020202020204" pitchFamily="34" charset="0"/>
                        </a:rPr>
                        <a:t>Wait for SA approval</a:t>
                      </a:r>
                      <a:endParaRPr lang="zh-CN" altLang="en-US" sz="1050" dirty="0">
                        <a:effectLst/>
                        <a:latin typeface="Arial" panose="020B0604020202020204" pitchFamily="34" charset="0"/>
                        <a:ea typeface="+mn-ea"/>
                        <a:cs typeface="Arial" panose="020B0604020202020204" pitchFamily="34" charset="0"/>
                      </a:endParaRPr>
                    </a:p>
                  </a:txBody>
                  <a:tcPr marL="9525" marR="9525" marT="9525" marB="9525">
                    <a:solidFill>
                      <a:schemeClr val="accent3">
                        <a:lumMod val="20000"/>
                        <a:lumOff val="80000"/>
                      </a:schemeClr>
                    </a:solidFill>
                  </a:tcPr>
                </a:tc>
              </a:tr>
              <a:tr h="158563">
                <a:tc>
                  <a:txBody>
                    <a:bodyPr/>
                    <a:lstStyle/>
                    <a:p>
                      <a:pPr marL="0" algn="l" defTabSz="1219170" rtl="0" eaLnBrk="1" latinLnBrk="0" hangingPunct="1">
                        <a:spcAft>
                          <a:spcPts val="0"/>
                        </a:spcAft>
                      </a:pPr>
                      <a:r>
                        <a:rPr lang="en-US" altLang="zh-CN" sz="1050" kern="1200" smtClean="0">
                          <a:solidFill>
                            <a:schemeClr val="dk1"/>
                          </a:solidFill>
                          <a:effectLst/>
                          <a:latin typeface="Arial" panose="020B0604020202020204" pitchFamily="34" charset="0"/>
                          <a:ea typeface="+mn-ea"/>
                          <a:cs typeface="Arial" panose="020B0604020202020204" pitchFamily="34" charset="0"/>
                        </a:rPr>
                        <a:t>9</a:t>
                      </a:r>
                      <a:endParaRPr lang="zh-CN" sz="1050" kern="1200" dirty="0">
                        <a:solidFill>
                          <a:schemeClr val="dk1"/>
                        </a:solidFill>
                        <a:effectLst/>
                        <a:latin typeface="Arial" panose="020B0604020202020204" pitchFamily="34" charset="0"/>
                        <a:ea typeface="+mn-ea"/>
                        <a:cs typeface="Arial" panose="020B0604020202020204" pitchFamily="34" charset="0"/>
                      </a:endParaRPr>
                    </a:p>
                  </a:txBody>
                  <a:tcPr marL="9525" marR="9525" marT="9525" marB="9525">
                    <a:solidFill>
                      <a:schemeClr val="accent3">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1050" kern="1200" smtClean="0">
                          <a:solidFill>
                            <a:srgbClr val="000000"/>
                          </a:solidFill>
                          <a:effectLst/>
                          <a:latin typeface="Arial" panose="020B0604020202020204" pitchFamily="34" charset="0"/>
                          <a:ea typeface="+mn-ea"/>
                          <a:cs typeface="Arial" panose="020B0604020202020204" pitchFamily="34" charset="0"/>
                        </a:rPr>
                        <a:t>New SID on Network and Service Operations for Energy Verticals</a:t>
                      </a:r>
                      <a:endParaRPr lang="zh-CN" sz="105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3">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1050" kern="1200" smtClean="0">
                          <a:solidFill>
                            <a:srgbClr val="000000"/>
                          </a:solidFill>
                          <a:effectLst/>
                          <a:latin typeface="Arial" panose="020B0604020202020204" pitchFamily="34" charset="0"/>
                          <a:ea typeface="+mn-ea"/>
                          <a:cs typeface="Arial" panose="020B0604020202020204" pitchFamily="34" charset="0"/>
                        </a:rPr>
                        <a:t>Samsung</a:t>
                      </a:r>
                    </a:p>
                    <a:p>
                      <a:endParaRPr lang="zh-CN" altLang="en-US" sz="1050" dirty="0">
                        <a:latin typeface="Arial" panose="020B0604020202020204" pitchFamily="34" charset="0"/>
                        <a:cs typeface="Arial" panose="020B0604020202020204" pitchFamily="34" charset="0"/>
                      </a:endParaRPr>
                    </a:p>
                  </a:txBody>
                  <a:tcPr marL="9525" marR="9525" marT="9525" marB="9525">
                    <a:solidFill>
                      <a:schemeClr val="accent3">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1050" smtClean="0">
                          <a:latin typeface="Arial" panose="020B0604020202020204" pitchFamily="34" charset="0"/>
                          <a:cs typeface="Arial" panose="020B0604020202020204" pitchFamily="34" charset="0"/>
                        </a:rPr>
                        <a:t>FS_NSOEV</a:t>
                      </a:r>
                      <a:endParaRPr lang="zh-CN" altLang="en-US" sz="1050" smtClean="0">
                        <a:latin typeface="Arial" panose="020B0604020202020204" pitchFamily="34" charset="0"/>
                        <a:cs typeface="Arial" panose="020B0604020202020204" pitchFamily="34" charset="0"/>
                      </a:endParaRPr>
                    </a:p>
                    <a:p>
                      <a:pPr algn="l">
                        <a:spcAft>
                          <a:spcPts val="0"/>
                        </a:spcAft>
                      </a:pPr>
                      <a:endParaRPr lang="zh-CN" sz="105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3">
                        <a:lumMod val="20000"/>
                        <a:lumOff val="80000"/>
                      </a:schemeClr>
                    </a:solidFill>
                  </a:tcPr>
                </a:tc>
                <a:tc>
                  <a:txBody>
                    <a:bodyPr/>
                    <a:lstStyle/>
                    <a:p>
                      <a:pPr algn="l">
                        <a:spcAft>
                          <a:spcPts val="0"/>
                        </a:spcAft>
                      </a:pPr>
                      <a:r>
                        <a:rPr lang="en-US" altLang="zh-CN" sz="1050" smtClean="0">
                          <a:solidFill>
                            <a:srgbClr val="000000"/>
                          </a:solidFill>
                          <a:effectLst/>
                          <a:latin typeface="Arial" panose="020B0604020202020204" pitchFamily="34" charset="0"/>
                          <a:ea typeface="宋体" panose="02010600030101010101" pitchFamily="2" charset="-122"/>
                          <a:cs typeface="Arial" panose="020B0604020202020204" pitchFamily="34" charset="0"/>
                        </a:rPr>
                        <a:t>Wait for SA approval</a:t>
                      </a:r>
                      <a:endParaRPr lang="zh-CN" altLang="en-US" sz="1050" dirty="0">
                        <a:effectLst/>
                        <a:latin typeface="Arial" panose="020B0604020202020204" pitchFamily="34" charset="0"/>
                        <a:ea typeface="+mn-ea"/>
                        <a:cs typeface="Arial" panose="020B0604020202020204" pitchFamily="34" charset="0"/>
                      </a:endParaRPr>
                    </a:p>
                  </a:txBody>
                  <a:tcPr marL="9525" marR="9525" marT="9525" marB="9525">
                    <a:solidFill>
                      <a:schemeClr val="accent3">
                        <a:lumMod val="20000"/>
                        <a:lumOff val="80000"/>
                      </a:schemeClr>
                    </a:solidFill>
                  </a:tcPr>
                </a:tc>
              </a:tr>
              <a:tr h="158563">
                <a:tc>
                  <a:txBody>
                    <a:bodyPr/>
                    <a:lstStyle/>
                    <a:p>
                      <a:pPr marL="0" algn="l" defTabSz="1219170" rtl="0" eaLnBrk="1" latinLnBrk="0" hangingPunct="1">
                        <a:spcAft>
                          <a:spcPts val="0"/>
                        </a:spcAft>
                      </a:pPr>
                      <a:r>
                        <a:rPr lang="en-US" altLang="zh-CN" sz="1050" kern="1200" smtClean="0">
                          <a:solidFill>
                            <a:schemeClr val="dk1"/>
                          </a:solidFill>
                          <a:effectLst/>
                          <a:latin typeface="Arial" panose="020B0604020202020204" pitchFamily="34" charset="0"/>
                          <a:ea typeface="+mn-ea"/>
                          <a:cs typeface="Arial" panose="020B0604020202020204" pitchFamily="34" charset="0"/>
                        </a:rPr>
                        <a:t>10</a:t>
                      </a:r>
                      <a:endParaRPr lang="zh-CN" sz="1050" kern="1200" dirty="0">
                        <a:solidFill>
                          <a:schemeClr val="dk1"/>
                        </a:solidFill>
                        <a:effectLst/>
                        <a:latin typeface="Arial" panose="020B0604020202020204" pitchFamily="34" charset="0"/>
                        <a:ea typeface="+mn-ea"/>
                        <a:cs typeface="Arial" panose="020B0604020202020204" pitchFamily="34" charset="0"/>
                      </a:endParaRPr>
                    </a:p>
                  </a:txBody>
                  <a:tcPr marL="9525" marR="9525" marT="9525" marB="9525">
                    <a:solidFill>
                      <a:schemeClr val="accent3">
                        <a:lumMod val="20000"/>
                        <a:lumOff val="80000"/>
                      </a:schemeClr>
                    </a:solidFill>
                  </a:tcPr>
                </a:tc>
                <a:tc>
                  <a:txBody>
                    <a:bodyPr/>
                    <a:lstStyle/>
                    <a:p>
                      <a:pPr marL="0" algn="l" defTabSz="1219170" rtl="0" eaLnBrk="1" fontAlgn="t" latinLnBrk="0" hangingPunct="1">
                        <a:spcAft>
                          <a:spcPts val="0"/>
                        </a:spcAft>
                      </a:pPr>
                      <a:r>
                        <a:rPr lang="en-US" sz="1050" kern="1200" dirty="0" smtClean="0">
                          <a:solidFill>
                            <a:schemeClr val="dk1"/>
                          </a:solidFill>
                          <a:effectLst/>
                          <a:latin typeface="Arial" panose="020B0604020202020204" pitchFamily="34" charset="0"/>
                          <a:ea typeface="宋体" panose="02010600030101010101" pitchFamily="2" charset="-122"/>
                          <a:cs typeface="Arial" panose="020B0604020202020204" pitchFamily="34" charset="0"/>
                        </a:rPr>
                        <a:t>New SID on Key Quality Indicators(KQIs)for 5G service experience </a:t>
                      </a:r>
                      <a:endParaRPr lang="en-US" sz="1050" kern="1200" dirty="0">
                        <a:solidFill>
                          <a:schemeClr val="dk1"/>
                        </a:solidFill>
                        <a:effectLst/>
                        <a:latin typeface="Arial" panose="020B0604020202020204" pitchFamily="34" charset="0"/>
                        <a:ea typeface="宋体" panose="02010600030101010101" pitchFamily="2" charset="-122"/>
                        <a:cs typeface="Arial" panose="020B0604020202020204" pitchFamily="34" charset="0"/>
                      </a:endParaRPr>
                    </a:p>
                  </a:txBody>
                  <a:tcPr marL="4763" marR="4763" marT="4763" marB="0">
                    <a:solidFill>
                      <a:schemeClr val="accent3">
                        <a:lumMod val="20000"/>
                        <a:lumOff val="80000"/>
                      </a:schemeClr>
                    </a:solidFill>
                  </a:tcPr>
                </a:tc>
                <a:tc>
                  <a:txBody>
                    <a:bodyPr/>
                    <a:lstStyle/>
                    <a:p>
                      <a:r>
                        <a:rPr lang="en-US" altLang="zh-CN" sz="1050" smtClean="0">
                          <a:latin typeface="Arial" panose="020B0604020202020204" pitchFamily="34" charset="0"/>
                          <a:cs typeface="Arial" panose="020B0604020202020204" pitchFamily="34" charset="0"/>
                        </a:rPr>
                        <a:t>Huawei</a:t>
                      </a:r>
                      <a:endParaRPr lang="zh-CN" altLang="en-US" sz="1050">
                        <a:latin typeface="Arial" panose="020B0604020202020204" pitchFamily="34" charset="0"/>
                        <a:cs typeface="Arial" panose="020B0604020202020204" pitchFamily="34" charset="0"/>
                      </a:endParaRPr>
                    </a:p>
                  </a:txBody>
                  <a:tcPr marL="4763" marR="4763" marT="4763" marB="0">
                    <a:solidFill>
                      <a:schemeClr val="accent3">
                        <a:lumMod val="20000"/>
                        <a:lumOff val="80000"/>
                      </a:schemeClr>
                    </a:solidFill>
                  </a:tcPr>
                </a:tc>
                <a:tc>
                  <a:txBody>
                    <a:bodyPr/>
                    <a:lstStyle/>
                    <a:p>
                      <a:pPr marL="0" algn="l" defTabSz="1219170" rtl="0" eaLnBrk="1" fontAlgn="t" latinLnBrk="0" hangingPunct="1">
                        <a:spcAft>
                          <a:spcPts val="0"/>
                        </a:spcAft>
                      </a:pPr>
                      <a:r>
                        <a:rPr lang="en-US" sz="1050" kern="1200" dirty="0" smtClean="0">
                          <a:solidFill>
                            <a:schemeClr val="dk1"/>
                          </a:solidFill>
                          <a:effectLst/>
                          <a:latin typeface="Arial" panose="020B0604020202020204" pitchFamily="34" charset="0"/>
                          <a:ea typeface="宋体" panose="02010600030101010101" pitchFamily="2" charset="-122"/>
                          <a:cs typeface="Arial" panose="020B0604020202020204" pitchFamily="34" charset="0"/>
                        </a:rPr>
                        <a:t>KQI_5G</a:t>
                      </a:r>
                      <a:endParaRPr lang="en-US" sz="1050" kern="1200" dirty="0">
                        <a:solidFill>
                          <a:schemeClr val="dk1"/>
                        </a:solidFill>
                        <a:effectLst/>
                        <a:latin typeface="Arial" panose="020B0604020202020204" pitchFamily="34" charset="0"/>
                        <a:ea typeface="宋体" panose="02010600030101010101" pitchFamily="2" charset="-122"/>
                        <a:cs typeface="Arial" panose="020B0604020202020204" pitchFamily="34" charset="0"/>
                      </a:endParaRPr>
                    </a:p>
                  </a:txBody>
                  <a:tcPr marL="4763" marR="4763" marT="4763" marB="0">
                    <a:solidFill>
                      <a:schemeClr val="accent3">
                        <a:lumMod val="20000"/>
                        <a:lumOff val="80000"/>
                      </a:schemeClr>
                    </a:solidFill>
                  </a:tcPr>
                </a:tc>
                <a:tc>
                  <a:txBody>
                    <a:bodyPr/>
                    <a:lstStyle/>
                    <a:p>
                      <a:pPr algn="l">
                        <a:spcAft>
                          <a:spcPts val="0"/>
                        </a:spcAft>
                      </a:pPr>
                      <a:r>
                        <a:rPr lang="en-US" altLang="zh-CN" sz="1050" smtClean="0">
                          <a:solidFill>
                            <a:srgbClr val="000000"/>
                          </a:solidFill>
                          <a:effectLst/>
                          <a:latin typeface="Arial" panose="020B0604020202020204" pitchFamily="34" charset="0"/>
                          <a:ea typeface="宋体" panose="02010600030101010101" pitchFamily="2" charset="-122"/>
                          <a:cs typeface="Arial" panose="020B0604020202020204" pitchFamily="34" charset="0"/>
                        </a:rPr>
                        <a:t>Wait for SA approval</a:t>
                      </a:r>
                      <a:endParaRPr lang="zh-CN" altLang="en-US" sz="1050" dirty="0">
                        <a:effectLst/>
                        <a:latin typeface="Arial" panose="020B0604020202020204" pitchFamily="34" charset="0"/>
                        <a:ea typeface="+mn-ea"/>
                        <a:cs typeface="Arial" panose="020B0604020202020204" pitchFamily="34" charset="0"/>
                      </a:endParaRPr>
                    </a:p>
                  </a:txBody>
                  <a:tcPr marL="9525" marR="9525" marT="9525" marB="9525">
                    <a:solidFill>
                      <a:schemeClr val="accent3">
                        <a:lumMod val="20000"/>
                        <a:lumOff val="80000"/>
                      </a:schemeClr>
                    </a:solidFill>
                  </a:tcPr>
                </a:tc>
              </a:tr>
              <a:tr h="158563">
                <a:tc>
                  <a:txBody>
                    <a:bodyPr/>
                    <a:lstStyle/>
                    <a:p>
                      <a:pPr marL="0" algn="l" defTabSz="1219170" rtl="0" eaLnBrk="1" latinLnBrk="0" hangingPunct="1">
                        <a:spcAft>
                          <a:spcPts val="0"/>
                        </a:spcAft>
                      </a:pPr>
                      <a:r>
                        <a:rPr lang="en-US" altLang="zh-CN" sz="1050" kern="1200" smtClean="0">
                          <a:solidFill>
                            <a:schemeClr val="dk1"/>
                          </a:solidFill>
                          <a:effectLst/>
                          <a:latin typeface="Arial" panose="020B0604020202020204" pitchFamily="34" charset="0"/>
                          <a:ea typeface="+mn-ea"/>
                          <a:cs typeface="Arial" panose="020B0604020202020204" pitchFamily="34" charset="0"/>
                        </a:rPr>
                        <a:t>11</a:t>
                      </a:r>
                      <a:endParaRPr lang="zh-CN" sz="1050" kern="1200" dirty="0">
                        <a:solidFill>
                          <a:schemeClr val="dk1"/>
                        </a:solidFill>
                        <a:effectLst/>
                        <a:latin typeface="Arial" panose="020B0604020202020204" pitchFamily="34" charset="0"/>
                        <a:ea typeface="+mn-ea"/>
                        <a:cs typeface="Arial" panose="020B0604020202020204" pitchFamily="34" charset="0"/>
                      </a:endParaRPr>
                    </a:p>
                  </a:txBody>
                  <a:tcPr marL="9525" marR="9525" marT="9525" marB="9525">
                    <a:solidFill>
                      <a:schemeClr val="accent3">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1050" kern="1200" dirty="0" smtClean="0">
                          <a:solidFill>
                            <a:srgbClr val="000000"/>
                          </a:solidFill>
                          <a:effectLst/>
                          <a:latin typeface="Arial" panose="020B0604020202020204" pitchFamily="34" charset="0"/>
                          <a:ea typeface="+mn-ea"/>
                          <a:cs typeface="Arial" panose="020B0604020202020204" pitchFamily="34" charset="0"/>
                        </a:rPr>
                        <a:t>New SID on deterministic communication service assurance</a:t>
                      </a:r>
                      <a:endParaRPr lang="zh-CN" sz="105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3">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it-IT" altLang="zh-CN" sz="1050" kern="1200" smtClean="0">
                          <a:solidFill>
                            <a:srgbClr val="000000"/>
                          </a:solidFill>
                          <a:effectLst/>
                          <a:latin typeface="Arial" panose="020B0604020202020204" pitchFamily="34" charset="0"/>
                          <a:ea typeface="+mn-ea"/>
                          <a:cs typeface="Arial" panose="020B0604020202020204" pitchFamily="34" charset="0"/>
                        </a:rPr>
                        <a:t>Huawei</a:t>
                      </a:r>
                      <a:endParaRPr lang="zh-CN" altLang="en-US" sz="1050" dirty="0">
                        <a:latin typeface="Arial" panose="020B0604020202020204" pitchFamily="34" charset="0"/>
                        <a:cs typeface="Arial" panose="020B0604020202020204" pitchFamily="34" charset="0"/>
                      </a:endParaRPr>
                    </a:p>
                  </a:txBody>
                  <a:tcPr marL="9525" marR="9525" marT="9525" marB="9525">
                    <a:solidFill>
                      <a:schemeClr val="accent3">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1050" dirty="0" smtClean="0">
                          <a:latin typeface="Arial" panose="020B0604020202020204" pitchFamily="34" charset="0"/>
                          <a:cs typeface="Arial" panose="020B0604020202020204" pitchFamily="34" charset="0"/>
                        </a:rPr>
                        <a:t>FS_DCSA</a:t>
                      </a:r>
                      <a:endParaRPr lang="zh-CN" altLang="en-US" sz="1050" dirty="0" smtClean="0">
                        <a:latin typeface="Arial" panose="020B0604020202020204" pitchFamily="34" charset="0"/>
                        <a:cs typeface="Arial" panose="020B0604020202020204" pitchFamily="34" charset="0"/>
                      </a:endParaRPr>
                    </a:p>
                  </a:txBody>
                  <a:tcPr marL="9525" marR="9525" marT="9525" marB="9525">
                    <a:solidFill>
                      <a:schemeClr val="accent3">
                        <a:lumMod val="20000"/>
                        <a:lumOff val="80000"/>
                      </a:schemeClr>
                    </a:solidFill>
                  </a:tcPr>
                </a:tc>
                <a:tc>
                  <a:txBody>
                    <a:bodyPr/>
                    <a:lstStyle/>
                    <a:p>
                      <a:pPr algn="l">
                        <a:spcAft>
                          <a:spcPts val="0"/>
                        </a:spcAft>
                      </a:pPr>
                      <a:r>
                        <a:rPr lang="en-US" altLang="zh-CN" sz="1050" smtClean="0">
                          <a:solidFill>
                            <a:srgbClr val="000000"/>
                          </a:solidFill>
                          <a:effectLst/>
                          <a:latin typeface="Arial" panose="020B0604020202020204" pitchFamily="34" charset="0"/>
                          <a:ea typeface="宋体" panose="02010600030101010101" pitchFamily="2" charset="-122"/>
                          <a:cs typeface="Arial" panose="020B0604020202020204" pitchFamily="34" charset="0"/>
                        </a:rPr>
                        <a:t>Wait for SA approval</a:t>
                      </a:r>
                      <a:endParaRPr lang="zh-CN" altLang="en-US" sz="1050" dirty="0">
                        <a:effectLst/>
                        <a:latin typeface="Arial" panose="020B0604020202020204" pitchFamily="34" charset="0"/>
                        <a:ea typeface="+mn-ea"/>
                        <a:cs typeface="Arial" panose="020B0604020202020204" pitchFamily="34" charset="0"/>
                      </a:endParaRPr>
                    </a:p>
                  </a:txBody>
                  <a:tcPr marL="9525" marR="9525" marT="9525" marB="9525">
                    <a:solidFill>
                      <a:schemeClr val="accent3">
                        <a:lumMod val="20000"/>
                        <a:lumOff val="80000"/>
                      </a:schemeClr>
                    </a:solidFill>
                  </a:tcPr>
                </a:tc>
              </a:tr>
            </a:tbl>
          </a:graphicData>
        </a:graphic>
      </p:graphicFrame>
      <p:sp>
        <p:nvSpPr>
          <p:cNvPr id="14" name="矩形 13"/>
          <p:cNvSpPr/>
          <p:nvPr/>
        </p:nvSpPr>
        <p:spPr>
          <a:xfrm>
            <a:off x="291321" y="846723"/>
            <a:ext cx="5506805" cy="338554"/>
          </a:xfrm>
          <a:prstGeom prst="rect">
            <a:avLst/>
          </a:prstGeom>
        </p:spPr>
        <p:txBody>
          <a:bodyPr wrap="square">
            <a:spAutoFit/>
          </a:bodyPr>
          <a:lstStyle/>
          <a:p>
            <a:r>
              <a:rPr lang="en-US" altLang="zh-CN" sz="1600" b="1" smtClean="0">
                <a:solidFill>
                  <a:srgbClr val="0000FF"/>
                </a:solidFill>
                <a:latin typeface="+mn-lt"/>
              </a:rPr>
              <a:t>14 </a:t>
            </a:r>
            <a:r>
              <a:rPr lang="en-US" altLang="zh-CN" sz="1600" b="1" dirty="0" smtClean="0">
                <a:solidFill>
                  <a:srgbClr val="0000FF"/>
                </a:solidFill>
                <a:latin typeface="+mn-lt"/>
              </a:rPr>
              <a:t>Rel-18 WIs/SIs waiting for SA approval</a:t>
            </a:r>
            <a:endParaRPr lang="en-US" altLang="zh-CN" sz="1600" b="1" dirty="0">
              <a:solidFill>
                <a:srgbClr val="0000FF"/>
              </a:solidFill>
              <a:latin typeface="+mn-lt"/>
            </a:endParaRPr>
          </a:p>
        </p:txBody>
      </p:sp>
    </p:spTree>
    <p:extLst>
      <p:ext uri="{BB962C8B-B14F-4D97-AF65-F5344CB8AC3E}">
        <p14:creationId xmlns:p14="http://schemas.microsoft.com/office/powerpoint/2010/main" val="196639732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5813248" y="966789"/>
            <a:ext cx="6052751" cy="5101397"/>
          </a:xfrm>
          <a:prstGeom prst="rect">
            <a:avLst/>
          </a:prstGeom>
          <a:solidFill>
            <a:schemeClr val="bg1"/>
          </a:solidFill>
        </p:spPr>
        <p:txBody>
          <a:bodyPr wrap="square">
            <a:spAutoFit/>
          </a:bodyPr>
          <a:lstStyle/>
          <a:p>
            <a:r>
              <a:rPr lang="en-GB" altLang="zh-CN" sz="1050"/>
              <a:t>[SA5#140e], 6.3-MAINT, S5-216246 Rel-17 network slice isolation </a:t>
            </a:r>
            <a:endParaRPr lang="zh-CN" altLang="zh-CN" sz="1050"/>
          </a:p>
          <a:p>
            <a:r>
              <a:rPr lang="en-GB" altLang="zh-CN" sz="1050"/>
              <a:t>[SA5#140e], 6.3-MAINT, S5-216247 network slice protection on N6 interface </a:t>
            </a:r>
            <a:endParaRPr lang="zh-CN" altLang="zh-CN" sz="1050"/>
          </a:p>
          <a:p>
            <a:r>
              <a:rPr lang="en-GB" altLang="zh-CN" sz="1050"/>
              <a:t>[SA5#140e], 6.3-MAINT, S5-216248 network slice specific </a:t>
            </a:r>
            <a:r>
              <a:rPr lang="en-GB" altLang="zh-CN" sz="1050" smtClean="0"/>
              <a:t>authentication</a:t>
            </a:r>
            <a:endParaRPr lang="en-GB" altLang="zh-CN" sz="1050" b="1" smtClean="0"/>
          </a:p>
          <a:p>
            <a:r>
              <a:rPr lang="en-GB" altLang="zh-CN" sz="1050" b="1" smtClean="0"/>
              <a:t>TS </a:t>
            </a:r>
            <a:r>
              <a:rPr lang="en-GB" altLang="zh-CN" sz="1050" b="1"/>
              <a:t>28.622:</a:t>
            </a:r>
            <a:endParaRPr lang="zh-CN" altLang="zh-CN" sz="1050"/>
          </a:p>
          <a:p>
            <a:r>
              <a:rPr lang="en-GB" altLang="zh-CN" sz="1050"/>
              <a:t>[SA5#140e], 6.3-MAINT, GROUP#10(S5-216209/S5-216210) CR TS 28.622 Update the scope to be applicable for SBMA</a:t>
            </a:r>
            <a:endParaRPr lang="zh-CN" altLang="zh-CN" sz="1050"/>
          </a:p>
          <a:p>
            <a:r>
              <a:rPr lang="en-GB" altLang="zh-CN" sz="1050"/>
              <a:t>[SA5#140e], 6.3-MAINT, S5-216287 Rel-16 CR 28.622 Add missing definitions of common data types</a:t>
            </a:r>
            <a:endParaRPr lang="zh-CN" altLang="zh-CN" sz="1050"/>
          </a:p>
          <a:p>
            <a:r>
              <a:rPr lang="en-GB" altLang="zh-CN" sz="1050"/>
              <a:t>[SA5#140e], 6.3-MAINT, S5-216347 Rel-16 CR 28.622 Clarify behavior of NtfSubscriptionControl</a:t>
            </a:r>
            <a:endParaRPr lang="zh-CN" altLang="zh-CN" sz="1050"/>
          </a:p>
          <a:p>
            <a:r>
              <a:rPr lang="en-GB" altLang="zh-CN" sz="1050" b="1"/>
              <a:t>TS 28.623:</a:t>
            </a:r>
            <a:endParaRPr lang="zh-CN" altLang="zh-CN" sz="1050"/>
          </a:p>
          <a:p>
            <a:r>
              <a:rPr lang="en-GB" altLang="zh-CN" sz="1050"/>
              <a:t>[SA5#140e], 6.3-MAINT, S5-216037 Add new common types for YANG</a:t>
            </a:r>
            <a:endParaRPr lang="zh-CN" altLang="zh-CN" sz="1050"/>
          </a:p>
          <a:p>
            <a:r>
              <a:rPr lang="en-GB" altLang="zh-CN" sz="1050" b="1"/>
              <a:t>TS 28.658:</a:t>
            </a:r>
            <a:endParaRPr lang="zh-CN" altLang="zh-CN" sz="1050"/>
          </a:p>
          <a:p>
            <a:r>
              <a:rPr lang="en-GB" altLang="zh-CN" sz="1050"/>
              <a:t>[SA5#140e], 6.3-MAINT, GROUP#11(S5-216211/S5-216212) CR TS 28.658 Update EUTRAN NRM to be applicable for SBMA</a:t>
            </a:r>
            <a:endParaRPr lang="zh-CN" altLang="zh-CN" sz="1050"/>
          </a:p>
          <a:p>
            <a:r>
              <a:rPr lang="en-GB" altLang="zh-CN" sz="1050" b="1"/>
              <a:t>TS 28.662:</a:t>
            </a:r>
            <a:endParaRPr lang="zh-CN" altLang="zh-CN" sz="1050"/>
          </a:p>
          <a:p>
            <a:r>
              <a:rPr lang="en-GB" altLang="zh-CN" sz="1050"/>
              <a:t>[SA5#140e], 6.3-MAINT, GROUP#12(S5-216213/S5-216214) Update Generic RAN NRM to be applicable for SBMA</a:t>
            </a:r>
            <a:endParaRPr lang="zh-CN" altLang="zh-CN" sz="1050"/>
          </a:p>
          <a:p>
            <a:r>
              <a:rPr lang="en-GB" altLang="zh-CN" sz="1050" b="1"/>
              <a:t>TS 28.552:</a:t>
            </a:r>
            <a:endParaRPr lang="zh-CN" altLang="zh-CN" sz="1050"/>
          </a:p>
          <a:p>
            <a:r>
              <a:rPr lang="en-GB" altLang="zh-CN" sz="1050"/>
              <a:t>[SA5#140e], 6.3-MAINT, GROUP#13(S5-216307/S5-216310) CR 28.552 Correct definition of Distribution of UL UE throughput in gNB</a:t>
            </a:r>
            <a:endParaRPr lang="zh-CN" altLang="zh-CN" sz="1050"/>
          </a:p>
          <a:p>
            <a:r>
              <a:rPr lang="en-GB" altLang="zh-CN" sz="1050"/>
              <a:t>[SA5#140e], 6.3-MAINT, S5-216327 Rel-17 CR 28.552 Correct wording and header</a:t>
            </a:r>
            <a:endParaRPr lang="zh-CN" altLang="zh-CN" sz="1050"/>
          </a:p>
          <a:p>
            <a:r>
              <a:rPr lang="en-GB" altLang="zh-CN" sz="1050" b="1"/>
              <a:t>TS 32.160:</a:t>
            </a:r>
            <a:endParaRPr lang="zh-CN" altLang="zh-CN" sz="1050"/>
          </a:p>
          <a:p>
            <a:r>
              <a:rPr lang="en-GB" altLang="zh-CN" sz="1050"/>
              <a:t>[SA5#140e], 6.3-MAINT, S5-216288,Rel-17 CR 28.160 Amend stage 2 NRM specification template </a:t>
            </a:r>
            <a:endParaRPr lang="zh-CN" altLang="zh-CN" sz="1050"/>
          </a:p>
          <a:p>
            <a:r>
              <a:rPr lang="en-GB" altLang="zh-CN" sz="1050" b="1"/>
              <a:t>TS 32.422:</a:t>
            </a:r>
            <a:endParaRPr lang="zh-CN" altLang="zh-CN" sz="1050"/>
          </a:p>
          <a:p>
            <a:r>
              <a:rPr lang="en-GB" altLang="zh-CN" sz="1050"/>
              <a:t>[SA5#140e], 6.3-MAINT, GROUP#14(S5-216331/S5-216333) CR 32.422 Update to include Trace Failure admin messages</a:t>
            </a:r>
            <a:endParaRPr lang="zh-CN" altLang="zh-CN" sz="1050"/>
          </a:p>
          <a:p>
            <a:r>
              <a:rPr lang="en-GB" altLang="zh-CN" sz="1050"/>
              <a:t>[SA5#140e], 6.3-MAINT, GROUP#15(S5-216337/S5-216339) CR 32.422 Correction of IP Address of Trace Collection Entity</a:t>
            </a:r>
            <a:endParaRPr lang="zh-CN" altLang="zh-CN" sz="1050"/>
          </a:p>
          <a:p>
            <a:r>
              <a:rPr lang="en-GB" altLang="zh-CN" sz="1050" b="1"/>
              <a:t>TS 32.421&amp;TS 32.422&amp; TS 32.423&amp; TS28.623</a:t>
            </a:r>
            <a:endParaRPr lang="zh-CN" altLang="zh-CN" sz="1050"/>
          </a:p>
          <a:p>
            <a:r>
              <a:rPr lang="en-GB" altLang="zh-CN" sz="1050"/>
              <a:t>[SA5#140e], 6.3-MAINT, GROUP#16(S5-216100/S5-216101/S5-216102/S5-216103/S5-216104/S5-216105/S5-216106) Introduce missing interfaces of HSS</a:t>
            </a:r>
            <a:endParaRPr lang="en-US" altLang="zh-CN" sz="1050" b="1" dirty="0">
              <a:solidFill>
                <a:prstClr val="black"/>
              </a:solidFill>
            </a:endParaRPr>
          </a:p>
        </p:txBody>
      </p:sp>
      <p:sp>
        <p:nvSpPr>
          <p:cNvPr id="5" name="Title 1"/>
          <p:cNvSpPr txBox="1">
            <a:spLocks/>
          </p:cNvSpPr>
          <p:nvPr/>
        </p:nvSpPr>
        <p:spPr>
          <a:xfrm>
            <a:off x="205572" y="-10470"/>
            <a:ext cx="10139206" cy="920688"/>
          </a:xfrm>
          <a:prstGeom prst="rect">
            <a:avLst/>
          </a:prstGeom>
        </p:spPr>
        <p:txBody>
          <a:bodyPr/>
          <a:lstStyle>
            <a:lvl1pPr algn="ctr" rtl="0" eaLnBrk="0" fontAlgn="base" hangingPunct="0">
              <a:spcBef>
                <a:spcPct val="0"/>
              </a:spcBef>
              <a:spcAft>
                <a:spcPct val="0"/>
              </a:spcAft>
              <a:defRPr sz="4200">
                <a:solidFill>
                  <a:srgbClr val="FF0000"/>
                </a:solidFill>
                <a:latin typeface="+mj-lt"/>
                <a:ea typeface="+mj-ea"/>
                <a:cs typeface="+mj-cs"/>
              </a:defRPr>
            </a:lvl1pPr>
            <a:lvl2pPr algn="ctr" rtl="0" eaLnBrk="0" fontAlgn="base" hangingPunct="0">
              <a:spcBef>
                <a:spcPct val="0"/>
              </a:spcBef>
              <a:spcAft>
                <a:spcPct val="0"/>
              </a:spcAft>
              <a:defRPr sz="4200">
                <a:solidFill>
                  <a:srgbClr val="FF0000"/>
                </a:solidFill>
                <a:latin typeface="Calibri" pitchFamily="34" charset="0"/>
              </a:defRPr>
            </a:lvl2pPr>
            <a:lvl3pPr algn="ctr" rtl="0" eaLnBrk="0" fontAlgn="base" hangingPunct="0">
              <a:spcBef>
                <a:spcPct val="0"/>
              </a:spcBef>
              <a:spcAft>
                <a:spcPct val="0"/>
              </a:spcAft>
              <a:defRPr sz="4200">
                <a:solidFill>
                  <a:srgbClr val="FF0000"/>
                </a:solidFill>
                <a:latin typeface="Calibri" pitchFamily="34" charset="0"/>
              </a:defRPr>
            </a:lvl3pPr>
            <a:lvl4pPr algn="ctr" rtl="0" eaLnBrk="0" fontAlgn="base" hangingPunct="0">
              <a:spcBef>
                <a:spcPct val="0"/>
              </a:spcBef>
              <a:spcAft>
                <a:spcPct val="0"/>
              </a:spcAft>
              <a:defRPr sz="4200">
                <a:solidFill>
                  <a:srgbClr val="FF0000"/>
                </a:solidFill>
                <a:latin typeface="Calibri" pitchFamily="34" charset="0"/>
              </a:defRPr>
            </a:lvl4pPr>
            <a:lvl5pPr algn="ctr" rtl="0" eaLnBrk="0" fontAlgn="base" hangingPunct="0">
              <a:spcBef>
                <a:spcPct val="0"/>
              </a:spcBef>
              <a:spcAft>
                <a:spcPct val="0"/>
              </a:spcAft>
              <a:defRPr sz="4200">
                <a:solidFill>
                  <a:srgbClr val="FF0000"/>
                </a:solidFill>
                <a:latin typeface="Calibri" pitchFamily="34" charset="0"/>
              </a:defRPr>
            </a:lvl5pPr>
            <a:lvl6pPr marL="609585" algn="ctr" rtl="0" eaLnBrk="0" fontAlgn="base" hangingPunct="0">
              <a:spcBef>
                <a:spcPct val="0"/>
              </a:spcBef>
              <a:spcAft>
                <a:spcPct val="0"/>
              </a:spcAft>
              <a:defRPr sz="4267">
                <a:solidFill>
                  <a:srgbClr val="FF0000"/>
                </a:solidFill>
                <a:latin typeface="Calibri" pitchFamily="34" charset="0"/>
              </a:defRPr>
            </a:lvl6pPr>
            <a:lvl7pPr marL="1219170" algn="ctr" rtl="0" eaLnBrk="0" fontAlgn="base" hangingPunct="0">
              <a:spcBef>
                <a:spcPct val="0"/>
              </a:spcBef>
              <a:spcAft>
                <a:spcPct val="0"/>
              </a:spcAft>
              <a:defRPr sz="4267">
                <a:solidFill>
                  <a:srgbClr val="FF0000"/>
                </a:solidFill>
                <a:latin typeface="Calibri" pitchFamily="34" charset="0"/>
              </a:defRPr>
            </a:lvl7pPr>
            <a:lvl8pPr marL="1828754" algn="ctr" rtl="0" eaLnBrk="0" fontAlgn="base" hangingPunct="0">
              <a:spcBef>
                <a:spcPct val="0"/>
              </a:spcBef>
              <a:spcAft>
                <a:spcPct val="0"/>
              </a:spcAft>
              <a:defRPr sz="4267">
                <a:solidFill>
                  <a:srgbClr val="FF0000"/>
                </a:solidFill>
                <a:latin typeface="Calibri" pitchFamily="34" charset="0"/>
              </a:defRPr>
            </a:lvl8pPr>
            <a:lvl9pPr marL="2438339" algn="ctr" rtl="0" eaLnBrk="0" fontAlgn="base" hangingPunct="0">
              <a:spcBef>
                <a:spcPct val="0"/>
              </a:spcBef>
              <a:spcAft>
                <a:spcPct val="0"/>
              </a:spcAft>
              <a:defRPr sz="4267">
                <a:solidFill>
                  <a:srgbClr val="FF0000"/>
                </a:solidFill>
                <a:latin typeface="Calibri" pitchFamily="34" charset="0"/>
              </a:defRPr>
            </a:lvl9pPr>
          </a:lstStyle>
          <a:p>
            <a:r>
              <a:rPr lang="en-US" altLang="zh-CN" sz="3200" kern="0" dirty="0" smtClean="0"/>
              <a:t>Rel-16/Rel-17 CRs</a:t>
            </a:r>
            <a:endParaRPr lang="sv-SE" sz="3200" kern="0" dirty="0"/>
          </a:p>
        </p:txBody>
      </p:sp>
      <p:sp>
        <p:nvSpPr>
          <p:cNvPr id="10" name="文本框 9"/>
          <p:cNvSpPr txBox="1"/>
          <p:nvPr/>
        </p:nvSpPr>
        <p:spPr>
          <a:xfrm>
            <a:off x="139921" y="632903"/>
            <a:ext cx="9791870" cy="292388"/>
          </a:xfrm>
          <a:prstGeom prst="rect">
            <a:avLst/>
          </a:prstGeom>
          <a:solidFill>
            <a:srgbClr val="92D050"/>
          </a:solidFill>
        </p:spPr>
        <p:txBody>
          <a:bodyPr wrap="square" rtlCol="0">
            <a:spAutoFit/>
          </a:bodyPr>
          <a:lstStyle/>
          <a:p>
            <a:pPr algn="ctr"/>
            <a:r>
              <a:rPr lang="en-US" altLang="zh-CN" b="1" dirty="0" smtClean="0">
                <a:solidFill>
                  <a:prstClr val="black"/>
                </a:solidFill>
              </a:rPr>
              <a:t>Working Progress</a:t>
            </a:r>
            <a:endParaRPr lang="zh-CN" altLang="en-US" b="1" dirty="0">
              <a:solidFill>
                <a:prstClr val="black"/>
              </a:solidFill>
            </a:endParaRPr>
          </a:p>
        </p:txBody>
      </p:sp>
      <p:sp>
        <p:nvSpPr>
          <p:cNvPr id="6" name="矩形 5"/>
          <p:cNvSpPr/>
          <p:nvPr/>
        </p:nvSpPr>
        <p:spPr>
          <a:xfrm>
            <a:off x="139921" y="966789"/>
            <a:ext cx="5622926" cy="5447645"/>
          </a:xfrm>
          <a:prstGeom prst="rect">
            <a:avLst/>
          </a:prstGeom>
        </p:spPr>
        <p:txBody>
          <a:bodyPr wrap="square">
            <a:spAutoFit/>
          </a:bodyPr>
          <a:lstStyle/>
          <a:p>
            <a:pPr defTabSz="1219170" eaLnBrk="1" fontAlgn="auto" hangingPunct="1">
              <a:spcBef>
                <a:spcPts val="0"/>
              </a:spcBef>
              <a:spcAft>
                <a:spcPts val="0"/>
              </a:spcAft>
              <a:defRPr/>
            </a:pPr>
            <a:r>
              <a:rPr lang="en-US" altLang="zh-CN" sz="1200" b="1" dirty="0" smtClean="0">
                <a:solidFill>
                  <a:prstClr val="black"/>
                </a:solidFill>
                <a:latin typeface="+mj-lt"/>
              </a:rPr>
              <a:t>The following topics are discussed in the meeting.</a:t>
            </a:r>
          </a:p>
          <a:p>
            <a:r>
              <a:rPr lang="en-GB" altLang="zh-CN" sz="1050" b="1"/>
              <a:t>TS 28.310:</a:t>
            </a:r>
            <a:endParaRPr lang="zh-CN" altLang="zh-CN" sz="1050"/>
          </a:p>
          <a:p>
            <a:r>
              <a:rPr lang="en-GB" altLang="zh-CN" sz="1050"/>
              <a:t>[SA5#140e], 6.3-MAINT, GROUP#1(S5-216054/S5-216055) Update energy saving solutions</a:t>
            </a:r>
            <a:endParaRPr lang="zh-CN" altLang="zh-CN" sz="1050"/>
          </a:p>
          <a:p>
            <a:r>
              <a:rPr lang="en-GB" altLang="zh-CN" sz="1050" b="1"/>
              <a:t>TS 28.313:</a:t>
            </a:r>
            <a:endParaRPr lang="zh-CN" altLang="zh-CN" sz="1050"/>
          </a:p>
          <a:p>
            <a:r>
              <a:rPr lang="en-GB" altLang="zh-CN" sz="1050"/>
              <a:t>[SA5#140e], 6.3-MAINT, GROUP#2(S5-216323/S5-216324)  Correct handover trigger</a:t>
            </a:r>
            <a:endParaRPr lang="zh-CN" altLang="zh-CN" sz="1050"/>
          </a:p>
          <a:p>
            <a:r>
              <a:rPr lang="en-GB" altLang="zh-CN" sz="1050" b="1"/>
              <a:t>TS 28.405:</a:t>
            </a:r>
            <a:endParaRPr lang="zh-CN" altLang="zh-CN" sz="1050"/>
          </a:p>
          <a:p>
            <a:r>
              <a:rPr lang="en-GB" altLang="zh-CN" sz="1050"/>
              <a:t>[SA5#140e], 6.3-MAINT, S5-216122 Rel-16 CR TS 28.405 Correct the description of QoE reference and PLMN target </a:t>
            </a:r>
            <a:endParaRPr lang="zh-CN" altLang="zh-CN" sz="1050"/>
          </a:p>
          <a:p>
            <a:r>
              <a:rPr lang="en-GB" altLang="zh-CN" sz="1050" b="1"/>
              <a:t>TS 28.532:</a:t>
            </a:r>
            <a:endParaRPr lang="zh-CN" altLang="zh-CN" sz="1050"/>
          </a:p>
          <a:p>
            <a:r>
              <a:rPr lang="en-GB" altLang="zh-CN" sz="1050"/>
              <a:t>[SA5#140e], 6.3-MAINT, S5-216352 Rel-16 CR 28.532 Correct spelling of notifyAlarmListRebuilt</a:t>
            </a:r>
            <a:endParaRPr lang="zh-CN" altLang="zh-CN" sz="1050"/>
          </a:p>
          <a:p>
            <a:r>
              <a:rPr lang="en-GB" altLang="zh-CN" sz="1050" b="1"/>
              <a:t>TS 28.533:</a:t>
            </a:r>
            <a:endParaRPr lang="zh-CN" altLang="zh-CN" sz="1050"/>
          </a:p>
          <a:p>
            <a:r>
              <a:rPr lang="en-GB" altLang="zh-CN" sz="1050"/>
              <a:t>[SA5#140e], 6.3-MAINT, GROUP#3(S5-216215/S5-216216) CR TS 28.533 Fix editorial issues</a:t>
            </a:r>
            <a:endParaRPr lang="zh-CN" altLang="zh-CN" sz="1050"/>
          </a:p>
          <a:p>
            <a:r>
              <a:rPr lang="en-GB" altLang="zh-CN" sz="1050" b="1"/>
              <a:t>TS 28.535:</a:t>
            </a:r>
            <a:endParaRPr lang="zh-CN" altLang="zh-CN" sz="1050"/>
          </a:p>
          <a:p>
            <a:r>
              <a:rPr lang="en-GB" altLang="zh-CN" sz="1050"/>
              <a:t>[SA5#140e], 6.3-MAINT, GROUP#4(S5-216393/S5-216395)  Clarify business requirement and correct punctuation</a:t>
            </a:r>
            <a:endParaRPr lang="zh-CN" altLang="zh-CN" sz="1050"/>
          </a:p>
          <a:p>
            <a:r>
              <a:rPr lang="en-GB" altLang="zh-CN" sz="1050"/>
              <a:t>[SA5#140e], 6.3-MAINT, GROUP#5(S5-216394/S5-216396)  Clarify communication service in requirement CSA-CON-06</a:t>
            </a:r>
            <a:endParaRPr lang="zh-CN" altLang="zh-CN" sz="1050"/>
          </a:p>
          <a:p>
            <a:r>
              <a:rPr lang="en-GB" altLang="zh-CN" sz="1050" b="1"/>
              <a:t>TS 28.541:</a:t>
            </a:r>
            <a:endParaRPr lang="zh-CN" altLang="zh-CN" sz="1050"/>
          </a:p>
          <a:p>
            <a:r>
              <a:rPr lang="en-GB" altLang="zh-CN" sz="1050"/>
              <a:t>[SA5#140e], 6.3-MAINT, GROUP#6(S5-216207/S5-216208) CR TS 28.541 Correct the wrong reference for TS 32.160</a:t>
            </a:r>
            <a:endParaRPr lang="zh-CN" altLang="zh-CN" sz="1050"/>
          </a:p>
          <a:p>
            <a:r>
              <a:rPr lang="en-GB" altLang="zh-CN" sz="1050"/>
              <a:t>[SA5#140e], 6.3-MAINT, GROUP#7(S5-216244/S5-216245) Fix stage3 definition for plmnId</a:t>
            </a:r>
            <a:endParaRPr lang="zh-CN" altLang="zh-CN" sz="1050"/>
          </a:p>
          <a:p>
            <a:r>
              <a:rPr lang="en-GB" altLang="zh-CN" sz="1050"/>
              <a:t>[SA5#140e], 6.3-MAINT, GROUP#8(S5-216325/S5-216326) Correct maximumDeviationHoTrigger</a:t>
            </a:r>
            <a:endParaRPr lang="zh-CN" altLang="zh-CN" sz="1050"/>
          </a:p>
          <a:p>
            <a:r>
              <a:rPr lang="en-GB" altLang="zh-CN" sz="1050"/>
              <a:t>[SA5#140e], 6.3-MAINT, GROUP#9(S5-216389/S5-216402) Correct spelling of Attribute properties</a:t>
            </a:r>
            <a:endParaRPr lang="zh-CN" altLang="zh-CN" sz="1050"/>
          </a:p>
          <a:p>
            <a:r>
              <a:rPr lang="en-GB" altLang="zh-CN" sz="1050"/>
              <a:t>[SA5#140e], 6.3-MAINT, S5-216039 Rel-17 CR 28.541 Correction of YANG Solution set</a:t>
            </a:r>
            <a:endParaRPr lang="zh-CN" altLang="zh-CN" sz="1050"/>
          </a:p>
          <a:p>
            <a:r>
              <a:rPr lang="en-GB" altLang="zh-CN" sz="1050"/>
              <a:t>[SA5#140e], 6.3-MAINT, S5-216066 Rel-17 CR 28.541 Update 5GC NRM for 5G_DDNMF reference point</a:t>
            </a:r>
            <a:endParaRPr lang="zh-CN" altLang="zh-CN" sz="1050"/>
          </a:p>
          <a:p>
            <a:r>
              <a:rPr lang="en-GB" altLang="zh-CN" sz="1050"/>
              <a:t>[SA5#140e], 6.3-MAINT, S5-216198 Rel-17 CR TS 28.541 Update inclusive language modification for TS </a:t>
            </a:r>
            <a:r>
              <a:rPr lang="en-GB" altLang="zh-CN" sz="1050" smtClean="0"/>
              <a:t>28.541</a:t>
            </a:r>
            <a:endParaRPr lang="zh-CN" altLang="zh-CN" sz="1050"/>
          </a:p>
        </p:txBody>
      </p:sp>
    </p:spTree>
    <p:extLst>
      <p:ext uri="{BB962C8B-B14F-4D97-AF65-F5344CB8AC3E}">
        <p14:creationId xmlns:p14="http://schemas.microsoft.com/office/powerpoint/2010/main" val="196438969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205572" y="4603"/>
            <a:ext cx="10139206" cy="920688"/>
          </a:xfrm>
          <a:prstGeom prst="rect">
            <a:avLst/>
          </a:prstGeom>
        </p:spPr>
        <p:txBody>
          <a:bodyPr/>
          <a:lstStyle>
            <a:lvl1pPr algn="ctr" rtl="0" eaLnBrk="0" fontAlgn="base" hangingPunct="0">
              <a:spcBef>
                <a:spcPct val="0"/>
              </a:spcBef>
              <a:spcAft>
                <a:spcPct val="0"/>
              </a:spcAft>
              <a:defRPr sz="4200">
                <a:solidFill>
                  <a:srgbClr val="FF0000"/>
                </a:solidFill>
                <a:latin typeface="+mj-lt"/>
                <a:ea typeface="+mj-ea"/>
                <a:cs typeface="+mj-cs"/>
              </a:defRPr>
            </a:lvl1pPr>
            <a:lvl2pPr algn="ctr" rtl="0" eaLnBrk="0" fontAlgn="base" hangingPunct="0">
              <a:spcBef>
                <a:spcPct val="0"/>
              </a:spcBef>
              <a:spcAft>
                <a:spcPct val="0"/>
              </a:spcAft>
              <a:defRPr sz="4200">
                <a:solidFill>
                  <a:srgbClr val="FF0000"/>
                </a:solidFill>
                <a:latin typeface="Calibri" pitchFamily="34" charset="0"/>
              </a:defRPr>
            </a:lvl2pPr>
            <a:lvl3pPr algn="ctr" rtl="0" eaLnBrk="0" fontAlgn="base" hangingPunct="0">
              <a:spcBef>
                <a:spcPct val="0"/>
              </a:spcBef>
              <a:spcAft>
                <a:spcPct val="0"/>
              </a:spcAft>
              <a:defRPr sz="4200">
                <a:solidFill>
                  <a:srgbClr val="FF0000"/>
                </a:solidFill>
                <a:latin typeface="Calibri" pitchFamily="34" charset="0"/>
              </a:defRPr>
            </a:lvl3pPr>
            <a:lvl4pPr algn="ctr" rtl="0" eaLnBrk="0" fontAlgn="base" hangingPunct="0">
              <a:spcBef>
                <a:spcPct val="0"/>
              </a:spcBef>
              <a:spcAft>
                <a:spcPct val="0"/>
              </a:spcAft>
              <a:defRPr sz="4200">
                <a:solidFill>
                  <a:srgbClr val="FF0000"/>
                </a:solidFill>
                <a:latin typeface="Calibri" pitchFamily="34" charset="0"/>
              </a:defRPr>
            </a:lvl4pPr>
            <a:lvl5pPr algn="ctr" rtl="0" eaLnBrk="0" fontAlgn="base" hangingPunct="0">
              <a:spcBef>
                <a:spcPct val="0"/>
              </a:spcBef>
              <a:spcAft>
                <a:spcPct val="0"/>
              </a:spcAft>
              <a:defRPr sz="4200">
                <a:solidFill>
                  <a:srgbClr val="FF0000"/>
                </a:solidFill>
                <a:latin typeface="Calibri" pitchFamily="34" charset="0"/>
              </a:defRPr>
            </a:lvl5pPr>
            <a:lvl6pPr marL="609585" algn="ctr" rtl="0" eaLnBrk="0" fontAlgn="base" hangingPunct="0">
              <a:spcBef>
                <a:spcPct val="0"/>
              </a:spcBef>
              <a:spcAft>
                <a:spcPct val="0"/>
              </a:spcAft>
              <a:defRPr sz="4267">
                <a:solidFill>
                  <a:srgbClr val="FF0000"/>
                </a:solidFill>
                <a:latin typeface="Calibri" pitchFamily="34" charset="0"/>
              </a:defRPr>
            </a:lvl6pPr>
            <a:lvl7pPr marL="1219170" algn="ctr" rtl="0" eaLnBrk="0" fontAlgn="base" hangingPunct="0">
              <a:spcBef>
                <a:spcPct val="0"/>
              </a:spcBef>
              <a:spcAft>
                <a:spcPct val="0"/>
              </a:spcAft>
              <a:defRPr sz="4267">
                <a:solidFill>
                  <a:srgbClr val="FF0000"/>
                </a:solidFill>
                <a:latin typeface="Calibri" pitchFamily="34" charset="0"/>
              </a:defRPr>
            </a:lvl7pPr>
            <a:lvl8pPr marL="1828754" algn="ctr" rtl="0" eaLnBrk="0" fontAlgn="base" hangingPunct="0">
              <a:spcBef>
                <a:spcPct val="0"/>
              </a:spcBef>
              <a:spcAft>
                <a:spcPct val="0"/>
              </a:spcAft>
              <a:defRPr sz="4267">
                <a:solidFill>
                  <a:srgbClr val="FF0000"/>
                </a:solidFill>
                <a:latin typeface="Calibri" pitchFamily="34" charset="0"/>
              </a:defRPr>
            </a:lvl8pPr>
            <a:lvl9pPr marL="2438339" algn="ctr" rtl="0" eaLnBrk="0" fontAlgn="base" hangingPunct="0">
              <a:spcBef>
                <a:spcPct val="0"/>
              </a:spcBef>
              <a:spcAft>
                <a:spcPct val="0"/>
              </a:spcAft>
              <a:defRPr sz="4267">
                <a:solidFill>
                  <a:srgbClr val="FF0000"/>
                </a:solidFill>
                <a:latin typeface="Calibri" pitchFamily="34" charset="0"/>
              </a:defRPr>
            </a:lvl9pPr>
          </a:lstStyle>
          <a:p>
            <a:r>
              <a:rPr lang="en-US" altLang="zh-CN" sz="3200" kern="0" dirty="0" smtClean="0"/>
              <a:t>Rel-17 WI MADCOL/ePM_KPI_5G/e_5GMDT/</a:t>
            </a:r>
            <a:r>
              <a:rPr lang="en-US" altLang="zh-CN" sz="3200" kern="0" dirty="0" err="1" smtClean="0"/>
              <a:t>eQoE</a:t>
            </a:r>
            <a:endParaRPr lang="sv-SE" sz="3200" kern="0" dirty="0"/>
          </a:p>
        </p:txBody>
      </p:sp>
      <p:sp>
        <p:nvSpPr>
          <p:cNvPr id="9" name="矩形 8"/>
          <p:cNvSpPr/>
          <p:nvPr/>
        </p:nvSpPr>
        <p:spPr>
          <a:xfrm>
            <a:off x="6275197" y="3547616"/>
            <a:ext cx="5823019" cy="2308324"/>
          </a:xfrm>
          <a:prstGeom prst="rect">
            <a:avLst/>
          </a:prstGeom>
          <a:ln>
            <a:noFill/>
          </a:ln>
        </p:spPr>
        <p:txBody>
          <a:bodyPr wrap="square">
            <a:spAutoFit/>
          </a:bodyPr>
          <a:lstStyle/>
          <a:p>
            <a:pPr lvl="0" defTabSz="1219170" eaLnBrk="1" fontAlgn="auto" hangingPunct="1">
              <a:spcBef>
                <a:spcPts val="0"/>
              </a:spcBef>
              <a:spcAft>
                <a:spcPts val="0"/>
              </a:spcAft>
              <a:defRPr/>
            </a:pPr>
            <a:r>
              <a:rPr lang="en-US" altLang="zh-CN" sz="1200" b="1" dirty="0" smtClean="0">
                <a:solidFill>
                  <a:prstClr val="black"/>
                </a:solidFill>
                <a:latin typeface="Calibri" pitchFamily="34" charset="0"/>
                <a:cs typeface="Arial" charset="0"/>
              </a:rPr>
              <a:t>e_5GMDT</a:t>
            </a:r>
            <a:r>
              <a:rPr lang="en-US" altLang="zh-CN" sz="1200" b="1" dirty="0">
                <a:solidFill>
                  <a:prstClr val="black"/>
                </a:solidFill>
                <a:latin typeface="Calibri" pitchFamily="34" charset="0"/>
                <a:cs typeface="Arial" charset="0"/>
              </a:rPr>
              <a:t>: </a:t>
            </a:r>
            <a:r>
              <a:rPr lang="en-US" altLang="zh-CN" sz="1200" dirty="0">
                <a:solidFill>
                  <a:prstClr val="black"/>
                </a:solidFill>
                <a:latin typeface="Calibri" pitchFamily="34" charset="0"/>
                <a:cs typeface="Arial" charset="0"/>
              </a:rPr>
              <a:t>The WI e_5GMDT has made the following contributions during this e-meeting:</a:t>
            </a:r>
          </a:p>
          <a:p>
            <a:pPr marL="171450" lvl="0" indent="-171450" defTabSz="1219170" eaLnBrk="1" fontAlgn="auto" hangingPunct="1">
              <a:spcBef>
                <a:spcPts val="0"/>
              </a:spcBef>
              <a:spcAft>
                <a:spcPts val="0"/>
              </a:spcAft>
              <a:buFont typeface="Wingdings" panose="05000000000000000000" pitchFamily="2" charset="2"/>
              <a:buChar char="Ø"/>
              <a:defRPr/>
            </a:pPr>
            <a:r>
              <a:rPr lang="en-US" altLang="zh-CN" sz="1200" dirty="0" smtClean="0">
                <a:solidFill>
                  <a:prstClr val="black"/>
                </a:solidFill>
                <a:latin typeface="Calibri" pitchFamily="34" charset="0"/>
                <a:cs typeface="Arial" charset="0"/>
              </a:rPr>
              <a:t>Add </a:t>
            </a:r>
            <a:r>
              <a:rPr lang="en-US" altLang="zh-CN" sz="1200" dirty="0">
                <a:solidFill>
                  <a:prstClr val="black"/>
                </a:solidFill>
                <a:latin typeface="Calibri" pitchFamily="34" charset="0"/>
                <a:cs typeface="Arial" charset="0"/>
              </a:rPr>
              <a:t>requirement for beam level configuration</a:t>
            </a:r>
          </a:p>
          <a:p>
            <a:pPr marL="171450" lvl="0" indent="-171450" defTabSz="1219170" eaLnBrk="1" fontAlgn="auto" hangingPunct="1">
              <a:spcBef>
                <a:spcPts val="0"/>
              </a:spcBef>
              <a:spcAft>
                <a:spcPts val="0"/>
              </a:spcAft>
              <a:buFont typeface="Wingdings" panose="05000000000000000000" pitchFamily="2" charset="2"/>
              <a:buChar char="Ø"/>
              <a:defRPr/>
            </a:pPr>
            <a:r>
              <a:rPr lang="en-US" altLang="zh-CN" sz="1200" dirty="0" smtClean="0">
                <a:solidFill>
                  <a:prstClr val="black"/>
                </a:solidFill>
                <a:latin typeface="Calibri" pitchFamily="34" charset="0"/>
                <a:cs typeface="Arial" charset="0"/>
              </a:rPr>
              <a:t>Add </a:t>
            </a:r>
            <a:r>
              <a:rPr lang="en-US" altLang="zh-CN" sz="1200" dirty="0">
                <a:solidFill>
                  <a:prstClr val="black"/>
                </a:solidFill>
                <a:latin typeface="Calibri" pitchFamily="34" charset="0"/>
                <a:cs typeface="Arial" charset="0"/>
              </a:rPr>
              <a:t>new parameter for beam level configuration</a:t>
            </a:r>
          </a:p>
          <a:p>
            <a:pPr marL="171450" lvl="0" indent="-171450" defTabSz="1219170" eaLnBrk="1" fontAlgn="auto" hangingPunct="1">
              <a:spcBef>
                <a:spcPts val="0"/>
              </a:spcBef>
              <a:spcAft>
                <a:spcPts val="0"/>
              </a:spcAft>
              <a:buFont typeface="Wingdings" panose="05000000000000000000" pitchFamily="2" charset="2"/>
              <a:buChar char="Ø"/>
              <a:defRPr/>
            </a:pPr>
            <a:r>
              <a:rPr lang="en-US" altLang="zh-CN" sz="1200" dirty="0" smtClean="0">
                <a:solidFill>
                  <a:prstClr val="black"/>
                </a:solidFill>
                <a:latin typeface="Calibri" pitchFamily="34" charset="0"/>
                <a:cs typeface="Arial" charset="0"/>
              </a:rPr>
              <a:t>Update </a:t>
            </a:r>
            <a:r>
              <a:rPr lang="en-US" altLang="zh-CN" sz="1200" dirty="0">
                <a:solidFill>
                  <a:prstClr val="black"/>
                </a:solidFill>
                <a:latin typeface="Calibri" pitchFamily="34" charset="0"/>
                <a:cs typeface="Arial" charset="0"/>
              </a:rPr>
              <a:t>to include trace failure admin messages</a:t>
            </a:r>
          </a:p>
          <a:p>
            <a:pPr marL="171450" lvl="0" indent="-171450" defTabSz="1219170" eaLnBrk="1" fontAlgn="auto" hangingPunct="1">
              <a:spcBef>
                <a:spcPts val="0"/>
              </a:spcBef>
              <a:spcAft>
                <a:spcPts val="0"/>
              </a:spcAft>
              <a:buFont typeface="Wingdings" panose="05000000000000000000" pitchFamily="2" charset="2"/>
              <a:buChar char="Ø"/>
              <a:defRPr/>
            </a:pPr>
            <a:r>
              <a:rPr lang="en-US" altLang="zh-CN" sz="1200" dirty="0" smtClean="0">
                <a:solidFill>
                  <a:prstClr val="black"/>
                </a:solidFill>
                <a:latin typeface="Calibri" pitchFamily="34" charset="0"/>
                <a:cs typeface="Arial" charset="0"/>
              </a:rPr>
              <a:t>Correction </a:t>
            </a:r>
            <a:r>
              <a:rPr lang="en-US" altLang="zh-CN" sz="1200" dirty="0">
                <a:solidFill>
                  <a:prstClr val="black"/>
                </a:solidFill>
                <a:latin typeface="Calibri" pitchFamily="34" charset="0"/>
                <a:cs typeface="Arial" charset="0"/>
              </a:rPr>
              <a:t>of IP Address of Trace Collection Entity</a:t>
            </a:r>
          </a:p>
          <a:p>
            <a:pPr marL="171450" lvl="0" indent="-171450" defTabSz="1219170" eaLnBrk="1" fontAlgn="auto" hangingPunct="1">
              <a:spcBef>
                <a:spcPts val="0"/>
              </a:spcBef>
              <a:spcAft>
                <a:spcPts val="0"/>
              </a:spcAft>
              <a:buFont typeface="Wingdings" panose="05000000000000000000" pitchFamily="2" charset="2"/>
              <a:buChar char="Ø"/>
              <a:defRPr/>
            </a:pPr>
            <a:r>
              <a:rPr lang="en-US" altLang="zh-CN" sz="1200" dirty="0" smtClean="0">
                <a:solidFill>
                  <a:prstClr val="black"/>
                </a:solidFill>
                <a:latin typeface="Calibri" pitchFamily="34" charset="0"/>
                <a:cs typeface="Arial" charset="0"/>
              </a:rPr>
              <a:t>Introduce </a:t>
            </a:r>
            <a:r>
              <a:rPr lang="en-US" altLang="zh-CN" sz="1200" dirty="0">
                <a:solidFill>
                  <a:prstClr val="black"/>
                </a:solidFill>
                <a:latin typeface="Calibri" pitchFamily="34" charset="0"/>
                <a:cs typeface="Arial" charset="0"/>
              </a:rPr>
              <a:t>missing interfaces of HSS</a:t>
            </a:r>
          </a:p>
          <a:p>
            <a:pPr defTabSz="1219170" eaLnBrk="1" fontAlgn="auto" hangingPunct="1">
              <a:spcBef>
                <a:spcPts val="0"/>
              </a:spcBef>
              <a:spcAft>
                <a:spcPts val="0"/>
              </a:spcAft>
              <a:defRPr/>
            </a:pPr>
            <a:endParaRPr lang="en-US" altLang="zh-CN" sz="1200" b="1" dirty="0" smtClean="0">
              <a:solidFill>
                <a:prstClr val="black"/>
              </a:solidFill>
              <a:latin typeface="+mj-lt"/>
              <a:cs typeface="Arial" charset="0"/>
            </a:endParaRPr>
          </a:p>
          <a:p>
            <a:r>
              <a:rPr lang="en-US" altLang="zh-CN" sz="1200" b="1" dirty="0">
                <a:solidFill>
                  <a:prstClr val="black"/>
                </a:solidFill>
                <a:latin typeface="Calibri" pitchFamily="34" charset="0"/>
                <a:cs typeface="Arial" charset="0"/>
              </a:rPr>
              <a:t>ePM_KPI_5G</a:t>
            </a:r>
            <a:r>
              <a:rPr lang="en-US" altLang="zh-CN" sz="1200" b="1" smtClean="0">
                <a:solidFill>
                  <a:prstClr val="black"/>
                </a:solidFill>
                <a:latin typeface="+mj-lt"/>
                <a:cs typeface="Arial" charset="0"/>
              </a:rPr>
              <a:t>: </a:t>
            </a:r>
            <a:r>
              <a:rPr lang="en-US" altLang="zh-CN" sz="1200">
                <a:solidFill>
                  <a:prstClr val="black"/>
                </a:solidFill>
                <a:latin typeface="Calibri" pitchFamily="34" charset="0"/>
                <a:cs typeface="Arial" charset="0"/>
              </a:rPr>
              <a:t>Group agreed the measurements related to:</a:t>
            </a:r>
          </a:p>
          <a:p>
            <a:pPr marL="171450" indent="-171450">
              <a:buFont typeface="Wingdings" panose="05000000000000000000" pitchFamily="2" charset="2"/>
              <a:buChar char="Ø"/>
            </a:pPr>
            <a:r>
              <a:rPr lang="en-US" altLang="zh-CN" sz="1200" smtClean="0">
                <a:solidFill>
                  <a:prstClr val="black"/>
                </a:solidFill>
                <a:latin typeface="Calibri" pitchFamily="34" charset="0"/>
                <a:cs typeface="Arial" charset="0"/>
              </a:rPr>
              <a:t>enhanced </a:t>
            </a:r>
            <a:r>
              <a:rPr lang="en-US" altLang="zh-CN" sz="1200">
                <a:solidFill>
                  <a:prstClr val="black"/>
                </a:solidFill>
                <a:latin typeface="Calibri" pitchFamily="34" charset="0"/>
                <a:cs typeface="Arial" charset="0"/>
              </a:rPr>
              <a:t>MIMO PRB Usage for cell</a:t>
            </a:r>
          </a:p>
          <a:p>
            <a:pPr marL="171450" indent="-171450">
              <a:buFont typeface="Wingdings" panose="05000000000000000000" pitchFamily="2" charset="2"/>
              <a:buChar char="Ø"/>
            </a:pPr>
            <a:r>
              <a:rPr lang="en-US" altLang="zh-CN" sz="1200" smtClean="0">
                <a:solidFill>
                  <a:prstClr val="black"/>
                </a:solidFill>
                <a:latin typeface="Calibri" pitchFamily="34" charset="0"/>
                <a:cs typeface="Arial" charset="0"/>
              </a:rPr>
              <a:t>subscriber </a:t>
            </a:r>
            <a:r>
              <a:rPr lang="en-US" altLang="zh-CN" sz="1200">
                <a:solidFill>
                  <a:prstClr val="black"/>
                </a:solidFill>
                <a:latin typeface="Calibri" pitchFamily="34" charset="0"/>
                <a:cs typeface="Arial" charset="0"/>
              </a:rPr>
              <a:t>data management for UDM</a:t>
            </a:r>
          </a:p>
          <a:p>
            <a:pPr marL="171450" indent="-171450">
              <a:buFont typeface="Wingdings" panose="05000000000000000000" pitchFamily="2" charset="2"/>
              <a:buChar char="Ø"/>
            </a:pPr>
            <a:r>
              <a:rPr lang="en-US" altLang="zh-CN" sz="1200" smtClean="0">
                <a:solidFill>
                  <a:prstClr val="black"/>
                </a:solidFill>
                <a:latin typeface="Calibri" pitchFamily="34" charset="0"/>
                <a:cs typeface="Arial" charset="0"/>
              </a:rPr>
              <a:t>parameter </a:t>
            </a:r>
            <a:r>
              <a:rPr lang="en-US" altLang="zh-CN" sz="1200">
                <a:solidFill>
                  <a:prstClr val="black"/>
                </a:solidFill>
                <a:latin typeface="Calibri" pitchFamily="34" charset="0"/>
                <a:cs typeface="Arial" charset="0"/>
              </a:rPr>
              <a:t>provision for UDM</a:t>
            </a:r>
          </a:p>
          <a:p>
            <a:pPr marL="171450" indent="-171450">
              <a:buFont typeface="Wingdings" panose="05000000000000000000" pitchFamily="2" charset="2"/>
              <a:buChar char="Ø"/>
            </a:pPr>
            <a:r>
              <a:rPr lang="en-US" altLang="zh-CN" sz="1200" smtClean="0">
                <a:solidFill>
                  <a:prstClr val="black"/>
                </a:solidFill>
                <a:latin typeface="Calibri" pitchFamily="34" charset="0"/>
                <a:cs typeface="Arial" charset="0"/>
              </a:rPr>
              <a:t>Handover </a:t>
            </a:r>
            <a:r>
              <a:rPr lang="en-US" altLang="zh-CN" sz="1200">
                <a:solidFill>
                  <a:prstClr val="black"/>
                </a:solidFill>
                <a:latin typeface="Calibri" pitchFamily="34" charset="0"/>
                <a:cs typeface="Arial" charset="0"/>
              </a:rPr>
              <a:t>failures per beam related to MRO for intra-system mobility</a:t>
            </a:r>
            <a:endParaRPr lang="en-US" altLang="zh-CN" sz="1200" dirty="0">
              <a:solidFill>
                <a:prstClr val="black"/>
              </a:solidFill>
              <a:latin typeface="Calibri" pitchFamily="34" charset="0"/>
              <a:cs typeface="Arial" charset="0"/>
            </a:endParaRPr>
          </a:p>
        </p:txBody>
      </p:sp>
      <p:sp>
        <p:nvSpPr>
          <p:cNvPr id="10" name="文本框 9"/>
          <p:cNvSpPr txBox="1"/>
          <p:nvPr/>
        </p:nvSpPr>
        <p:spPr>
          <a:xfrm>
            <a:off x="205572" y="3218902"/>
            <a:ext cx="11681824" cy="292388"/>
          </a:xfrm>
          <a:prstGeom prst="rect">
            <a:avLst/>
          </a:prstGeom>
          <a:solidFill>
            <a:srgbClr val="92D050"/>
          </a:solidFill>
        </p:spPr>
        <p:txBody>
          <a:bodyPr wrap="square" rtlCol="0">
            <a:spAutoFit/>
          </a:bodyPr>
          <a:lstStyle/>
          <a:p>
            <a:pPr algn="ctr"/>
            <a:r>
              <a:rPr lang="en-US" altLang="zh-CN" b="1" dirty="0" smtClean="0">
                <a:solidFill>
                  <a:prstClr val="black"/>
                </a:solidFill>
              </a:rPr>
              <a:t>Working Progress</a:t>
            </a:r>
            <a:endParaRPr lang="zh-CN" altLang="en-US" b="1" dirty="0">
              <a:solidFill>
                <a:prstClr val="black"/>
              </a:solidFill>
            </a:endParaRPr>
          </a:p>
        </p:txBody>
      </p:sp>
      <p:graphicFrame>
        <p:nvGraphicFramePr>
          <p:cNvPr id="2" name="表格 1"/>
          <p:cNvGraphicFramePr>
            <a:graphicFrameLocks noGrp="1"/>
          </p:cNvGraphicFramePr>
          <p:nvPr>
            <p:extLst>
              <p:ext uri="{D42A27DB-BD31-4B8C-83A1-F6EECF244321}">
                <p14:modId xmlns:p14="http://schemas.microsoft.com/office/powerpoint/2010/main" val="2948817725"/>
              </p:ext>
            </p:extLst>
          </p:nvPr>
        </p:nvGraphicFramePr>
        <p:xfrm>
          <a:off x="205572" y="838103"/>
          <a:ext cx="11681825" cy="2380799"/>
        </p:xfrm>
        <a:graphic>
          <a:graphicData uri="http://schemas.openxmlformats.org/drawingml/2006/table">
            <a:tbl>
              <a:tblPr firstRow="1" bandRow="1">
                <a:tableStyleId>{5C22544A-7EE6-4342-B048-85BDC9FD1C3A}</a:tableStyleId>
              </a:tblPr>
              <a:tblGrid>
                <a:gridCol w="788313"/>
                <a:gridCol w="1949340"/>
                <a:gridCol w="1504950"/>
                <a:gridCol w="2174243"/>
                <a:gridCol w="1007795"/>
                <a:gridCol w="1461649"/>
                <a:gridCol w="771207"/>
                <a:gridCol w="1153299"/>
                <a:gridCol w="871029"/>
              </a:tblGrid>
              <a:tr h="337665">
                <a:tc>
                  <a:txBody>
                    <a:bodyPr/>
                    <a:lstStyle/>
                    <a:p>
                      <a:pPr algn="ctr">
                        <a:spcAft>
                          <a:spcPts val="0"/>
                        </a:spcAft>
                      </a:pPr>
                      <a:r>
                        <a:rPr lang="en-GB" sz="1400" b="1" kern="1200" dirty="0">
                          <a:solidFill>
                            <a:schemeClr val="lt1"/>
                          </a:solidFill>
                          <a:latin typeface="+mn-lt"/>
                          <a:ea typeface="+mn-ea"/>
                          <a:cs typeface="Arial" panose="020B0604020202020204" pitchFamily="34" charset="0"/>
                        </a:rPr>
                        <a:t>WI code</a:t>
                      </a:r>
                      <a:endParaRPr lang="sv-SE" sz="1400" b="1" kern="1200" dirty="0">
                        <a:solidFill>
                          <a:schemeClr val="lt1"/>
                        </a:solidFill>
                        <a:latin typeface="+mn-lt"/>
                        <a:ea typeface="+mn-ea"/>
                        <a:cs typeface="Arial" panose="020B0604020202020204" pitchFamily="34" charset="0"/>
                      </a:endParaRPr>
                    </a:p>
                  </a:txBody>
                  <a:tcPr marL="9525" marR="9525" marT="9525" marB="9525" anchor="ctr">
                    <a:solidFill>
                      <a:srgbClr val="92D050"/>
                    </a:solidFill>
                  </a:tcPr>
                </a:tc>
                <a:tc>
                  <a:txBody>
                    <a:bodyPr/>
                    <a:lstStyle/>
                    <a:p>
                      <a:pPr algn="ctr">
                        <a:spcAft>
                          <a:spcPts val="0"/>
                        </a:spcAft>
                      </a:pPr>
                      <a:r>
                        <a:rPr lang="en-GB" sz="1400" b="1" kern="1200" dirty="0">
                          <a:solidFill>
                            <a:schemeClr val="lt1"/>
                          </a:solidFill>
                          <a:latin typeface="+mn-lt"/>
                          <a:ea typeface="+mn-ea"/>
                          <a:cs typeface="Arial" panose="020B0604020202020204" pitchFamily="34" charset="0"/>
                        </a:rPr>
                        <a:t>WI Title</a:t>
                      </a:r>
                      <a:endParaRPr lang="sv-SE" sz="1400" b="1" kern="1200" dirty="0">
                        <a:solidFill>
                          <a:schemeClr val="lt1"/>
                        </a:solidFill>
                        <a:latin typeface="+mn-lt"/>
                        <a:ea typeface="+mn-ea"/>
                        <a:cs typeface="Arial" panose="020B0604020202020204" pitchFamily="34" charset="0"/>
                      </a:endParaRPr>
                    </a:p>
                  </a:txBody>
                  <a:tcPr marL="9525" marR="9525" marT="9525" marB="9525" anchor="ct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v-SE" sz="1400" dirty="0" err="1">
                          <a:latin typeface="+mn-lt"/>
                          <a:cs typeface="Arial" panose="020B0604020202020204" pitchFamily="34" charset="0"/>
                        </a:rPr>
                        <a:t>Completion</a:t>
                      </a:r>
                      <a:r>
                        <a:rPr lang="sv-SE" sz="1400" dirty="0">
                          <a:latin typeface="+mn-lt"/>
                          <a:cs typeface="Arial" panose="020B0604020202020204" pitchFamily="34" charset="0"/>
                        </a:rPr>
                        <a:t> rate</a:t>
                      </a:r>
                    </a:p>
                  </a:txBody>
                  <a:tcPr anchor="ct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v-SE" sz="1400" dirty="0">
                          <a:latin typeface="+mn-lt"/>
                          <a:cs typeface="Arial" panose="020B0604020202020204" pitchFamily="34" charset="0"/>
                        </a:rPr>
                        <a:t>TS/TR</a:t>
                      </a:r>
                    </a:p>
                  </a:txBody>
                  <a:tcPr anchor="ct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dirty="0" err="1">
                          <a:latin typeface="+mn-lt"/>
                          <a:cs typeface="Arial" panose="020B0604020202020204" pitchFamily="34" charset="0"/>
                        </a:rPr>
                        <a:t>Tdoc</a:t>
                      </a:r>
                      <a:r>
                        <a:rPr lang="en-US" altLang="zh-CN" sz="1400" dirty="0">
                          <a:latin typeface="+mn-lt"/>
                          <a:cs typeface="Arial" panose="020B0604020202020204" pitchFamily="34" charset="0"/>
                        </a:rPr>
                        <a:t> reference</a:t>
                      </a:r>
                      <a:endParaRPr lang="sv-SE" sz="1400" dirty="0">
                        <a:latin typeface="+mn-lt"/>
                        <a:cs typeface="Arial" panose="020B0604020202020204" pitchFamily="34" charset="0"/>
                      </a:endParaRPr>
                    </a:p>
                  </a:txBody>
                  <a:tcPr anchor="ctr">
                    <a:solidFill>
                      <a:srgbClr val="92D050"/>
                    </a:solidFill>
                  </a:tcPr>
                </a:tc>
                <a:tc>
                  <a:txBody>
                    <a:bodyPr/>
                    <a:lstStyle/>
                    <a:p>
                      <a:pPr algn="ctr"/>
                      <a:r>
                        <a:rPr lang="sv-SE" sz="1400" dirty="0">
                          <a:latin typeface="+mn-lt"/>
                          <a:cs typeface="Arial" panose="020B0604020202020204" pitchFamily="34" charset="0"/>
                        </a:rPr>
                        <a:t>Target date</a:t>
                      </a:r>
                    </a:p>
                  </a:txBody>
                  <a:tcPr anchor="ctr">
                    <a:solidFill>
                      <a:srgbClr val="92D050"/>
                    </a:solidFill>
                  </a:tcPr>
                </a:tc>
                <a:tc>
                  <a:txBody>
                    <a:bodyPr/>
                    <a:lstStyle/>
                    <a:p>
                      <a:pPr algn="ctr"/>
                      <a:r>
                        <a:rPr lang="sv-SE" sz="1400" dirty="0">
                          <a:latin typeface="+mn-lt"/>
                          <a:cs typeface="Arial" panose="020B0604020202020204" pitchFamily="34" charset="0"/>
                        </a:rPr>
                        <a:t>Rapporteur</a:t>
                      </a:r>
                    </a:p>
                  </a:txBody>
                  <a:tcPr anchor="ctr">
                    <a:solidFill>
                      <a:srgbClr val="92D050"/>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altLang="zh-CN" sz="1400" dirty="0">
                          <a:latin typeface="+mn-lt"/>
                          <a:cs typeface="Arial" panose="020B0604020202020204" pitchFamily="34" charset="0"/>
                        </a:rPr>
                        <a:t>Related</a:t>
                      </a:r>
                      <a:r>
                        <a:rPr lang="sv-SE" altLang="zh-CN" sz="1400" baseline="0" dirty="0">
                          <a:latin typeface="+mn-lt"/>
                          <a:cs typeface="Arial" panose="020B0604020202020204" pitchFamily="34" charset="0"/>
                        </a:rPr>
                        <a:t> groups</a:t>
                      </a:r>
                      <a:endParaRPr lang="sv-SE" sz="1400" dirty="0">
                        <a:latin typeface="+mn-lt"/>
                        <a:cs typeface="Arial" panose="020B0604020202020204" pitchFamily="34" charset="0"/>
                      </a:endParaRPr>
                    </a:p>
                  </a:txBody>
                  <a:tcPr anchor="ctr">
                    <a:solidFill>
                      <a:srgbClr val="92D050"/>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sz="1400" dirty="0">
                          <a:latin typeface="+mn-lt"/>
                          <a:cs typeface="Arial" panose="020B0604020202020204" pitchFamily="34" charset="0"/>
                        </a:rPr>
                        <a:t>Related</a:t>
                      </a:r>
                      <a:r>
                        <a:rPr lang="sv-SE" sz="1400" baseline="0" dirty="0">
                          <a:latin typeface="+mn-lt"/>
                          <a:cs typeface="Arial" panose="020B0604020202020204" pitchFamily="34" charset="0"/>
                        </a:rPr>
                        <a:t> </a:t>
                      </a:r>
                      <a:r>
                        <a:rPr lang="en-US" altLang="zh-CN" sz="1400" dirty="0">
                          <a:latin typeface="+mn-lt"/>
                          <a:cs typeface="Arial" panose="020B0604020202020204" pitchFamily="34" charset="0"/>
                        </a:rPr>
                        <a:t>topic</a:t>
                      </a:r>
                      <a:endParaRPr lang="sv-SE" sz="1400" dirty="0">
                        <a:latin typeface="+mn-lt"/>
                        <a:cs typeface="Arial" panose="020B0604020202020204" pitchFamily="34" charset="0"/>
                      </a:endParaRPr>
                    </a:p>
                  </a:txBody>
                  <a:tcPr anchor="ctr">
                    <a:solidFill>
                      <a:srgbClr val="92D050"/>
                    </a:solidFill>
                  </a:tcPr>
                </a:tc>
              </a:tr>
              <a:tr h="407219">
                <a:tc>
                  <a:txBody>
                    <a:bodyPr/>
                    <a:lstStyle/>
                    <a:p>
                      <a:pPr algn="ctr">
                        <a:spcAft>
                          <a:spcPts val="0"/>
                        </a:spcAft>
                      </a:pPr>
                      <a:r>
                        <a:rPr lang="en-GB" sz="1200" b="1" dirty="0">
                          <a:solidFill>
                            <a:schemeClr val="tx1"/>
                          </a:solidFill>
                          <a:effectLst/>
                          <a:latin typeface="+mn-lt"/>
                          <a:ea typeface="宋体" panose="02010600030101010101" pitchFamily="2" charset="-122"/>
                          <a:cs typeface="Arial" panose="020B0604020202020204" pitchFamily="34" charset="0"/>
                        </a:rPr>
                        <a:t>MADCOL</a:t>
                      </a:r>
                      <a:endParaRPr lang="zh-CN" sz="1200" b="1" dirty="0">
                        <a:solidFill>
                          <a:schemeClr val="tx1"/>
                        </a:solidFill>
                        <a:effectLst/>
                        <a:latin typeface="+mn-lt"/>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a:txBody>
                    <a:bodyPr/>
                    <a:lstStyle/>
                    <a:p>
                      <a:pPr algn="l">
                        <a:spcAft>
                          <a:spcPts val="0"/>
                        </a:spcAft>
                      </a:pPr>
                      <a:r>
                        <a:rPr lang="en-US" sz="1200" dirty="0">
                          <a:solidFill>
                            <a:srgbClr val="000000"/>
                          </a:solidFill>
                          <a:effectLst/>
                          <a:latin typeface="+mn-lt"/>
                          <a:ea typeface="宋体" panose="02010600030101010101" pitchFamily="2" charset="-122"/>
                          <a:cs typeface="Arial" panose="020B0604020202020204" pitchFamily="34" charset="0"/>
                        </a:rPr>
                        <a:t>Management data collection control and discovery</a:t>
                      </a:r>
                      <a:endParaRPr lang="zh-CN" sz="1200" dirty="0">
                        <a:effectLst/>
                        <a:latin typeface="+mn-lt"/>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altLang="zh-CN" sz="1100" b="0" kern="1200" smtClean="0">
                          <a:solidFill>
                            <a:schemeClr val="tx1"/>
                          </a:solidFill>
                          <a:effectLst/>
                          <a:latin typeface="+mn-lt"/>
                          <a:ea typeface="+mn-ea"/>
                          <a:cs typeface="Arial" panose="020B0604020202020204" pitchFamily="34" charset="0"/>
                        </a:rPr>
                        <a:t>35</a:t>
                      </a:r>
                      <a:r>
                        <a:rPr lang="en-US" altLang="zh-CN" sz="1100" b="0" kern="1200" dirty="0" smtClean="0">
                          <a:solidFill>
                            <a:schemeClr val="tx1"/>
                          </a:solidFill>
                          <a:effectLst/>
                          <a:latin typeface="+mn-lt"/>
                          <a:ea typeface="+mn-ea"/>
                          <a:cs typeface="Arial" panose="020B0604020202020204" pitchFamily="34" charset="0"/>
                        </a:rPr>
                        <a:t>%-&gt;</a:t>
                      </a:r>
                      <a:r>
                        <a:rPr lang="en-US" altLang="zh-CN" sz="1100" b="0" kern="1200" smtClean="0">
                          <a:solidFill>
                            <a:schemeClr val="tx1"/>
                          </a:solidFill>
                          <a:effectLst/>
                          <a:latin typeface="+mn-lt"/>
                          <a:ea typeface="+mn-ea"/>
                          <a:cs typeface="Arial" panose="020B0604020202020204" pitchFamily="34" charset="0"/>
                        </a:rPr>
                        <a:t>40%-&gt;40%</a:t>
                      </a:r>
                      <a:endParaRPr lang="sv-SE" sz="1100" b="0" kern="1200" dirty="0">
                        <a:solidFill>
                          <a:schemeClr val="dk1"/>
                        </a:solidFill>
                        <a:effectLst/>
                        <a:latin typeface="+mn-lt"/>
                        <a:ea typeface="+mn-ea"/>
                        <a:cs typeface="Arial" panose="020B0604020202020204" pitchFamily="34" charset="0"/>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altLang="zh-CN" sz="1100" b="0" kern="1200" dirty="0" smtClean="0">
                          <a:solidFill>
                            <a:schemeClr val="tx1"/>
                          </a:solidFill>
                          <a:effectLst/>
                          <a:latin typeface="+mn-lt"/>
                          <a:ea typeface="+mn-ea"/>
                          <a:cs typeface="Arial" panose="020B0604020202020204" pitchFamily="34" charset="0"/>
                        </a:rPr>
                        <a:t>TS28.533/28.532/28.622/</a:t>
                      </a:r>
                    </a:p>
                    <a:p>
                      <a:pPr marL="0" marR="0" lvl="0" indent="0" algn="ctr" defTabSz="1219170" rtl="0" eaLnBrk="1" fontAlgn="auto" latinLnBrk="0" hangingPunct="1">
                        <a:lnSpc>
                          <a:spcPct val="100000"/>
                        </a:lnSpc>
                        <a:spcBef>
                          <a:spcPts val="0"/>
                        </a:spcBef>
                        <a:spcAft>
                          <a:spcPts val="0"/>
                        </a:spcAft>
                        <a:buClrTx/>
                        <a:buSzTx/>
                        <a:buFontTx/>
                        <a:buNone/>
                        <a:tabLst/>
                        <a:defRPr/>
                      </a:pPr>
                      <a:r>
                        <a:rPr lang="sv-SE" altLang="zh-CN" sz="1100" b="0" kern="1200" dirty="0" smtClean="0">
                          <a:solidFill>
                            <a:schemeClr val="tx1"/>
                          </a:solidFill>
                          <a:effectLst/>
                          <a:latin typeface="+mn-lt"/>
                          <a:ea typeface="+mn-ea"/>
                          <a:cs typeface="Arial" panose="020B0604020202020204" pitchFamily="34" charset="0"/>
                        </a:rPr>
                        <a:t>28.623</a:t>
                      </a:r>
                      <a:endParaRPr lang="sv-SE" sz="1100" b="0" kern="1200" dirty="0">
                        <a:solidFill>
                          <a:schemeClr val="dk1"/>
                        </a:solidFill>
                        <a:effectLst/>
                        <a:latin typeface="+mn-lt"/>
                        <a:ea typeface="+mn-ea"/>
                        <a:cs typeface="Arial" panose="020B0604020202020204" pitchFamily="34" charset="0"/>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sz="1100" b="0" kern="1200" dirty="0" smtClean="0">
                          <a:solidFill>
                            <a:schemeClr val="dk1"/>
                          </a:solidFill>
                          <a:effectLst/>
                          <a:latin typeface="+mn-lt"/>
                          <a:ea typeface="+mn-ea"/>
                          <a:cs typeface="Arial" panose="020B0604020202020204" pitchFamily="34" charset="0"/>
                        </a:rPr>
                        <a:t>SP-200465</a:t>
                      </a:r>
                      <a:endParaRPr lang="sv-SE" sz="1100" b="0" kern="1200" dirty="0">
                        <a:solidFill>
                          <a:schemeClr val="dk1"/>
                        </a:solidFill>
                        <a:effectLst/>
                        <a:latin typeface="+mn-lt"/>
                        <a:ea typeface="+mn-ea"/>
                        <a:cs typeface="Arial" panose="020B0604020202020204" pitchFamily="34" charset="0"/>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altLang="zh-CN" sz="1100" b="0" kern="1200" dirty="0" smtClean="0">
                          <a:solidFill>
                            <a:schemeClr val="dk1"/>
                          </a:solidFill>
                          <a:effectLst/>
                          <a:latin typeface="+mn-lt"/>
                          <a:ea typeface="+mn-ea"/>
                          <a:cs typeface="Arial" panose="020B0604020202020204" pitchFamily="34" charset="0"/>
                        </a:rPr>
                        <a:t>SA#95 (Mar. 2022)</a:t>
                      </a:r>
                      <a:endParaRPr lang="sv-SE" altLang="zh-CN" sz="1100" b="0" kern="1200" dirty="0">
                        <a:solidFill>
                          <a:schemeClr val="dk1"/>
                        </a:solidFill>
                        <a:effectLst/>
                        <a:latin typeface="+mn-lt"/>
                        <a:ea typeface="+mn-ea"/>
                        <a:cs typeface="Arial" panose="020B0604020202020204" pitchFamily="34" charset="0"/>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sz="1100" b="0" kern="1200" smtClean="0">
                          <a:solidFill>
                            <a:schemeClr val="dk1"/>
                          </a:solidFill>
                          <a:effectLst/>
                          <a:latin typeface="+mn-lt"/>
                          <a:ea typeface="+mn-ea"/>
                          <a:cs typeface="Arial" panose="020B0604020202020204" pitchFamily="34" charset="0"/>
                        </a:rPr>
                        <a:t>Nokia</a:t>
                      </a:r>
                      <a:endParaRPr lang="sv-SE" sz="1100" b="0" kern="1200" dirty="0">
                        <a:solidFill>
                          <a:schemeClr val="dk1"/>
                        </a:solidFill>
                        <a:effectLst/>
                        <a:latin typeface="+mn-lt"/>
                        <a:ea typeface="+mn-ea"/>
                        <a:cs typeface="Arial" panose="020B0604020202020204" pitchFamily="34" charset="0"/>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altLang="zh-CN" sz="1100" b="0" kern="1200" smtClean="0">
                          <a:solidFill>
                            <a:schemeClr val="tx1"/>
                          </a:solidFill>
                          <a:effectLst/>
                          <a:latin typeface="+mn-lt"/>
                          <a:ea typeface="+mn-ea"/>
                          <a:cs typeface="Arial" panose="020B0604020202020204" pitchFamily="34" charset="0"/>
                        </a:rPr>
                        <a:t>SA2/RAN2/RAN3</a:t>
                      </a:r>
                      <a:endParaRPr lang="sv-SE" sz="1100" b="0" kern="1200" dirty="0">
                        <a:solidFill>
                          <a:schemeClr val="dk1"/>
                        </a:solidFill>
                        <a:effectLst/>
                        <a:latin typeface="+mn-lt"/>
                        <a:ea typeface="+mn-ea"/>
                        <a:cs typeface="Arial" panose="020B0604020202020204" pitchFamily="34" charset="0"/>
                      </a:endParaRPr>
                    </a:p>
                  </a:txBody>
                  <a:tcPr marL="68580" marR="68580" marT="0" marB="0" anchor="ctr">
                    <a:solidFill>
                      <a:schemeClr val="tx2">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lang="sv-SE" sz="1100" b="0" kern="1200" dirty="0">
                        <a:solidFill>
                          <a:schemeClr val="dk1"/>
                        </a:solidFill>
                        <a:effectLst/>
                        <a:latin typeface="+mn-lt"/>
                        <a:ea typeface="+mn-ea"/>
                        <a:cs typeface="Arial" panose="020B0604020202020204" pitchFamily="34" charset="0"/>
                      </a:endParaRPr>
                    </a:p>
                  </a:txBody>
                  <a:tcPr marL="68580" marR="68580" marT="0" marB="0" anchor="ctr">
                    <a:solidFill>
                      <a:schemeClr val="tx2">
                        <a:lumMod val="20000"/>
                        <a:lumOff val="80000"/>
                      </a:schemeClr>
                    </a:solidFill>
                  </a:tcPr>
                </a:tc>
              </a:tr>
              <a:tr h="507442">
                <a:tc>
                  <a:txBody>
                    <a:bodyPr/>
                    <a:lstStyle/>
                    <a:p>
                      <a:pPr algn="ctr">
                        <a:spcAft>
                          <a:spcPts val="0"/>
                        </a:spcAft>
                      </a:pPr>
                      <a:r>
                        <a:rPr lang="en-GB" sz="1200" b="1" dirty="0">
                          <a:solidFill>
                            <a:schemeClr val="tx1"/>
                          </a:solidFill>
                          <a:effectLst/>
                          <a:latin typeface="+mn-lt"/>
                          <a:ea typeface="宋体" panose="02010600030101010101" pitchFamily="2" charset="-122"/>
                          <a:cs typeface="Arial" panose="020B0604020202020204" pitchFamily="34" charset="0"/>
                        </a:rPr>
                        <a:t>ePM_KPI_5G</a:t>
                      </a:r>
                      <a:endParaRPr lang="zh-CN" sz="1200" b="1" dirty="0">
                        <a:solidFill>
                          <a:schemeClr val="tx1"/>
                        </a:solidFill>
                        <a:effectLst/>
                        <a:latin typeface="+mn-lt"/>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a:txBody>
                    <a:bodyPr/>
                    <a:lstStyle/>
                    <a:p>
                      <a:pPr algn="l">
                        <a:spcAft>
                          <a:spcPts val="0"/>
                        </a:spcAft>
                      </a:pPr>
                      <a:r>
                        <a:rPr lang="en-US" sz="1200">
                          <a:solidFill>
                            <a:srgbClr val="000000"/>
                          </a:solidFill>
                          <a:effectLst/>
                          <a:latin typeface="+mn-lt"/>
                          <a:ea typeface="宋体" panose="02010600030101010101" pitchFamily="2" charset="-122"/>
                          <a:cs typeface="Arial" panose="020B0604020202020204" pitchFamily="34" charset="0"/>
                        </a:rPr>
                        <a:t>Enhancements of 5G performance measurements and KPIs</a:t>
                      </a:r>
                      <a:endParaRPr lang="zh-CN" sz="1200">
                        <a:effectLst/>
                        <a:latin typeface="+mn-lt"/>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altLang="zh-CN" sz="1100" b="0" kern="1200" dirty="0" smtClean="0">
                          <a:solidFill>
                            <a:schemeClr val="tx1"/>
                          </a:solidFill>
                          <a:effectLst/>
                          <a:latin typeface="+mn-lt"/>
                          <a:ea typeface="+mn-ea"/>
                          <a:cs typeface="Arial" panose="020B0604020202020204" pitchFamily="34" charset="0"/>
                        </a:rPr>
                        <a:t>50%-&gt;60%-&gt;</a:t>
                      </a:r>
                      <a:r>
                        <a:rPr lang="en-US" altLang="zh-CN" sz="1100" b="0" kern="1200" smtClean="0">
                          <a:solidFill>
                            <a:schemeClr val="tx1"/>
                          </a:solidFill>
                          <a:effectLst/>
                          <a:latin typeface="+mn-lt"/>
                          <a:ea typeface="+mn-ea"/>
                          <a:cs typeface="Arial" panose="020B0604020202020204" pitchFamily="34" charset="0"/>
                        </a:rPr>
                        <a:t>70%-&gt;80%</a:t>
                      </a:r>
                      <a:endParaRPr lang="sv-SE" altLang="zh-CN" sz="1100" b="0" kern="1200" dirty="0" smtClean="0">
                        <a:solidFill>
                          <a:schemeClr val="tx1"/>
                        </a:solidFill>
                        <a:effectLst/>
                        <a:latin typeface="+mn-lt"/>
                        <a:ea typeface="+mn-ea"/>
                        <a:cs typeface="Arial" panose="020B0604020202020204" pitchFamily="34" charset="0"/>
                      </a:endParaRPr>
                    </a:p>
                    <a:p>
                      <a:pPr marL="0" marR="0" lvl="0" indent="0" algn="ctr" defTabSz="1219170" rtl="0" eaLnBrk="1" fontAlgn="auto" latinLnBrk="0" hangingPunct="1">
                        <a:lnSpc>
                          <a:spcPct val="100000"/>
                        </a:lnSpc>
                        <a:spcBef>
                          <a:spcPts val="0"/>
                        </a:spcBef>
                        <a:spcAft>
                          <a:spcPts val="0"/>
                        </a:spcAft>
                        <a:buClrTx/>
                        <a:buSzTx/>
                        <a:buFontTx/>
                        <a:buNone/>
                        <a:tabLst/>
                        <a:defRPr/>
                      </a:pPr>
                      <a:endParaRPr lang="sv-SE" altLang="zh-CN" sz="1100" b="0" kern="1200" dirty="0">
                        <a:solidFill>
                          <a:schemeClr val="tx1"/>
                        </a:solidFill>
                        <a:effectLst/>
                        <a:latin typeface="+mn-lt"/>
                        <a:ea typeface="+mn-ea"/>
                        <a:cs typeface="Arial" panose="020B0604020202020204" pitchFamily="34" charset="0"/>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sz="1100" kern="1200" dirty="0" smtClean="0">
                          <a:solidFill>
                            <a:schemeClr val="dk1"/>
                          </a:solidFill>
                          <a:effectLst/>
                          <a:latin typeface="+mn-lt"/>
                          <a:ea typeface="+mn-ea"/>
                          <a:cs typeface="Arial" panose="020B0604020202020204" pitchFamily="34" charset="0"/>
                        </a:rPr>
                        <a:t>TS28.552/32.425/28.554/32.426/32.450/32.451/32.455</a:t>
                      </a:r>
                      <a:endParaRPr lang="sv-SE" sz="1100" kern="1200" dirty="0">
                        <a:solidFill>
                          <a:schemeClr val="dk1"/>
                        </a:solidFill>
                        <a:effectLst/>
                        <a:latin typeface="+mn-lt"/>
                        <a:ea typeface="+mn-ea"/>
                        <a:cs typeface="Arial" panose="020B0604020202020204" pitchFamily="34" charset="0"/>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sz="1100" kern="1200" dirty="0" smtClean="0">
                          <a:solidFill>
                            <a:schemeClr val="dk1"/>
                          </a:solidFill>
                          <a:effectLst/>
                          <a:latin typeface="+mn-lt"/>
                          <a:ea typeface="+mn-ea"/>
                          <a:cs typeface="Arial" panose="020B0604020202020204" pitchFamily="34" charset="0"/>
                        </a:rPr>
                        <a:t>SP-200462</a:t>
                      </a:r>
                      <a:endParaRPr lang="sv-SE" sz="1100" kern="1200" dirty="0">
                        <a:solidFill>
                          <a:schemeClr val="dk1"/>
                        </a:solidFill>
                        <a:effectLst/>
                        <a:latin typeface="+mn-lt"/>
                        <a:ea typeface="+mn-ea"/>
                        <a:cs typeface="Arial" panose="020B0604020202020204" pitchFamily="34" charset="0"/>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altLang="zh-CN" sz="1100" b="0" kern="1200" dirty="0" smtClean="0">
                          <a:solidFill>
                            <a:schemeClr val="dk1"/>
                          </a:solidFill>
                          <a:effectLst/>
                          <a:latin typeface="+mn-lt"/>
                          <a:ea typeface="+mn-ea"/>
                          <a:cs typeface="Arial" panose="020B0604020202020204" pitchFamily="34" charset="0"/>
                        </a:rPr>
                        <a:t>SA#95 (Mar. 2022)</a:t>
                      </a:r>
                      <a:endParaRPr lang="sv-SE" altLang="zh-CN" sz="1100" b="0" kern="1200" dirty="0">
                        <a:solidFill>
                          <a:schemeClr val="dk1"/>
                        </a:solidFill>
                        <a:effectLst/>
                        <a:latin typeface="+mn-lt"/>
                        <a:ea typeface="+mn-ea"/>
                        <a:cs typeface="Arial" panose="020B0604020202020204" pitchFamily="34" charset="0"/>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sz="1100" kern="1200" smtClean="0">
                          <a:solidFill>
                            <a:schemeClr val="dk1"/>
                          </a:solidFill>
                          <a:effectLst/>
                          <a:latin typeface="+mn-lt"/>
                          <a:ea typeface="+mn-ea"/>
                          <a:cs typeface="Arial" panose="020B0604020202020204" pitchFamily="34" charset="0"/>
                        </a:rPr>
                        <a:t>Intel</a:t>
                      </a:r>
                      <a:endParaRPr lang="sv-SE" sz="1100" kern="1200" dirty="0">
                        <a:solidFill>
                          <a:schemeClr val="dk1"/>
                        </a:solidFill>
                        <a:effectLst/>
                        <a:latin typeface="+mn-lt"/>
                        <a:ea typeface="+mn-ea"/>
                        <a:cs typeface="Arial" panose="020B0604020202020204" pitchFamily="34" charset="0"/>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altLang="zh-CN" sz="1100" b="0" kern="1200" smtClean="0">
                          <a:solidFill>
                            <a:schemeClr val="tx1"/>
                          </a:solidFill>
                          <a:effectLst/>
                          <a:latin typeface="+mn-lt"/>
                          <a:ea typeface="+mn-ea"/>
                          <a:cs typeface="Arial" panose="020B0604020202020204" pitchFamily="34" charset="0"/>
                        </a:rPr>
                        <a:t>SA2/RAN2/RAN3</a:t>
                      </a:r>
                      <a:endParaRPr lang="sv-SE" sz="1100" kern="1200" dirty="0">
                        <a:solidFill>
                          <a:schemeClr val="dk1"/>
                        </a:solidFill>
                        <a:effectLst/>
                        <a:latin typeface="+mn-lt"/>
                        <a:ea typeface="+mn-ea"/>
                        <a:cs typeface="Arial" panose="020B0604020202020204" pitchFamily="34" charset="0"/>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lang="sv-SE" sz="1100" kern="1200" dirty="0">
                        <a:solidFill>
                          <a:schemeClr val="dk1"/>
                        </a:solidFill>
                        <a:effectLst/>
                        <a:latin typeface="+mn-lt"/>
                        <a:ea typeface="+mn-ea"/>
                        <a:cs typeface="Arial" panose="020B0604020202020204" pitchFamily="34" charset="0"/>
                      </a:endParaRPr>
                    </a:p>
                  </a:txBody>
                  <a:tcPr marL="68580" marR="68580" marT="0" marB="0" anchor="ctr">
                    <a:solidFill>
                      <a:schemeClr val="tx2">
                        <a:lumMod val="20000"/>
                        <a:lumOff val="80000"/>
                      </a:schemeClr>
                    </a:solidFill>
                  </a:tcPr>
                </a:tc>
              </a:tr>
              <a:tr h="251976">
                <a:tc>
                  <a:txBody>
                    <a:bodyPr/>
                    <a:lstStyle/>
                    <a:p>
                      <a:pPr algn="ctr">
                        <a:spcAft>
                          <a:spcPts val="0"/>
                        </a:spcAft>
                      </a:pPr>
                      <a:r>
                        <a:rPr lang="en-GB" sz="1200" b="1" dirty="0">
                          <a:solidFill>
                            <a:schemeClr val="tx1"/>
                          </a:solidFill>
                          <a:effectLst/>
                          <a:latin typeface="+mn-lt"/>
                          <a:ea typeface="宋体" panose="02010600030101010101" pitchFamily="2" charset="-122"/>
                          <a:cs typeface="Arial" panose="020B0604020202020204" pitchFamily="34" charset="0"/>
                        </a:rPr>
                        <a:t>e_5GMDT</a:t>
                      </a:r>
                      <a:endParaRPr lang="zh-CN" sz="1200" b="1" dirty="0">
                        <a:solidFill>
                          <a:schemeClr val="tx1"/>
                        </a:solidFill>
                        <a:effectLst/>
                        <a:latin typeface="+mn-lt"/>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a:txBody>
                    <a:bodyPr/>
                    <a:lstStyle/>
                    <a:p>
                      <a:pPr algn="l">
                        <a:spcAft>
                          <a:spcPts val="0"/>
                        </a:spcAft>
                      </a:pPr>
                      <a:r>
                        <a:rPr lang="en-GB" sz="1200" dirty="0">
                          <a:solidFill>
                            <a:srgbClr val="000000"/>
                          </a:solidFill>
                          <a:effectLst/>
                          <a:latin typeface="+mn-lt"/>
                          <a:ea typeface="宋体" panose="02010600030101010101" pitchFamily="2" charset="-122"/>
                          <a:cs typeface="Arial" panose="020B0604020202020204" pitchFamily="34" charset="0"/>
                        </a:rPr>
                        <a:t>Management of MDT enhancement in 5G</a:t>
                      </a:r>
                      <a:endParaRPr lang="zh-CN" sz="1200" dirty="0">
                        <a:effectLst/>
                        <a:latin typeface="+mn-lt"/>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1200"/>
                        </a:spcBef>
                        <a:spcAft>
                          <a:spcPts val="0"/>
                        </a:spcAft>
                        <a:buClrTx/>
                        <a:buSzTx/>
                        <a:buFontTx/>
                        <a:buNone/>
                        <a:tabLst/>
                        <a:defRPr/>
                      </a:pPr>
                      <a:r>
                        <a:rPr lang="en-US" altLang="zh-CN" sz="1100" b="0" kern="1200" smtClean="0">
                          <a:solidFill>
                            <a:schemeClr val="tx1"/>
                          </a:solidFill>
                          <a:effectLst/>
                          <a:latin typeface="+mn-lt"/>
                          <a:ea typeface="+mn-ea"/>
                          <a:cs typeface="Arial" panose="020B0604020202020204" pitchFamily="34" charset="0"/>
                        </a:rPr>
                        <a:t>85</a:t>
                      </a:r>
                      <a:r>
                        <a:rPr lang="en-US" altLang="zh-CN" sz="1100" b="0" kern="1200" dirty="0" smtClean="0">
                          <a:solidFill>
                            <a:schemeClr val="tx1"/>
                          </a:solidFill>
                          <a:effectLst/>
                          <a:latin typeface="+mn-lt"/>
                          <a:ea typeface="+mn-ea"/>
                          <a:cs typeface="Arial" panose="020B0604020202020204" pitchFamily="34" charset="0"/>
                        </a:rPr>
                        <a:t>%-&gt;</a:t>
                      </a:r>
                      <a:r>
                        <a:rPr lang="en-US" altLang="zh-CN" sz="1100" b="0" kern="1200" smtClean="0">
                          <a:solidFill>
                            <a:schemeClr val="tx1"/>
                          </a:solidFill>
                          <a:effectLst/>
                          <a:latin typeface="+mn-lt"/>
                          <a:ea typeface="+mn-ea"/>
                          <a:cs typeface="Arial" panose="020B0604020202020204" pitchFamily="34" charset="0"/>
                        </a:rPr>
                        <a:t>88%-&gt;95%</a:t>
                      </a:r>
                      <a:endParaRPr lang="sv-SE" sz="1100" kern="1200" dirty="0">
                        <a:solidFill>
                          <a:schemeClr val="dk1"/>
                        </a:solidFill>
                        <a:effectLst/>
                        <a:latin typeface="+mn-lt"/>
                        <a:ea typeface="SimSun" panose="02010600030101010101" pitchFamily="2" charset="-122"/>
                        <a:cs typeface="Arial" panose="020B0604020202020204" pitchFamily="34" charset="0"/>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altLang="zh-CN" sz="1100" kern="1200" smtClean="0">
                          <a:solidFill>
                            <a:schemeClr val="dk1"/>
                          </a:solidFill>
                          <a:effectLst/>
                          <a:latin typeface="+mn-lt"/>
                          <a:ea typeface="SimSun" panose="02010600030101010101" pitchFamily="2" charset="-122"/>
                          <a:cs typeface="Arial" panose="020B0604020202020204" pitchFamily="34" charset="0"/>
                        </a:rPr>
                        <a:t>TS32.421/32.422/32.423/28.622/28.623/28.523</a:t>
                      </a:r>
                      <a:endParaRPr lang="sv-SE" sz="1100" kern="1200" dirty="0">
                        <a:solidFill>
                          <a:schemeClr val="dk1"/>
                        </a:solidFill>
                        <a:effectLst/>
                        <a:latin typeface="+mn-lt"/>
                        <a:ea typeface="SimSun" panose="02010600030101010101" pitchFamily="2" charset="-122"/>
                        <a:cs typeface="Arial" panose="020B0604020202020204" pitchFamily="34" charset="0"/>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sz="1100" kern="1200" dirty="0" smtClean="0">
                          <a:solidFill>
                            <a:schemeClr val="dk1"/>
                          </a:solidFill>
                          <a:effectLst/>
                          <a:latin typeface="+mn-lt"/>
                          <a:ea typeface="SimSun" panose="02010600030101010101" pitchFamily="2" charset="-122"/>
                          <a:cs typeface="Arial" panose="020B0604020202020204" pitchFamily="34" charset="0"/>
                        </a:rPr>
                        <a:t>SP-200191</a:t>
                      </a:r>
                      <a:endParaRPr lang="sv-SE" sz="1100" kern="1200" dirty="0">
                        <a:solidFill>
                          <a:schemeClr val="dk1"/>
                        </a:solidFill>
                        <a:effectLst/>
                        <a:latin typeface="+mn-lt"/>
                        <a:ea typeface="SimSun" panose="02010600030101010101" pitchFamily="2" charset="-122"/>
                        <a:cs typeface="Arial" panose="020B0604020202020204" pitchFamily="34" charset="0"/>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GB" altLang="zh-CN" sz="1100" b="0" kern="1200" dirty="0" smtClean="0">
                          <a:solidFill>
                            <a:schemeClr val="tx1"/>
                          </a:solidFill>
                          <a:effectLst/>
                          <a:latin typeface="+mn-lt"/>
                          <a:ea typeface="+mn-ea"/>
                          <a:cs typeface="Arial" panose="020B0604020202020204" pitchFamily="34" charset="0"/>
                        </a:rPr>
                        <a:t>SA#94 (Dec. </a:t>
                      </a:r>
                      <a:r>
                        <a:rPr lang="en-GB" altLang="zh-CN" sz="1100" b="0" kern="1200" smtClean="0">
                          <a:solidFill>
                            <a:schemeClr val="tx1"/>
                          </a:solidFill>
                          <a:effectLst/>
                          <a:latin typeface="+mn-lt"/>
                          <a:ea typeface="+mn-ea"/>
                          <a:cs typeface="Arial" panose="020B0604020202020204" pitchFamily="34" charset="0"/>
                        </a:rPr>
                        <a:t>2021</a:t>
                      </a:r>
                      <a:r>
                        <a:rPr lang="en-GB" altLang="zh-CN" sz="1100" b="0" kern="1200" smtClean="0">
                          <a:solidFill>
                            <a:schemeClr val="tx1"/>
                          </a:solidFill>
                          <a:effectLst/>
                          <a:latin typeface="+mn-lt"/>
                          <a:ea typeface="+mn-ea"/>
                          <a:cs typeface="Arial" panose="020B0604020202020204" pitchFamily="34" charset="0"/>
                        </a:rPr>
                        <a:t>)</a:t>
                      </a:r>
                    </a:p>
                    <a:p>
                      <a:pPr marL="0" marR="0" lvl="0" indent="0" algn="ctr" defTabSz="1219170" rtl="0" eaLnBrk="1" fontAlgn="auto" latinLnBrk="0" hangingPunct="1">
                        <a:lnSpc>
                          <a:spcPct val="100000"/>
                        </a:lnSpc>
                        <a:spcBef>
                          <a:spcPts val="0"/>
                        </a:spcBef>
                        <a:spcAft>
                          <a:spcPts val="0"/>
                        </a:spcAft>
                        <a:buClrTx/>
                        <a:buSzTx/>
                        <a:buFontTx/>
                        <a:buNone/>
                        <a:tabLst/>
                        <a:defRPr/>
                      </a:pPr>
                      <a:r>
                        <a:rPr lang="en-GB" altLang="zh-CN" sz="1100" b="1" kern="1200" smtClean="0">
                          <a:solidFill>
                            <a:schemeClr val="tx1"/>
                          </a:solidFill>
                          <a:effectLst/>
                          <a:latin typeface="+mn-lt"/>
                          <a:ea typeface="+mn-ea"/>
                          <a:cs typeface="Arial" panose="020B0604020202020204" pitchFamily="34" charset="0"/>
                        </a:rPr>
                        <a:t>-&gt;SA#95 (Mar. 2022)</a:t>
                      </a:r>
                      <a:endParaRPr lang="en-GB" altLang="zh-CN" sz="1100" b="0" kern="1200" dirty="0" smtClean="0">
                        <a:solidFill>
                          <a:schemeClr val="tx1"/>
                        </a:solidFill>
                        <a:effectLst/>
                        <a:latin typeface="+mn-lt"/>
                        <a:ea typeface="+mn-ea"/>
                        <a:cs typeface="Arial" panose="020B0604020202020204" pitchFamily="34" charset="0"/>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sz="1100" kern="1200" smtClean="0">
                          <a:solidFill>
                            <a:schemeClr val="dk1"/>
                          </a:solidFill>
                          <a:effectLst/>
                          <a:latin typeface="+mn-lt"/>
                          <a:ea typeface="SimSun" panose="02010600030101010101" pitchFamily="2" charset="-122"/>
                          <a:cs typeface="Arial" panose="020B0604020202020204" pitchFamily="34" charset="0"/>
                        </a:rPr>
                        <a:t>Ericsson</a:t>
                      </a:r>
                      <a:endParaRPr lang="sv-SE" sz="1100" kern="1200" dirty="0">
                        <a:solidFill>
                          <a:schemeClr val="dk1"/>
                        </a:solidFill>
                        <a:effectLst/>
                        <a:latin typeface="+mn-lt"/>
                        <a:ea typeface="SimSun" panose="02010600030101010101" pitchFamily="2" charset="-122"/>
                        <a:cs typeface="Arial" panose="020B0604020202020204" pitchFamily="34" charset="0"/>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altLang="zh-CN" sz="1100" b="0" kern="1200" smtClean="0">
                          <a:solidFill>
                            <a:schemeClr val="tx1"/>
                          </a:solidFill>
                          <a:effectLst/>
                          <a:latin typeface="+mn-lt"/>
                          <a:ea typeface="+mn-ea"/>
                          <a:cs typeface="Arial" panose="020B0604020202020204" pitchFamily="34" charset="0"/>
                        </a:rPr>
                        <a:t>SA2/RAN2/RAN3</a:t>
                      </a:r>
                      <a:endParaRPr lang="sv-SE" sz="1100" kern="1200" dirty="0">
                        <a:solidFill>
                          <a:schemeClr val="dk1"/>
                        </a:solidFill>
                        <a:effectLst/>
                        <a:latin typeface="+mn-lt"/>
                        <a:ea typeface="SimSun" panose="02010600030101010101" pitchFamily="2" charset="-122"/>
                        <a:cs typeface="Arial" panose="020B0604020202020204" pitchFamily="34" charset="0"/>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lang="sv-SE" sz="1100" kern="1200" dirty="0">
                        <a:solidFill>
                          <a:schemeClr val="dk1"/>
                        </a:solidFill>
                        <a:effectLst/>
                        <a:latin typeface="+mn-lt"/>
                        <a:ea typeface="SimSun" panose="02010600030101010101" pitchFamily="2" charset="-122"/>
                        <a:cs typeface="Arial" panose="020B0604020202020204" pitchFamily="34" charset="0"/>
                      </a:endParaRPr>
                    </a:p>
                  </a:txBody>
                  <a:tcPr marL="68580" marR="68580" marT="0" marB="0" anchor="ctr">
                    <a:solidFill>
                      <a:schemeClr val="tx2">
                        <a:lumMod val="20000"/>
                        <a:lumOff val="80000"/>
                      </a:schemeClr>
                    </a:solidFill>
                  </a:tcPr>
                </a:tc>
              </a:tr>
              <a:tr h="251976">
                <a:tc>
                  <a:txBody>
                    <a:bodyPr/>
                    <a:lstStyle/>
                    <a:p>
                      <a:pPr algn="ctr">
                        <a:spcAft>
                          <a:spcPts val="0"/>
                        </a:spcAft>
                      </a:pPr>
                      <a:r>
                        <a:rPr lang="en-GB" sz="1200" b="1" dirty="0" err="1">
                          <a:solidFill>
                            <a:schemeClr val="tx1"/>
                          </a:solidFill>
                          <a:effectLst/>
                          <a:latin typeface="+mn-lt"/>
                          <a:ea typeface="宋体" panose="02010600030101010101" pitchFamily="2" charset="-122"/>
                          <a:cs typeface="Arial" panose="020B0604020202020204" pitchFamily="34" charset="0"/>
                        </a:rPr>
                        <a:t>eQoE</a:t>
                      </a:r>
                      <a:endParaRPr lang="zh-CN" sz="1200" b="1" dirty="0">
                        <a:solidFill>
                          <a:schemeClr val="tx1"/>
                        </a:solidFill>
                        <a:effectLst/>
                        <a:latin typeface="+mn-lt"/>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a:txBody>
                    <a:bodyPr/>
                    <a:lstStyle/>
                    <a:p>
                      <a:pPr algn="l">
                        <a:spcAft>
                          <a:spcPts val="0"/>
                        </a:spcAft>
                      </a:pPr>
                      <a:r>
                        <a:rPr lang="en-GB" sz="1200">
                          <a:solidFill>
                            <a:srgbClr val="000000"/>
                          </a:solidFill>
                          <a:effectLst/>
                          <a:latin typeface="+mn-lt"/>
                          <a:ea typeface="宋体" panose="02010600030101010101" pitchFamily="2" charset="-122"/>
                          <a:cs typeface="Arial" panose="020B0604020202020204" pitchFamily="34" charset="0"/>
                        </a:rPr>
                        <a:t>Enhancement of QoE Measurement Collection</a:t>
                      </a:r>
                      <a:endParaRPr lang="zh-CN" sz="1200">
                        <a:effectLst/>
                        <a:latin typeface="+mn-lt"/>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altLang="zh-CN" sz="1100" b="0" kern="1200" dirty="0" smtClean="0">
                          <a:solidFill>
                            <a:schemeClr val="tx1"/>
                          </a:solidFill>
                          <a:effectLst/>
                          <a:latin typeface="+mn-lt"/>
                          <a:ea typeface="+mn-ea"/>
                          <a:cs typeface="Arial" panose="020B0604020202020204" pitchFamily="34" charset="0"/>
                        </a:rPr>
                        <a:t>15%-&gt;20%-&gt;</a:t>
                      </a:r>
                      <a:r>
                        <a:rPr lang="en-US" altLang="zh-CN" sz="1100" b="0" kern="1200" smtClean="0">
                          <a:solidFill>
                            <a:schemeClr val="tx1"/>
                          </a:solidFill>
                          <a:effectLst/>
                          <a:latin typeface="+mn-lt"/>
                          <a:ea typeface="+mn-ea"/>
                          <a:cs typeface="Arial" panose="020B0604020202020204" pitchFamily="34" charset="0"/>
                        </a:rPr>
                        <a:t>40%-&gt;60%</a:t>
                      </a:r>
                      <a:endParaRPr lang="sv-SE" sz="1100" b="0" kern="1200" dirty="0">
                        <a:solidFill>
                          <a:schemeClr val="dk1"/>
                        </a:solidFill>
                        <a:effectLst/>
                        <a:latin typeface="+mn-lt"/>
                        <a:ea typeface="+mn-ea"/>
                        <a:cs typeface="Arial" panose="020B0604020202020204" pitchFamily="34" charset="0"/>
                      </a:endParaRPr>
                    </a:p>
                  </a:txBody>
                  <a:tcPr marL="68580" marR="68580" marT="0" marB="0" anchor="ctr">
                    <a:solidFill>
                      <a:schemeClr val="tx2">
                        <a:lumMod val="20000"/>
                        <a:lumOff val="80000"/>
                      </a:schemeClr>
                    </a:solidFill>
                  </a:tcPr>
                </a:tc>
                <a:tc>
                  <a:txBody>
                    <a:bodyPr/>
                    <a:lstStyle/>
                    <a:p>
                      <a:pPr algn="ctr">
                        <a:spcAft>
                          <a:spcPts val="0"/>
                        </a:spcAft>
                      </a:pPr>
                      <a:r>
                        <a:rPr lang="sv-SE" sz="1100" b="0" kern="1200" dirty="0" smtClean="0">
                          <a:solidFill>
                            <a:schemeClr val="dk1"/>
                          </a:solidFill>
                          <a:effectLst/>
                          <a:latin typeface="+mn-lt"/>
                          <a:ea typeface="+mn-ea"/>
                          <a:cs typeface="Arial" panose="020B0604020202020204" pitchFamily="34" charset="0"/>
                        </a:rPr>
                        <a:t>TS28.307/28.308/28.309/28.404/28.405/28.406/28.622/28.623/28.533</a:t>
                      </a:r>
                      <a:endParaRPr lang="sv-SE" sz="1100" b="0" kern="1200" dirty="0">
                        <a:solidFill>
                          <a:schemeClr val="dk1"/>
                        </a:solidFill>
                        <a:effectLst/>
                        <a:latin typeface="+mn-lt"/>
                        <a:ea typeface="+mn-ea"/>
                        <a:cs typeface="Arial" panose="020B0604020202020204" pitchFamily="34" charset="0"/>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sz="1100" b="0" kern="1200" dirty="0" smtClean="0">
                          <a:solidFill>
                            <a:schemeClr val="dk1"/>
                          </a:solidFill>
                          <a:effectLst/>
                          <a:latin typeface="+mn-lt"/>
                          <a:ea typeface="+mn-ea"/>
                          <a:cs typeface="Arial" panose="020B0604020202020204" pitchFamily="34" charset="0"/>
                        </a:rPr>
                        <a:t>SP-200193</a:t>
                      </a:r>
                      <a:endParaRPr lang="sv-SE" sz="1100" b="0" kern="1200" dirty="0">
                        <a:solidFill>
                          <a:schemeClr val="dk1"/>
                        </a:solidFill>
                        <a:effectLst/>
                        <a:latin typeface="+mn-lt"/>
                        <a:ea typeface="+mn-ea"/>
                        <a:cs typeface="Arial" panose="020B0604020202020204" pitchFamily="34" charset="0"/>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altLang="zh-CN" sz="1100" b="0" kern="1200" baseline="0" dirty="0" smtClean="0">
                          <a:solidFill>
                            <a:schemeClr val="dk1"/>
                          </a:solidFill>
                          <a:effectLst/>
                          <a:latin typeface="+mn-lt"/>
                          <a:ea typeface="+mn-ea"/>
                          <a:cs typeface="Arial" panose="020B0604020202020204" pitchFamily="34" charset="0"/>
                        </a:rPr>
                        <a:t>SA#95 (Mar. 2022)</a:t>
                      </a:r>
                      <a:endParaRPr lang="sv-SE" altLang="zh-CN" sz="1100" b="0" kern="1200" dirty="0">
                        <a:solidFill>
                          <a:schemeClr val="dk1"/>
                        </a:solidFill>
                        <a:effectLst/>
                        <a:latin typeface="+mn-lt"/>
                        <a:ea typeface="+mn-ea"/>
                        <a:cs typeface="Arial" panose="020B0604020202020204" pitchFamily="34" charset="0"/>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sz="1100" b="0" kern="1200" smtClean="0">
                          <a:solidFill>
                            <a:schemeClr val="dk1"/>
                          </a:solidFill>
                          <a:effectLst/>
                          <a:latin typeface="+mn-lt"/>
                          <a:ea typeface="+mn-ea"/>
                          <a:cs typeface="Arial" panose="020B0604020202020204" pitchFamily="34" charset="0"/>
                        </a:rPr>
                        <a:t>Ericsson</a:t>
                      </a:r>
                      <a:endParaRPr lang="sv-SE" sz="1100" b="0" kern="1200" dirty="0">
                        <a:solidFill>
                          <a:schemeClr val="dk1"/>
                        </a:solidFill>
                        <a:effectLst/>
                        <a:latin typeface="+mn-lt"/>
                        <a:ea typeface="+mn-ea"/>
                        <a:cs typeface="Arial" panose="020B0604020202020204" pitchFamily="34" charset="0"/>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altLang="zh-CN" sz="1100" b="0" kern="1200" dirty="0" smtClean="0">
                          <a:solidFill>
                            <a:schemeClr val="tx1"/>
                          </a:solidFill>
                          <a:effectLst/>
                          <a:latin typeface="+mn-lt"/>
                          <a:ea typeface="+mn-ea"/>
                          <a:cs typeface="Arial" panose="020B0604020202020204" pitchFamily="34" charset="0"/>
                        </a:rPr>
                        <a:t>RAN2/RAN3/SA4</a:t>
                      </a:r>
                      <a:endParaRPr lang="sv-SE" sz="1100" b="0" kern="1200" dirty="0">
                        <a:solidFill>
                          <a:schemeClr val="dk1"/>
                        </a:solidFill>
                        <a:effectLst/>
                        <a:latin typeface="+mn-lt"/>
                        <a:ea typeface="+mn-ea"/>
                        <a:cs typeface="Arial" panose="020B0604020202020204" pitchFamily="34" charset="0"/>
                      </a:endParaRPr>
                    </a:p>
                  </a:txBody>
                  <a:tcPr marL="68580" marR="68580" marT="0" marB="0" anchor="ctr">
                    <a:solidFill>
                      <a:schemeClr val="tx2">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lang="sv-SE" sz="1100" b="0" kern="1200" dirty="0">
                        <a:solidFill>
                          <a:schemeClr val="dk1"/>
                        </a:solidFill>
                        <a:effectLst/>
                        <a:latin typeface="+mn-lt"/>
                        <a:ea typeface="+mn-ea"/>
                        <a:cs typeface="Arial" panose="020B0604020202020204" pitchFamily="34" charset="0"/>
                      </a:endParaRPr>
                    </a:p>
                  </a:txBody>
                  <a:tcPr marL="68580" marR="68580" marT="0" marB="0" anchor="ctr">
                    <a:solidFill>
                      <a:schemeClr val="tx2">
                        <a:lumMod val="20000"/>
                        <a:lumOff val="80000"/>
                      </a:schemeClr>
                    </a:solidFill>
                  </a:tcPr>
                </a:tc>
              </a:tr>
            </a:tbl>
          </a:graphicData>
        </a:graphic>
      </p:graphicFrame>
      <p:sp>
        <p:nvSpPr>
          <p:cNvPr id="6" name="矩形 5"/>
          <p:cNvSpPr/>
          <p:nvPr/>
        </p:nvSpPr>
        <p:spPr>
          <a:xfrm>
            <a:off x="110534" y="3547616"/>
            <a:ext cx="6054131" cy="1384995"/>
          </a:xfrm>
          <a:prstGeom prst="rect">
            <a:avLst/>
          </a:prstGeom>
        </p:spPr>
        <p:txBody>
          <a:bodyPr wrap="square">
            <a:spAutoFit/>
          </a:bodyPr>
          <a:lstStyle/>
          <a:p>
            <a:r>
              <a:rPr lang="en-US" altLang="zh-CN" sz="1200" b="1" dirty="0" smtClean="0">
                <a:latin typeface="Calibri" pitchFamily="34" charset="0"/>
                <a:cs typeface="Arial" charset="0"/>
              </a:rPr>
              <a:t>MADCOL</a:t>
            </a:r>
            <a:r>
              <a:rPr lang="en-US" altLang="zh-CN" sz="1200" b="1" dirty="0">
                <a:latin typeface="Calibri" pitchFamily="34" charset="0"/>
                <a:cs typeface="Arial" charset="0"/>
              </a:rPr>
              <a:t>:</a:t>
            </a:r>
            <a:r>
              <a:rPr lang="en-US" altLang="zh-CN" sz="1200" dirty="0">
                <a:latin typeface="Calibri" pitchFamily="34" charset="0"/>
                <a:cs typeface="Arial" charset="0"/>
              </a:rPr>
              <a:t> </a:t>
            </a:r>
            <a:endParaRPr lang="en-US" altLang="zh-CN" sz="1200" dirty="0" smtClean="0">
              <a:latin typeface="Calibri" pitchFamily="34" charset="0"/>
              <a:cs typeface="Arial" charset="0"/>
            </a:endParaRPr>
          </a:p>
          <a:p>
            <a:r>
              <a:rPr lang="en-US" altLang="zh-CN" sz="1200" dirty="0" smtClean="0">
                <a:latin typeface="Calibri" pitchFamily="34" charset="0"/>
                <a:cs typeface="Arial" charset="0"/>
              </a:rPr>
              <a:t>Discussions </a:t>
            </a:r>
            <a:r>
              <a:rPr lang="en-US" altLang="zh-CN" sz="1200" dirty="0">
                <a:latin typeface="Calibri" pitchFamily="34" charset="0"/>
                <a:cs typeface="Arial" charset="0"/>
              </a:rPr>
              <a:t>on the controversial topics continued. No agreements we made</a:t>
            </a:r>
            <a:r>
              <a:rPr lang="en-US" altLang="zh-CN" sz="1200" dirty="0" smtClean="0">
                <a:latin typeface="Calibri" pitchFamily="34" charset="0"/>
                <a:cs typeface="Arial" charset="0"/>
              </a:rPr>
              <a:t>.</a:t>
            </a:r>
          </a:p>
          <a:p>
            <a:endParaRPr lang="en-US" altLang="zh-CN" sz="1200" b="1" dirty="0" smtClean="0">
              <a:solidFill>
                <a:prstClr val="black"/>
              </a:solidFill>
              <a:latin typeface="Calibri" pitchFamily="34" charset="0"/>
              <a:cs typeface="Arial" charset="0"/>
            </a:endParaRPr>
          </a:p>
          <a:p>
            <a:r>
              <a:rPr lang="en-US" altLang="zh-CN" sz="1200" b="1" err="1" smtClean="0">
                <a:solidFill>
                  <a:prstClr val="black"/>
                </a:solidFill>
                <a:latin typeface="Calibri" pitchFamily="34" charset="0"/>
                <a:cs typeface="Arial" charset="0"/>
              </a:rPr>
              <a:t>eQoE</a:t>
            </a:r>
            <a:r>
              <a:rPr lang="en-US" altLang="zh-CN" sz="1200" b="1">
                <a:solidFill>
                  <a:prstClr val="black"/>
                </a:solidFill>
                <a:latin typeface="Calibri" pitchFamily="34" charset="0"/>
                <a:cs typeface="Arial" charset="0"/>
              </a:rPr>
              <a:t>: The following </a:t>
            </a:r>
            <a:r>
              <a:rPr lang="en-US" altLang="zh-CN" sz="1200" b="1" smtClean="0">
                <a:solidFill>
                  <a:prstClr val="black"/>
                </a:solidFill>
                <a:latin typeface="Calibri" pitchFamily="34" charset="0"/>
                <a:cs typeface="Arial" charset="0"/>
              </a:rPr>
              <a:t>topics are discussed </a:t>
            </a:r>
            <a:r>
              <a:rPr lang="en-US" altLang="zh-CN" sz="1200" b="1">
                <a:solidFill>
                  <a:prstClr val="black"/>
                </a:solidFill>
                <a:latin typeface="Calibri" pitchFamily="34" charset="0"/>
                <a:cs typeface="Arial" charset="0"/>
              </a:rPr>
              <a:t>and agreed</a:t>
            </a:r>
            <a:endParaRPr lang="en-US" altLang="zh-CN" sz="1200" smtClean="0">
              <a:latin typeface="+mn-lt"/>
            </a:endParaRPr>
          </a:p>
          <a:p>
            <a:pPr marL="171450" indent="-171450">
              <a:buFont typeface="Wingdings" panose="05000000000000000000" pitchFamily="2" charset="2"/>
              <a:buChar char="Ø"/>
            </a:pPr>
            <a:r>
              <a:rPr lang="en-US" altLang="zh-CN" sz="1200">
                <a:latin typeface="+mn-lt"/>
              </a:rPr>
              <a:t>Adding Signalling Based Activation for UTRAN and LTE.</a:t>
            </a:r>
          </a:p>
          <a:p>
            <a:pPr marL="171450" indent="-171450">
              <a:buFont typeface="Wingdings" panose="05000000000000000000" pitchFamily="2" charset="2"/>
              <a:buChar char="Ø"/>
            </a:pPr>
            <a:r>
              <a:rPr lang="en-US" altLang="zh-CN" sz="1200">
                <a:latin typeface="+mn-lt"/>
              </a:rPr>
              <a:t>Adding Management Based Activation and Temporary stop and restart during RAN overload in NR.</a:t>
            </a:r>
            <a:endParaRPr lang="en-US" altLang="zh-CN" sz="1200" dirty="0">
              <a:latin typeface="+mn-lt"/>
            </a:endParaRPr>
          </a:p>
        </p:txBody>
      </p:sp>
    </p:spTree>
    <p:extLst>
      <p:ext uri="{BB962C8B-B14F-4D97-AF65-F5344CB8AC3E}">
        <p14:creationId xmlns:p14="http://schemas.microsoft.com/office/powerpoint/2010/main" val="82497063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205572" y="4603"/>
            <a:ext cx="10139206" cy="920688"/>
          </a:xfrm>
          <a:prstGeom prst="rect">
            <a:avLst/>
          </a:prstGeom>
        </p:spPr>
        <p:txBody>
          <a:bodyPr/>
          <a:lstStyle>
            <a:lvl1pPr algn="ctr" rtl="0" eaLnBrk="0" fontAlgn="base" hangingPunct="0">
              <a:spcBef>
                <a:spcPct val="0"/>
              </a:spcBef>
              <a:spcAft>
                <a:spcPct val="0"/>
              </a:spcAft>
              <a:defRPr sz="4200">
                <a:solidFill>
                  <a:srgbClr val="FF0000"/>
                </a:solidFill>
                <a:latin typeface="+mj-lt"/>
                <a:ea typeface="+mj-ea"/>
                <a:cs typeface="+mj-cs"/>
              </a:defRPr>
            </a:lvl1pPr>
            <a:lvl2pPr algn="ctr" rtl="0" eaLnBrk="0" fontAlgn="base" hangingPunct="0">
              <a:spcBef>
                <a:spcPct val="0"/>
              </a:spcBef>
              <a:spcAft>
                <a:spcPct val="0"/>
              </a:spcAft>
              <a:defRPr sz="4200">
                <a:solidFill>
                  <a:srgbClr val="FF0000"/>
                </a:solidFill>
                <a:latin typeface="Calibri" pitchFamily="34" charset="0"/>
              </a:defRPr>
            </a:lvl2pPr>
            <a:lvl3pPr algn="ctr" rtl="0" eaLnBrk="0" fontAlgn="base" hangingPunct="0">
              <a:spcBef>
                <a:spcPct val="0"/>
              </a:spcBef>
              <a:spcAft>
                <a:spcPct val="0"/>
              </a:spcAft>
              <a:defRPr sz="4200">
                <a:solidFill>
                  <a:srgbClr val="FF0000"/>
                </a:solidFill>
                <a:latin typeface="Calibri" pitchFamily="34" charset="0"/>
              </a:defRPr>
            </a:lvl3pPr>
            <a:lvl4pPr algn="ctr" rtl="0" eaLnBrk="0" fontAlgn="base" hangingPunct="0">
              <a:spcBef>
                <a:spcPct val="0"/>
              </a:spcBef>
              <a:spcAft>
                <a:spcPct val="0"/>
              </a:spcAft>
              <a:defRPr sz="4200">
                <a:solidFill>
                  <a:srgbClr val="FF0000"/>
                </a:solidFill>
                <a:latin typeface="Calibri" pitchFamily="34" charset="0"/>
              </a:defRPr>
            </a:lvl4pPr>
            <a:lvl5pPr algn="ctr" rtl="0" eaLnBrk="0" fontAlgn="base" hangingPunct="0">
              <a:spcBef>
                <a:spcPct val="0"/>
              </a:spcBef>
              <a:spcAft>
                <a:spcPct val="0"/>
              </a:spcAft>
              <a:defRPr sz="4200">
                <a:solidFill>
                  <a:srgbClr val="FF0000"/>
                </a:solidFill>
                <a:latin typeface="Calibri" pitchFamily="34" charset="0"/>
              </a:defRPr>
            </a:lvl5pPr>
            <a:lvl6pPr marL="609585" algn="ctr" rtl="0" eaLnBrk="0" fontAlgn="base" hangingPunct="0">
              <a:spcBef>
                <a:spcPct val="0"/>
              </a:spcBef>
              <a:spcAft>
                <a:spcPct val="0"/>
              </a:spcAft>
              <a:defRPr sz="4267">
                <a:solidFill>
                  <a:srgbClr val="FF0000"/>
                </a:solidFill>
                <a:latin typeface="Calibri" pitchFamily="34" charset="0"/>
              </a:defRPr>
            </a:lvl6pPr>
            <a:lvl7pPr marL="1219170" algn="ctr" rtl="0" eaLnBrk="0" fontAlgn="base" hangingPunct="0">
              <a:spcBef>
                <a:spcPct val="0"/>
              </a:spcBef>
              <a:spcAft>
                <a:spcPct val="0"/>
              </a:spcAft>
              <a:defRPr sz="4267">
                <a:solidFill>
                  <a:srgbClr val="FF0000"/>
                </a:solidFill>
                <a:latin typeface="Calibri" pitchFamily="34" charset="0"/>
              </a:defRPr>
            </a:lvl7pPr>
            <a:lvl8pPr marL="1828754" algn="ctr" rtl="0" eaLnBrk="0" fontAlgn="base" hangingPunct="0">
              <a:spcBef>
                <a:spcPct val="0"/>
              </a:spcBef>
              <a:spcAft>
                <a:spcPct val="0"/>
              </a:spcAft>
              <a:defRPr sz="4267">
                <a:solidFill>
                  <a:srgbClr val="FF0000"/>
                </a:solidFill>
                <a:latin typeface="Calibri" pitchFamily="34" charset="0"/>
              </a:defRPr>
            </a:lvl8pPr>
            <a:lvl9pPr marL="2438339" algn="ctr" rtl="0" eaLnBrk="0" fontAlgn="base" hangingPunct="0">
              <a:spcBef>
                <a:spcPct val="0"/>
              </a:spcBef>
              <a:spcAft>
                <a:spcPct val="0"/>
              </a:spcAft>
              <a:defRPr sz="4267">
                <a:solidFill>
                  <a:srgbClr val="FF0000"/>
                </a:solidFill>
                <a:latin typeface="Calibri" pitchFamily="34" charset="0"/>
              </a:defRPr>
            </a:lvl9pPr>
          </a:lstStyle>
          <a:p>
            <a:r>
              <a:rPr lang="en-US" altLang="zh-CN" sz="3200" kern="0" dirty="0"/>
              <a:t>Rel-17 WI </a:t>
            </a:r>
            <a:r>
              <a:rPr lang="en-US" altLang="zh-CN" sz="3200" kern="0" dirty="0" err="1" smtClean="0"/>
              <a:t>adNRM</a:t>
            </a:r>
            <a:r>
              <a:rPr lang="en-US" altLang="zh-CN" sz="3200" kern="0" dirty="0" smtClean="0"/>
              <a:t>/MANS/FIMA/ECM/NSA_SBMA</a:t>
            </a:r>
            <a:endParaRPr lang="sv-SE" sz="3200" kern="0" dirty="0"/>
          </a:p>
        </p:txBody>
      </p:sp>
      <p:sp>
        <p:nvSpPr>
          <p:cNvPr id="9" name="矩形 8"/>
          <p:cNvSpPr/>
          <p:nvPr/>
        </p:nvSpPr>
        <p:spPr>
          <a:xfrm>
            <a:off x="205572" y="3685207"/>
            <a:ext cx="5663600" cy="2123658"/>
          </a:xfrm>
          <a:prstGeom prst="rect">
            <a:avLst/>
          </a:prstGeom>
          <a:ln>
            <a:noFill/>
          </a:ln>
        </p:spPr>
        <p:txBody>
          <a:bodyPr wrap="square">
            <a:spAutoFit/>
          </a:bodyPr>
          <a:lstStyle/>
          <a:p>
            <a:pPr lvl="0" defTabSz="1219170" eaLnBrk="1" fontAlgn="auto" hangingPunct="1">
              <a:spcBef>
                <a:spcPts val="0"/>
              </a:spcBef>
              <a:spcAft>
                <a:spcPts val="0"/>
              </a:spcAft>
              <a:defRPr/>
            </a:pPr>
            <a:r>
              <a:rPr lang="en-US" altLang="zh-CN" sz="1200" b="1" dirty="0" err="1" smtClean="0">
                <a:latin typeface="+mj-lt"/>
                <a:cs typeface="Arial" charset="0"/>
              </a:rPr>
              <a:t>adNRM</a:t>
            </a:r>
            <a:r>
              <a:rPr lang="en-US" altLang="zh-CN" sz="1200" b="1" dirty="0" smtClean="0">
                <a:latin typeface="+mj-lt"/>
                <a:cs typeface="Arial" charset="0"/>
              </a:rPr>
              <a:t>: </a:t>
            </a:r>
            <a:r>
              <a:rPr lang="en-US" altLang="zh-CN" sz="1200" dirty="0" smtClean="0">
                <a:latin typeface="+mj-lt"/>
                <a:cs typeface="Arial" charset="0"/>
              </a:rPr>
              <a:t>several </a:t>
            </a:r>
            <a:r>
              <a:rPr lang="en-US" altLang="zh-CN" sz="1200" dirty="0">
                <a:latin typeface="+mj-lt"/>
                <a:cs typeface="Arial" charset="0"/>
              </a:rPr>
              <a:t>CRs for NR, 5GC and IMS NRM enhancement were agreed. A few CRs related to association between </a:t>
            </a:r>
            <a:r>
              <a:rPr lang="en-US" altLang="zh-CN" sz="1200" dirty="0" err="1">
                <a:latin typeface="+mj-lt"/>
                <a:cs typeface="Arial" charset="0"/>
              </a:rPr>
              <a:t>NRCellDU</a:t>
            </a:r>
            <a:r>
              <a:rPr lang="en-US" altLang="zh-CN" sz="1200" dirty="0">
                <a:latin typeface="+mj-lt"/>
                <a:cs typeface="Arial" charset="0"/>
              </a:rPr>
              <a:t> and Beam, IMS mapping to YANG/YAML, IMA N70/71 stage3 and condition information for threshold monitoring were discussed but were noted or Not pursued. </a:t>
            </a:r>
            <a:endParaRPr lang="en-US" altLang="zh-CN" sz="1200" dirty="0" smtClean="0">
              <a:latin typeface="+mj-lt"/>
              <a:cs typeface="Arial" charset="0"/>
            </a:endParaRPr>
          </a:p>
          <a:p>
            <a:pPr lvl="0" defTabSz="1219170" eaLnBrk="1" fontAlgn="auto" hangingPunct="1">
              <a:spcBef>
                <a:spcPts val="0"/>
              </a:spcBef>
              <a:spcAft>
                <a:spcPts val="0"/>
              </a:spcAft>
              <a:defRPr/>
            </a:pPr>
            <a:endParaRPr lang="en-US" altLang="zh-CN" sz="1200" dirty="0" smtClean="0">
              <a:latin typeface="+mj-lt"/>
              <a:cs typeface="Arial" charset="0"/>
            </a:endParaRPr>
          </a:p>
          <a:p>
            <a:pPr lvl="0" defTabSz="1219170" eaLnBrk="1" fontAlgn="auto" hangingPunct="1">
              <a:spcBef>
                <a:spcPts val="0"/>
              </a:spcBef>
              <a:spcAft>
                <a:spcPts val="0"/>
              </a:spcAft>
              <a:defRPr/>
            </a:pPr>
            <a:r>
              <a:rPr lang="en-US" altLang="zh-CN" sz="1200" b="1" dirty="0" smtClean="0">
                <a:latin typeface="+mj-lt"/>
                <a:cs typeface="Arial" charset="0"/>
              </a:rPr>
              <a:t>FIMA</a:t>
            </a:r>
            <a:r>
              <a:rPr lang="en-US" altLang="zh-CN" sz="1200" b="1" dirty="0">
                <a:latin typeface="+mj-lt"/>
                <a:cs typeface="Arial" charset="0"/>
              </a:rPr>
              <a:t>: </a:t>
            </a:r>
            <a:r>
              <a:rPr lang="en-US" altLang="zh-CN" sz="1200" dirty="0">
                <a:latin typeface="+mj-lt"/>
                <a:cs typeface="Arial" charset="0"/>
              </a:rPr>
              <a:t>The file retrieval NRM fragment was almost finalized. Good progress was made for the file download NRM fragment.</a:t>
            </a:r>
            <a:endParaRPr lang="en-US" altLang="zh-CN" sz="1200" dirty="0" smtClean="0">
              <a:latin typeface="+mj-lt"/>
              <a:cs typeface="Arial" charset="0"/>
            </a:endParaRPr>
          </a:p>
          <a:p>
            <a:pPr lvl="0" defTabSz="1219170" eaLnBrk="1" fontAlgn="auto" hangingPunct="1">
              <a:spcBef>
                <a:spcPts val="0"/>
              </a:spcBef>
              <a:spcAft>
                <a:spcPts val="0"/>
              </a:spcAft>
              <a:defRPr/>
            </a:pPr>
            <a:endParaRPr lang="en-US" altLang="zh-CN" sz="1200" dirty="0">
              <a:latin typeface="+mj-lt"/>
              <a:cs typeface="Arial" charset="0"/>
            </a:endParaRPr>
          </a:p>
          <a:p>
            <a:pPr lvl="0" defTabSz="1219170" eaLnBrk="1" fontAlgn="auto" hangingPunct="1">
              <a:spcBef>
                <a:spcPts val="0"/>
              </a:spcBef>
              <a:spcAft>
                <a:spcPts val="0"/>
              </a:spcAft>
              <a:defRPr/>
            </a:pPr>
            <a:r>
              <a:rPr lang="en-US" altLang="zh-CN" sz="1200" b="1" dirty="0">
                <a:solidFill>
                  <a:prstClr val="black"/>
                </a:solidFill>
                <a:latin typeface="Calibri"/>
                <a:cs typeface="Arial" charset="0"/>
              </a:rPr>
              <a:t>MANS: </a:t>
            </a:r>
            <a:r>
              <a:rPr lang="en-US" altLang="zh-CN" sz="1200" dirty="0">
                <a:solidFill>
                  <a:prstClr val="black"/>
                </a:solidFill>
                <a:latin typeface="Calibri"/>
                <a:cs typeface="Arial" charset="0"/>
              </a:rPr>
              <a:t>the following topic is discussed and agreed:</a:t>
            </a:r>
            <a:r>
              <a:rPr lang="en-US" altLang="zh-CN" sz="1200" dirty="0" smtClean="0">
                <a:solidFill>
                  <a:prstClr val="black"/>
                </a:solidFill>
                <a:latin typeface="Calibri"/>
              </a:rPr>
              <a:t>Rel-17 </a:t>
            </a:r>
            <a:r>
              <a:rPr lang="en-US" altLang="zh-CN" sz="1200" dirty="0">
                <a:solidFill>
                  <a:prstClr val="black"/>
                </a:solidFill>
                <a:latin typeface="Calibri"/>
              </a:rPr>
              <a:t>CR TS 32.130 Update RAN sharing scenarios to cover 5G RAN sharing; Rel-17 CR TS 32.130 Update </a:t>
            </a:r>
            <a:r>
              <a:rPr lang="en-US" altLang="zh-CN" sz="1200" dirty="0" err="1">
                <a:solidFill>
                  <a:prstClr val="black"/>
                </a:solidFill>
                <a:latin typeface="Calibri"/>
              </a:rPr>
              <a:t>requirments</a:t>
            </a:r>
            <a:r>
              <a:rPr lang="en-US" altLang="zh-CN" sz="1200" dirty="0">
                <a:solidFill>
                  <a:prstClr val="black"/>
                </a:solidFill>
                <a:latin typeface="Calibri"/>
              </a:rPr>
              <a:t> for NG-RAN MOCN network sharing scenarios</a:t>
            </a:r>
            <a:r>
              <a:rPr lang="en-US" altLang="zh-CN" sz="1200" dirty="0" smtClean="0">
                <a:solidFill>
                  <a:prstClr val="black"/>
                </a:solidFill>
                <a:latin typeface="Calibri"/>
                <a:cs typeface="Arial" charset="0"/>
              </a:rPr>
              <a:t>.</a:t>
            </a:r>
            <a:endParaRPr lang="en-US" altLang="zh-CN" sz="1200" b="1" dirty="0" smtClean="0">
              <a:latin typeface="+mj-lt"/>
              <a:cs typeface="Arial" charset="0"/>
            </a:endParaRPr>
          </a:p>
        </p:txBody>
      </p:sp>
      <p:sp>
        <p:nvSpPr>
          <p:cNvPr id="10" name="文本框 9"/>
          <p:cNvSpPr txBox="1"/>
          <p:nvPr/>
        </p:nvSpPr>
        <p:spPr>
          <a:xfrm>
            <a:off x="218610" y="3305580"/>
            <a:ext cx="11681824" cy="292388"/>
          </a:xfrm>
          <a:prstGeom prst="rect">
            <a:avLst/>
          </a:prstGeom>
          <a:solidFill>
            <a:srgbClr val="92D050"/>
          </a:solidFill>
        </p:spPr>
        <p:txBody>
          <a:bodyPr wrap="square" rtlCol="0">
            <a:spAutoFit/>
          </a:bodyPr>
          <a:lstStyle/>
          <a:p>
            <a:pPr algn="ctr"/>
            <a:r>
              <a:rPr lang="en-US" altLang="zh-CN" b="1" dirty="0" smtClean="0">
                <a:solidFill>
                  <a:prstClr val="black"/>
                </a:solidFill>
              </a:rPr>
              <a:t>Working Progress</a:t>
            </a:r>
            <a:endParaRPr lang="zh-CN" altLang="en-US" b="1" dirty="0">
              <a:solidFill>
                <a:prstClr val="black"/>
              </a:solidFill>
            </a:endParaRPr>
          </a:p>
        </p:txBody>
      </p:sp>
      <p:graphicFrame>
        <p:nvGraphicFramePr>
          <p:cNvPr id="2" name="表格 1"/>
          <p:cNvGraphicFramePr>
            <a:graphicFrameLocks noGrp="1"/>
          </p:cNvGraphicFramePr>
          <p:nvPr>
            <p:extLst>
              <p:ext uri="{D42A27DB-BD31-4B8C-83A1-F6EECF244321}">
                <p14:modId xmlns:p14="http://schemas.microsoft.com/office/powerpoint/2010/main" val="2467477235"/>
              </p:ext>
            </p:extLst>
          </p:nvPr>
        </p:nvGraphicFramePr>
        <p:xfrm>
          <a:off x="218609" y="674894"/>
          <a:ext cx="11681825" cy="2584386"/>
        </p:xfrm>
        <a:graphic>
          <a:graphicData uri="http://schemas.openxmlformats.org/drawingml/2006/table">
            <a:tbl>
              <a:tblPr firstRow="1" bandRow="1">
                <a:tableStyleId>{5C22544A-7EE6-4342-B048-85BDC9FD1C3A}</a:tableStyleId>
              </a:tblPr>
              <a:tblGrid>
                <a:gridCol w="788313"/>
                <a:gridCol w="1936303"/>
                <a:gridCol w="1517987"/>
                <a:gridCol w="2143544"/>
                <a:gridCol w="1038494"/>
                <a:gridCol w="1461649"/>
                <a:gridCol w="771207"/>
                <a:gridCol w="1153299"/>
                <a:gridCol w="871029"/>
              </a:tblGrid>
              <a:tr h="402164">
                <a:tc>
                  <a:txBody>
                    <a:bodyPr/>
                    <a:lstStyle/>
                    <a:p>
                      <a:pPr algn="ctr">
                        <a:spcAft>
                          <a:spcPts val="0"/>
                        </a:spcAft>
                      </a:pPr>
                      <a:r>
                        <a:rPr lang="en-GB" sz="1200" b="1" kern="1200" dirty="0">
                          <a:solidFill>
                            <a:schemeClr val="lt1"/>
                          </a:solidFill>
                          <a:latin typeface="+mn-lt"/>
                          <a:ea typeface="+mn-ea"/>
                          <a:cs typeface="Arial" panose="020B0604020202020204" pitchFamily="34" charset="0"/>
                        </a:rPr>
                        <a:t>WI code</a:t>
                      </a:r>
                      <a:endParaRPr lang="sv-SE" sz="1200" b="1" kern="1200" dirty="0">
                        <a:solidFill>
                          <a:schemeClr val="lt1"/>
                        </a:solidFill>
                        <a:latin typeface="+mn-lt"/>
                        <a:ea typeface="+mn-ea"/>
                        <a:cs typeface="Arial" panose="020B0604020202020204" pitchFamily="34" charset="0"/>
                      </a:endParaRPr>
                    </a:p>
                  </a:txBody>
                  <a:tcPr marL="9525" marR="9525" marT="9525" marB="9525" anchor="ctr">
                    <a:solidFill>
                      <a:srgbClr val="92D050"/>
                    </a:solidFill>
                  </a:tcPr>
                </a:tc>
                <a:tc>
                  <a:txBody>
                    <a:bodyPr/>
                    <a:lstStyle/>
                    <a:p>
                      <a:pPr algn="ctr">
                        <a:spcAft>
                          <a:spcPts val="0"/>
                        </a:spcAft>
                      </a:pPr>
                      <a:r>
                        <a:rPr lang="en-GB" sz="1200" b="1" kern="1200" dirty="0">
                          <a:solidFill>
                            <a:schemeClr val="lt1"/>
                          </a:solidFill>
                          <a:latin typeface="+mn-lt"/>
                          <a:ea typeface="+mn-ea"/>
                          <a:cs typeface="Arial" panose="020B0604020202020204" pitchFamily="34" charset="0"/>
                        </a:rPr>
                        <a:t>WI Title</a:t>
                      </a:r>
                      <a:endParaRPr lang="sv-SE" sz="1200" b="1" kern="1200" dirty="0">
                        <a:solidFill>
                          <a:schemeClr val="lt1"/>
                        </a:solidFill>
                        <a:latin typeface="+mn-lt"/>
                        <a:ea typeface="+mn-ea"/>
                        <a:cs typeface="Arial" panose="020B0604020202020204" pitchFamily="34" charset="0"/>
                      </a:endParaRPr>
                    </a:p>
                  </a:txBody>
                  <a:tcPr marL="9525" marR="9525" marT="9525" marB="9525" anchor="ct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v-SE" sz="1200" dirty="0" err="1">
                          <a:latin typeface="+mn-lt"/>
                          <a:cs typeface="Arial" panose="020B0604020202020204" pitchFamily="34" charset="0"/>
                        </a:rPr>
                        <a:t>Completion</a:t>
                      </a:r>
                      <a:r>
                        <a:rPr lang="sv-SE" sz="1200" dirty="0">
                          <a:latin typeface="+mn-lt"/>
                          <a:cs typeface="Arial" panose="020B0604020202020204" pitchFamily="34" charset="0"/>
                        </a:rPr>
                        <a:t> rate</a:t>
                      </a:r>
                    </a:p>
                  </a:txBody>
                  <a:tcPr anchor="ct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v-SE" sz="1200" dirty="0">
                          <a:latin typeface="+mn-lt"/>
                          <a:cs typeface="Arial" panose="020B0604020202020204" pitchFamily="34" charset="0"/>
                        </a:rPr>
                        <a:t>TS/TR</a:t>
                      </a:r>
                    </a:p>
                  </a:txBody>
                  <a:tcPr anchor="ct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200" dirty="0" err="1">
                          <a:latin typeface="+mn-lt"/>
                          <a:cs typeface="Arial" panose="020B0604020202020204" pitchFamily="34" charset="0"/>
                        </a:rPr>
                        <a:t>Tdoc</a:t>
                      </a:r>
                      <a:r>
                        <a:rPr lang="en-US" altLang="zh-CN" sz="1200" dirty="0">
                          <a:latin typeface="+mn-lt"/>
                          <a:cs typeface="Arial" panose="020B0604020202020204" pitchFamily="34" charset="0"/>
                        </a:rPr>
                        <a:t> reference</a:t>
                      </a:r>
                      <a:endParaRPr lang="sv-SE" sz="1200" dirty="0">
                        <a:latin typeface="+mn-lt"/>
                        <a:cs typeface="Arial" panose="020B0604020202020204" pitchFamily="34" charset="0"/>
                      </a:endParaRPr>
                    </a:p>
                  </a:txBody>
                  <a:tcPr anchor="ctr">
                    <a:solidFill>
                      <a:srgbClr val="92D050"/>
                    </a:solidFill>
                  </a:tcPr>
                </a:tc>
                <a:tc>
                  <a:txBody>
                    <a:bodyPr/>
                    <a:lstStyle/>
                    <a:p>
                      <a:pPr algn="ctr"/>
                      <a:r>
                        <a:rPr lang="sv-SE" sz="1200" dirty="0">
                          <a:latin typeface="+mn-lt"/>
                          <a:cs typeface="Arial" panose="020B0604020202020204" pitchFamily="34" charset="0"/>
                        </a:rPr>
                        <a:t>Target date</a:t>
                      </a:r>
                    </a:p>
                  </a:txBody>
                  <a:tcPr anchor="ctr">
                    <a:solidFill>
                      <a:srgbClr val="92D050"/>
                    </a:solidFill>
                  </a:tcPr>
                </a:tc>
                <a:tc>
                  <a:txBody>
                    <a:bodyPr/>
                    <a:lstStyle/>
                    <a:p>
                      <a:pPr algn="ctr"/>
                      <a:r>
                        <a:rPr lang="sv-SE" sz="1200" dirty="0">
                          <a:latin typeface="+mn-lt"/>
                          <a:cs typeface="Arial" panose="020B0604020202020204" pitchFamily="34" charset="0"/>
                        </a:rPr>
                        <a:t>Rapporteur</a:t>
                      </a:r>
                    </a:p>
                  </a:txBody>
                  <a:tcPr anchor="ctr">
                    <a:solidFill>
                      <a:srgbClr val="92D050"/>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altLang="zh-CN" sz="1200" dirty="0">
                          <a:latin typeface="+mn-lt"/>
                          <a:cs typeface="Arial" panose="020B0604020202020204" pitchFamily="34" charset="0"/>
                        </a:rPr>
                        <a:t>Related</a:t>
                      </a:r>
                      <a:r>
                        <a:rPr lang="sv-SE" altLang="zh-CN" sz="1200" baseline="0" dirty="0">
                          <a:latin typeface="+mn-lt"/>
                          <a:cs typeface="Arial" panose="020B0604020202020204" pitchFamily="34" charset="0"/>
                        </a:rPr>
                        <a:t> groups</a:t>
                      </a:r>
                      <a:endParaRPr lang="sv-SE" sz="1200" dirty="0">
                        <a:latin typeface="+mn-lt"/>
                        <a:cs typeface="Arial" panose="020B0604020202020204" pitchFamily="34" charset="0"/>
                      </a:endParaRPr>
                    </a:p>
                  </a:txBody>
                  <a:tcPr anchor="ctr">
                    <a:solidFill>
                      <a:srgbClr val="92D050"/>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sz="1200" dirty="0">
                          <a:latin typeface="+mn-lt"/>
                          <a:cs typeface="Arial" panose="020B0604020202020204" pitchFamily="34" charset="0"/>
                        </a:rPr>
                        <a:t>Related</a:t>
                      </a:r>
                      <a:r>
                        <a:rPr lang="sv-SE" sz="1200" baseline="0" dirty="0">
                          <a:latin typeface="+mn-lt"/>
                          <a:cs typeface="Arial" panose="020B0604020202020204" pitchFamily="34" charset="0"/>
                        </a:rPr>
                        <a:t> </a:t>
                      </a:r>
                      <a:r>
                        <a:rPr lang="en-US" altLang="zh-CN" sz="1200" dirty="0">
                          <a:latin typeface="+mn-lt"/>
                          <a:cs typeface="Arial" panose="020B0604020202020204" pitchFamily="34" charset="0"/>
                        </a:rPr>
                        <a:t>topic</a:t>
                      </a:r>
                      <a:endParaRPr lang="sv-SE" sz="1200" dirty="0">
                        <a:latin typeface="+mn-lt"/>
                        <a:cs typeface="Arial" panose="020B0604020202020204" pitchFamily="34" charset="0"/>
                      </a:endParaRPr>
                    </a:p>
                  </a:txBody>
                  <a:tcPr anchor="ctr">
                    <a:solidFill>
                      <a:srgbClr val="92D050"/>
                    </a:solidFill>
                  </a:tcPr>
                </a:tc>
              </a:tr>
              <a:tr h="401304">
                <a:tc>
                  <a:txBody>
                    <a:bodyPr/>
                    <a:lstStyle/>
                    <a:p>
                      <a:pPr algn="ctr">
                        <a:spcAft>
                          <a:spcPts val="0"/>
                        </a:spcAft>
                      </a:pPr>
                      <a:r>
                        <a:rPr lang="en-GB" sz="1100" b="1" dirty="0" err="1">
                          <a:solidFill>
                            <a:schemeClr val="tx1"/>
                          </a:solidFill>
                          <a:effectLst/>
                          <a:latin typeface="+mn-lt"/>
                          <a:ea typeface="宋体" panose="02010600030101010101" pitchFamily="2" charset="-122"/>
                          <a:cs typeface="Arial" panose="020B0604020202020204" pitchFamily="34" charset="0"/>
                        </a:rPr>
                        <a:t>adNRM</a:t>
                      </a:r>
                      <a:endParaRPr lang="zh-CN" sz="1100" b="1" dirty="0">
                        <a:solidFill>
                          <a:schemeClr val="tx1"/>
                        </a:solidFill>
                        <a:effectLst/>
                        <a:latin typeface="+mn-lt"/>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a:txBody>
                    <a:bodyPr/>
                    <a:lstStyle/>
                    <a:p>
                      <a:pPr algn="l">
                        <a:spcAft>
                          <a:spcPts val="0"/>
                        </a:spcAft>
                      </a:pPr>
                      <a:r>
                        <a:rPr lang="en-GB" sz="1100" dirty="0" smtClean="0">
                          <a:solidFill>
                            <a:srgbClr val="000000"/>
                          </a:solidFill>
                          <a:effectLst/>
                          <a:latin typeface="+mn-lt"/>
                          <a:ea typeface="宋体" panose="02010600030101010101" pitchFamily="2" charset="-122"/>
                          <a:cs typeface="Arial" panose="020B0604020202020204" pitchFamily="34" charset="0"/>
                        </a:rPr>
                        <a:t>Additional </a:t>
                      </a:r>
                      <a:r>
                        <a:rPr lang="en-GB" sz="1100" dirty="0">
                          <a:solidFill>
                            <a:srgbClr val="000000"/>
                          </a:solidFill>
                          <a:effectLst/>
                          <a:latin typeface="+mn-lt"/>
                          <a:ea typeface="宋体" panose="02010600030101010101" pitchFamily="2" charset="-122"/>
                          <a:cs typeface="Arial" panose="020B0604020202020204" pitchFamily="34" charset="0"/>
                        </a:rPr>
                        <a:t>NRM features</a:t>
                      </a:r>
                      <a:endParaRPr lang="zh-CN" sz="1100" dirty="0">
                        <a:effectLst/>
                        <a:latin typeface="+mn-lt"/>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altLang="zh-CN" sz="1050" b="0" kern="1200" smtClean="0">
                          <a:solidFill>
                            <a:schemeClr val="tx1"/>
                          </a:solidFill>
                          <a:effectLst/>
                          <a:latin typeface="+mn-lt"/>
                          <a:ea typeface="+mn-ea"/>
                          <a:cs typeface="Arial" panose="020B0604020202020204" pitchFamily="34" charset="0"/>
                        </a:rPr>
                        <a:t>50</a:t>
                      </a:r>
                      <a:r>
                        <a:rPr lang="en-US" altLang="zh-CN" sz="1050" b="0" kern="1200" dirty="0" smtClean="0">
                          <a:solidFill>
                            <a:schemeClr val="tx1"/>
                          </a:solidFill>
                          <a:effectLst/>
                          <a:latin typeface="+mn-lt"/>
                          <a:ea typeface="+mn-ea"/>
                          <a:cs typeface="Arial" panose="020B0604020202020204" pitchFamily="34" charset="0"/>
                        </a:rPr>
                        <a:t>%-&gt;</a:t>
                      </a:r>
                      <a:r>
                        <a:rPr lang="en-US" altLang="zh-CN" sz="1050" b="0" kern="1200" smtClean="0">
                          <a:solidFill>
                            <a:schemeClr val="tx1"/>
                          </a:solidFill>
                          <a:effectLst/>
                          <a:latin typeface="+mn-lt"/>
                          <a:ea typeface="+mn-ea"/>
                          <a:cs typeface="Arial" panose="020B0604020202020204" pitchFamily="34" charset="0"/>
                        </a:rPr>
                        <a:t>75%-&gt;80%</a:t>
                      </a:r>
                      <a:endParaRPr lang="sv-SE" altLang="zh-CN" sz="1050" b="0" kern="1200" dirty="0">
                        <a:solidFill>
                          <a:schemeClr val="tx1"/>
                        </a:solidFill>
                        <a:effectLst/>
                        <a:latin typeface="+mn-lt"/>
                        <a:ea typeface="+mn-ea"/>
                        <a:cs typeface="Arial" panose="020B0604020202020204" pitchFamily="34" charset="0"/>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altLang="zh-CN" sz="1050" kern="1200" dirty="0" smtClean="0">
                          <a:solidFill>
                            <a:schemeClr val="dk1"/>
                          </a:solidFill>
                          <a:effectLst/>
                          <a:latin typeface="+mn-lt"/>
                          <a:ea typeface="+mn-ea"/>
                          <a:cs typeface="Arial" panose="020B0604020202020204" pitchFamily="34" charset="0"/>
                        </a:rPr>
                        <a:t>TS28.540/28.541/28.622/</a:t>
                      </a:r>
                    </a:p>
                    <a:p>
                      <a:pPr marL="0" marR="0" lvl="0" indent="0" algn="ctr" defTabSz="1219170" rtl="0" eaLnBrk="1" fontAlgn="auto" latinLnBrk="0" hangingPunct="1">
                        <a:lnSpc>
                          <a:spcPct val="100000"/>
                        </a:lnSpc>
                        <a:spcBef>
                          <a:spcPts val="0"/>
                        </a:spcBef>
                        <a:spcAft>
                          <a:spcPts val="0"/>
                        </a:spcAft>
                        <a:buClrTx/>
                        <a:buSzTx/>
                        <a:buFontTx/>
                        <a:buNone/>
                        <a:tabLst/>
                        <a:defRPr/>
                      </a:pPr>
                      <a:r>
                        <a:rPr lang="sv-SE" altLang="zh-CN" sz="1050" kern="1200" dirty="0" smtClean="0">
                          <a:solidFill>
                            <a:schemeClr val="dk1"/>
                          </a:solidFill>
                          <a:effectLst/>
                          <a:latin typeface="+mn-lt"/>
                          <a:ea typeface="+mn-ea"/>
                          <a:cs typeface="Arial" panose="020B0604020202020204" pitchFamily="34" charset="0"/>
                        </a:rPr>
                        <a:t>28.623</a:t>
                      </a:r>
                      <a:endParaRPr lang="sv-SE" sz="1050" kern="1200" dirty="0">
                        <a:solidFill>
                          <a:schemeClr val="dk1"/>
                        </a:solidFill>
                        <a:effectLst/>
                        <a:latin typeface="+mn-lt"/>
                        <a:ea typeface="+mn-ea"/>
                        <a:cs typeface="Arial" panose="020B0604020202020204" pitchFamily="34" charset="0"/>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lang="en-US" sz="1050" kern="1200" dirty="0" smtClean="0">
                        <a:solidFill>
                          <a:schemeClr val="dk1"/>
                        </a:solidFill>
                        <a:effectLst/>
                        <a:latin typeface="+mn-lt"/>
                        <a:ea typeface="+mn-ea"/>
                        <a:cs typeface="Arial" panose="020B0604020202020204" pitchFamily="34" charset="0"/>
                      </a:endParaRPr>
                    </a:p>
                    <a:p>
                      <a:pPr marL="0" marR="0" lvl="0" indent="0" algn="ctr" defTabSz="1219170" rtl="0" eaLnBrk="1" fontAlgn="auto" latinLnBrk="0" hangingPunct="1">
                        <a:lnSpc>
                          <a:spcPct val="100000"/>
                        </a:lnSpc>
                        <a:spcBef>
                          <a:spcPts val="0"/>
                        </a:spcBef>
                        <a:spcAft>
                          <a:spcPts val="0"/>
                        </a:spcAft>
                        <a:buClrTx/>
                        <a:buSzTx/>
                        <a:buFontTx/>
                        <a:buNone/>
                        <a:tabLst/>
                        <a:defRPr/>
                      </a:pPr>
                      <a:r>
                        <a:rPr lang="en-US" sz="1050" kern="1200" dirty="0" smtClean="0">
                          <a:solidFill>
                            <a:schemeClr val="dk1"/>
                          </a:solidFill>
                          <a:effectLst/>
                          <a:latin typeface="+mn-lt"/>
                          <a:ea typeface="+mn-ea"/>
                          <a:cs typeface="Arial" panose="020B0604020202020204" pitchFamily="34" charset="0"/>
                        </a:rPr>
                        <a:t>SP-200192</a:t>
                      </a:r>
                      <a:endParaRPr lang="en-US" sz="1050" kern="1200" dirty="0">
                        <a:solidFill>
                          <a:schemeClr val="dk1"/>
                        </a:solidFill>
                        <a:effectLst/>
                        <a:latin typeface="+mn-lt"/>
                        <a:ea typeface="+mn-ea"/>
                        <a:cs typeface="Arial" panose="020B0604020202020204" pitchFamily="34" charset="0"/>
                      </a:endParaRPr>
                    </a:p>
                  </a:txBody>
                  <a:tcPr marL="9525" marR="9525" marT="9525" marB="0">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GB" sz="1050" b="0" kern="1200" dirty="0" smtClean="0">
                          <a:solidFill>
                            <a:schemeClr val="tx1"/>
                          </a:solidFill>
                          <a:effectLst/>
                          <a:latin typeface="+mn-lt"/>
                          <a:ea typeface="+mn-ea"/>
                          <a:cs typeface="Arial" panose="020B0604020202020204" pitchFamily="34" charset="0"/>
                        </a:rPr>
                        <a:t>SA#94 (Dec. </a:t>
                      </a:r>
                      <a:r>
                        <a:rPr lang="en-GB" sz="1050" b="0" kern="1200" smtClean="0">
                          <a:solidFill>
                            <a:schemeClr val="tx1"/>
                          </a:solidFill>
                          <a:effectLst/>
                          <a:latin typeface="+mn-lt"/>
                          <a:ea typeface="+mn-ea"/>
                          <a:cs typeface="Arial" panose="020B0604020202020204" pitchFamily="34" charset="0"/>
                        </a:rPr>
                        <a:t>2021</a:t>
                      </a:r>
                      <a:r>
                        <a:rPr lang="en-GB" sz="1050" b="0" kern="1200" smtClean="0">
                          <a:solidFill>
                            <a:schemeClr val="tx1"/>
                          </a:solidFill>
                          <a:effectLst/>
                          <a:latin typeface="+mn-lt"/>
                          <a:ea typeface="+mn-ea"/>
                          <a:cs typeface="Arial" panose="020B0604020202020204" pitchFamily="34" charset="0"/>
                        </a:rPr>
                        <a:t>)</a:t>
                      </a:r>
                    </a:p>
                    <a:p>
                      <a:pPr marL="0" marR="0" lvl="0" indent="0" algn="ctr" defTabSz="1219170" rtl="0" eaLnBrk="1" fontAlgn="auto" latinLnBrk="0" hangingPunct="1">
                        <a:lnSpc>
                          <a:spcPct val="100000"/>
                        </a:lnSpc>
                        <a:spcBef>
                          <a:spcPts val="0"/>
                        </a:spcBef>
                        <a:spcAft>
                          <a:spcPts val="0"/>
                        </a:spcAft>
                        <a:buClrTx/>
                        <a:buSzTx/>
                        <a:buFontTx/>
                        <a:buNone/>
                        <a:tabLst/>
                        <a:defRPr/>
                      </a:pPr>
                      <a:r>
                        <a:rPr lang="en-GB" altLang="zh-CN" sz="1050" b="1" kern="1200" smtClean="0">
                          <a:solidFill>
                            <a:schemeClr val="tx1"/>
                          </a:solidFill>
                          <a:effectLst/>
                          <a:latin typeface="+mn-lt"/>
                          <a:ea typeface="+mn-ea"/>
                          <a:cs typeface="Arial" panose="020B0604020202020204" pitchFamily="34" charset="0"/>
                        </a:rPr>
                        <a:t> -&gt;SA#95 (Mar. 2022)</a:t>
                      </a:r>
                      <a:endParaRPr lang="sv-SE" altLang="zh-CN" sz="1050" b="0" kern="1200" dirty="0">
                        <a:solidFill>
                          <a:schemeClr val="tx1"/>
                        </a:solidFill>
                        <a:effectLst/>
                        <a:latin typeface="+mn-lt"/>
                        <a:ea typeface="+mn-ea"/>
                        <a:cs typeface="Arial" panose="020B0604020202020204" pitchFamily="34" charset="0"/>
                      </a:endParaRPr>
                    </a:p>
                  </a:txBody>
                  <a:tcPr marL="68580" marR="68580" marT="0" marB="0" anchor="ctr">
                    <a:solidFill>
                      <a:schemeClr val="tx2">
                        <a:lumMod val="20000"/>
                        <a:lumOff val="80000"/>
                      </a:schemeClr>
                    </a:solidFill>
                  </a:tcPr>
                </a:tc>
                <a:tc>
                  <a:txBody>
                    <a:bodyPr/>
                    <a:lstStyle/>
                    <a:p>
                      <a:pPr algn="ctr">
                        <a:spcAft>
                          <a:spcPts val="0"/>
                        </a:spcAft>
                      </a:pPr>
                      <a:r>
                        <a:rPr lang="sv-SE" sz="1050" b="0" kern="1200" dirty="0" smtClean="0">
                          <a:solidFill>
                            <a:schemeClr val="tx1"/>
                          </a:solidFill>
                          <a:effectLst/>
                          <a:latin typeface="+mn-lt"/>
                          <a:ea typeface="+mn-ea"/>
                          <a:cs typeface="Arial" panose="020B0604020202020204" pitchFamily="34" charset="0"/>
                        </a:rPr>
                        <a:t>Nokia</a:t>
                      </a:r>
                      <a:endParaRPr lang="sv-SE" sz="1050" b="0" kern="1200" dirty="0">
                        <a:solidFill>
                          <a:schemeClr val="tx1"/>
                        </a:solidFill>
                        <a:effectLst/>
                        <a:latin typeface="+mn-lt"/>
                        <a:ea typeface="+mn-ea"/>
                        <a:cs typeface="Arial" panose="020B0604020202020204" pitchFamily="34" charset="0"/>
                      </a:endParaRPr>
                    </a:p>
                  </a:txBody>
                  <a:tcPr marL="68580" marR="68580" marT="0" marB="0" anchor="ctr">
                    <a:solidFill>
                      <a:schemeClr val="tx2">
                        <a:lumMod val="20000"/>
                        <a:lumOff val="80000"/>
                      </a:schemeClr>
                    </a:solidFill>
                  </a:tcPr>
                </a:tc>
                <a:tc>
                  <a:txBody>
                    <a:bodyPr/>
                    <a:lstStyle/>
                    <a:p>
                      <a:pPr algn="ctr">
                        <a:spcAft>
                          <a:spcPts val="0"/>
                        </a:spcAft>
                      </a:pPr>
                      <a:r>
                        <a:rPr lang="sv-SE" sz="1050" b="0" kern="1200" dirty="0" smtClean="0">
                          <a:solidFill>
                            <a:schemeClr val="tx1"/>
                          </a:solidFill>
                          <a:effectLst/>
                          <a:latin typeface="+mn-lt"/>
                          <a:ea typeface="+mn-ea"/>
                          <a:cs typeface="Arial" panose="020B0604020202020204" pitchFamily="34" charset="0"/>
                        </a:rPr>
                        <a:t>SA2/RAN3</a:t>
                      </a:r>
                      <a:endParaRPr lang="sv-SE" sz="1050" b="0" kern="1200" dirty="0">
                        <a:solidFill>
                          <a:schemeClr val="tx1"/>
                        </a:solidFill>
                        <a:effectLst/>
                        <a:latin typeface="+mn-lt"/>
                        <a:ea typeface="+mn-ea"/>
                        <a:cs typeface="Arial" panose="020B0604020202020204" pitchFamily="34" charset="0"/>
                      </a:endParaRPr>
                    </a:p>
                  </a:txBody>
                  <a:tcPr marL="68580" marR="68580" marT="0" marB="0" anchor="ctr">
                    <a:solidFill>
                      <a:schemeClr val="tx2">
                        <a:lumMod val="20000"/>
                        <a:lumOff val="80000"/>
                      </a:schemeClr>
                    </a:solidFill>
                  </a:tcPr>
                </a:tc>
                <a:tc>
                  <a:txBody>
                    <a:bodyPr/>
                    <a:lstStyle/>
                    <a:p>
                      <a:pPr algn="ctr">
                        <a:spcAft>
                          <a:spcPts val="0"/>
                        </a:spcAft>
                      </a:pPr>
                      <a:endParaRPr lang="sv-SE" sz="1050" b="0" kern="1200" dirty="0">
                        <a:solidFill>
                          <a:schemeClr val="tx1"/>
                        </a:solidFill>
                        <a:effectLst/>
                        <a:latin typeface="+mn-lt"/>
                        <a:ea typeface="+mn-ea"/>
                        <a:cs typeface="Arial" panose="020B0604020202020204" pitchFamily="34" charset="0"/>
                      </a:endParaRPr>
                    </a:p>
                  </a:txBody>
                  <a:tcPr marL="68580" marR="68580" marT="0" marB="0" anchor="ctr">
                    <a:solidFill>
                      <a:schemeClr val="tx2">
                        <a:lumMod val="20000"/>
                        <a:lumOff val="80000"/>
                      </a:schemeClr>
                    </a:solidFill>
                  </a:tcPr>
                </a:tc>
              </a:tr>
              <a:tr h="401304">
                <a:tc>
                  <a:txBody>
                    <a:bodyPr/>
                    <a:lstStyle/>
                    <a:p>
                      <a:pPr algn="ctr">
                        <a:spcAft>
                          <a:spcPts val="0"/>
                        </a:spcAft>
                      </a:pPr>
                      <a:r>
                        <a:rPr lang="en-US" altLang="zh-CN" sz="1100" b="1" dirty="0" smtClean="0">
                          <a:solidFill>
                            <a:schemeClr val="tx1"/>
                          </a:solidFill>
                          <a:effectLst/>
                          <a:latin typeface="+mn-lt"/>
                          <a:ea typeface="宋体" panose="02010600030101010101" pitchFamily="2" charset="-122"/>
                          <a:cs typeface="Arial" panose="020B0604020202020204" pitchFamily="34" charset="0"/>
                        </a:rPr>
                        <a:t>MANS</a:t>
                      </a:r>
                    </a:p>
                  </a:txBody>
                  <a:tcPr marL="9525" marR="9525" marT="9525" marB="9525">
                    <a:solidFill>
                      <a:schemeClr val="tx2">
                        <a:lumMod val="20000"/>
                        <a:lumOff val="80000"/>
                      </a:schemeClr>
                    </a:solidFill>
                  </a:tcPr>
                </a:tc>
                <a:tc>
                  <a:txBody>
                    <a:bodyPr/>
                    <a:lstStyle/>
                    <a:p>
                      <a:pPr algn="l">
                        <a:spcAft>
                          <a:spcPts val="0"/>
                        </a:spcAft>
                      </a:pPr>
                      <a:r>
                        <a:rPr lang="en-US" altLang="zh-CN" sz="1100" dirty="0" smtClean="0">
                          <a:effectLst/>
                          <a:latin typeface="+mn-lt"/>
                          <a:ea typeface="+mn-ea"/>
                          <a:cs typeface="Arial" panose="020B0604020202020204" pitchFamily="34" charset="0"/>
                        </a:rPr>
                        <a:t>Management Aspects of 5G Network Sharing</a:t>
                      </a:r>
                      <a:endParaRPr lang="zh-CN" sz="1100" dirty="0">
                        <a:effectLst/>
                        <a:latin typeface="+mn-lt"/>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altLang="zh-CN" sz="1050" b="0" kern="1200" smtClean="0">
                          <a:solidFill>
                            <a:schemeClr val="tx1"/>
                          </a:solidFill>
                          <a:effectLst/>
                          <a:latin typeface="+mn-lt"/>
                          <a:ea typeface="+mn-ea"/>
                          <a:cs typeface="Arial" panose="020B0604020202020204" pitchFamily="34" charset="0"/>
                        </a:rPr>
                        <a:t>30</a:t>
                      </a:r>
                      <a:r>
                        <a:rPr lang="en-US" altLang="zh-CN" sz="1050" b="0" kern="1200" dirty="0" smtClean="0">
                          <a:solidFill>
                            <a:schemeClr val="tx1"/>
                          </a:solidFill>
                          <a:effectLst/>
                          <a:latin typeface="+mn-lt"/>
                          <a:ea typeface="+mn-ea"/>
                          <a:cs typeface="Arial" panose="020B0604020202020204" pitchFamily="34" charset="0"/>
                        </a:rPr>
                        <a:t>%-&gt;</a:t>
                      </a:r>
                      <a:r>
                        <a:rPr lang="en-US" altLang="zh-CN" sz="1050" b="0" kern="1200" smtClean="0">
                          <a:solidFill>
                            <a:schemeClr val="tx1"/>
                          </a:solidFill>
                          <a:effectLst/>
                          <a:latin typeface="+mn-lt"/>
                          <a:ea typeface="+mn-ea"/>
                          <a:cs typeface="Arial" panose="020B0604020202020204" pitchFamily="34" charset="0"/>
                        </a:rPr>
                        <a:t>40%-&gt;60%</a:t>
                      </a:r>
                      <a:endParaRPr lang="sv-SE" altLang="zh-CN" sz="1050" b="0" kern="1200" dirty="0">
                        <a:solidFill>
                          <a:schemeClr val="tx1"/>
                        </a:solidFill>
                        <a:effectLst/>
                        <a:latin typeface="+mn-lt"/>
                        <a:ea typeface="+mn-ea"/>
                        <a:cs typeface="Arial" panose="020B0604020202020204" pitchFamily="34" charset="0"/>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sz="1050" kern="1200" dirty="0" smtClean="0">
                          <a:solidFill>
                            <a:schemeClr val="dk1"/>
                          </a:solidFill>
                          <a:effectLst/>
                          <a:latin typeface="+mn-lt"/>
                          <a:ea typeface="+mn-ea"/>
                          <a:cs typeface="Arial" panose="020B0604020202020204" pitchFamily="34" charset="0"/>
                        </a:rPr>
                        <a:t>TS 28.541/28.552/32.130</a:t>
                      </a:r>
                      <a:endParaRPr lang="sv-SE" sz="1050" kern="1200" dirty="0">
                        <a:solidFill>
                          <a:schemeClr val="dk1"/>
                        </a:solidFill>
                        <a:effectLst/>
                        <a:latin typeface="+mn-lt"/>
                        <a:ea typeface="+mn-ea"/>
                        <a:cs typeface="Arial" panose="020B0604020202020204" pitchFamily="34" charset="0"/>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sz="1050" kern="1200" dirty="0" smtClean="0">
                          <a:solidFill>
                            <a:schemeClr val="dk1"/>
                          </a:solidFill>
                          <a:effectLst/>
                          <a:latin typeface="+mn-lt"/>
                          <a:ea typeface="+mn-ea"/>
                          <a:cs typeface="Arial" panose="020B0604020202020204" pitchFamily="34" charset="0"/>
                        </a:rPr>
                        <a:t>SP-201080</a:t>
                      </a:r>
                      <a:endParaRPr lang="sv-SE" sz="1050" kern="1200" dirty="0">
                        <a:solidFill>
                          <a:schemeClr val="dk1"/>
                        </a:solidFill>
                        <a:effectLst/>
                        <a:latin typeface="+mn-lt"/>
                        <a:ea typeface="+mn-ea"/>
                        <a:cs typeface="Arial" panose="020B0604020202020204" pitchFamily="34" charset="0"/>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altLang="zh-CN" sz="1050" b="0" kern="1200" dirty="0" smtClean="0">
                          <a:solidFill>
                            <a:schemeClr val="dk1"/>
                          </a:solidFill>
                          <a:effectLst/>
                          <a:latin typeface="+mn-lt"/>
                          <a:ea typeface="+mn-ea"/>
                          <a:cs typeface="Arial" panose="020B0604020202020204" pitchFamily="34" charset="0"/>
                        </a:rPr>
                        <a:t>SA#95 (Mar. 2022)</a:t>
                      </a:r>
                      <a:endParaRPr lang="sv-SE" altLang="zh-CN" sz="1050" b="0" kern="1200" dirty="0">
                        <a:solidFill>
                          <a:schemeClr val="dk1"/>
                        </a:solidFill>
                        <a:effectLst/>
                        <a:latin typeface="+mn-lt"/>
                        <a:ea typeface="+mn-ea"/>
                        <a:cs typeface="Arial" panose="020B0604020202020204" pitchFamily="34" charset="0"/>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sz="1050" kern="1200" dirty="0" smtClean="0">
                          <a:solidFill>
                            <a:schemeClr val="dk1"/>
                          </a:solidFill>
                          <a:effectLst/>
                          <a:latin typeface="+mn-lt"/>
                          <a:ea typeface="+mn-ea"/>
                          <a:cs typeface="Arial" panose="020B0604020202020204" pitchFamily="34" charset="0"/>
                        </a:rPr>
                        <a:t>China Unicom</a:t>
                      </a:r>
                      <a:endParaRPr lang="sv-SE" sz="1050" kern="1200" dirty="0">
                        <a:solidFill>
                          <a:schemeClr val="dk1"/>
                        </a:solidFill>
                        <a:effectLst/>
                        <a:latin typeface="+mn-lt"/>
                        <a:ea typeface="+mn-ea"/>
                        <a:cs typeface="Arial" panose="020B0604020202020204" pitchFamily="34" charset="0"/>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sz="1050" kern="1200" dirty="0" smtClean="0">
                          <a:solidFill>
                            <a:schemeClr val="dk1"/>
                          </a:solidFill>
                          <a:effectLst/>
                          <a:latin typeface="+mn-lt"/>
                          <a:ea typeface="+mn-ea"/>
                          <a:cs typeface="Arial" panose="020B0604020202020204" pitchFamily="34" charset="0"/>
                        </a:rPr>
                        <a:t>RAN2/RAN3</a:t>
                      </a:r>
                      <a:endParaRPr lang="sv-SE" sz="1050" kern="1200" dirty="0">
                        <a:solidFill>
                          <a:schemeClr val="dk1"/>
                        </a:solidFill>
                        <a:effectLst/>
                        <a:latin typeface="+mn-lt"/>
                        <a:ea typeface="+mn-ea"/>
                        <a:cs typeface="Arial" panose="020B0604020202020204" pitchFamily="34" charset="0"/>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lang="sv-SE" sz="1050" kern="1200" dirty="0">
                        <a:solidFill>
                          <a:schemeClr val="dk1"/>
                        </a:solidFill>
                        <a:effectLst/>
                        <a:latin typeface="+mn-lt"/>
                        <a:ea typeface="+mn-ea"/>
                        <a:cs typeface="Arial" panose="020B0604020202020204" pitchFamily="34" charset="0"/>
                      </a:endParaRPr>
                    </a:p>
                  </a:txBody>
                  <a:tcPr marL="68580" marR="68580" marT="0" marB="0" anchor="ctr">
                    <a:solidFill>
                      <a:schemeClr val="tx2">
                        <a:lumMod val="20000"/>
                        <a:lumOff val="80000"/>
                      </a:schemeClr>
                    </a:solidFill>
                  </a:tcPr>
                </a:tc>
              </a:tr>
              <a:tr h="401304">
                <a:tc>
                  <a:txBody>
                    <a:bodyPr/>
                    <a:lstStyle/>
                    <a:p>
                      <a:pPr marL="0" algn="ctr" defTabSz="1219170" rtl="0" eaLnBrk="1" latinLnBrk="0" hangingPunct="1">
                        <a:spcAft>
                          <a:spcPts val="0"/>
                        </a:spcAft>
                      </a:pPr>
                      <a:r>
                        <a:rPr lang="en-US" altLang="zh-CN" sz="1100" b="1" kern="1200" dirty="0" smtClean="0">
                          <a:solidFill>
                            <a:schemeClr val="tx1"/>
                          </a:solidFill>
                          <a:effectLst/>
                          <a:latin typeface="+mn-lt"/>
                          <a:ea typeface="+mn-ea"/>
                          <a:cs typeface="Arial" panose="020B0604020202020204" pitchFamily="34" charset="0"/>
                        </a:rPr>
                        <a:t>FIMA</a:t>
                      </a:r>
                    </a:p>
                  </a:txBody>
                  <a:tcPr marL="9525" marR="9525" marT="9525" marB="9525">
                    <a:solidFill>
                      <a:schemeClr val="tx2">
                        <a:lumMod val="20000"/>
                        <a:lumOff val="80000"/>
                      </a:schemeClr>
                    </a:solid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sz="1100" kern="1200" dirty="0" smtClean="0">
                          <a:solidFill>
                            <a:schemeClr val="dk1"/>
                          </a:solidFill>
                          <a:effectLst/>
                          <a:latin typeface="+mn-lt"/>
                          <a:ea typeface="+mn-ea"/>
                          <a:cs typeface="Arial" panose="020B0604020202020204" pitchFamily="34" charset="0"/>
                        </a:rPr>
                        <a:t>New WID on File Management</a:t>
                      </a:r>
                      <a:endParaRPr lang="zh-CN" sz="1100" kern="1200" dirty="0">
                        <a:solidFill>
                          <a:schemeClr val="dk1"/>
                        </a:solidFill>
                        <a:effectLst/>
                        <a:latin typeface="+mn-lt"/>
                        <a:ea typeface="+mn-ea"/>
                        <a:cs typeface="Arial" panose="020B0604020202020204" pitchFamily="34" charset="0"/>
                      </a:endParaRPr>
                    </a:p>
                  </a:txBody>
                  <a:tcPr marL="9525" marR="9525" marT="9525" marB="9525">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altLang="zh-CN" sz="1050" kern="1200" smtClean="0">
                          <a:solidFill>
                            <a:schemeClr val="dk1"/>
                          </a:solidFill>
                          <a:effectLst/>
                          <a:latin typeface="+mn-lt"/>
                          <a:ea typeface="+mn-ea"/>
                          <a:cs typeface="Arial" panose="020B0604020202020204" pitchFamily="34" charset="0"/>
                        </a:rPr>
                        <a:t>60</a:t>
                      </a:r>
                      <a:r>
                        <a:rPr lang="en-US" altLang="zh-CN" sz="1050" kern="1200" dirty="0" smtClean="0">
                          <a:solidFill>
                            <a:schemeClr val="dk1"/>
                          </a:solidFill>
                          <a:effectLst/>
                          <a:latin typeface="+mn-lt"/>
                          <a:ea typeface="+mn-ea"/>
                          <a:cs typeface="Arial" panose="020B0604020202020204" pitchFamily="34" charset="0"/>
                        </a:rPr>
                        <a:t>%-&gt;</a:t>
                      </a:r>
                      <a:r>
                        <a:rPr lang="en-US" altLang="zh-CN" sz="1050" kern="1200" smtClean="0">
                          <a:solidFill>
                            <a:schemeClr val="dk1"/>
                          </a:solidFill>
                          <a:effectLst/>
                          <a:latin typeface="+mn-lt"/>
                          <a:ea typeface="+mn-ea"/>
                          <a:cs typeface="Arial" panose="020B0604020202020204" pitchFamily="34" charset="0"/>
                        </a:rPr>
                        <a:t>65%-&gt;75%</a:t>
                      </a:r>
                      <a:endParaRPr lang="zh-CN" sz="1050" kern="1200" dirty="0">
                        <a:solidFill>
                          <a:schemeClr val="dk1"/>
                        </a:solidFill>
                        <a:effectLst/>
                        <a:latin typeface="+mn-lt"/>
                        <a:ea typeface="+mn-ea"/>
                        <a:cs typeface="Arial" panose="020B0604020202020204" pitchFamily="34" charset="0"/>
                      </a:endParaRPr>
                    </a:p>
                  </a:txBody>
                  <a:tcPr marL="9525" marR="9525" marT="9525" marB="9525">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altLang="zh-CN" sz="1050" kern="1200" dirty="0" smtClean="0">
                          <a:solidFill>
                            <a:schemeClr val="dk1"/>
                          </a:solidFill>
                          <a:effectLst/>
                          <a:latin typeface="+mn-lt"/>
                          <a:ea typeface="+mn-ea"/>
                          <a:cs typeface="Arial" panose="020B0604020202020204" pitchFamily="34" charset="0"/>
                        </a:rPr>
                        <a:t>TS 28.537/28.622/28.623/28.532</a:t>
                      </a:r>
                      <a:endParaRPr lang="zh-CN" altLang="zh-CN" sz="1050" kern="1200" dirty="0" smtClean="0">
                        <a:solidFill>
                          <a:schemeClr val="dk1"/>
                        </a:solidFill>
                        <a:effectLst/>
                        <a:latin typeface="+mn-lt"/>
                        <a:ea typeface="+mn-ea"/>
                        <a:cs typeface="Arial" panose="020B0604020202020204" pitchFamily="34" charset="0"/>
                      </a:endParaRPr>
                    </a:p>
                  </a:txBody>
                  <a:tcPr marL="9525" marR="9525" marT="9525" marB="9525">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sz="1050" kern="1200" dirty="0" smtClean="0">
                          <a:solidFill>
                            <a:schemeClr val="dk1"/>
                          </a:solidFill>
                          <a:effectLst/>
                          <a:latin typeface="+mn-lt"/>
                          <a:ea typeface="+mn-ea"/>
                          <a:cs typeface="Arial" panose="020B0604020202020204" pitchFamily="34" charset="0"/>
                        </a:rPr>
                        <a:t>SP-210135</a:t>
                      </a:r>
                      <a:endParaRPr lang="sv-SE" sz="1050" kern="1200" dirty="0">
                        <a:solidFill>
                          <a:schemeClr val="dk1"/>
                        </a:solidFill>
                        <a:effectLst/>
                        <a:latin typeface="+mn-lt"/>
                        <a:ea typeface="+mn-ea"/>
                        <a:cs typeface="Arial" panose="020B0604020202020204" pitchFamily="34" charset="0"/>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altLang="zh-CN" sz="1050" b="0" kern="1200" dirty="0" smtClean="0">
                          <a:solidFill>
                            <a:schemeClr val="dk1"/>
                          </a:solidFill>
                          <a:effectLst/>
                          <a:latin typeface="+mn-lt"/>
                          <a:ea typeface="+mn-ea"/>
                          <a:cs typeface="Arial" panose="020B0604020202020204" pitchFamily="34" charset="0"/>
                        </a:rPr>
                        <a:t>SA#94 (Dec </a:t>
                      </a:r>
                      <a:r>
                        <a:rPr lang="sv-SE" altLang="zh-CN" sz="1050" b="0" kern="1200" smtClean="0">
                          <a:solidFill>
                            <a:schemeClr val="dk1"/>
                          </a:solidFill>
                          <a:effectLst/>
                          <a:latin typeface="+mn-lt"/>
                          <a:ea typeface="+mn-ea"/>
                          <a:cs typeface="Arial" panose="020B0604020202020204" pitchFamily="34" charset="0"/>
                        </a:rPr>
                        <a:t>2021</a:t>
                      </a:r>
                      <a:r>
                        <a:rPr lang="sv-SE" altLang="zh-CN" sz="1050" b="0" kern="1200" smtClean="0">
                          <a:solidFill>
                            <a:schemeClr val="dk1"/>
                          </a:solidFill>
                          <a:effectLst/>
                          <a:latin typeface="+mn-lt"/>
                          <a:ea typeface="+mn-ea"/>
                          <a:cs typeface="Arial" panose="020B0604020202020204" pitchFamily="34" charset="0"/>
                        </a:rPr>
                        <a:t>)</a:t>
                      </a:r>
                    </a:p>
                    <a:p>
                      <a:pPr marL="0" marR="0" lvl="0" indent="0" algn="ctr" defTabSz="1219170" rtl="0" eaLnBrk="1" fontAlgn="auto" latinLnBrk="0" hangingPunct="1">
                        <a:lnSpc>
                          <a:spcPct val="100000"/>
                        </a:lnSpc>
                        <a:spcBef>
                          <a:spcPts val="0"/>
                        </a:spcBef>
                        <a:spcAft>
                          <a:spcPts val="0"/>
                        </a:spcAft>
                        <a:buClrTx/>
                        <a:buSzTx/>
                        <a:buFontTx/>
                        <a:buNone/>
                        <a:tabLst/>
                        <a:defRPr/>
                      </a:pPr>
                      <a:r>
                        <a:rPr lang="en-GB" altLang="zh-CN" sz="1050" b="1" kern="1200" smtClean="0">
                          <a:solidFill>
                            <a:schemeClr val="tx1"/>
                          </a:solidFill>
                          <a:effectLst/>
                          <a:latin typeface="+mn-lt"/>
                          <a:ea typeface="+mn-ea"/>
                          <a:cs typeface="Arial" panose="020B0604020202020204" pitchFamily="34" charset="0"/>
                        </a:rPr>
                        <a:t>-&gt;SA#95 (Mar. 2022)</a:t>
                      </a:r>
                      <a:endParaRPr lang="sv-SE" altLang="zh-CN" sz="1050" b="0" kern="1200" dirty="0">
                        <a:solidFill>
                          <a:schemeClr val="dk1"/>
                        </a:solidFill>
                        <a:effectLst/>
                        <a:latin typeface="+mn-lt"/>
                        <a:ea typeface="+mn-ea"/>
                        <a:cs typeface="Arial" panose="020B0604020202020204" pitchFamily="34" charset="0"/>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sz="1050" kern="1200" dirty="0" smtClean="0">
                          <a:solidFill>
                            <a:schemeClr val="dk1"/>
                          </a:solidFill>
                          <a:effectLst/>
                          <a:latin typeface="+mn-lt"/>
                          <a:ea typeface="+mn-ea"/>
                          <a:cs typeface="Arial" panose="020B0604020202020204" pitchFamily="34" charset="0"/>
                        </a:rPr>
                        <a:t>Nokia</a:t>
                      </a:r>
                      <a:endParaRPr lang="sv-SE" sz="1050" kern="1200" dirty="0">
                        <a:solidFill>
                          <a:schemeClr val="dk1"/>
                        </a:solidFill>
                        <a:effectLst/>
                        <a:latin typeface="+mn-lt"/>
                        <a:ea typeface="+mn-ea"/>
                        <a:cs typeface="Arial" panose="020B0604020202020204" pitchFamily="34" charset="0"/>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lang="sv-SE" sz="1050" kern="1200" dirty="0">
                        <a:solidFill>
                          <a:schemeClr val="dk1"/>
                        </a:solidFill>
                        <a:effectLst/>
                        <a:latin typeface="+mn-lt"/>
                        <a:ea typeface="+mn-ea"/>
                        <a:cs typeface="Arial" panose="020B0604020202020204" pitchFamily="34" charset="0"/>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lang="sv-SE" sz="1050" kern="1200" dirty="0">
                        <a:solidFill>
                          <a:schemeClr val="dk1"/>
                        </a:solidFill>
                        <a:effectLst/>
                        <a:latin typeface="+mn-lt"/>
                        <a:ea typeface="+mn-ea"/>
                        <a:cs typeface="Arial" panose="020B0604020202020204" pitchFamily="34" charset="0"/>
                      </a:endParaRPr>
                    </a:p>
                  </a:txBody>
                  <a:tcPr marL="68580" marR="68580" marT="0" marB="0" anchor="ctr">
                    <a:solidFill>
                      <a:schemeClr val="tx2">
                        <a:lumMod val="20000"/>
                        <a:lumOff val="80000"/>
                      </a:schemeClr>
                    </a:solidFill>
                  </a:tcPr>
                </a:tc>
              </a:tr>
              <a:tr h="401304">
                <a:tc>
                  <a:txBody>
                    <a:bodyPr/>
                    <a:lstStyle/>
                    <a:p>
                      <a:pPr marL="0" algn="ctr" defTabSz="1219170" rtl="0" eaLnBrk="1" latinLnBrk="0" hangingPunct="1">
                        <a:spcAft>
                          <a:spcPts val="0"/>
                        </a:spcAft>
                      </a:pPr>
                      <a:r>
                        <a:rPr lang="en-US" altLang="zh-CN" sz="1100" b="1" kern="1200" dirty="0" smtClean="0">
                          <a:solidFill>
                            <a:schemeClr val="tx1"/>
                          </a:solidFill>
                          <a:effectLst/>
                          <a:latin typeface="+mn-lt"/>
                          <a:ea typeface="+mn-ea"/>
                          <a:cs typeface="Arial" panose="020B0604020202020204" pitchFamily="34" charset="0"/>
                        </a:rPr>
                        <a:t>ECM</a:t>
                      </a:r>
                    </a:p>
                  </a:txBody>
                  <a:tcPr marL="9525" marR="9525" marT="9525" marB="9525">
                    <a:solidFill>
                      <a:schemeClr val="tx2">
                        <a:lumMod val="20000"/>
                        <a:lumOff val="80000"/>
                      </a:schemeClr>
                    </a:solid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1100" kern="1200" dirty="0" smtClean="0">
                          <a:solidFill>
                            <a:schemeClr val="dk1"/>
                          </a:solidFill>
                          <a:effectLst/>
                          <a:latin typeface="+mn-lt"/>
                          <a:ea typeface="+mn-ea"/>
                          <a:cs typeface="Arial" panose="020B0604020202020204" pitchFamily="34" charset="0"/>
                        </a:rPr>
                        <a:t>Edge Computing Management</a:t>
                      </a:r>
                      <a:endParaRPr lang="zh-CN" altLang="zh-CN" sz="1100" kern="1200" dirty="0" smtClean="0">
                        <a:solidFill>
                          <a:schemeClr val="dk1"/>
                        </a:solidFill>
                        <a:effectLst/>
                        <a:latin typeface="+mn-lt"/>
                        <a:ea typeface="+mn-ea"/>
                        <a:cs typeface="Arial" panose="020B0604020202020204" pitchFamily="34" charset="0"/>
                      </a:endParaRPr>
                    </a:p>
                    <a:p>
                      <a:pPr marL="0" marR="0" lvl="0" indent="0" algn="l" defTabSz="1219170" rtl="0" eaLnBrk="1" fontAlgn="t" latinLnBrk="0" hangingPunct="1">
                        <a:lnSpc>
                          <a:spcPct val="100000"/>
                        </a:lnSpc>
                        <a:spcBef>
                          <a:spcPts val="0"/>
                        </a:spcBef>
                        <a:spcAft>
                          <a:spcPts val="0"/>
                        </a:spcAft>
                        <a:buClrTx/>
                        <a:buSzTx/>
                        <a:buFontTx/>
                        <a:buNone/>
                        <a:tabLst/>
                        <a:defRPr/>
                      </a:pPr>
                      <a:endParaRPr lang="zh-CN" sz="1100" kern="1200" dirty="0">
                        <a:solidFill>
                          <a:schemeClr val="dk1"/>
                        </a:solidFill>
                        <a:effectLst/>
                        <a:latin typeface="+mn-lt"/>
                        <a:ea typeface="+mn-ea"/>
                        <a:cs typeface="Arial" panose="020B0604020202020204" pitchFamily="34" charset="0"/>
                      </a:endParaRPr>
                    </a:p>
                  </a:txBody>
                  <a:tcPr marL="9525" marR="9525" marT="9525" marB="9525">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altLang="zh-CN" sz="1050" kern="1200" dirty="0" smtClean="0">
                          <a:solidFill>
                            <a:schemeClr val="dk1"/>
                          </a:solidFill>
                          <a:effectLst/>
                          <a:latin typeface="+mn-lt"/>
                          <a:ea typeface="+mn-ea"/>
                          <a:cs typeface="Arial" panose="020B0604020202020204" pitchFamily="34" charset="0"/>
                        </a:rPr>
                        <a:t>0%-&gt;10%-&gt;</a:t>
                      </a:r>
                      <a:r>
                        <a:rPr lang="en-US" altLang="zh-CN" sz="1050" kern="1200" smtClean="0">
                          <a:solidFill>
                            <a:schemeClr val="dk1"/>
                          </a:solidFill>
                          <a:effectLst/>
                          <a:latin typeface="+mn-lt"/>
                          <a:ea typeface="+mn-ea"/>
                          <a:cs typeface="Arial" panose="020B0604020202020204" pitchFamily="34" charset="0"/>
                        </a:rPr>
                        <a:t>25%</a:t>
                      </a:r>
                      <a:r>
                        <a:rPr lang="en-US" altLang="zh-CN" sz="1050" b="0" kern="1200" smtClean="0">
                          <a:solidFill>
                            <a:schemeClr val="tx1"/>
                          </a:solidFill>
                          <a:effectLst/>
                          <a:latin typeface="+mn-lt"/>
                          <a:ea typeface="+mn-ea"/>
                          <a:cs typeface="Arial" panose="020B0604020202020204" pitchFamily="34" charset="0"/>
                        </a:rPr>
                        <a:t>-&gt;50%</a:t>
                      </a:r>
                      <a:endParaRPr lang="zh-CN" sz="1050" kern="1200" dirty="0">
                        <a:solidFill>
                          <a:schemeClr val="dk1"/>
                        </a:solidFill>
                        <a:effectLst/>
                        <a:latin typeface="+mn-lt"/>
                        <a:ea typeface="+mn-ea"/>
                        <a:cs typeface="Arial" panose="020B0604020202020204" pitchFamily="34" charset="0"/>
                      </a:endParaRPr>
                    </a:p>
                  </a:txBody>
                  <a:tcPr marL="9525" marR="9525" marT="9525" marB="9525">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altLang="zh-CN" sz="1050" kern="1200" dirty="0" smtClean="0">
                          <a:solidFill>
                            <a:schemeClr val="dk1"/>
                          </a:solidFill>
                          <a:effectLst/>
                          <a:latin typeface="+mn-lt"/>
                          <a:ea typeface="+mn-ea"/>
                          <a:cs typeface="Arial" panose="020B0604020202020204" pitchFamily="34" charset="0"/>
                        </a:rPr>
                        <a:t>TS 28.538</a:t>
                      </a:r>
                      <a:endParaRPr lang="zh-CN" altLang="zh-CN" sz="1050" kern="1200" dirty="0" smtClean="0">
                        <a:solidFill>
                          <a:schemeClr val="dk1"/>
                        </a:solidFill>
                        <a:effectLst/>
                        <a:latin typeface="+mn-lt"/>
                        <a:ea typeface="+mn-ea"/>
                        <a:cs typeface="Arial" panose="020B0604020202020204" pitchFamily="34" charset="0"/>
                      </a:endParaRPr>
                    </a:p>
                  </a:txBody>
                  <a:tcPr marL="9525" marR="9525" marT="9525" marB="9525">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sz="1050" kern="1200" dirty="0" smtClean="0">
                          <a:solidFill>
                            <a:schemeClr val="dk1"/>
                          </a:solidFill>
                          <a:effectLst/>
                          <a:latin typeface="+mn-lt"/>
                          <a:ea typeface="+mn-ea"/>
                          <a:cs typeface="Arial" panose="020B0604020202020204" pitchFamily="34" charset="0"/>
                        </a:rPr>
                        <a:t>SP-210388</a:t>
                      </a:r>
                      <a:endParaRPr lang="sv-SE" sz="1050" kern="1200" dirty="0">
                        <a:solidFill>
                          <a:schemeClr val="dk1"/>
                        </a:solidFill>
                        <a:effectLst/>
                        <a:latin typeface="+mn-lt"/>
                        <a:ea typeface="+mn-ea"/>
                        <a:cs typeface="Arial" panose="020B0604020202020204" pitchFamily="34" charset="0"/>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altLang="zh-CN" sz="1050" b="0" kern="1200" dirty="0" smtClean="0">
                          <a:solidFill>
                            <a:schemeClr val="dk1"/>
                          </a:solidFill>
                          <a:effectLst/>
                          <a:latin typeface="+mn-lt"/>
                          <a:ea typeface="+mn-ea"/>
                          <a:cs typeface="Arial" panose="020B0604020202020204" pitchFamily="34" charset="0"/>
                        </a:rPr>
                        <a:t> SA#95 (Mar 2022)</a:t>
                      </a:r>
                      <a:endParaRPr lang="sv-SE" altLang="zh-CN" sz="1050" b="0" kern="1200" dirty="0">
                        <a:solidFill>
                          <a:schemeClr val="dk1"/>
                        </a:solidFill>
                        <a:effectLst/>
                        <a:latin typeface="+mn-lt"/>
                        <a:ea typeface="+mn-ea"/>
                        <a:cs typeface="Arial" panose="020B0604020202020204" pitchFamily="34" charset="0"/>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sz="1050" kern="1200" dirty="0" smtClean="0">
                          <a:solidFill>
                            <a:schemeClr val="dk1"/>
                          </a:solidFill>
                          <a:effectLst/>
                          <a:latin typeface="+mn-lt"/>
                          <a:ea typeface="+mn-ea"/>
                          <a:cs typeface="Arial" panose="020B0604020202020204" pitchFamily="34" charset="0"/>
                        </a:rPr>
                        <a:t>Samsung</a:t>
                      </a:r>
                      <a:endParaRPr lang="sv-SE" sz="1050" kern="1200" dirty="0">
                        <a:solidFill>
                          <a:schemeClr val="dk1"/>
                        </a:solidFill>
                        <a:effectLst/>
                        <a:latin typeface="+mn-lt"/>
                        <a:ea typeface="+mn-ea"/>
                        <a:cs typeface="Arial" panose="020B0604020202020204" pitchFamily="34" charset="0"/>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sz="1050" kern="1200" dirty="0" smtClean="0">
                          <a:solidFill>
                            <a:schemeClr val="dk1"/>
                          </a:solidFill>
                          <a:effectLst/>
                          <a:latin typeface="+mn-lt"/>
                          <a:ea typeface="+mn-ea"/>
                          <a:cs typeface="Arial" panose="020B0604020202020204" pitchFamily="34" charset="0"/>
                        </a:rPr>
                        <a:t>SA2/SA6/NFV</a:t>
                      </a:r>
                      <a:endParaRPr lang="sv-SE" sz="1050" kern="1200" dirty="0">
                        <a:solidFill>
                          <a:schemeClr val="dk1"/>
                        </a:solidFill>
                        <a:effectLst/>
                        <a:latin typeface="+mn-lt"/>
                        <a:ea typeface="+mn-ea"/>
                        <a:cs typeface="Arial" panose="020B0604020202020204" pitchFamily="34" charset="0"/>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lang="sv-SE" sz="1050" kern="1200" dirty="0">
                        <a:solidFill>
                          <a:schemeClr val="dk1"/>
                        </a:solidFill>
                        <a:effectLst/>
                        <a:latin typeface="+mn-lt"/>
                        <a:ea typeface="+mn-ea"/>
                        <a:cs typeface="Arial" panose="020B0604020202020204" pitchFamily="34" charset="0"/>
                      </a:endParaRPr>
                    </a:p>
                  </a:txBody>
                  <a:tcPr marL="68580" marR="68580" marT="0" marB="0" anchor="ctr">
                    <a:solidFill>
                      <a:schemeClr val="tx2">
                        <a:lumMod val="20000"/>
                        <a:lumOff val="80000"/>
                      </a:schemeClr>
                    </a:solidFill>
                  </a:tcPr>
                </a:tc>
              </a:tr>
              <a:tr h="401304">
                <a:tc>
                  <a:txBody>
                    <a:bodyPr/>
                    <a:lstStyle/>
                    <a:p>
                      <a:pPr marL="0" algn="ctr" defTabSz="1219170" rtl="0" eaLnBrk="1" latinLnBrk="0" hangingPunct="1">
                        <a:spcAft>
                          <a:spcPts val="0"/>
                        </a:spcAft>
                      </a:pPr>
                      <a:r>
                        <a:rPr lang="en-US" altLang="zh-CN" sz="1100" b="1" kern="1200" dirty="0" smtClean="0">
                          <a:solidFill>
                            <a:schemeClr val="tx1"/>
                          </a:solidFill>
                          <a:effectLst/>
                          <a:latin typeface="+mn-lt"/>
                          <a:ea typeface="+mn-ea"/>
                          <a:cs typeface="Arial" panose="020B0604020202020204" pitchFamily="34" charset="0"/>
                        </a:rPr>
                        <a:t>NSA_SBMA</a:t>
                      </a:r>
                    </a:p>
                  </a:txBody>
                  <a:tcPr marL="9525" marR="9525" marT="9525" marB="9525">
                    <a:solidFill>
                      <a:schemeClr val="tx2">
                        <a:lumMod val="20000"/>
                        <a:lumOff val="80000"/>
                      </a:schemeClr>
                    </a:solid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1100" kern="1200" dirty="0" smtClean="0">
                          <a:solidFill>
                            <a:schemeClr val="dk1"/>
                          </a:solidFill>
                          <a:effectLst/>
                          <a:latin typeface="+mn-lt"/>
                          <a:ea typeface="+mn-ea"/>
                          <a:cs typeface="Arial" panose="020B0604020202020204" pitchFamily="34" charset="0"/>
                        </a:rPr>
                        <a:t>Improved support for NSA in the service-based management architecture</a:t>
                      </a:r>
                      <a:endParaRPr lang="zh-CN" sz="1100" kern="1200" dirty="0">
                        <a:solidFill>
                          <a:schemeClr val="dk1"/>
                        </a:solidFill>
                        <a:effectLst/>
                        <a:latin typeface="+mn-lt"/>
                        <a:ea typeface="+mn-ea"/>
                        <a:cs typeface="Arial" panose="020B0604020202020204" pitchFamily="34" charset="0"/>
                      </a:endParaRPr>
                    </a:p>
                  </a:txBody>
                  <a:tcPr marL="9525" marR="9525" marT="9525" marB="9525">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altLang="zh-CN" sz="1050" kern="1200" dirty="0" smtClean="0">
                          <a:solidFill>
                            <a:schemeClr val="dk1"/>
                          </a:solidFill>
                          <a:effectLst/>
                          <a:latin typeface="+mn-lt"/>
                          <a:ea typeface="+mn-ea"/>
                          <a:cs typeface="Arial" panose="020B0604020202020204" pitchFamily="34" charset="0"/>
                        </a:rPr>
                        <a:t>0%-&gt;</a:t>
                      </a:r>
                      <a:r>
                        <a:rPr lang="en-US" altLang="zh-CN" sz="1050" kern="1200" smtClean="0">
                          <a:solidFill>
                            <a:schemeClr val="dk1"/>
                          </a:solidFill>
                          <a:effectLst/>
                          <a:latin typeface="+mn-lt"/>
                          <a:ea typeface="+mn-ea"/>
                          <a:cs typeface="Arial" panose="020B0604020202020204" pitchFamily="34" charset="0"/>
                        </a:rPr>
                        <a:t>10%-&gt;20%</a:t>
                      </a:r>
                      <a:endParaRPr lang="zh-CN" sz="1050" kern="1200" dirty="0">
                        <a:solidFill>
                          <a:schemeClr val="dk1"/>
                        </a:solidFill>
                        <a:effectLst/>
                        <a:latin typeface="+mn-lt"/>
                        <a:ea typeface="+mn-ea"/>
                        <a:cs typeface="Arial" panose="020B0604020202020204" pitchFamily="34" charset="0"/>
                      </a:endParaRPr>
                    </a:p>
                  </a:txBody>
                  <a:tcPr marL="9525" marR="9525" marT="9525" marB="9525">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altLang="zh-CN" sz="1050" kern="1200" dirty="0" smtClean="0">
                          <a:solidFill>
                            <a:schemeClr val="dk1"/>
                          </a:solidFill>
                          <a:effectLst/>
                          <a:latin typeface="+mn-lt"/>
                          <a:ea typeface="+mn-ea"/>
                          <a:cs typeface="Arial" panose="020B0604020202020204" pitchFamily="34" charset="0"/>
                        </a:rPr>
                        <a:t>TS 28.622/28.623/28.659/28.663</a:t>
                      </a:r>
                      <a:endParaRPr lang="zh-CN" altLang="zh-CN" sz="1050" kern="1200" dirty="0" smtClean="0">
                        <a:solidFill>
                          <a:schemeClr val="dk1"/>
                        </a:solidFill>
                        <a:effectLst/>
                        <a:latin typeface="+mn-lt"/>
                        <a:ea typeface="+mn-ea"/>
                        <a:cs typeface="Arial" panose="020B0604020202020204" pitchFamily="34" charset="0"/>
                      </a:endParaRPr>
                    </a:p>
                  </a:txBody>
                  <a:tcPr marL="9525" marR="9525" marT="9525" marB="9525">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sz="1050" kern="1200" dirty="0" smtClean="0">
                          <a:solidFill>
                            <a:schemeClr val="dk1"/>
                          </a:solidFill>
                          <a:effectLst/>
                          <a:latin typeface="+mn-lt"/>
                          <a:ea typeface="+mn-ea"/>
                          <a:cs typeface="Arial" panose="020B0604020202020204" pitchFamily="34" charset="0"/>
                        </a:rPr>
                        <a:t>SP-210858</a:t>
                      </a:r>
                      <a:endParaRPr lang="sv-SE" sz="1050" kern="1200" dirty="0">
                        <a:solidFill>
                          <a:schemeClr val="dk1"/>
                        </a:solidFill>
                        <a:effectLst/>
                        <a:latin typeface="+mn-lt"/>
                        <a:ea typeface="+mn-ea"/>
                        <a:cs typeface="Arial" panose="020B0604020202020204" pitchFamily="34" charset="0"/>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altLang="zh-CN" sz="1050" b="0" kern="1200" dirty="0" smtClean="0">
                          <a:solidFill>
                            <a:schemeClr val="dk1"/>
                          </a:solidFill>
                          <a:effectLst/>
                          <a:latin typeface="+mn-lt"/>
                          <a:ea typeface="+mn-ea"/>
                          <a:cs typeface="Arial" panose="020B0604020202020204" pitchFamily="34" charset="0"/>
                        </a:rPr>
                        <a:t>SA#95 (Mar. 2022)</a:t>
                      </a:r>
                      <a:endParaRPr lang="sv-SE" altLang="zh-CN" sz="1050" b="0" kern="1200" dirty="0">
                        <a:solidFill>
                          <a:schemeClr val="dk1"/>
                        </a:solidFill>
                        <a:effectLst/>
                        <a:latin typeface="+mn-lt"/>
                        <a:ea typeface="+mn-ea"/>
                        <a:cs typeface="Arial" panose="020B0604020202020204" pitchFamily="34" charset="0"/>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altLang="zh-CN" sz="1050" kern="1200" dirty="0" smtClean="0">
                          <a:solidFill>
                            <a:schemeClr val="dk1"/>
                          </a:solidFill>
                          <a:effectLst/>
                          <a:latin typeface="+mn-lt"/>
                          <a:ea typeface="+mn-ea"/>
                          <a:cs typeface="Arial" panose="020B0604020202020204" pitchFamily="34" charset="0"/>
                        </a:rPr>
                        <a:t>Huawei/Ericsson</a:t>
                      </a:r>
                      <a:endParaRPr lang="sv-SE" sz="1050" kern="1200" dirty="0">
                        <a:solidFill>
                          <a:schemeClr val="dk1"/>
                        </a:solidFill>
                        <a:effectLst/>
                        <a:latin typeface="+mn-lt"/>
                        <a:ea typeface="+mn-ea"/>
                        <a:cs typeface="Arial" panose="020B0604020202020204" pitchFamily="34" charset="0"/>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lang="sv-SE" sz="1050" kern="1200" dirty="0">
                        <a:solidFill>
                          <a:schemeClr val="dk1"/>
                        </a:solidFill>
                        <a:effectLst/>
                        <a:latin typeface="+mn-lt"/>
                        <a:ea typeface="+mn-ea"/>
                        <a:cs typeface="Arial" panose="020B0604020202020204" pitchFamily="34" charset="0"/>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lang="sv-SE" sz="1050" kern="1200" dirty="0">
                        <a:solidFill>
                          <a:schemeClr val="dk1"/>
                        </a:solidFill>
                        <a:effectLst/>
                        <a:latin typeface="+mn-lt"/>
                        <a:ea typeface="+mn-ea"/>
                        <a:cs typeface="Arial" panose="020B0604020202020204" pitchFamily="34" charset="0"/>
                      </a:endParaRPr>
                    </a:p>
                  </a:txBody>
                  <a:tcPr marL="68580" marR="68580" marT="0" marB="0" anchor="ctr">
                    <a:solidFill>
                      <a:schemeClr val="tx2">
                        <a:lumMod val="20000"/>
                        <a:lumOff val="80000"/>
                      </a:schemeClr>
                    </a:solidFill>
                  </a:tcPr>
                </a:tc>
              </a:tr>
            </a:tbl>
          </a:graphicData>
        </a:graphic>
      </p:graphicFrame>
      <p:sp>
        <p:nvSpPr>
          <p:cNvPr id="6" name="矩形 5"/>
          <p:cNvSpPr/>
          <p:nvPr/>
        </p:nvSpPr>
        <p:spPr>
          <a:xfrm>
            <a:off x="5869172" y="3685207"/>
            <a:ext cx="5975157" cy="2677656"/>
          </a:xfrm>
          <a:prstGeom prst="rect">
            <a:avLst/>
          </a:prstGeom>
        </p:spPr>
        <p:txBody>
          <a:bodyPr wrap="square">
            <a:spAutoFit/>
          </a:bodyPr>
          <a:lstStyle/>
          <a:p>
            <a:pPr lvl="0" defTabSz="1219170" eaLnBrk="1" fontAlgn="auto" hangingPunct="1">
              <a:spcBef>
                <a:spcPts val="0"/>
              </a:spcBef>
              <a:spcAft>
                <a:spcPts val="0"/>
              </a:spcAft>
              <a:defRPr/>
            </a:pPr>
            <a:r>
              <a:rPr lang="en-US" altLang="zh-CN" sz="1200" b="1" dirty="0" smtClean="0">
                <a:solidFill>
                  <a:prstClr val="black"/>
                </a:solidFill>
                <a:latin typeface="+mn-lt"/>
                <a:cs typeface="Arial" charset="0"/>
              </a:rPr>
              <a:t>ECM</a:t>
            </a:r>
            <a:r>
              <a:rPr lang="en-US" altLang="zh-CN" sz="1200" b="1" smtClean="0">
                <a:solidFill>
                  <a:prstClr val="black"/>
                </a:solidFill>
                <a:latin typeface="+mn-lt"/>
                <a:cs typeface="Arial" charset="0"/>
              </a:rPr>
              <a:t>: </a:t>
            </a:r>
            <a:r>
              <a:rPr lang="en-US" altLang="zh-CN" sz="1200">
                <a:solidFill>
                  <a:prstClr val="black"/>
                </a:solidFill>
                <a:latin typeface="+mn-lt"/>
                <a:cs typeface="Arial" charset="0"/>
              </a:rPr>
              <a:t>We agreed to Performance Assurance, ECS and EAS termination and transport view EAS. The target is to complete the work in next meeting</a:t>
            </a:r>
            <a:r>
              <a:rPr lang="en-US" altLang="zh-CN" sz="1200" smtClean="0">
                <a:solidFill>
                  <a:prstClr val="black"/>
                </a:solidFill>
                <a:latin typeface="+mn-lt"/>
                <a:cs typeface="Arial" charset="0"/>
              </a:rPr>
              <a:t>. The </a:t>
            </a:r>
            <a:r>
              <a:rPr lang="en-US" altLang="zh-CN" sz="1200" dirty="0" smtClean="0">
                <a:solidFill>
                  <a:prstClr val="black"/>
                </a:solidFill>
                <a:latin typeface="+mn-lt"/>
                <a:cs typeface="Arial" charset="0"/>
              </a:rPr>
              <a:t>following topics are approved.</a:t>
            </a:r>
          </a:p>
          <a:p>
            <a:pPr marL="285750" lvl="0" indent="-285750" defTabSz="1219170" eaLnBrk="1" fontAlgn="auto" hangingPunct="1">
              <a:spcBef>
                <a:spcPts val="0"/>
              </a:spcBef>
              <a:spcAft>
                <a:spcPts val="0"/>
              </a:spcAft>
              <a:buFont typeface="Wingdings" panose="05000000000000000000" pitchFamily="2" charset="2"/>
              <a:buChar char="Ø"/>
              <a:defRPr/>
            </a:pPr>
            <a:r>
              <a:rPr lang="en-US" altLang="zh-CN" sz="1200" dirty="0">
                <a:solidFill>
                  <a:prstClr val="black"/>
                </a:solidFill>
                <a:latin typeface="+mn-lt"/>
                <a:cs typeface="Arial" charset="0"/>
              </a:rPr>
              <a:t>28.538 Import attribute </a:t>
            </a:r>
            <a:r>
              <a:rPr lang="en-US" altLang="zh-CN" sz="1200" dirty="0" err="1">
                <a:solidFill>
                  <a:prstClr val="black"/>
                </a:solidFill>
                <a:latin typeface="+mn-lt"/>
                <a:cs typeface="Arial" charset="0"/>
              </a:rPr>
              <a:t>tAI</a:t>
            </a:r>
            <a:r>
              <a:rPr lang="en-US" altLang="zh-CN" sz="1200" dirty="0">
                <a:solidFill>
                  <a:prstClr val="black"/>
                </a:solidFill>
                <a:latin typeface="+mn-lt"/>
                <a:cs typeface="Arial" charset="0"/>
              </a:rPr>
              <a:t> to for Edge NRM.</a:t>
            </a:r>
          </a:p>
          <a:p>
            <a:pPr marL="285750" lvl="0" indent="-285750" defTabSz="1219170" eaLnBrk="1" fontAlgn="auto" hangingPunct="1">
              <a:spcBef>
                <a:spcPts val="0"/>
              </a:spcBef>
              <a:spcAft>
                <a:spcPts val="0"/>
              </a:spcAft>
              <a:buFont typeface="Wingdings" panose="05000000000000000000" pitchFamily="2" charset="2"/>
              <a:buChar char="Ø"/>
              <a:defRPr/>
            </a:pPr>
            <a:r>
              <a:rPr lang="en-US" altLang="zh-CN" sz="1200" dirty="0">
                <a:solidFill>
                  <a:prstClr val="black"/>
                </a:solidFill>
                <a:latin typeface="+mn-lt"/>
                <a:cs typeface="Arial" charset="0"/>
              </a:rPr>
              <a:t>28.552 Add EAS data volume </a:t>
            </a:r>
            <a:r>
              <a:rPr lang="en-US" altLang="zh-CN" sz="1200" dirty="0" smtClean="0">
                <a:solidFill>
                  <a:prstClr val="black"/>
                </a:solidFill>
                <a:latin typeface="+mn-lt"/>
                <a:cs typeface="Arial" charset="0"/>
              </a:rPr>
              <a:t>measurements.</a:t>
            </a:r>
          </a:p>
          <a:p>
            <a:pPr marL="285750" lvl="0" indent="-285750" defTabSz="1219170" eaLnBrk="1" fontAlgn="auto" hangingPunct="1">
              <a:spcBef>
                <a:spcPts val="0"/>
              </a:spcBef>
              <a:spcAft>
                <a:spcPts val="0"/>
              </a:spcAft>
              <a:buFont typeface="Wingdings" panose="05000000000000000000" pitchFamily="2" charset="2"/>
              <a:buChar char="Ø"/>
              <a:defRPr/>
            </a:pPr>
            <a:r>
              <a:rPr lang="en-US" altLang="zh-CN" sz="1200" dirty="0">
                <a:solidFill>
                  <a:prstClr val="black"/>
                </a:solidFill>
                <a:latin typeface="+mn-lt"/>
                <a:cs typeface="Arial" charset="0"/>
              </a:rPr>
              <a:t>28.538 add </a:t>
            </a:r>
            <a:r>
              <a:rPr lang="en-US" altLang="zh-CN" sz="1200" dirty="0" err="1">
                <a:solidFill>
                  <a:prstClr val="black"/>
                </a:solidFill>
                <a:latin typeface="+mn-lt"/>
                <a:cs typeface="Arial" charset="0"/>
              </a:rPr>
              <a:t>MnS</a:t>
            </a:r>
            <a:r>
              <a:rPr lang="en-US" altLang="zh-CN" sz="1200" dirty="0">
                <a:solidFill>
                  <a:prstClr val="black"/>
                </a:solidFill>
                <a:latin typeface="+mn-lt"/>
                <a:cs typeface="Arial" charset="0"/>
              </a:rPr>
              <a:t> information for EAS performance </a:t>
            </a:r>
            <a:r>
              <a:rPr lang="en-US" altLang="zh-CN" sz="1200" dirty="0" smtClean="0">
                <a:solidFill>
                  <a:prstClr val="black"/>
                </a:solidFill>
                <a:latin typeface="+mn-lt"/>
                <a:cs typeface="Arial" charset="0"/>
              </a:rPr>
              <a:t>assurance</a:t>
            </a:r>
          </a:p>
          <a:p>
            <a:pPr marL="285750" lvl="0" indent="-285750" defTabSz="1219170" eaLnBrk="1" fontAlgn="auto" hangingPunct="1">
              <a:spcBef>
                <a:spcPts val="0"/>
              </a:spcBef>
              <a:spcAft>
                <a:spcPts val="0"/>
              </a:spcAft>
              <a:buFont typeface="Wingdings" panose="05000000000000000000" pitchFamily="2" charset="2"/>
              <a:buChar char="Ø"/>
              <a:defRPr/>
            </a:pPr>
            <a:r>
              <a:rPr lang="en-US" altLang="zh-CN" sz="1200" dirty="0">
                <a:solidFill>
                  <a:prstClr val="black"/>
                </a:solidFill>
                <a:latin typeface="+mn-lt"/>
                <a:cs typeface="Arial" charset="0"/>
              </a:rPr>
              <a:t>28.538 add ECS termination </a:t>
            </a:r>
            <a:r>
              <a:rPr lang="en-US" altLang="zh-CN" sz="1200" dirty="0" smtClean="0">
                <a:solidFill>
                  <a:prstClr val="black"/>
                </a:solidFill>
                <a:latin typeface="+mn-lt"/>
                <a:cs typeface="Arial" charset="0"/>
              </a:rPr>
              <a:t>procedure</a:t>
            </a:r>
          </a:p>
          <a:p>
            <a:pPr marL="285750" lvl="0" indent="-285750" defTabSz="1219170" eaLnBrk="1" fontAlgn="auto" hangingPunct="1">
              <a:spcBef>
                <a:spcPts val="0"/>
              </a:spcBef>
              <a:spcAft>
                <a:spcPts val="0"/>
              </a:spcAft>
              <a:buFont typeface="Wingdings" panose="05000000000000000000" pitchFamily="2" charset="2"/>
              <a:buChar char="Ø"/>
              <a:defRPr/>
            </a:pPr>
            <a:r>
              <a:rPr lang="en-US" altLang="zh-CN" sz="1200" dirty="0">
                <a:solidFill>
                  <a:prstClr val="black"/>
                </a:solidFill>
                <a:latin typeface="+mn-lt"/>
                <a:cs typeface="Arial" charset="0"/>
              </a:rPr>
              <a:t>28.538 updating EAS termination </a:t>
            </a:r>
            <a:r>
              <a:rPr lang="en-US" altLang="zh-CN" sz="1200" dirty="0" smtClean="0">
                <a:solidFill>
                  <a:prstClr val="black"/>
                </a:solidFill>
                <a:latin typeface="+mn-lt"/>
                <a:cs typeface="Arial" charset="0"/>
              </a:rPr>
              <a:t>procedure</a:t>
            </a:r>
          </a:p>
          <a:p>
            <a:pPr marL="285750" lvl="0" indent="-285750" defTabSz="1219170" eaLnBrk="1" fontAlgn="auto" hangingPunct="1">
              <a:spcBef>
                <a:spcPts val="0"/>
              </a:spcBef>
              <a:spcAft>
                <a:spcPts val="0"/>
              </a:spcAft>
              <a:buFont typeface="Wingdings" panose="05000000000000000000" pitchFamily="2" charset="2"/>
              <a:buChar char="Ø"/>
              <a:defRPr/>
            </a:pPr>
            <a:r>
              <a:rPr lang="en-US" altLang="zh-CN" sz="1200" dirty="0">
                <a:solidFill>
                  <a:prstClr val="black"/>
                </a:solidFill>
                <a:latin typeface="+mn-lt"/>
                <a:cs typeface="Arial" charset="0"/>
              </a:rPr>
              <a:t>28.538 add Provisioning </a:t>
            </a:r>
            <a:r>
              <a:rPr lang="en-US" altLang="zh-CN" sz="1200" dirty="0" err="1">
                <a:solidFill>
                  <a:prstClr val="black"/>
                </a:solidFill>
                <a:latin typeface="+mn-lt"/>
                <a:cs typeface="Arial" charset="0"/>
              </a:rPr>
              <a:t>MnS</a:t>
            </a:r>
            <a:r>
              <a:rPr lang="en-US" altLang="zh-CN" sz="1200" dirty="0">
                <a:solidFill>
                  <a:prstClr val="black"/>
                </a:solidFill>
                <a:latin typeface="+mn-lt"/>
                <a:cs typeface="Arial" charset="0"/>
              </a:rPr>
              <a:t> for Edge </a:t>
            </a:r>
            <a:r>
              <a:rPr lang="en-US" altLang="zh-CN" sz="1200" dirty="0" smtClean="0">
                <a:solidFill>
                  <a:prstClr val="black"/>
                </a:solidFill>
                <a:latin typeface="+mn-lt"/>
                <a:cs typeface="Arial" charset="0"/>
              </a:rPr>
              <a:t>Computing</a:t>
            </a:r>
          </a:p>
          <a:p>
            <a:pPr marL="285750" lvl="0" indent="-285750" defTabSz="1219170" eaLnBrk="1" fontAlgn="auto" hangingPunct="1">
              <a:spcBef>
                <a:spcPts val="0"/>
              </a:spcBef>
              <a:spcAft>
                <a:spcPts val="0"/>
              </a:spcAft>
              <a:buFont typeface="Wingdings" panose="05000000000000000000" pitchFamily="2" charset="2"/>
              <a:buChar char="Ø"/>
              <a:defRPr/>
            </a:pPr>
            <a:r>
              <a:rPr lang="en-US" altLang="zh-CN" sz="1200" dirty="0">
                <a:solidFill>
                  <a:prstClr val="black"/>
                </a:solidFill>
                <a:latin typeface="+mn-lt"/>
                <a:cs typeface="Arial" charset="0"/>
              </a:rPr>
              <a:t>28.538 add transport view for EAS</a:t>
            </a:r>
          </a:p>
          <a:p>
            <a:pPr lvl="0" defTabSz="1219170" eaLnBrk="1" fontAlgn="auto" hangingPunct="1">
              <a:spcBef>
                <a:spcPts val="0"/>
              </a:spcBef>
              <a:spcAft>
                <a:spcPts val="0"/>
              </a:spcAft>
              <a:defRPr/>
            </a:pPr>
            <a:endParaRPr lang="en-US" altLang="zh-CN" sz="1200" dirty="0" smtClean="0">
              <a:solidFill>
                <a:prstClr val="black"/>
              </a:solidFill>
              <a:latin typeface="+mn-lt"/>
              <a:cs typeface="Arial" charset="0"/>
            </a:endParaRPr>
          </a:p>
          <a:p>
            <a:pPr lvl="0" defTabSz="1219170" eaLnBrk="1" fontAlgn="auto" hangingPunct="1">
              <a:spcBef>
                <a:spcPts val="0"/>
              </a:spcBef>
              <a:spcAft>
                <a:spcPts val="0"/>
              </a:spcAft>
              <a:defRPr/>
            </a:pPr>
            <a:r>
              <a:rPr lang="en-US" altLang="zh-CN" sz="1200" b="1" dirty="0" smtClean="0">
                <a:solidFill>
                  <a:prstClr val="black"/>
                </a:solidFill>
                <a:latin typeface="+mn-lt"/>
                <a:cs typeface="Arial" charset="0"/>
              </a:rPr>
              <a:t>NSA_SBMA: </a:t>
            </a:r>
            <a:r>
              <a:rPr lang="en-US" altLang="zh-CN" sz="1200" dirty="0">
                <a:solidFill>
                  <a:prstClr val="black"/>
                </a:solidFill>
                <a:latin typeface="Calibri"/>
              </a:rPr>
              <a:t>All proposals for updating the IRP specifications that are used in SBMA were objected.</a:t>
            </a:r>
          </a:p>
          <a:p>
            <a:pPr lvl="0" defTabSz="1219170" eaLnBrk="1" fontAlgn="auto" hangingPunct="1">
              <a:spcBef>
                <a:spcPts val="0"/>
              </a:spcBef>
              <a:spcAft>
                <a:spcPts val="0"/>
              </a:spcAft>
              <a:defRPr/>
            </a:pPr>
            <a:r>
              <a:rPr lang="en-US" altLang="zh-CN" sz="1200" dirty="0">
                <a:solidFill>
                  <a:prstClr val="black"/>
                </a:solidFill>
                <a:latin typeface="Calibri"/>
              </a:rPr>
              <a:t>A discussion paper on YANG solution set for Inventory specifications was endorsed.</a:t>
            </a:r>
          </a:p>
          <a:p>
            <a:pPr lvl="0" defTabSz="1219170" eaLnBrk="1" fontAlgn="auto" hangingPunct="1">
              <a:spcBef>
                <a:spcPts val="0"/>
              </a:spcBef>
              <a:spcAft>
                <a:spcPts val="0"/>
              </a:spcAft>
              <a:defRPr/>
            </a:pPr>
            <a:r>
              <a:rPr lang="en-US" altLang="zh-CN" sz="1200" dirty="0">
                <a:solidFill>
                  <a:prstClr val="black"/>
                </a:solidFill>
                <a:latin typeface="Calibri"/>
              </a:rPr>
              <a:t>A proposal for SBMA supporting management of  5G SA and NSA scenarios was agreed.</a:t>
            </a:r>
          </a:p>
        </p:txBody>
      </p:sp>
    </p:spTree>
    <p:extLst>
      <p:ext uri="{BB962C8B-B14F-4D97-AF65-F5344CB8AC3E}">
        <p14:creationId xmlns:p14="http://schemas.microsoft.com/office/powerpoint/2010/main" val="305120382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70944" y="3073909"/>
            <a:ext cx="6236219" cy="3323987"/>
          </a:xfrm>
          <a:prstGeom prst="rect">
            <a:avLst/>
          </a:prstGeom>
          <a:solidFill>
            <a:schemeClr val="bg1"/>
          </a:solidFill>
        </p:spPr>
        <p:txBody>
          <a:bodyPr wrap="square">
            <a:spAutoFit/>
          </a:bodyPr>
          <a:lstStyle/>
          <a:p>
            <a:pPr lvl="0" defTabSz="1219170" eaLnBrk="1" fontAlgn="auto" hangingPunct="1">
              <a:spcBef>
                <a:spcPts val="0"/>
              </a:spcBef>
              <a:spcAft>
                <a:spcPts val="0"/>
              </a:spcAft>
              <a:defRPr/>
            </a:pPr>
            <a:r>
              <a:rPr lang="en-US" altLang="zh-CN" sz="1000" b="1" dirty="0" smtClean="0">
                <a:solidFill>
                  <a:prstClr val="black"/>
                </a:solidFill>
                <a:latin typeface="+mn-lt"/>
                <a:cs typeface="Arial" charset="0"/>
              </a:rPr>
              <a:t>ANL</a:t>
            </a:r>
            <a:r>
              <a:rPr lang="en-US" altLang="zh-CN" sz="1000" b="1" smtClean="0">
                <a:solidFill>
                  <a:prstClr val="black"/>
                </a:solidFill>
                <a:latin typeface="+mn-lt"/>
                <a:cs typeface="Arial" charset="0"/>
              </a:rPr>
              <a:t>: </a:t>
            </a:r>
            <a:endParaRPr lang="en-US" altLang="zh-CN" sz="1000" smtClean="0">
              <a:solidFill>
                <a:prstClr val="black"/>
              </a:solidFill>
              <a:latin typeface="+mn-lt"/>
              <a:cs typeface="Arial" charset="0"/>
            </a:endParaRPr>
          </a:p>
          <a:p>
            <a:pPr marL="171450" lvl="0" indent="-171450" defTabSz="1219170" eaLnBrk="1" fontAlgn="auto" hangingPunct="1">
              <a:spcBef>
                <a:spcPts val="0"/>
              </a:spcBef>
              <a:spcAft>
                <a:spcPts val="0"/>
              </a:spcAft>
              <a:buFont typeface="Wingdings" panose="05000000000000000000" pitchFamily="2" charset="2"/>
              <a:buChar char="Ø"/>
              <a:defRPr/>
            </a:pPr>
            <a:r>
              <a:rPr lang="en-US" altLang="zh-CN" sz="1000" smtClean="0">
                <a:solidFill>
                  <a:prstClr val="black"/>
                </a:solidFill>
                <a:latin typeface="+mn-lt"/>
                <a:cs typeface="Arial" charset="0"/>
              </a:rPr>
              <a:t>Based </a:t>
            </a:r>
            <a:r>
              <a:rPr lang="en-US" altLang="zh-CN" sz="1000">
                <a:solidFill>
                  <a:prstClr val="black"/>
                </a:solidFill>
                <a:latin typeface="+mn-lt"/>
                <a:cs typeface="Arial" charset="0"/>
              </a:rPr>
              <a:t>on Draft TS 28.100-070 EditHelp review version, scope (S5-216256), workflow, tasks, generic autonomous network level description (S5-216257) and Annex A (S5-216217) are updated, all editor's notes are addressed and cleaned up (S5-216258). </a:t>
            </a:r>
          </a:p>
          <a:p>
            <a:pPr marL="171450" lvl="0" indent="-171450" defTabSz="1219170" eaLnBrk="1" fontAlgn="auto" hangingPunct="1">
              <a:spcBef>
                <a:spcPts val="0"/>
              </a:spcBef>
              <a:spcAft>
                <a:spcPts val="0"/>
              </a:spcAft>
              <a:buFont typeface="Wingdings" panose="05000000000000000000" pitchFamily="2" charset="2"/>
              <a:buChar char="Ø"/>
              <a:defRPr/>
            </a:pPr>
            <a:r>
              <a:rPr lang="en-US" altLang="zh-CN" sz="1000" smtClean="0">
                <a:solidFill>
                  <a:prstClr val="black"/>
                </a:solidFill>
                <a:latin typeface="+mn-lt"/>
                <a:cs typeface="Arial" charset="0"/>
              </a:rPr>
              <a:t>The </a:t>
            </a:r>
            <a:r>
              <a:rPr lang="en-US" altLang="zh-CN" sz="1000">
                <a:solidFill>
                  <a:prstClr val="black"/>
                </a:solidFill>
                <a:latin typeface="+mn-lt"/>
                <a:cs typeface="Arial" charset="0"/>
              </a:rPr>
              <a:t>proposal of TS 28.100 2.0.0 presentation to TSG for information and approval (S5-216259) is approved by SA5</a:t>
            </a:r>
            <a:r>
              <a:rPr lang="en-US" altLang="zh-CN" sz="1000" smtClean="0">
                <a:solidFill>
                  <a:prstClr val="black"/>
                </a:solidFill>
                <a:latin typeface="+mn-lt"/>
                <a:cs typeface="Arial" charset="0"/>
              </a:rPr>
              <a:t>.</a:t>
            </a:r>
            <a:endParaRPr lang="en-US" altLang="zh-CN" sz="1000">
              <a:solidFill>
                <a:prstClr val="black"/>
              </a:solidFill>
              <a:latin typeface="+mn-lt"/>
              <a:cs typeface="Arial" charset="0"/>
            </a:endParaRPr>
          </a:p>
          <a:p>
            <a:pPr lvl="0" defTabSz="1219170" eaLnBrk="1" fontAlgn="auto" hangingPunct="1">
              <a:spcBef>
                <a:spcPts val="0"/>
              </a:spcBef>
              <a:spcAft>
                <a:spcPts val="0"/>
              </a:spcAft>
              <a:defRPr/>
            </a:pPr>
            <a:r>
              <a:rPr lang="en-US" altLang="zh-CN" sz="1000" b="1" smtClean="0">
                <a:solidFill>
                  <a:prstClr val="black"/>
                </a:solidFill>
                <a:latin typeface="+mn-lt"/>
                <a:cs typeface="Arial" charset="0"/>
              </a:rPr>
              <a:t>eMDAS</a:t>
            </a:r>
            <a:r>
              <a:rPr lang="en-US" altLang="zh-CN" sz="1000" b="1">
                <a:solidFill>
                  <a:prstClr val="black"/>
                </a:solidFill>
                <a:latin typeface="+mn-lt"/>
                <a:cs typeface="Arial" charset="0"/>
              </a:rPr>
              <a:t>: </a:t>
            </a:r>
            <a:r>
              <a:rPr lang="en-US" altLang="zh-CN" sz="1000">
                <a:solidFill>
                  <a:prstClr val="black"/>
                </a:solidFill>
                <a:latin typeface="+mn-lt"/>
                <a:cs typeface="Arial" charset="0"/>
              </a:rPr>
              <a:t>Group agreed the UCs and requirements related to:</a:t>
            </a:r>
          </a:p>
          <a:p>
            <a:pPr marL="171450" lvl="0" indent="-171450" defTabSz="1219170" eaLnBrk="1" fontAlgn="auto" hangingPunct="1">
              <a:spcBef>
                <a:spcPts val="0"/>
              </a:spcBef>
              <a:spcAft>
                <a:spcPts val="0"/>
              </a:spcAft>
              <a:buFont typeface="Wingdings" panose="05000000000000000000" pitchFamily="2" charset="2"/>
              <a:buChar char="Ø"/>
              <a:defRPr/>
            </a:pPr>
            <a:r>
              <a:rPr lang="en-US" altLang="zh-CN" sz="1000" smtClean="0">
                <a:solidFill>
                  <a:prstClr val="black"/>
                </a:solidFill>
                <a:latin typeface="+mn-lt"/>
                <a:cs typeface="Arial" charset="0"/>
              </a:rPr>
              <a:t>Replacement </a:t>
            </a:r>
            <a:r>
              <a:rPr lang="en-US" altLang="zh-CN" sz="1000">
                <a:solidFill>
                  <a:prstClr val="black"/>
                </a:solidFill>
                <a:latin typeface="+mn-lt"/>
                <a:cs typeface="Arial" charset="0"/>
              </a:rPr>
              <a:t>of alarm incident by alarm information</a:t>
            </a:r>
          </a:p>
          <a:p>
            <a:pPr marL="171450" lvl="0" indent="-171450" defTabSz="1219170" eaLnBrk="1" fontAlgn="auto" hangingPunct="1">
              <a:spcBef>
                <a:spcPts val="0"/>
              </a:spcBef>
              <a:spcAft>
                <a:spcPts val="0"/>
              </a:spcAft>
              <a:buFont typeface="Wingdings" panose="05000000000000000000" pitchFamily="2" charset="2"/>
              <a:buChar char="Ø"/>
              <a:defRPr/>
            </a:pPr>
            <a:r>
              <a:rPr lang="en-US" altLang="zh-CN" sz="1000" smtClean="0">
                <a:solidFill>
                  <a:prstClr val="black"/>
                </a:solidFill>
                <a:latin typeface="+mn-lt"/>
                <a:cs typeface="Arial" charset="0"/>
              </a:rPr>
              <a:t>software </a:t>
            </a:r>
            <a:r>
              <a:rPr lang="en-US" altLang="zh-CN" sz="1000">
                <a:solidFill>
                  <a:prstClr val="black"/>
                </a:solidFill>
                <a:latin typeface="+mn-lt"/>
                <a:cs typeface="Arial" charset="0"/>
              </a:rPr>
              <a:t>management </a:t>
            </a:r>
          </a:p>
          <a:p>
            <a:pPr marL="171450" lvl="0" indent="-171450" defTabSz="1219170" eaLnBrk="1" fontAlgn="auto" hangingPunct="1">
              <a:spcBef>
                <a:spcPts val="0"/>
              </a:spcBef>
              <a:spcAft>
                <a:spcPts val="0"/>
              </a:spcAft>
              <a:buFont typeface="Wingdings" panose="05000000000000000000" pitchFamily="2" charset="2"/>
              <a:buChar char="Ø"/>
              <a:defRPr/>
            </a:pPr>
            <a:r>
              <a:rPr lang="en-US" altLang="zh-CN" sz="1000" smtClean="0">
                <a:solidFill>
                  <a:prstClr val="black"/>
                </a:solidFill>
                <a:latin typeface="+mn-lt"/>
                <a:cs typeface="Arial" charset="0"/>
              </a:rPr>
              <a:t>paging </a:t>
            </a:r>
            <a:r>
              <a:rPr lang="en-US" altLang="zh-CN" sz="1000">
                <a:solidFill>
                  <a:prstClr val="black"/>
                </a:solidFill>
                <a:latin typeface="+mn-lt"/>
                <a:cs typeface="Arial" charset="0"/>
              </a:rPr>
              <a:t>optimization </a:t>
            </a:r>
          </a:p>
          <a:p>
            <a:pPr marL="171450" lvl="0" indent="-171450" defTabSz="1219170" eaLnBrk="1" fontAlgn="auto" hangingPunct="1">
              <a:spcBef>
                <a:spcPts val="0"/>
              </a:spcBef>
              <a:spcAft>
                <a:spcPts val="0"/>
              </a:spcAft>
              <a:buFont typeface="Wingdings" panose="05000000000000000000" pitchFamily="2" charset="2"/>
              <a:buChar char="Ø"/>
              <a:defRPr/>
            </a:pPr>
            <a:r>
              <a:rPr lang="en-US" altLang="zh-CN" sz="1000" smtClean="0">
                <a:solidFill>
                  <a:prstClr val="black"/>
                </a:solidFill>
                <a:latin typeface="+mn-lt"/>
                <a:cs typeface="Arial" charset="0"/>
              </a:rPr>
              <a:t>HO </a:t>
            </a:r>
            <a:r>
              <a:rPr lang="en-US" altLang="zh-CN" sz="1000">
                <a:solidFill>
                  <a:prstClr val="black"/>
                </a:solidFill>
                <a:latin typeface="+mn-lt"/>
                <a:cs typeface="Arial" charset="0"/>
              </a:rPr>
              <a:t>optimization </a:t>
            </a:r>
          </a:p>
          <a:p>
            <a:pPr marL="171450" lvl="0" indent="-171450" defTabSz="1219170" eaLnBrk="1" fontAlgn="auto" hangingPunct="1">
              <a:spcBef>
                <a:spcPts val="0"/>
              </a:spcBef>
              <a:spcAft>
                <a:spcPts val="0"/>
              </a:spcAft>
              <a:buFont typeface="Wingdings" panose="05000000000000000000" pitchFamily="2" charset="2"/>
              <a:buChar char="Ø"/>
              <a:defRPr/>
            </a:pPr>
            <a:r>
              <a:rPr lang="en-US" altLang="zh-CN" sz="1000" smtClean="0">
                <a:solidFill>
                  <a:prstClr val="black"/>
                </a:solidFill>
                <a:latin typeface="+mn-lt"/>
                <a:cs typeface="Arial" charset="0"/>
              </a:rPr>
              <a:t>Alignment </a:t>
            </a:r>
            <a:r>
              <a:rPr lang="en-US" altLang="zh-CN" sz="1000">
                <a:solidFill>
                  <a:prstClr val="black"/>
                </a:solidFill>
                <a:latin typeface="+mn-lt"/>
                <a:cs typeface="Arial" charset="0"/>
              </a:rPr>
              <a:t>of terminology</a:t>
            </a:r>
          </a:p>
          <a:p>
            <a:pPr marL="171450" lvl="0" indent="-171450" defTabSz="1219170" eaLnBrk="1" fontAlgn="auto" hangingPunct="1">
              <a:spcBef>
                <a:spcPts val="0"/>
              </a:spcBef>
              <a:spcAft>
                <a:spcPts val="0"/>
              </a:spcAft>
              <a:buFont typeface="Wingdings" panose="05000000000000000000" pitchFamily="2" charset="2"/>
              <a:buChar char="Ø"/>
              <a:defRPr/>
            </a:pPr>
            <a:r>
              <a:rPr lang="en-US" altLang="zh-CN" sz="1000" smtClean="0">
                <a:solidFill>
                  <a:prstClr val="black"/>
                </a:solidFill>
                <a:latin typeface="+mn-lt"/>
                <a:cs typeface="Arial" charset="0"/>
              </a:rPr>
              <a:t>coverage </a:t>
            </a:r>
            <a:r>
              <a:rPr lang="en-US" altLang="zh-CN" sz="1000">
                <a:solidFill>
                  <a:prstClr val="black"/>
                </a:solidFill>
                <a:latin typeface="+mn-lt"/>
                <a:cs typeface="Arial" charset="0"/>
              </a:rPr>
              <a:t>problem analysis</a:t>
            </a:r>
          </a:p>
          <a:p>
            <a:pPr marL="171450" lvl="0" indent="-171450" defTabSz="1219170" eaLnBrk="1" fontAlgn="auto" hangingPunct="1">
              <a:spcBef>
                <a:spcPts val="0"/>
              </a:spcBef>
              <a:spcAft>
                <a:spcPts val="0"/>
              </a:spcAft>
              <a:buFont typeface="Wingdings" panose="05000000000000000000" pitchFamily="2" charset="2"/>
              <a:buChar char="Ø"/>
              <a:defRPr/>
            </a:pPr>
            <a:r>
              <a:rPr lang="en-US" altLang="zh-CN" sz="1000" smtClean="0">
                <a:solidFill>
                  <a:prstClr val="black"/>
                </a:solidFill>
                <a:latin typeface="+mn-lt"/>
                <a:cs typeface="Arial" charset="0"/>
              </a:rPr>
              <a:t>MDA </a:t>
            </a:r>
            <a:r>
              <a:rPr lang="en-US" altLang="zh-CN" sz="1000">
                <a:solidFill>
                  <a:prstClr val="black"/>
                </a:solidFill>
                <a:latin typeface="+mn-lt"/>
                <a:cs typeface="Arial" charset="0"/>
              </a:rPr>
              <a:t>assisted Energy Saving </a:t>
            </a:r>
          </a:p>
          <a:p>
            <a:pPr marL="171450" lvl="0" indent="-171450" defTabSz="1219170" eaLnBrk="1" fontAlgn="auto" hangingPunct="1">
              <a:spcBef>
                <a:spcPts val="0"/>
              </a:spcBef>
              <a:spcAft>
                <a:spcPts val="0"/>
              </a:spcAft>
              <a:buFont typeface="Wingdings" panose="05000000000000000000" pitchFamily="2" charset="2"/>
              <a:buChar char="Ø"/>
              <a:defRPr/>
            </a:pPr>
            <a:r>
              <a:rPr lang="en-US" altLang="zh-CN" sz="1000" smtClean="0">
                <a:solidFill>
                  <a:prstClr val="black"/>
                </a:solidFill>
                <a:latin typeface="+mn-lt"/>
                <a:cs typeface="Arial" charset="0"/>
              </a:rPr>
              <a:t>MDA </a:t>
            </a:r>
            <a:r>
              <a:rPr lang="en-US" altLang="zh-CN" sz="1000">
                <a:solidFill>
                  <a:prstClr val="black"/>
                </a:solidFill>
                <a:latin typeface="+mn-lt"/>
                <a:cs typeface="Arial" charset="0"/>
              </a:rPr>
              <a:t>Request and Control</a:t>
            </a:r>
          </a:p>
          <a:p>
            <a:pPr marL="171450" lvl="0" indent="-171450" defTabSz="1219170" eaLnBrk="1" fontAlgn="auto" hangingPunct="1">
              <a:spcBef>
                <a:spcPts val="0"/>
              </a:spcBef>
              <a:spcAft>
                <a:spcPts val="0"/>
              </a:spcAft>
              <a:buFont typeface="Wingdings" panose="05000000000000000000" pitchFamily="2" charset="2"/>
              <a:buChar char="Ø"/>
              <a:defRPr/>
            </a:pPr>
            <a:r>
              <a:rPr lang="en-US" altLang="zh-CN" sz="1000" smtClean="0">
                <a:solidFill>
                  <a:prstClr val="black"/>
                </a:solidFill>
                <a:latin typeface="+mn-lt"/>
                <a:cs typeface="Arial" charset="0"/>
              </a:rPr>
              <a:t>obtaining </a:t>
            </a:r>
            <a:r>
              <a:rPr lang="en-US" altLang="zh-CN" sz="1000">
                <a:solidFill>
                  <a:prstClr val="black"/>
                </a:solidFill>
                <a:latin typeface="+mn-lt"/>
                <a:cs typeface="Arial" charset="0"/>
              </a:rPr>
              <a:t>MDA output</a:t>
            </a:r>
          </a:p>
          <a:p>
            <a:pPr marL="171450" lvl="0" indent="-171450" defTabSz="1219170" eaLnBrk="1" fontAlgn="auto" hangingPunct="1">
              <a:spcBef>
                <a:spcPts val="0"/>
              </a:spcBef>
              <a:spcAft>
                <a:spcPts val="0"/>
              </a:spcAft>
              <a:buFont typeface="Wingdings" panose="05000000000000000000" pitchFamily="2" charset="2"/>
              <a:buChar char="Ø"/>
              <a:defRPr/>
            </a:pPr>
            <a:r>
              <a:rPr lang="en-US" altLang="zh-CN" sz="1000" smtClean="0">
                <a:solidFill>
                  <a:prstClr val="black"/>
                </a:solidFill>
                <a:latin typeface="+mn-lt"/>
                <a:cs typeface="Arial" charset="0"/>
              </a:rPr>
              <a:t>E2E </a:t>
            </a:r>
            <a:r>
              <a:rPr lang="en-US" altLang="zh-CN" sz="1000">
                <a:solidFill>
                  <a:prstClr val="black"/>
                </a:solidFill>
                <a:latin typeface="+mn-lt"/>
                <a:cs typeface="Arial" charset="0"/>
              </a:rPr>
              <a:t>latency analysis</a:t>
            </a:r>
          </a:p>
          <a:p>
            <a:pPr marL="171450" lvl="0" indent="-171450" defTabSz="1219170" eaLnBrk="1" fontAlgn="auto" hangingPunct="1">
              <a:spcBef>
                <a:spcPts val="0"/>
              </a:spcBef>
              <a:spcAft>
                <a:spcPts val="0"/>
              </a:spcAft>
              <a:buFont typeface="Wingdings" panose="05000000000000000000" pitchFamily="2" charset="2"/>
              <a:buChar char="Ø"/>
              <a:defRPr/>
            </a:pPr>
            <a:r>
              <a:rPr lang="en-US" altLang="zh-CN" sz="1000" smtClean="0">
                <a:solidFill>
                  <a:prstClr val="black"/>
                </a:solidFill>
                <a:latin typeface="+mn-lt"/>
                <a:cs typeface="Arial" charset="0"/>
              </a:rPr>
              <a:t>network </a:t>
            </a:r>
            <a:r>
              <a:rPr lang="en-US" altLang="zh-CN" sz="1000">
                <a:solidFill>
                  <a:prstClr val="black"/>
                </a:solidFill>
                <a:latin typeface="+mn-lt"/>
                <a:cs typeface="Arial" charset="0"/>
              </a:rPr>
              <a:t>slice load analysis</a:t>
            </a:r>
          </a:p>
          <a:p>
            <a:pPr marL="171450" lvl="0" indent="-171450" defTabSz="1219170" eaLnBrk="1" fontAlgn="auto" hangingPunct="1">
              <a:spcBef>
                <a:spcPts val="0"/>
              </a:spcBef>
              <a:spcAft>
                <a:spcPts val="0"/>
              </a:spcAft>
              <a:buFont typeface="Wingdings" panose="05000000000000000000" pitchFamily="2" charset="2"/>
              <a:buChar char="Ø"/>
              <a:defRPr/>
            </a:pPr>
            <a:r>
              <a:rPr lang="en-US" altLang="zh-CN" sz="1000" smtClean="0">
                <a:solidFill>
                  <a:prstClr val="black"/>
                </a:solidFill>
                <a:latin typeface="+mn-lt"/>
                <a:cs typeface="Arial" charset="0"/>
              </a:rPr>
              <a:t>inter-gNB </a:t>
            </a:r>
            <a:r>
              <a:rPr lang="en-US" altLang="zh-CN" sz="1000">
                <a:solidFill>
                  <a:prstClr val="black"/>
                </a:solidFill>
                <a:latin typeface="+mn-lt"/>
                <a:cs typeface="Arial" charset="0"/>
              </a:rPr>
              <a:t>beam selection optimization</a:t>
            </a:r>
          </a:p>
          <a:p>
            <a:pPr marL="171450" lvl="0" indent="-171450" defTabSz="1219170" eaLnBrk="1" fontAlgn="auto" hangingPunct="1">
              <a:spcBef>
                <a:spcPts val="0"/>
              </a:spcBef>
              <a:spcAft>
                <a:spcPts val="0"/>
              </a:spcAft>
              <a:buFont typeface="Wingdings" panose="05000000000000000000" pitchFamily="2" charset="2"/>
              <a:buChar char="Ø"/>
              <a:defRPr/>
            </a:pPr>
            <a:r>
              <a:rPr lang="en-US" altLang="zh-CN" sz="1000" smtClean="0">
                <a:solidFill>
                  <a:prstClr val="black"/>
                </a:solidFill>
                <a:latin typeface="+mn-lt"/>
                <a:cs typeface="Arial" charset="0"/>
              </a:rPr>
              <a:t>slice </a:t>
            </a:r>
            <a:r>
              <a:rPr lang="en-US" altLang="zh-CN" sz="1000">
                <a:solidFill>
                  <a:prstClr val="black"/>
                </a:solidFill>
                <a:latin typeface="+mn-lt"/>
                <a:cs typeface="Arial" charset="0"/>
              </a:rPr>
              <a:t>coverage analysis</a:t>
            </a:r>
          </a:p>
          <a:p>
            <a:pPr marL="171450" lvl="0" indent="-171450" defTabSz="1219170" eaLnBrk="1" fontAlgn="auto" hangingPunct="1">
              <a:spcBef>
                <a:spcPts val="0"/>
              </a:spcBef>
              <a:spcAft>
                <a:spcPts val="0"/>
              </a:spcAft>
              <a:buFont typeface="Wingdings" panose="05000000000000000000" pitchFamily="2" charset="2"/>
              <a:buChar char="Ø"/>
              <a:defRPr/>
            </a:pPr>
            <a:r>
              <a:rPr lang="en-US" altLang="zh-CN" sz="1000" smtClean="0">
                <a:solidFill>
                  <a:prstClr val="black"/>
                </a:solidFill>
                <a:latin typeface="+mn-lt"/>
                <a:cs typeface="Arial" charset="0"/>
              </a:rPr>
              <a:t>Consumer </a:t>
            </a:r>
            <a:r>
              <a:rPr lang="en-US" altLang="zh-CN" sz="1000">
                <a:solidFill>
                  <a:prstClr val="black"/>
                </a:solidFill>
                <a:latin typeface="+mn-lt"/>
                <a:cs typeface="Arial" charset="0"/>
              </a:rPr>
              <a:t>requested ML model training</a:t>
            </a:r>
          </a:p>
          <a:p>
            <a:pPr marL="171450" lvl="0" indent="-171450" defTabSz="1219170" eaLnBrk="1" fontAlgn="auto" hangingPunct="1">
              <a:spcBef>
                <a:spcPts val="0"/>
              </a:spcBef>
              <a:spcAft>
                <a:spcPts val="0"/>
              </a:spcAft>
              <a:buFont typeface="Wingdings" panose="05000000000000000000" pitchFamily="2" charset="2"/>
              <a:buChar char="Ø"/>
              <a:defRPr/>
            </a:pPr>
            <a:r>
              <a:rPr lang="en-US" altLang="zh-CN" sz="1000" smtClean="0">
                <a:solidFill>
                  <a:prstClr val="black"/>
                </a:solidFill>
                <a:latin typeface="+mn-lt"/>
                <a:cs typeface="Arial" charset="0"/>
              </a:rPr>
              <a:t>Producer </a:t>
            </a:r>
            <a:r>
              <a:rPr lang="en-US" altLang="zh-CN" sz="1000">
                <a:solidFill>
                  <a:prstClr val="black"/>
                </a:solidFill>
                <a:latin typeface="+mn-lt"/>
                <a:cs typeface="Arial" charset="0"/>
              </a:rPr>
              <a:t>initiated ML model </a:t>
            </a:r>
            <a:r>
              <a:rPr lang="en-US" altLang="zh-CN" sz="1000" smtClean="0">
                <a:solidFill>
                  <a:prstClr val="black"/>
                </a:solidFill>
                <a:latin typeface="+mn-lt"/>
                <a:cs typeface="Arial" charset="0"/>
              </a:rPr>
              <a:t>training</a:t>
            </a:r>
            <a:endParaRPr lang="en-US" altLang="zh-CN" sz="1000">
              <a:solidFill>
                <a:prstClr val="black"/>
              </a:solidFill>
              <a:latin typeface="+mn-lt"/>
              <a:cs typeface="Arial" charset="0"/>
            </a:endParaRPr>
          </a:p>
        </p:txBody>
      </p:sp>
      <p:sp>
        <p:nvSpPr>
          <p:cNvPr id="10" name="文本框 9"/>
          <p:cNvSpPr txBox="1"/>
          <p:nvPr/>
        </p:nvSpPr>
        <p:spPr>
          <a:xfrm>
            <a:off x="270888" y="2781521"/>
            <a:ext cx="11681824" cy="292388"/>
          </a:xfrm>
          <a:prstGeom prst="rect">
            <a:avLst/>
          </a:prstGeom>
          <a:solidFill>
            <a:srgbClr val="92D050"/>
          </a:solidFill>
        </p:spPr>
        <p:txBody>
          <a:bodyPr wrap="square" rtlCol="0">
            <a:spAutoFit/>
          </a:bodyPr>
          <a:lstStyle/>
          <a:p>
            <a:pPr algn="ctr"/>
            <a:r>
              <a:rPr lang="en-US" altLang="zh-CN" b="1" dirty="0" smtClean="0">
                <a:solidFill>
                  <a:prstClr val="black"/>
                </a:solidFill>
              </a:rPr>
              <a:t>Working Progress</a:t>
            </a:r>
            <a:endParaRPr lang="zh-CN" altLang="en-US" b="1" dirty="0">
              <a:solidFill>
                <a:prstClr val="black"/>
              </a:solidFill>
            </a:endParaRPr>
          </a:p>
        </p:txBody>
      </p:sp>
      <p:graphicFrame>
        <p:nvGraphicFramePr>
          <p:cNvPr id="2" name="表格 1"/>
          <p:cNvGraphicFramePr>
            <a:graphicFrameLocks noGrp="1"/>
          </p:cNvGraphicFramePr>
          <p:nvPr>
            <p:extLst>
              <p:ext uri="{D42A27DB-BD31-4B8C-83A1-F6EECF244321}">
                <p14:modId xmlns:p14="http://schemas.microsoft.com/office/powerpoint/2010/main" val="444526227"/>
              </p:ext>
            </p:extLst>
          </p:nvPr>
        </p:nvGraphicFramePr>
        <p:xfrm>
          <a:off x="270887" y="583495"/>
          <a:ext cx="11681825" cy="2238375"/>
        </p:xfrm>
        <a:graphic>
          <a:graphicData uri="http://schemas.openxmlformats.org/drawingml/2006/table">
            <a:tbl>
              <a:tblPr firstRow="1" bandRow="1">
                <a:tableStyleId>{5C22544A-7EE6-4342-B048-85BDC9FD1C3A}</a:tableStyleId>
              </a:tblPr>
              <a:tblGrid>
                <a:gridCol w="788313"/>
                <a:gridCol w="2016015"/>
                <a:gridCol w="1438275"/>
                <a:gridCol w="2174243"/>
                <a:gridCol w="1007795"/>
                <a:gridCol w="1461649"/>
                <a:gridCol w="771207"/>
                <a:gridCol w="1153299"/>
                <a:gridCol w="871029"/>
              </a:tblGrid>
              <a:tr h="300237">
                <a:tc>
                  <a:txBody>
                    <a:bodyPr/>
                    <a:lstStyle/>
                    <a:p>
                      <a:pPr algn="ctr">
                        <a:spcAft>
                          <a:spcPts val="0"/>
                        </a:spcAft>
                      </a:pPr>
                      <a:r>
                        <a:rPr lang="en-GB" sz="1050" b="1" kern="1200" dirty="0">
                          <a:solidFill>
                            <a:schemeClr val="lt1"/>
                          </a:solidFill>
                          <a:latin typeface="+mn-lt"/>
                          <a:ea typeface="+mn-ea"/>
                          <a:cs typeface="Arial" panose="020B0604020202020204" pitchFamily="34" charset="0"/>
                        </a:rPr>
                        <a:t>WI code</a:t>
                      </a:r>
                      <a:endParaRPr lang="sv-SE" sz="1050" b="1" kern="1200" dirty="0">
                        <a:solidFill>
                          <a:schemeClr val="lt1"/>
                        </a:solidFill>
                        <a:latin typeface="+mn-lt"/>
                        <a:ea typeface="+mn-ea"/>
                        <a:cs typeface="Arial" panose="020B0604020202020204" pitchFamily="34" charset="0"/>
                      </a:endParaRPr>
                    </a:p>
                  </a:txBody>
                  <a:tcPr marL="9525" marR="9525" marT="9525" marB="9525" anchor="ctr">
                    <a:solidFill>
                      <a:srgbClr val="92D050"/>
                    </a:solidFill>
                  </a:tcPr>
                </a:tc>
                <a:tc>
                  <a:txBody>
                    <a:bodyPr/>
                    <a:lstStyle/>
                    <a:p>
                      <a:pPr algn="ctr">
                        <a:spcAft>
                          <a:spcPts val="0"/>
                        </a:spcAft>
                      </a:pPr>
                      <a:r>
                        <a:rPr lang="en-GB" sz="1050" b="1" kern="1200" dirty="0">
                          <a:solidFill>
                            <a:schemeClr val="lt1"/>
                          </a:solidFill>
                          <a:latin typeface="+mn-lt"/>
                          <a:ea typeface="+mn-ea"/>
                          <a:cs typeface="Arial" panose="020B0604020202020204" pitchFamily="34" charset="0"/>
                        </a:rPr>
                        <a:t>WI Title</a:t>
                      </a:r>
                      <a:endParaRPr lang="sv-SE" sz="1050" b="1" kern="1200" dirty="0">
                        <a:solidFill>
                          <a:schemeClr val="lt1"/>
                        </a:solidFill>
                        <a:latin typeface="+mn-lt"/>
                        <a:ea typeface="+mn-ea"/>
                        <a:cs typeface="Arial" panose="020B0604020202020204" pitchFamily="34" charset="0"/>
                      </a:endParaRPr>
                    </a:p>
                  </a:txBody>
                  <a:tcPr marL="9525" marR="9525" marT="9525" marB="9525" anchor="ct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v-SE" sz="1050" dirty="0" err="1">
                          <a:latin typeface="+mn-lt"/>
                          <a:cs typeface="Arial" panose="020B0604020202020204" pitchFamily="34" charset="0"/>
                        </a:rPr>
                        <a:t>Completion</a:t>
                      </a:r>
                      <a:r>
                        <a:rPr lang="sv-SE" sz="1050" dirty="0">
                          <a:latin typeface="+mn-lt"/>
                          <a:cs typeface="Arial" panose="020B0604020202020204" pitchFamily="34" charset="0"/>
                        </a:rPr>
                        <a:t> rate</a:t>
                      </a:r>
                    </a:p>
                  </a:txBody>
                  <a:tcPr anchor="ct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v-SE" sz="1050" dirty="0">
                          <a:latin typeface="+mn-lt"/>
                          <a:cs typeface="Arial" panose="020B0604020202020204" pitchFamily="34" charset="0"/>
                        </a:rPr>
                        <a:t>TS/TR</a:t>
                      </a:r>
                    </a:p>
                  </a:txBody>
                  <a:tcPr anchor="ct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050" dirty="0" err="1">
                          <a:latin typeface="+mn-lt"/>
                          <a:cs typeface="Arial" panose="020B0604020202020204" pitchFamily="34" charset="0"/>
                        </a:rPr>
                        <a:t>Tdoc</a:t>
                      </a:r>
                      <a:r>
                        <a:rPr lang="en-US" altLang="zh-CN" sz="1050" dirty="0">
                          <a:latin typeface="+mn-lt"/>
                          <a:cs typeface="Arial" panose="020B0604020202020204" pitchFamily="34" charset="0"/>
                        </a:rPr>
                        <a:t> reference</a:t>
                      </a:r>
                      <a:endParaRPr lang="sv-SE" sz="1050" dirty="0">
                        <a:latin typeface="+mn-lt"/>
                        <a:cs typeface="Arial" panose="020B0604020202020204" pitchFamily="34" charset="0"/>
                      </a:endParaRPr>
                    </a:p>
                  </a:txBody>
                  <a:tcPr anchor="ctr">
                    <a:solidFill>
                      <a:srgbClr val="92D050"/>
                    </a:solidFill>
                  </a:tcPr>
                </a:tc>
                <a:tc>
                  <a:txBody>
                    <a:bodyPr/>
                    <a:lstStyle/>
                    <a:p>
                      <a:pPr algn="ctr"/>
                      <a:r>
                        <a:rPr lang="sv-SE" sz="1050" dirty="0">
                          <a:latin typeface="+mn-lt"/>
                          <a:cs typeface="Arial" panose="020B0604020202020204" pitchFamily="34" charset="0"/>
                        </a:rPr>
                        <a:t>Target date</a:t>
                      </a:r>
                    </a:p>
                  </a:txBody>
                  <a:tcPr anchor="ctr">
                    <a:solidFill>
                      <a:srgbClr val="92D050"/>
                    </a:solidFill>
                  </a:tcPr>
                </a:tc>
                <a:tc>
                  <a:txBody>
                    <a:bodyPr/>
                    <a:lstStyle/>
                    <a:p>
                      <a:pPr algn="ctr"/>
                      <a:r>
                        <a:rPr lang="sv-SE" sz="1050" dirty="0">
                          <a:latin typeface="+mn-lt"/>
                          <a:cs typeface="Arial" panose="020B0604020202020204" pitchFamily="34" charset="0"/>
                        </a:rPr>
                        <a:t>Rapporteur</a:t>
                      </a:r>
                    </a:p>
                  </a:txBody>
                  <a:tcPr anchor="ctr">
                    <a:solidFill>
                      <a:srgbClr val="92D050"/>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altLang="zh-CN" sz="1050" dirty="0">
                          <a:latin typeface="+mn-lt"/>
                          <a:cs typeface="Arial" panose="020B0604020202020204" pitchFamily="34" charset="0"/>
                        </a:rPr>
                        <a:t>Related</a:t>
                      </a:r>
                      <a:r>
                        <a:rPr lang="sv-SE" altLang="zh-CN" sz="1050" baseline="0" dirty="0">
                          <a:latin typeface="+mn-lt"/>
                          <a:cs typeface="Arial" panose="020B0604020202020204" pitchFamily="34" charset="0"/>
                        </a:rPr>
                        <a:t> groups</a:t>
                      </a:r>
                      <a:endParaRPr lang="sv-SE" sz="1050" dirty="0">
                        <a:latin typeface="+mn-lt"/>
                        <a:cs typeface="Arial" panose="020B0604020202020204" pitchFamily="34" charset="0"/>
                      </a:endParaRPr>
                    </a:p>
                  </a:txBody>
                  <a:tcPr anchor="ctr">
                    <a:solidFill>
                      <a:srgbClr val="92D050"/>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sz="1050" dirty="0">
                          <a:latin typeface="+mn-lt"/>
                          <a:cs typeface="Arial" panose="020B0604020202020204" pitchFamily="34" charset="0"/>
                        </a:rPr>
                        <a:t>Related</a:t>
                      </a:r>
                      <a:r>
                        <a:rPr lang="sv-SE" sz="1050" baseline="0" dirty="0">
                          <a:latin typeface="+mn-lt"/>
                          <a:cs typeface="Arial" panose="020B0604020202020204" pitchFamily="34" charset="0"/>
                        </a:rPr>
                        <a:t> </a:t>
                      </a:r>
                      <a:r>
                        <a:rPr lang="en-US" altLang="zh-CN" sz="1050" dirty="0">
                          <a:latin typeface="+mn-lt"/>
                          <a:cs typeface="Arial" panose="020B0604020202020204" pitchFamily="34" charset="0"/>
                        </a:rPr>
                        <a:t>topic</a:t>
                      </a:r>
                      <a:endParaRPr lang="sv-SE" sz="1050" dirty="0">
                        <a:latin typeface="+mn-lt"/>
                        <a:cs typeface="Arial" panose="020B0604020202020204" pitchFamily="34" charset="0"/>
                      </a:endParaRPr>
                    </a:p>
                  </a:txBody>
                  <a:tcPr anchor="ctr">
                    <a:solidFill>
                      <a:srgbClr val="92D050"/>
                    </a:solidFill>
                  </a:tcPr>
                </a:tc>
              </a:tr>
              <a:tr h="240467">
                <a:tc>
                  <a:txBody>
                    <a:bodyPr/>
                    <a:lstStyle/>
                    <a:p>
                      <a:pPr algn="ctr">
                        <a:spcAft>
                          <a:spcPts val="0"/>
                        </a:spcAft>
                      </a:pPr>
                      <a:r>
                        <a:rPr lang="en-US" altLang="zh-CN" sz="1050" b="1" dirty="0" smtClean="0">
                          <a:solidFill>
                            <a:schemeClr val="tx1"/>
                          </a:solidFill>
                          <a:effectLst/>
                          <a:latin typeface="+mn-lt"/>
                          <a:ea typeface="宋体" panose="02010600030101010101" pitchFamily="2" charset="-122"/>
                          <a:cs typeface="Arial" panose="020B0604020202020204" pitchFamily="34" charset="0"/>
                        </a:rPr>
                        <a:t>ANL</a:t>
                      </a:r>
                      <a:endParaRPr lang="zh-CN" sz="1050" b="1" dirty="0">
                        <a:solidFill>
                          <a:schemeClr val="tx1"/>
                        </a:solidFill>
                        <a:effectLst/>
                        <a:latin typeface="+mn-lt"/>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a:txBody>
                    <a:bodyPr/>
                    <a:lstStyle/>
                    <a:p>
                      <a:pPr algn="l">
                        <a:spcAft>
                          <a:spcPts val="0"/>
                        </a:spcAft>
                      </a:pPr>
                      <a:r>
                        <a:rPr lang="en-GB" sz="1050">
                          <a:solidFill>
                            <a:srgbClr val="000000"/>
                          </a:solidFill>
                          <a:effectLst/>
                          <a:latin typeface="+mn-lt"/>
                          <a:ea typeface="宋体" panose="02010600030101010101" pitchFamily="2" charset="-122"/>
                          <a:cs typeface="Arial" panose="020B0604020202020204" pitchFamily="34" charset="0"/>
                        </a:rPr>
                        <a:t>Autonomous network levels</a:t>
                      </a:r>
                      <a:endParaRPr lang="zh-CN" sz="1050">
                        <a:effectLst/>
                        <a:latin typeface="+mn-lt"/>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altLang="zh-CN" sz="1050" b="0" kern="1200" smtClean="0">
                          <a:solidFill>
                            <a:schemeClr val="tx1"/>
                          </a:solidFill>
                          <a:effectLst/>
                          <a:latin typeface="+mn-lt"/>
                          <a:ea typeface="+mn-ea"/>
                          <a:cs typeface="Arial" panose="020B0604020202020204" pitchFamily="34" charset="0"/>
                        </a:rPr>
                        <a:t>71</a:t>
                      </a:r>
                      <a:r>
                        <a:rPr lang="en-US" altLang="zh-CN" sz="1050" b="0" kern="1200" dirty="0" smtClean="0">
                          <a:solidFill>
                            <a:schemeClr val="tx1"/>
                          </a:solidFill>
                          <a:effectLst/>
                          <a:latin typeface="+mn-lt"/>
                          <a:ea typeface="+mn-ea"/>
                          <a:cs typeface="Arial" panose="020B0604020202020204" pitchFamily="34" charset="0"/>
                        </a:rPr>
                        <a:t>%-&gt;</a:t>
                      </a:r>
                      <a:r>
                        <a:rPr lang="en-US" altLang="zh-CN" sz="1050" b="0" kern="1200" smtClean="0">
                          <a:solidFill>
                            <a:schemeClr val="tx1"/>
                          </a:solidFill>
                          <a:effectLst/>
                          <a:latin typeface="+mn-lt"/>
                          <a:ea typeface="+mn-ea"/>
                          <a:cs typeface="Arial" panose="020B0604020202020204" pitchFamily="34" charset="0"/>
                        </a:rPr>
                        <a:t>85%-&gt;100%</a:t>
                      </a:r>
                      <a:endParaRPr lang="sv-SE" altLang="zh-CN" sz="1050" b="0" kern="1200" dirty="0">
                        <a:solidFill>
                          <a:schemeClr val="tx1"/>
                        </a:solidFill>
                        <a:effectLst/>
                        <a:latin typeface="+mn-lt"/>
                        <a:ea typeface="+mn-ea"/>
                        <a:cs typeface="Arial" panose="020B0604020202020204" pitchFamily="34" charset="0"/>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altLang="zh-CN" sz="1050" kern="1200" smtClean="0">
                          <a:solidFill>
                            <a:schemeClr val="dk1"/>
                          </a:solidFill>
                          <a:effectLst/>
                          <a:latin typeface="+mn-lt"/>
                          <a:ea typeface="+mn-ea"/>
                          <a:cs typeface="Arial" panose="020B0604020202020204" pitchFamily="34" charset="0"/>
                        </a:rPr>
                        <a:t>TS 28.100</a:t>
                      </a:r>
                      <a:endParaRPr lang="sv-SE" sz="1050" kern="1200" dirty="0">
                        <a:solidFill>
                          <a:schemeClr val="dk1"/>
                        </a:solidFill>
                        <a:effectLst/>
                        <a:latin typeface="+mn-lt"/>
                        <a:ea typeface="+mn-ea"/>
                        <a:cs typeface="Arial" panose="020B0604020202020204" pitchFamily="34" charset="0"/>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lang="en-US" sz="1050" kern="1200" smtClean="0">
                        <a:solidFill>
                          <a:schemeClr val="dk1"/>
                        </a:solidFill>
                        <a:effectLst/>
                        <a:latin typeface="+mn-lt"/>
                        <a:ea typeface="+mn-ea"/>
                        <a:cs typeface="Arial" panose="020B0604020202020204" pitchFamily="34" charset="0"/>
                      </a:endParaRPr>
                    </a:p>
                    <a:p>
                      <a:pPr marL="0" marR="0" lvl="0" indent="0" algn="ctr" defTabSz="1219170" rtl="0" eaLnBrk="1" fontAlgn="auto" latinLnBrk="0" hangingPunct="1">
                        <a:lnSpc>
                          <a:spcPct val="100000"/>
                        </a:lnSpc>
                        <a:spcBef>
                          <a:spcPts val="0"/>
                        </a:spcBef>
                        <a:spcAft>
                          <a:spcPts val="0"/>
                        </a:spcAft>
                        <a:buClrTx/>
                        <a:buSzTx/>
                        <a:buFontTx/>
                        <a:buNone/>
                        <a:tabLst/>
                        <a:defRPr/>
                      </a:pPr>
                      <a:r>
                        <a:rPr lang="en-US" sz="1050" kern="1200" smtClean="0">
                          <a:solidFill>
                            <a:schemeClr val="dk1"/>
                          </a:solidFill>
                          <a:effectLst/>
                          <a:latin typeface="+mn-lt"/>
                          <a:ea typeface="+mn-ea"/>
                          <a:cs typeface="Arial" panose="020B0604020202020204" pitchFamily="34" charset="0"/>
                        </a:rPr>
                        <a:t>SP-200464</a:t>
                      </a:r>
                      <a:endParaRPr lang="en-US" sz="1050" kern="1200">
                        <a:solidFill>
                          <a:schemeClr val="dk1"/>
                        </a:solidFill>
                        <a:effectLst/>
                        <a:latin typeface="+mn-lt"/>
                        <a:ea typeface="+mn-ea"/>
                        <a:cs typeface="Arial" panose="020B0604020202020204" pitchFamily="34" charset="0"/>
                      </a:endParaRPr>
                    </a:p>
                  </a:txBody>
                  <a:tcPr marL="9525" marR="9525" marT="9525" marB="0">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GB" sz="1050" b="0" kern="1200" dirty="0" smtClean="0">
                          <a:solidFill>
                            <a:schemeClr val="tx1"/>
                          </a:solidFill>
                          <a:effectLst/>
                          <a:latin typeface="+mn-lt"/>
                          <a:ea typeface="+mn-ea"/>
                          <a:cs typeface="Arial" panose="020B0604020202020204" pitchFamily="34" charset="0"/>
                        </a:rPr>
                        <a:t>SA#94 (Dec. 2021)</a:t>
                      </a:r>
                      <a:endParaRPr lang="sv-SE" altLang="zh-CN" sz="1050" b="0" kern="1200" dirty="0">
                        <a:solidFill>
                          <a:schemeClr val="tx1"/>
                        </a:solidFill>
                        <a:effectLst/>
                        <a:latin typeface="+mn-lt"/>
                        <a:ea typeface="SimSun" panose="02010600030101010101" pitchFamily="2" charset="-122"/>
                        <a:cs typeface="Arial" panose="020B0604020202020204" pitchFamily="34" charset="0"/>
                      </a:endParaRPr>
                    </a:p>
                  </a:txBody>
                  <a:tcPr marL="68580" marR="68580" marT="0" marB="0" anchor="ctr">
                    <a:solidFill>
                      <a:schemeClr val="tx2">
                        <a:lumMod val="20000"/>
                        <a:lumOff val="80000"/>
                      </a:schemeClr>
                    </a:solidFill>
                  </a:tcPr>
                </a:tc>
                <a:tc>
                  <a:txBody>
                    <a:bodyPr/>
                    <a:lstStyle/>
                    <a:p>
                      <a:pPr algn="ctr">
                        <a:spcAft>
                          <a:spcPts val="0"/>
                        </a:spcAft>
                      </a:pPr>
                      <a:r>
                        <a:rPr lang="sv-SE" sz="1050" b="0" kern="1200" smtClean="0">
                          <a:solidFill>
                            <a:schemeClr val="tx1"/>
                          </a:solidFill>
                          <a:effectLst/>
                          <a:latin typeface="+mn-lt"/>
                          <a:ea typeface="+mn-ea"/>
                          <a:cs typeface="Arial" panose="020B0604020202020204" pitchFamily="34" charset="0"/>
                        </a:rPr>
                        <a:t>CMCC</a:t>
                      </a:r>
                      <a:endParaRPr lang="sv-SE" sz="1050" b="0" kern="1200" dirty="0">
                        <a:solidFill>
                          <a:schemeClr val="tx1"/>
                        </a:solidFill>
                        <a:effectLst/>
                        <a:latin typeface="+mn-lt"/>
                        <a:ea typeface="+mn-ea"/>
                        <a:cs typeface="Arial" panose="020B0604020202020204" pitchFamily="34" charset="0"/>
                      </a:endParaRPr>
                    </a:p>
                  </a:txBody>
                  <a:tcPr marL="68580" marR="68580" marT="0" marB="0" anchor="ctr">
                    <a:solidFill>
                      <a:schemeClr val="tx2">
                        <a:lumMod val="20000"/>
                        <a:lumOff val="80000"/>
                      </a:schemeClr>
                    </a:solidFill>
                  </a:tcPr>
                </a:tc>
                <a:tc>
                  <a:txBody>
                    <a:bodyPr/>
                    <a:lstStyle/>
                    <a:p>
                      <a:pPr algn="ctr">
                        <a:spcAft>
                          <a:spcPts val="0"/>
                        </a:spcAft>
                      </a:pPr>
                      <a:r>
                        <a:rPr lang="sv-SE" sz="1050" b="0" kern="1200" dirty="0" smtClean="0">
                          <a:solidFill>
                            <a:schemeClr val="tx1"/>
                          </a:solidFill>
                          <a:effectLst/>
                          <a:latin typeface="+mn-lt"/>
                          <a:ea typeface="+mn-ea"/>
                          <a:cs typeface="Arial" panose="020B0604020202020204" pitchFamily="34" charset="0"/>
                        </a:rPr>
                        <a:t>TMF/SA2/RAN3/ZSM</a:t>
                      </a:r>
                      <a:endParaRPr lang="sv-SE" sz="1050" b="0" kern="1200" dirty="0">
                        <a:solidFill>
                          <a:schemeClr val="tx1"/>
                        </a:solidFill>
                        <a:effectLst/>
                        <a:latin typeface="+mn-lt"/>
                        <a:ea typeface="+mn-ea"/>
                        <a:cs typeface="Arial" panose="020B0604020202020204" pitchFamily="34" charset="0"/>
                      </a:endParaRPr>
                    </a:p>
                  </a:txBody>
                  <a:tcPr marL="68580" marR="68580" marT="0" marB="0" anchor="ctr">
                    <a:solidFill>
                      <a:schemeClr val="tx2">
                        <a:lumMod val="20000"/>
                        <a:lumOff val="80000"/>
                      </a:schemeClr>
                    </a:solidFill>
                  </a:tcPr>
                </a:tc>
                <a:tc>
                  <a:txBody>
                    <a:bodyPr/>
                    <a:lstStyle/>
                    <a:p>
                      <a:pPr algn="ctr">
                        <a:spcAft>
                          <a:spcPts val="0"/>
                        </a:spcAft>
                      </a:pPr>
                      <a:r>
                        <a:rPr lang="sv-SE" sz="1050" b="0" kern="1200" smtClean="0">
                          <a:solidFill>
                            <a:schemeClr val="tx1"/>
                          </a:solidFill>
                          <a:effectLst/>
                          <a:latin typeface="+mn-lt"/>
                          <a:ea typeface="+mn-ea"/>
                          <a:cs typeface="Arial" panose="020B0604020202020204" pitchFamily="34" charset="0"/>
                        </a:rPr>
                        <a:t>Autonomous network</a:t>
                      </a:r>
                      <a:endParaRPr lang="sv-SE" sz="1050" b="0" kern="1200" dirty="0">
                        <a:solidFill>
                          <a:schemeClr val="tx1"/>
                        </a:solidFill>
                        <a:effectLst/>
                        <a:latin typeface="+mn-lt"/>
                        <a:ea typeface="+mn-ea"/>
                        <a:cs typeface="Arial" panose="020B0604020202020204" pitchFamily="34" charset="0"/>
                      </a:endParaRPr>
                    </a:p>
                  </a:txBody>
                  <a:tcPr marL="68580" marR="68580" marT="0" marB="0" anchor="ctr">
                    <a:solidFill>
                      <a:schemeClr val="tx2">
                        <a:lumMod val="20000"/>
                        <a:lumOff val="80000"/>
                      </a:schemeClr>
                    </a:solidFill>
                  </a:tcPr>
                </a:tc>
              </a:tr>
              <a:tr h="247417">
                <a:tc>
                  <a:txBody>
                    <a:bodyPr/>
                    <a:lstStyle/>
                    <a:p>
                      <a:pPr algn="ctr">
                        <a:spcAft>
                          <a:spcPts val="0"/>
                        </a:spcAft>
                      </a:pPr>
                      <a:r>
                        <a:rPr lang="en-GB" sz="1050" b="1" dirty="0" smtClean="0">
                          <a:solidFill>
                            <a:schemeClr val="tx1"/>
                          </a:solidFill>
                          <a:effectLst/>
                          <a:latin typeface="+mn-lt"/>
                          <a:ea typeface="宋体" panose="02010600030101010101" pitchFamily="2" charset="-122"/>
                          <a:cs typeface="Arial" panose="020B0604020202020204" pitchFamily="34" charset="0"/>
                        </a:rPr>
                        <a:t>IDMS_MN</a:t>
                      </a:r>
                      <a:endParaRPr lang="zh-CN" sz="1050" b="1" dirty="0">
                        <a:solidFill>
                          <a:schemeClr val="tx1"/>
                        </a:solidFill>
                        <a:effectLst/>
                        <a:latin typeface="+mn-lt"/>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a:txBody>
                    <a:bodyPr/>
                    <a:lstStyle/>
                    <a:p>
                      <a:pPr algn="l">
                        <a:spcAft>
                          <a:spcPts val="0"/>
                        </a:spcAft>
                      </a:pPr>
                      <a:r>
                        <a:rPr lang="en-GB" sz="1050" dirty="0">
                          <a:solidFill>
                            <a:srgbClr val="000000"/>
                          </a:solidFill>
                          <a:effectLst/>
                          <a:latin typeface="+mn-lt"/>
                          <a:ea typeface="宋体" panose="02010600030101010101" pitchFamily="2" charset="-122"/>
                          <a:cs typeface="Arial" panose="020B0604020202020204" pitchFamily="34" charset="0"/>
                        </a:rPr>
                        <a:t>Intent driven management service for mobile networks</a:t>
                      </a:r>
                      <a:endParaRPr lang="zh-CN" sz="1050" dirty="0">
                        <a:effectLst/>
                        <a:latin typeface="+mn-lt"/>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altLang="zh-CN" sz="1050" b="0" kern="1200" smtClean="0">
                          <a:solidFill>
                            <a:schemeClr val="tx1"/>
                          </a:solidFill>
                          <a:effectLst/>
                          <a:latin typeface="+mn-lt"/>
                          <a:ea typeface="+mn-ea"/>
                          <a:cs typeface="Arial" panose="020B0604020202020204" pitchFamily="34" charset="0"/>
                        </a:rPr>
                        <a:t>70</a:t>
                      </a:r>
                      <a:r>
                        <a:rPr lang="en-US" altLang="zh-CN" sz="1050" b="0" kern="1200" dirty="0" smtClean="0">
                          <a:solidFill>
                            <a:schemeClr val="tx1"/>
                          </a:solidFill>
                          <a:effectLst/>
                          <a:latin typeface="+mn-lt"/>
                          <a:ea typeface="+mn-ea"/>
                          <a:cs typeface="Arial" panose="020B0604020202020204" pitchFamily="34" charset="0"/>
                        </a:rPr>
                        <a:t>%-&gt;</a:t>
                      </a:r>
                      <a:r>
                        <a:rPr lang="en-US" altLang="zh-CN" sz="1050" b="0" kern="1200" smtClean="0">
                          <a:solidFill>
                            <a:schemeClr val="tx1"/>
                          </a:solidFill>
                          <a:effectLst/>
                          <a:latin typeface="+mn-lt"/>
                          <a:ea typeface="+mn-ea"/>
                          <a:cs typeface="Arial" panose="020B0604020202020204" pitchFamily="34" charset="0"/>
                        </a:rPr>
                        <a:t>75%-&gt;85%</a:t>
                      </a:r>
                      <a:endParaRPr lang="sv-SE" altLang="zh-CN" sz="1050" b="0" kern="1200" dirty="0" smtClean="0">
                        <a:solidFill>
                          <a:schemeClr val="tx1"/>
                        </a:solidFill>
                        <a:effectLst/>
                        <a:latin typeface="+mn-lt"/>
                        <a:ea typeface="+mn-ea"/>
                        <a:cs typeface="Arial" panose="020B0604020202020204" pitchFamily="34" charset="0"/>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sz="1050" kern="1200" dirty="0" smtClean="0">
                          <a:solidFill>
                            <a:schemeClr val="dk1"/>
                          </a:solidFill>
                          <a:effectLst/>
                          <a:latin typeface="+mn-lt"/>
                          <a:ea typeface="+mn-ea"/>
                          <a:cs typeface="Arial" panose="020B0604020202020204" pitchFamily="34" charset="0"/>
                        </a:rPr>
                        <a:t>TR28.812/TS 28.312</a:t>
                      </a:r>
                      <a:endParaRPr lang="sv-SE" sz="1050" kern="1200" dirty="0">
                        <a:solidFill>
                          <a:schemeClr val="dk1"/>
                        </a:solidFill>
                        <a:effectLst/>
                        <a:latin typeface="+mn-lt"/>
                        <a:ea typeface="+mn-ea"/>
                        <a:cs typeface="Arial" panose="020B0604020202020204" pitchFamily="34" charset="0"/>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sz="1050" kern="1200" smtClean="0">
                          <a:solidFill>
                            <a:schemeClr val="dk1"/>
                          </a:solidFill>
                          <a:effectLst/>
                          <a:latin typeface="+mn-lt"/>
                          <a:ea typeface="+mn-ea"/>
                          <a:cs typeface="Arial" panose="020B0604020202020204" pitchFamily="34" charset="0"/>
                        </a:rPr>
                        <a:t>SP-180899</a:t>
                      </a:r>
                      <a:endParaRPr lang="sv-SE" sz="1050" kern="1200" dirty="0">
                        <a:solidFill>
                          <a:schemeClr val="dk1"/>
                        </a:solidFill>
                        <a:effectLst/>
                        <a:latin typeface="+mn-lt"/>
                        <a:ea typeface="+mn-ea"/>
                        <a:cs typeface="Arial" panose="020B0604020202020204" pitchFamily="34" charset="0"/>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GB" sz="1050" b="0" kern="1200" dirty="0" smtClean="0">
                          <a:solidFill>
                            <a:schemeClr val="tx1"/>
                          </a:solidFill>
                          <a:effectLst/>
                          <a:latin typeface="+mn-lt"/>
                          <a:ea typeface="+mn-ea"/>
                          <a:cs typeface="Arial" panose="020B0604020202020204" pitchFamily="34" charset="0"/>
                        </a:rPr>
                        <a:t>SA#94 (Dec. </a:t>
                      </a:r>
                      <a:r>
                        <a:rPr lang="en-GB" sz="1050" b="0" kern="1200" smtClean="0">
                          <a:solidFill>
                            <a:schemeClr val="tx1"/>
                          </a:solidFill>
                          <a:effectLst/>
                          <a:latin typeface="+mn-lt"/>
                          <a:ea typeface="+mn-ea"/>
                          <a:cs typeface="Arial" panose="020B0604020202020204" pitchFamily="34" charset="0"/>
                        </a:rPr>
                        <a:t>2021)</a:t>
                      </a:r>
                    </a:p>
                    <a:p>
                      <a:pPr marL="0" marR="0" lvl="0" indent="0" algn="ctr" defTabSz="1219170" rtl="0" eaLnBrk="1" fontAlgn="auto" latinLnBrk="0" hangingPunct="1">
                        <a:lnSpc>
                          <a:spcPct val="100000"/>
                        </a:lnSpc>
                        <a:spcBef>
                          <a:spcPts val="0"/>
                        </a:spcBef>
                        <a:spcAft>
                          <a:spcPts val="0"/>
                        </a:spcAft>
                        <a:buClrTx/>
                        <a:buSzTx/>
                        <a:buFontTx/>
                        <a:buNone/>
                        <a:tabLst/>
                        <a:defRPr/>
                      </a:pPr>
                      <a:r>
                        <a:rPr lang="en-GB" sz="1050" b="1" kern="1200" smtClean="0">
                          <a:solidFill>
                            <a:schemeClr val="tx1"/>
                          </a:solidFill>
                          <a:effectLst/>
                          <a:latin typeface="+mn-lt"/>
                          <a:ea typeface="+mn-ea"/>
                          <a:cs typeface="Arial" panose="020B0604020202020204" pitchFamily="34" charset="0"/>
                        </a:rPr>
                        <a:t>-&gt;SA#95 (Mar. 2022)</a:t>
                      </a:r>
                      <a:endParaRPr lang="sv-SE" altLang="zh-CN" sz="1050" b="1" kern="1200" dirty="0">
                        <a:solidFill>
                          <a:schemeClr val="tx1"/>
                        </a:solidFill>
                        <a:effectLst/>
                        <a:latin typeface="+mn-lt"/>
                        <a:ea typeface="SimSun" panose="02010600030101010101" pitchFamily="2" charset="-122"/>
                        <a:cs typeface="Arial" panose="020B0604020202020204" pitchFamily="34" charset="0"/>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sz="1050" kern="1200" smtClean="0">
                          <a:solidFill>
                            <a:schemeClr val="dk1"/>
                          </a:solidFill>
                          <a:effectLst/>
                          <a:latin typeface="+mn-lt"/>
                          <a:ea typeface="+mn-ea"/>
                          <a:cs typeface="Arial" panose="020B0604020202020204" pitchFamily="34" charset="0"/>
                        </a:rPr>
                        <a:t>Huawei</a:t>
                      </a:r>
                      <a:endParaRPr lang="sv-SE" sz="1050" kern="1200" dirty="0">
                        <a:solidFill>
                          <a:schemeClr val="dk1"/>
                        </a:solidFill>
                        <a:effectLst/>
                        <a:latin typeface="+mn-lt"/>
                        <a:ea typeface="+mn-ea"/>
                        <a:cs typeface="Arial" panose="020B0604020202020204" pitchFamily="34" charset="0"/>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altLang="zh-CN" sz="1050" b="0" kern="1200" smtClean="0">
                          <a:solidFill>
                            <a:schemeClr val="tx1"/>
                          </a:solidFill>
                          <a:effectLst/>
                          <a:latin typeface="+mn-lt"/>
                          <a:ea typeface="+mn-ea"/>
                          <a:cs typeface="Arial" panose="020B0604020202020204" pitchFamily="34" charset="0"/>
                        </a:rPr>
                        <a:t>SA2/RAN3/ZSM</a:t>
                      </a:r>
                      <a:endParaRPr lang="sv-SE" sz="1050" kern="1200" dirty="0">
                        <a:solidFill>
                          <a:schemeClr val="dk1"/>
                        </a:solidFill>
                        <a:effectLst/>
                        <a:latin typeface="+mn-lt"/>
                        <a:ea typeface="+mn-ea"/>
                        <a:cs typeface="Arial" panose="020B0604020202020204" pitchFamily="34" charset="0"/>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sz="1050" kern="1200" smtClean="0">
                          <a:solidFill>
                            <a:schemeClr val="dk1"/>
                          </a:solidFill>
                          <a:effectLst/>
                          <a:latin typeface="+mn-lt"/>
                          <a:ea typeface="+mn-ea"/>
                          <a:cs typeface="Arial" panose="020B0604020202020204" pitchFamily="34" charset="0"/>
                        </a:rPr>
                        <a:t>Intent</a:t>
                      </a:r>
                      <a:endParaRPr lang="sv-SE" sz="1050" kern="1200" dirty="0">
                        <a:solidFill>
                          <a:schemeClr val="dk1"/>
                        </a:solidFill>
                        <a:effectLst/>
                        <a:latin typeface="+mn-lt"/>
                        <a:ea typeface="+mn-ea"/>
                        <a:cs typeface="Arial" panose="020B0604020202020204" pitchFamily="34" charset="0"/>
                      </a:endParaRPr>
                    </a:p>
                  </a:txBody>
                  <a:tcPr marL="68580" marR="68580" marT="0" marB="0" anchor="ctr">
                    <a:solidFill>
                      <a:schemeClr val="tx2">
                        <a:lumMod val="20000"/>
                        <a:lumOff val="80000"/>
                      </a:schemeClr>
                    </a:solidFill>
                  </a:tcPr>
                </a:tc>
              </a:tr>
              <a:tr h="364176">
                <a:tc>
                  <a:txBody>
                    <a:bodyPr/>
                    <a:lstStyle/>
                    <a:p>
                      <a:pPr algn="ctr">
                        <a:spcAft>
                          <a:spcPts val="0"/>
                        </a:spcAft>
                      </a:pPr>
                      <a:r>
                        <a:rPr lang="en-GB" sz="1050" b="1" dirty="0" smtClean="0">
                          <a:solidFill>
                            <a:schemeClr val="tx1"/>
                          </a:solidFill>
                          <a:effectLst/>
                          <a:latin typeface="+mn-lt"/>
                          <a:ea typeface="宋体" panose="02010600030101010101" pitchFamily="2" charset="-122"/>
                          <a:cs typeface="Arial" panose="020B0604020202020204" pitchFamily="34" charset="0"/>
                        </a:rPr>
                        <a:t>NPM</a:t>
                      </a:r>
                      <a:endParaRPr lang="zh-CN" sz="1050" b="1" dirty="0">
                        <a:solidFill>
                          <a:schemeClr val="tx1"/>
                        </a:solidFill>
                        <a:effectLst/>
                        <a:latin typeface="+mn-lt"/>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a:txBody>
                    <a:bodyPr/>
                    <a:lstStyle/>
                    <a:p>
                      <a:pPr algn="l">
                        <a:spcAft>
                          <a:spcPts val="0"/>
                        </a:spcAft>
                      </a:pPr>
                      <a:r>
                        <a:rPr lang="en-GB" sz="1050">
                          <a:solidFill>
                            <a:srgbClr val="000000"/>
                          </a:solidFill>
                          <a:effectLst/>
                          <a:latin typeface="+mn-lt"/>
                          <a:ea typeface="宋体" panose="02010600030101010101" pitchFamily="2" charset="-122"/>
                          <a:cs typeface="Arial" panose="020B0604020202020204" pitchFamily="34" charset="0"/>
                        </a:rPr>
                        <a:t>Network policy management for 5G mobile networks based on NFV scenarios</a:t>
                      </a:r>
                      <a:endParaRPr lang="zh-CN" sz="1050">
                        <a:effectLst/>
                        <a:latin typeface="+mn-lt"/>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1200"/>
                        </a:spcBef>
                        <a:spcAft>
                          <a:spcPts val="0"/>
                        </a:spcAft>
                        <a:buClrTx/>
                        <a:buSzTx/>
                        <a:buFontTx/>
                        <a:buNone/>
                        <a:tabLst/>
                        <a:defRPr/>
                      </a:pPr>
                      <a:r>
                        <a:rPr lang="en-US" altLang="zh-CN" sz="1050" b="0" kern="1200" smtClean="0">
                          <a:solidFill>
                            <a:schemeClr val="tx1"/>
                          </a:solidFill>
                          <a:effectLst/>
                          <a:latin typeface="+mn-lt"/>
                          <a:ea typeface="+mn-ea"/>
                          <a:cs typeface="Arial" panose="020B0604020202020204" pitchFamily="34" charset="0"/>
                        </a:rPr>
                        <a:t>78</a:t>
                      </a:r>
                      <a:r>
                        <a:rPr lang="en-US" altLang="zh-CN" sz="1050" b="0" kern="1200" dirty="0" smtClean="0">
                          <a:solidFill>
                            <a:schemeClr val="tx1"/>
                          </a:solidFill>
                          <a:effectLst/>
                          <a:latin typeface="+mn-lt"/>
                          <a:ea typeface="+mn-ea"/>
                          <a:cs typeface="Arial" panose="020B0604020202020204" pitchFamily="34" charset="0"/>
                        </a:rPr>
                        <a:t>%-&gt;</a:t>
                      </a:r>
                      <a:r>
                        <a:rPr lang="en-US" altLang="zh-CN" sz="1050" b="0" kern="1200" smtClean="0">
                          <a:solidFill>
                            <a:schemeClr val="tx1"/>
                          </a:solidFill>
                          <a:effectLst/>
                          <a:latin typeface="+mn-lt"/>
                          <a:ea typeface="+mn-ea"/>
                          <a:cs typeface="Arial" panose="020B0604020202020204" pitchFamily="34" charset="0"/>
                        </a:rPr>
                        <a:t>85%-&gt;100%</a:t>
                      </a:r>
                      <a:endParaRPr lang="sv-SE" sz="1050" kern="1200" dirty="0">
                        <a:solidFill>
                          <a:schemeClr val="dk1"/>
                        </a:solidFill>
                        <a:effectLst/>
                        <a:latin typeface="+mn-lt"/>
                        <a:ea typeface="SimSun" panose="02010600030101010101" pitchFamily="2" charset="-122"/>
                        <a:cs typeface="Arial" panose="020B0604020202020204" pitchFamily="34" charset="0"/>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sz="1050" kern="1200" dirty="0" smtClean="0">
                          <a:solidFill>
                            <a:schemeClr val="dk1"/>
                          </a:solidFill>
                          <a:effectLst/>
                          <a:latin typeface="+mn-lt"/>
                          <a:ea typeface="SimSun" panose="02010600030101010101" pitchFamily="2" charset="-122"/>
                          <a:cs typeface="Arial" panose="020B0604020202020204" pitchFamily="34" charset="0"/>
                        </a:rPr>
                        <a:t>TS 28.555/28.556</a:t>
                      </a:r>
                      <a:endParaRPr lang="sv-SE" sz="1050" kern="1200" dirty="0">
                        <a:solidFill>
                          <a:schemeClr val="dk1"/>
                        </a:solidFill>
                        <a:effectLst/>
                        <a:latin typeface="+mn-lt"/>
                        <a:ea typeface="SimSun" panose="02010600030101010101" pitchFamily="2" charset="-122"/>
                        <a:cs typeface="Arial" panose="020B0604020202020204" pitchFamily="34" charset="0"/>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sz="1050" kern="1200" smtClean="0">
                          <a:solidFill>
                            <a:schemeClr val="dk1"/>
                          </a:solidFill>
                          <a:effectLst/>
                          <a:latin typeface="+mn-lt"/>
                          <a:ea typeface="SimSun" panose="02010600030101010101" pitchFamily="2" charset="-122"/>
                          <a:cs typeface="Arial" panose="020B0604020202020204" pitchFamily="34" charset="0"/>
                        </a:rPr>
                        <a:t>SP-191211</a:t>
                      </a:r>
                      <a:endParaRPr lang="sv-SE" sz="1050" kern="1200" dirty="0">
                        <a:solidFill>
                          <a:schemeClr val="dk1"/>
                        </a:solidFill>
                        <a:effectLst/>
                        <a:latin typeface="+mn-lt"/>
                        <a:ea typeface="SimSun" panose="02010600030101010101" pitchFamily="2" charset="-122"/>
                        <a:cs typeface="Arial" panose="020B0604020202020204" pitchFamily="34" charset="0"/>
                      </a:endParaRPr>
                    </a:p>
                  </a:txBody>
                  <a:tcPr marL="68580" marR="68580" marT="0" marB="0" anchor="ctr">
                    <a:solidFill>
                      <a:schemeClr val="tx2">
                        <a:lumMod val="20000"/>
                        <a:lumOff val="80000"/>
                      </a:schemeClr>
                    </a:solidFill>
                  </a:tcPr>
                </a:tc>
                <a:tc>
                  <a:txBody>
                    <a:bodyPr/>
                    <a:lstStyle/>
                    <a:p>
                      <a:pPr algn="ctr"/>
                      <a:r>
                        <a:rPr lang="en-US" sz="1050" b="0" kern="1200" dirty="0" smtClean="0">
                          <a:solidFill>
                            <a:schemeClr val="tx1"/>
                          </a:solidFill>
                          <a:effectLst/>
                          <a:latin typeface="+mn-lt"/>
                          <a:ea typeface="+mn-ea"/>
                          <a:cs typeface="Arial" panose="020B0604020202020204" pitchFamily="34" charset="0"/>
                        </a:rPr>
                        <a:t>SA#95 (Mar. 2022)</a:t>
                      </a:r>
                      <a:endParaRPr lang="sv-SE" sz="1050" b="0" kern="1200" dirty="0">
                        <a:solidFill>
                          <a:schemeClr val="tx1"/>
                        </a:solidFill>
                        <a:effectLst/>
                        <a:latin typeface="+mn-lt"/>
                        <a:ea typeface="SimSun" panose="02010600030101010101" pitchFamily="2" charset="-122"/>
                        <a:cs typeface="Arial" panose="020B0604020202020204" pitchFamily="34" charset="0"/>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sz="1050" kern="1200" smtClean="0">
                          <a:solidFill>
                            <a:schemeClr val="dk1"/>
                          </a:solidFill>
                          <a:effectLst/>
                          <a:latin typeface="+mn-lt"/>
                          <a:ea typeface="SimSun" panose="02010600030101010101" pitchFamily="2" charset="-122"/>
                          <a:cs typeface="Arial" panose="020B0604020202020204" pitchFamily="34" charset="0"/>
                        </a:rPr>
                        <a:t>CMCC</a:t>
                      </a:r>
                      <a:endParaRPr lang="sv-SE" sz="1050" kern="1200" dirty="0">
                        <a:solidFill>
                          <a:schemeClr val="dk1"/>
                        </a:solidFill>
                        <a:effectLst/>
                        <a:latin typeface="+mn-lt"/>
                        <a:ea typeface="SimSun" panose="02010600030101010101" pitchFamily="2" charset="-122"/>
                        <a:cs typeface="Arial" panose="020B0604020202020204" pitchFamily="34" charset="0"/>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altLang="zh-CN" sz="1050" b="0" kern="1200" smtClean="0">
                          <a:solidFill>
                            <a:schemeClr val="tx1"/>
                          </a:solidFill>
                          <a:effectLst/>
                          <a:latin typeface="+mn-lt"/>
                          <a:ea typeface="+mn-ea"/>
                          <a:cs typeface="Arial" panose="020B0604020202020204" pitchFamily="34" charset="0"/>
                        </a:rPr>
                        <a:t>SA2/RAN2/RAN3</a:t>
                      </a:r>
                      <a:endParaRPr lang="sv-SE" sz="1050" kern="1200" dirty="0">
                        <a:solidFill>
                          <a:schemeClr val="dk1"/>
                        </a:solidFill>
                        <a:effectLst/>
                        <a:latin typeface="+mn-lt"/>
                        <a:ea typeface="SimSun" panose="02010600030101010101" pitchFamily="2" charset="-122"/>
                        <a:cs typeface="Arial" panose="020B0604020202020204" pitchFamily="34" charset="0"/>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sz="1050" kern="1200" smtClean="0">
                          <a:solidFill>
                            <a:schemeClr val="dk1"/>
                          </a:solidFill>
                          <a:effectLst/>
                          <a:latin typeface="+mn-lt"/>
                          <a:ea typeface="SimSun" panose="02010600030101010101" pitchFamily="2" charset="-122"/>
                          <a:cs typeface="Arial" panose="020B0604020202020204" pitchFamily="34" charset="0"/>
                        </a:rPr>
                        <a:t>Policy</a:t>
                      </a:r>
                      <a:endParaRPr lang="sv-SE" sz="1050" kern="1200" dirty="0">
                        <a:solidFill>
                          <a:schemeClr val="dk1"/>
                        </a:solidFill>
                        <a:effectLst/>
                        <a:latin typeface="+mn-lt"/>
                        <a:ea typeface="SimSun" panose="02010600030101010101" pitchFamily="2" charset="-122"/>
                        <a:cs typeface="Arial" panose="020B0604020202020204" pitchFamily="34" charset="0"/>
                      </a:endParaRPr>
                    </a:p>
                  </a:txBody>
                  <a:tcPr marL="68580" marR="68580" marT="0" marB="0" anchor="ctr">
                    <a:solidFill>
                      <a:schemeClr val="tx2">
                        <a:lumMod val="20000"/>
                        <a:lumOff val="80000"/>
                      </a:schemeClr>
                    </a:solidFill>
                  </a:tcPr>
                </a:tc>
              </a:tr>
              <a:tr h="233517">
                <a:tc>
                  <a:txBody>
                    <a:bodyPr/>
                    <a:lstStyle/>
                    <a:p>
                      <a:pPr marL="0" algn="ctr" defTabSz="1219170" rtl="0" eaLnBrk="1" latinLnBrk="0" hangingPunct="1">
                        <a:spcAft>
                          <a:spcPts val="0"/>
                        </a:spcAft>
                      </a:pPr>
                      <a:r>
                        <a:rPr lang="en-US" altLang="zh-CN" sz="1050" b="1" kern="1200" dirty="0" err="1" smtClean="0">
                          <a:solidFill>
                            <a:schemeClr val="tx1"/>
                          </a:solidFill>
                          <a:effectLst/>
                          <a:latin typeface="+mn-lt"/>
                          <a:ea typeface="宋体" panose="02010600030101010101" pitchFamily="2" charset="-122"/>
                          <a:cs typeface="Arial" panose="020B0604020202020204" pitchFamily="34" charset="0"/>
                        </a:rPr>
                        <a:t>eCOSLA</a:t>
                      </a:r>
                      <a:endParaRPr lang="en-US" altLang="zh-CN" sz="1050" b="1" kern="1200" dirty="0">
                        <a:solidFill>
                          <a:schemeClr val="tx1"/>
                        </a:solidFill>
                        <a:effectLst/>
                        <a:latin typeface="+mn-lt"/>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a:txBody>
                    <a:bodyPr/>
                    <a:lstStyle/>
                    <a:p>
                      <a:pPr algn="l">
                        <a:spcAft>
                          <a:spcPts val="0"/>
                        </a:spcAft>
                      </a:pPr>
                      <a:r>
                        <a:rPr lang="en-GB" sz="1050" dirty="0">
                          <a:solidFill>
                            <a:srgbClr val="000000"/>
                          </a:solidFill>
                          <a:effectLst/>
                          <a:latin typeface="+mn-lt"/>
                          <a:ea typeface="宋体" panose="02010600030101010101" pitchFamily="2" charset="-122"/>
                          <a:cs typeface="Arial" panose="020B0604020202020204" pitchFamily="34" charset="0"/>
                        </a:rPr>
                        <a:t>Enhanced Closed loop SLS Assurance</a:t>
                      </a:r>
                      <a:endParaRPr lang="zh-CN" sz="1050" dirty="0">
                        <a:effectLst/>
                        <a:latin typeface="+mn-lt"/>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altLang="zh-CN" sz="1050" b="0" kern="1200" smtClean="0">
                          <a:solidFill>
                            <a:schemeClr val="tx1"/>
                          </a:solidFill>
                          <a:effectLst/>
                          <a:latin typeface="+mn-lt"/>
                          <a:ea typeface="+mn-ea"/>
                          <a:cs typeface="Arial" panose="020B0604020202020204" pitchFamily="34" charset="0"/>
                        </a:rPr>
                        <a:t>60</a:t>
                      </a:r>
                      <a:r>
                        <a:rPr lang="en-US" altLang="zh-CN" sz="1050" b="0" kern="1200" dirty="0" smtClean="0">
                          <a:solidFill>
                            <a:schemeClr val="tx1"/>
                          </a:solidFill>
                          <a:effectLst/>
                          <a:latin typeface="+mn-lt"/>
                          <a:ea typeface="+mn-ea"/>
                          <a:cs typeface="Arial" panose="020B0604020202020204" pitchFamily="34" charset="0"/>
                        </a:rPr>
                        <a:t>%-&gt;</a:t>
                      </a:r>
                      <a:r>
                        <a:rPr lang="en-US" altLang="zh-CN" sz="1050" b="0" kern="1200" smtClean="0">
                          <a:solidFill>
                            <a:schemeClr val="tx1"/>
                          </a:solidFill>
                          <a:effectLst/>
                          <a:latin typeface="+mn-lt"/>
                          <a:ea typeface="+mn-ea"/>
                          <a:cs typeface="Arial" panose="020B0604020202020204" pitchFamily="34" charset="0"/>
                        </a:rPr>
                        <a:t>70%-&gt;80%</a:t>
                      </a:r>
                      <a:endParaRPr lang="sv-SE" sz="1050" b="0" kern="1200" dirty="0">
                        <a:solidFill>
                          <a:schemeClr val="dk1"/>
                        </a:solidFill>
                        <a:effectLst/>
                        <a:latin typeface="+mn-lt"/>
                        <a:ea typeface="+mn-ea"/>
                        <a:cs typeface="Arial" panose="020B0604020202020204" pitchFamily="34" charset="0"/>
                      </a:endParaRPr>
                    </a:p>
                  </a:txBody>
                  <a:tcPr marL="68580" marR="68580" marT="0" marB="0" anchor="ctr">
                    <a:solidFill>
                      <a:schemeClr val="tx2">
                        <a:lumMod val="20000"/>
                        <a:lumOff val="80000"/>
                      </a:schemeClr>
                    </a:solidFill>
                  </a:tcPr>
                </a:tc>
                <a:tc>
                  <a:txBody>
                    <a:bodyPr/>
                    <a:lstStyle/>
                    <a:p>
                      <a:pPr algn="ctr">
                        <a:spcAft>
                          <a:spcPts val="0"/>
                        </a:spcAft>
                      </a:pPr>
                      <a:r>
                        <a:rPr lang="sv-SE" sz="1050" b="0" kern="1200" dirty="0" smtClean="0">
                          <a:solidFill>
                            <a:schemeClr val="dk1"/>
                          </a:solidFill>
                          <a:effectLst/>
                          <a:latin typeface="+mn-lt"/>
                          <a:ea typeface="+mn-ea"/>
                          <a:cs typeface="Arial" panose="020B0604020202020204" pitchFamily="34" charset="0"/>
                        </a:rPr>
                        <a:t>TS28.535/28.536/28.533/28.541/28.546/28.552/28.553</a:t>
                      </a:r>
                      <a:endParaRPr lang="sv-SE" sz="1050" b="0" kern="1200" dirty="0">
                        <a:solidFill>
                          <a:schemeClr val="dk1"/>
                        </a:solidFill>
                        <a:effectLst/>
                        <a:latin typeface="+mn-lt"/>
                        <a:ea typeface="+mn-ea"/>
                        <a:cs typeface="Arial" panose="020B0604020202020204" pitchFamily="34" charset="0"/>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sz="1050" b="0" kern="1200" smtClean="0">
                          <a:solidFill>
                            <a:schemeClr val="dk1"/>
                          </a:solidFill>
                          <a:effectLst/>
                          <a:latin typeface="+mn-lt"/>
                          <a:ea typeface="+mn-ea"/>
                          <a:cs typeface="Arial" panose="020B0604020202020204" pitchFamily="34" charset="0"/>
                        </a:rPr>
                        <a:t>SP-200196</a:t>
                      </a:r>
                      <a:endParaRPr lang="sv-SE" sz="1050" b="0" kern="1200" dirty="0">
                        <a:solidFill>
                          <a:schemeClr val="dk1"/>
                        </a:solidFill>
                        <a:effectLst/>
                        <a:latin typeface="+mn-lt"/>
                        <a:ea typeface="+mn-ea"/>
                        <a:cs typeface="Arial" panose="020B0604020202020204" pitchFamily="34" charset="0"/>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GB" altLang="zh-CN" sz="1050" b="0" kern="1200" dirty="0" smtClean="0">
                          <a:solidFill>
                            <a:schemeClr val="tx1"/>
                          </a:solidFill>
                          <a:effectLst/>
                          <a:latin typeface="+mn-lt"/>
                          <a:ea typeface="+mn-ea"/>
                          <a:cs typeface="Arial" panose="020B0604020202020204" pitchFamily="34" charset="0"/>
                        </a:rPr>
                        <a:t>SA#95 (Mar. 2022)</a:t>
                      </a:r>
                      <a:endParaRPr lang="sv-SE" altLang="zh-CN" sz="1050" b="0" kern="1200" dirty="0">
                        <a:solidFill>
                          <a:schemeClr val="tx1"/>
                        </a:solidFill>
                        <a:effectLst/>
                        <a:latin typeface="+mn-lt"/>
                        <a:ea typeface="SimSun" panose="02010600030101010101" pitchFamily="2" charset="-122"/>
                        <a:cs typeface="Arial" panose="020B0604020202020204" pitchFamily="34" charset="0"/>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sz="1050" b="0" kern="1200" dirty="0" smtClean="0">
                          <a:solidFill>
                            <a:schemeClr val="dk1"/>
                          </a:solidFill>
                          <a:effectLst/>
                          <a:latin typeface="+mn-lt"/>
                          <a:ea typeface="+mn-ea"/>
                          <a:cs typeface="Arial" panose="020B0604020202020204" pitchFamily="34" charset="0"/>
                        </a:rPr>
                        <a:t>Ericsson</a:t>
                      </a:r>
                      <a:endParaRPr lang="sv-SE" sz="1050" b="0" kern="1200" dirty="0">
                        <a:solidFill>
                          <a:schemeClr val="dk1"/>
                        </a:solidFill>
                        <a:effectLst/>
                        <a:latin typeface="+mn-lt"/>
                        <a:ea typeface="+mn-ea"/>
                        <a:cs typeface="Arial" panose="020B0604020202020204" pitchFamily="34" charset="0"/>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altLang="zh-CN" sz="1050" b="0" kern="1200" dirty="0" smtClean="0">
                          <a:solidFill>
                            <a:schemeClr val="tx1"/>
                          </a:solidFill>
                          <a:effectLst/>
                          <a:latin typeface="+mn-lt"/>
                          <a:ea typeface="+mn-ea"/>
                          <a:cs typeface="Arial" panose="020B0604020202020204" pitchFamily="34" charset="0"/>
                        </a:rPr>
                        <a:t>ZSM/SA2/RAN3</a:t>
                      </a:r>
                      <a:endParaRPr lang="sv-SE" sz="1050" b="0" kern="1200" dirty="0">
                        <a:solidFill>
                          <a:schemeClr val="dk1"/>
                        </a:solidFill>
                        <a:effectLst/>
                        <a:latin typeface="+mn-lt"/>
                        <a:ea typeface="+mn-ea"/>
                        <a:cs typeface="Arial" panose="020B0604020202020204" pitchFamily="34" charset="0"/>
                      </a:endParaRPr>
                    </a:p>
                  </a:txBody>
                  <a:tcPr marL="68580" marR="68580" marT="0" marB="0" anchor="ctr">
                    <a:solidFill>
                      <a:schemeClr val="tx2">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sv-SE" sz="1050" b="0" kern="1200" dirty="0" smtClean="0">
                          <a:solidFill>
                            <a:schemeClr val="dk1"/>
                          </a:solidFill>
                          <a:effectLst/>
                          <a:latin typeface="+mn-lt"/>
                          <a:ea typeface="+mn-ea"/>
                          <a:cs typeface="Arial" panose="020B0604020202020204" pitchFamily="34" charset="0"/>
                        </a:rPr>
                        <a:t>Closed loop interaction</a:t>
                      </a:r>
                      <a:endParaRPr lang="sv-SE" sz="1050" b="0" kern="1200" dirty="0">
                        <a:solidFill>
                          <a:schemeClr val="dk1"/>
                        </a:solidFill>
                        <a:effectLst/>
                        <a:latin typeface="+mn-lt"/>
                        <a:ea typeface="+mn-ea"/>
                        <a:cs typeface="Arial" panose="020B0604020202020204" pitchFamily="34" charset="0"/>
                      </a:endParaRPr>
                    </a:p>
                  </a:txBody>
                  <a:tcPr marL="68580" marR="68580" marT="0" marB="0" anchor="ctr">
                    <a:solidFill>
                      <a:schemeClr val="tx2">
                        <a:lumMod val="20000"/>
                        <a:lumOff val="80000"/>
                      </a:schemeClr>
                    </a:solidFill>
                  </a:tcPr>
                </a:tc>
              </a:tr>
              <a:tr h="247417">
                <a:tc>
                  <a:txBody>
                    <a:bodyPr/>
                    <a:lstStyle/>
                    <a:p>
                      <a:pPr algn="ctr">
                        <a:spcAft>
                          <a:spcPts val="0"/>
                        </a:spcAft>
                      </a:pPr>
                      <a:r>
                        <a:rPr lang="en-US" sz="1050" b="1" dirty="0" err="1" smtClean="0">
                          <a:solidFill>
                            <a:schemeClr val="tx1"/>
                          </a:solidFill>
                          <a:effectLst/>
                          <a:latin typeface="+mn-lt"/>
                          <a:ea typeface="宋体" panose="02010600030101010101" pitchFamily="2" charset="-122"/>
                          <a:cs typeface="Arial" panose="020B0604020202020204" pitchFamily="34" charset="0"/>
                        </a:rPr>
                        <a:t>eMDAS</a:t>
                      </a:r>
                      <a:endParaRPr lang="zh-CN" sz="1200" b="1" dirty="0">
                        <a:solidFill>
                          <a:schemeClr val="tx1"/>
                        </a:solidFill>
                        <a:effectLst/>
                        <a:latin typeface="+mn-lt"/>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a:txBody>
                    <a:bodyPr/>
                    <a:lstStyle/>
                    <a:p>
                      <a:pPr algn="l">
                        <a:spcAft>
                          <a:spcPts val="0"/>
                        </a:spcAft>
                      </a:pPr>
                      <a:r>
                        <a:rPr lang="en-US" sz="1050" dirty="0" smtClean="0">
                          <a:solidFill>
                            <a:srgbClr val="000000"/>
                          </a:solidFill>
                          <a:effectLst/>
                          <a:latin typeface="+mn-lt"/>
                          <a:ea typeface="宋体" panose="02010600030101010101" pitchFamily="2" charset="-122"/>
                          <a:cs typeface="Arial" panose="020B0604020202020204" pitchFamily="34" charset="0"/>
                        </a:rPr>
                        <a:t>Enhancements of Management Data Analytics Service</a:t>
                      </a:r>
                      <a:endParaRPr lang="zh-CN" sz="1200" dirty="0">
                        <a:effectLst/>
                        <a:latin typeface="+mn-lt"/>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altLang="zh-CN" sz="1050" b="0" kern="1200" dirty="0" smtClean="0">
                          <a:solidFill>
                            <a:schemeClr val="tx1"/>
                          </a:solidFill>
                          <a:effectLst/>
                          <a:latin typeface="+mn-lt"/>
                          <a:ea typeface="+mn-ea"/>
                          <a:cs typeface="Arial" panose="020B0604020202020204" pitchFamily="34" charset="0"/>
                        </a:rPr>
                        <a:t>0%-&gt;10%-&gt;</a:t>
                      </a:r>
                      <a:r>
                        <a:rPr lang="en-US" altLang="zh-CN" sz="1050" b="0" kern="1200" smtClean="0">
                          <a:solidFill>
                            <a:schemeClr val="tx1"/>
                          </a:solidFill>
                          <a:effectLst/>
                          <a:latin typeface="+mn-lt"/>
                          <a:ea typeface="+mn-ea"/>
                          <a:cs typeface="Arial" panose="020B0604020202020204" pitchFamily="34" charset="0"/>
                        </a:rPr>
                        <a:t>25%-&gt;45%</a:t>
                      </a:r>
                      <a:endParaRPr lang="sv-SE" altLang="zh-CN" sz="1050" b="0" kern="1200" dirty="0" smtClean="0">
                        <a:solidFill>
                          <a:schemeClr val="tx1"/>
                        </a:solidFill>
                        <a:effectLst/>
                        <a:highlight>
                          <a:srgbClr val="00FF00"/>
                        </a:highlight>
                        <a:latin typeface="+mn-lt"/>
                        <a:ea typeface="+mn-ea"/>
                        <a:cs typeface="Arial" panose="020B0604020202020204" pitchFamily="34" charset="0"/>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altLang="zh-CN" sz="1050" kern="1200" dirty="0" smtClean="0">
                          <a:solidFill>
                            <a:schemeClr val="dk1"/>
                          </a:solidFill>
                          <a:effectLst/>
                          <a:latin typeface="+mn-lt"/>
                          <a:ea typeface="+mn-ea"/>
                          <a:cs typeface="Arial" panose="020B0604020202020204" pitchFamily="34" charset="0"/>
                        </a:rPr>
                        <a:t>TS 28.104</a:t>
                      </a:r>
                      <a:endParaRPr lang="sv-SE" sz="1050" kern="1200" dirty="0">
                        <a:solidFill>
                          <a:schemeClr val="dk1"/>
                        </a:solidFill>
                        <a:effectLst/>
                        <a:latin typeface="+mn-lt"/>
                        <a:ea typeface="+mn-ea"/>
                        <a:cs typeface="Arial" panose="020B0604020202020204" pitchFamily="34" charset="0"/>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sz="1050" kern="1200" dirty="0" smtClean="0">
                          <a:solidFill>
                            <a:schemeClr val="dk1"/>
                          </a:solidFill>
                          <a:effectLst/>
                          <a:latin typeface="+mn-lt"/>
                          <a:ea typeface="+mn-ea"/>
                          <a:cs typeface="Arial" panose="020B0604020202020204" pitchFamily="34" charset="0"/>
                        </a:rPr>
                        <a:t>SP-210132</a:t>
                      </a:r>
                      <a:endParaRPr lang="sv-SE" sz="1050" kern="1200" dirty="0">
                        <a:solidFill>
                          <a:schemeClr val="dk1"/>
                        </a:solidFill>
                        <a:effectLst/>
                        <a:latin typeface="+mn-lt"/>
                        <a:ea typeface="+mn-ea"/>
                        <a:cs typeface="Arial" panose="020B0604020202020204" pitchFamily="34" charset="0"/>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GB" altLang="zh-CN" sz="1050" b="0" kern="1200" dirty="0" smtClean="0">
                          <a:solidFill>
                            <a:schemeClr val="tx1"/>
                          </a:solidFill>
                          <a:effectLst/>
                          <a:latin typeface="+mn-lt"/>
                          <a:ea typeface="+mn-ea"/>
                          <a:cs typeface="Arial" panose="020B0604020202020204" pitchFamily="34" charset="0"/>
                        </a:rPr>
                        <a:t>SA#94 (Dec. </a:t>
                      </a:r>
                      <a:r>
                        <a:rPr lang="en-GB" altLang="zh-CN" sz="1050" b="0" kern="1200" smtClean="0">
                          <a:solidFill>
                            <a:schemeClr val="tx1"/>
                          </a:solidFill>
                          <a:effectLst/>
                          <a:latin typeface="+mn-lt"/>
                          <a:ea typeface="+mn-ea"/>
                          <a:cs typeface="Arial" panose="020B0604020202020204" pitchFamily="34" charset="0"/>
                        </a:rPr>
                        <a:t>2021</a:t>
                      </a:r>
                      <a:r>
                        <a:rPr lang="en-GB" altLang="zh-CN" sz="1050" b="0" kern="1200" smtClean="0">
                          <a:solidFill>
                            <a:schemeClr val="tx1"/>
                          </a:solidFill>
                          <a:effectLst/>
                          <a:latin typeface="+mn-lt"/>
                          <a:ea typeface="+mn-ea"/>
                          <a:cs typeface="Arial" panose="020B0604020202020204" pitchFamily="34" charset="0"/>
                        </a:rPr>
                        <a:t>)</a:t>
                      </a:r>
                    </a:p>
                    <a:p>
                      <a:pPr marL="0" marR="0" lvl="0" indent="0" algn="ctr" defTabSz="1219170" rtl="0" eaLnBrk="1" fontAlgn="auto" latinLnBrk="0" hangingPunct="1">
                        <a:lnSpc>
                          <a:spcPct val="100000"/>
                        </a:lnSpc>
                        <a:spcBef>
                          <a:spcPts val="0"/>
                        </a:spcBef>
                        <a:spcAft>
                          <a:spcPts val="0"/>
                        </a:spcAft>
                        <a:buClrTx/>
                        <a:buSzTx/>
                        <a:buFontTx/>
                        <a:buNone/>
                        <a:tabLst/>
                        <a:defRPr/>
                      </a:pPr>
                      <a:r>
                        <a:rPr lang="en-GB" altLang="zh-CN" sz="1050" b="1" kern="1200" smtClean="0">
                          <a:solidFill>
                            <a:schemeClr val="tx1"/>
                          </a:solidFill>
                          <a:effectLst/>
                          <a:latin typeface="+mn-lt"/>
                          <a:ea typeface="+mn-ea"/>
                          <a:cs typeface="Arial" panose="020B0604020202020204" pitchFamily="34" charset="0"/>
                        </a:rPr>
                        <a:t>-&gt;SA#95 (Mar. 2022)</a:t>
                      </a:r>
                      <a:endParaRPr lang="en-GB" altLang="zh-CN" sz="1050" b="0" kern="1200" dirty="0" smtClean="0">
                        <a:solidFill>
                          <a:schemeClr val="tx1"/>
                        </a:solidFill>
                        <a:effectLst/>
                        <a:latin typeface="+mn-lt"/>
                        <a:ea typeface="+mn-ea"/>
                        <a:cs typeface="Arial" panose="020B0604020202020204" pitchFamily="34" charset="0"/>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sz="1050" kern="1200" dirty="0" smtClean="0">
                          <a:solidFill>
                            <a:schemeClr val="dk1"/>
                          </a:solidFill>
                          <a:effectLst/>
                          <a:latin typeface="+mn-lt"/>
                          <a:ea typeface="+mn-ea"/>
                          <a:cs typeface="Arial" panose="020B0604020202020204" pitchFamily="34" charset="0"/>
                        </a:rPr>
                        <a:t>Intel,NEC</a:t>
                      </a:r>
                      <a:endParaRPr lang="sv-SE" sz="1050" kern="1200" dirty="0">
                        <a:solidFill>
                          <a:schemeClr val="dk1"/>
                        </a:solidFill>
                        <a:effectLst/>
                        <a:latin typeface="+mn-lt"/>
                        <a:ea typeface="+mn-ea"/>
                        <a:cs typeface="Arial" panose="020B0604020202020204" pitchFamily="34" charset="0"/>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altLang="zh-CN" sz="1050" b="0" kern="1200" dirty="0" smtClean="0">
                          <a:solidFill>
                            <a:schemeClr val="tx1"/>
                          </a:solidFill>
                          <a:effectLst/>
                          <a:latin typeface="+mn-lt"/>
                          <a:ea typeface="+mn-ea"/>
                          <a:cs typeface="Arial" panose="020B0604020202020204" pitchFamily="34" charset="0"/>
                        </a:rPr>
                        <a:t>SA2/RAN3</a:t>
                      </a:r>
                      <a:endParaRPr lang="sv-SE" sz="1050" kern="1200" dirty="0">
                        <a:solidFill>
                          <a:schemeClr val="dk1"/>
                        </a:solidFill>
                        <a:effectLst/>
                        <a:latin typeface="+mn-lt"/>
                        <a:ea typeface="+mn-ea"/>
                        <a:cs typeface="Arial" panose="020B0604020202020204" pitchFamily="34" charset="0"/>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sz="1050" kern="1200" dirty="0" smtClean="0">
                          <a:solidFill>
                            <a:schemeClr val="dk1"/>
                          </a:solidFill>
                          <a:effectLst/>
                          <a:latin typeface="+mn-lt"/>
                          <a:ea typeface="+mn-ea"/>
                          <a:cs typeface="Arial" panose="020B0604020202020204" pitchFamily="34" charset="0"/>
                        </a:rPr>
                        <a:t>Data analytics</a:t>
                      </a:r>
                      <a:endParaRPr lang="sv-SE" sz="1050" kern="1200" dirty="0">
                        <a:solidFill>
                          <a:schemeClr val="dk1"/>
                        </a:solidFill>
                        <a:effectLst/>
                        <a:latin typeface="+mn-lt"/>
                        <a:ea typeface="+mn-ea"/>
                        <a:cs typeface="Arial" panose="020B0604020202020204" pitchFamily="34" charset="0"/>
                      </a:endParaRPr>
                    </a:p>
                  </a:txBody>
                  <a:tcPr marL="68580" marR="68580" marT="0" marB="0" anchor="ctr">
                    <a:solidFill>
                      <a:schemeClr val="tx2">
                        <a:lumMod val="20000"/>
                        <a:lumOff val="80000"/>
                      </a:schemeClr>
                    </a:solidFill>
                  </a:tcPr>
                </a:tc>
              </a:tr>
            </a:tbl>
          </a:graphicData>
        </a:graphic>
      </p:graphicFrame>
      <p:sp>
        <p:nvSpPr>
          <p:cNvPr id="5" name="Title 1"/>
          <p:cNvSpPr txBox="1">
            <a:spLocks/>
          </p:cNvSpPr>
          <p:nvPr/>
        </p:nvSpPr>
        <p:spPr>
          <a:xfrm>
            <a:off x="205572" y="4603"/>
            <a:ext cx="10139206" cy="920688"/>
          </a:xfrm>
          <a:prstGeom prst="rect">
            <a:avLst/>
          </a:prstGeom>
        </p:spPr>
        <p:txBody>
          <a:bodyPr/>
          <a:lstStyle>
            <a:lvl1pPr algn="ctr" rtl="0" eaLnBrk="0" fontAlgn="base" hangingPunct="0">
              <a:spcBef>
                <a:spcPct val="0"/>
              </a:spcBef>
              <a:spcAft>
                <a:spcPct val="0"/>
              </a:spcAft>
              <a:defRPr sz="4200">
                <a:solidFill>
                  <a:srgbClr val="FF0000"/>
                </a:solidFill>
                <a:latin typeface="+mj-lt"/>
                <a:ea typeface="+mj-ea"/>
                <a:cs typeface="+mj-cs"/>
              </a:defRPr>
            </a:lvl1pPr>
            <a:lvl2pPr algn="ctr" rtl="0" eaLnBrk="0" fontAlgn="base" hangingPunct="0">
              <a:spcBef>
                <a:spcPct val="0"/>
              </a:spcBef>
              <a:spcAft>
                <a:spcPct val="0"/>
              </a:spcAft>
              <a:defRPr sz="4200">
                <a:solidFill>
                  <a:srgbClr val="FF0000"/>
                </a:solidFill>
                <a:latin typeface="Calibri" pitchFamily="34" charset="0"/>
              </a:defRPr>
            </a:lvl2pPr>
            <a:lvl3pPr algn="ctr" rtl="0" eaLnBrk="0" fontAlgn="base" hangingPunct="0">
              <a:spcBef>
                <a:spcPct val="0"/>
              </a:spcBef>
              <a:spcAft>
                <a:spcPct val="0"/>
              </a:spcAft>
              <a:defRPr sz="4200">
                <a:solidFill>
                  <a:srgbClr val="FF0000"/>
                </a:solidFill>
                <a:latin typeface="Calibri" pitchFamily="34" charset="0"/>
              </a:defRPr>
            </a:lvl3pPr>
            <a:lvl4pPr algn="ctr" rtl="0" eaLnBrk="0" fontAlgn="base" hangingPunct="0">
              <a:spcBef>
                <a:spcPct val="0"/>
              </a:spcBef>
              <a:spcAft>
                <a:spcPct val="0"/>
              </a:spcAft>
              <a:defRPr sz="4200">
                <a:solidFill>
                  <a:srgbClr val="FF0000"/>
                </a:solidFill>
                <a:latin typeface="Calibri" pitchFamily="34" charset="0"/>
              </a:defRPr>
            </a:lvl4pPr>
            <a:lvl5pPr algn="ctr" rtl="0" eaLnBrk="0" fontAlgn="base" hangingPunct="0">
              <a:spcBef>
                <a:spcPct val="0"/>
              </a:spcBef>
              <a:spcAft>
                <a:spcPct val="0"/>
              </a:spcAft>
              <a:defRPr sz="4200">
                <a:solidFill>
                  <a:srgbClr val="FF0000"/>
                </a:solidFill>
                <a:latin typeface="Calibri" pitchFamily="34" charset="0"/>
              </a:defRPr>
            </a:lvl5pPr>
            <a:lvl6pPr marL="609585" algn="ctr" rtl="0" eaLnBrk="0" fontAlgn="base" hangingPunct="0">
              <a:spcBef>
                <a:spcPct val="0"/>
              </a:spcBef>
              <a:spcAft>
                <a:spcPct val="0"/>
              </a:spcAft>
              <a:defRPr sz="4267">
                <a:solidFill>
                  <a:srgbClr val="FF0000"/>
                </a:solidFill>
                <a:latin typeface="Calibri" pitchFamily="34" charset="0"/>
              </a:defRPr>
            </a:lvl6pPr>
            <a:lvl7pPr marL="1219170" algn="ctr" rtl="0" eaLnBrk="0" fontAlgn="base" hangingPunct="0">
              <a:spcBef>
                <a:spcPct val="0"/>
              </a:spcBef>
              <a:spcAft>
                <a:spcPct val="0"/>
              </a:spcAft>
              <a:defRPr sz="4267">
                <a:solidFill>
                  <a:srgbClr val="FF0000"/>
                </a:solidFill>
                <a:latin typeface="Calibri" pitchFamily="34" charset="0"/>
              </a:defRPr>
            </a:lvl7pPr>
            <a:lvl8pPr marL="1828754" algn="ctr" rtl="0" eaLnBrk="0" fontAlgn="base" hangingPunct="0">
              <a:spcBef>
                <a:spcPct val="0"/>
              </a:spcBef>
              <a:spcAft>
                <a:spcPct val="0"/>
              </a:spcAft>
              <a:defRPr sz="4267">
                <a:solidFill>
                  <a:srgbClr val="FF0000"/>
                </a:solidFill>
                <a:latin typeface="Calibri" pitchFamily="34" charset="0"/>
              </a:defRPr>
            </a:lvl8pPr>
            <a:lvl9pPr marL="2438339" algn="ctr" rtl="0" eaLnBrk="0" fontAlgn="base" hangingPunct="0">
              <a:spcBef>
                <a:spcPct val="0"/>
              </a:spcBef>
              <a:spcAft>
                <a:spcPct val="0"/>
              </a:spcAft>
              <a:defRPr sz="4267">
                <a:solidFill>
                  <a:srgbClr val="FF0000"/>
                </a:solidFill>
                <a:latin typeface="Calibri" pitchFamily="34" charset="0"/>
              </a:defRPr>
            </a:lvl9pPr>
          </a:lstStyle>
          <a:p>
            <a:r>
              <a:rPr lang="en-US" altLang="zh-CN" sz="3200" kern="0" dirty="0" smtClean="0"/>
              <a:t>Rel-17 WI ANL/</a:t>
            </a:r>
            <a:r>
              <a:rPr lang="en-GB" altLang="zh-CN" sz="3200" dirty="0"/>
              <a:t>IDMS_MN</a:t>
            </a:r>
            <a:r>
              <a:rPr lang="en-US" altLang="zh-CN" sz="3200" kern="0" dirty="0" smtClean="0"/>
              <a:t>/</a:t>
            </a:r>
            <a:r>
              <a:rPr lang="en-GB" altLang="zh-CN" sz="3200" dirty="0" smtClean="0"/>
              <a:t>NPM</a:t>
            </a:r>
            <a:r>
              <a:rPr lang="en-US" altLang="zh-CN" sz="3200" dirty="0" smtClean="0"/>
              <a:t>/</a:t>
            </a:r>
            <a:r>
              <a:rPr lang="en-US" altLang="zh-CN" sz="3200" dirty="0" err="1" smtClean="0"/>
              <a:t>eCOSLA</a:t>
            </a:r>
            <a:r>
              <a:rPr lang="en-US" altLang="zh-CN" sz="3200" dirty="0" smtClean="0"/>
              <a:t>/</a:t>
            </a:r>
            <a:r>
              <a:rPr lang="en-US" altLang="zh-CN" sz="3200" dirty="0" err="1" smtClean="0"/>
              <a:t>eMDAS</a:t>
            </a:r>
            <a:endParaRPr lang="sv-SE" sz="3200" kern="0" dirty="0"/>
          </a:p>
        </p:txBody>
      </p:sp>
      <p:sp>
        <p:nvSpPr>
          <p:cNvPr id="7" name="矩形 6"/>
          <p:cNvSpPr/>
          <p:nvPr/>
        </p:nvSpPr>
        <p:spPr>
          <a:xfrm>
            <a:off x="6307163" y="3073909"/>
            <a:ext cx="5702638" cy="3477875"/>
          </a:xfrm>
          <a:prstGeom prst="rect">
            <a:avLst/>
          </a:prstGeom>
          <a:solidFill>
            <a:schemeClr val="bg1"/>
          </a:solidFill>
          <a:ln>
            <a:noFill/>
          </a:ln>
        </p:spPr>
        <p:txBody>
          <a:bodyPr wrap="square">
            <a:spAutoFit/>
          </a:bodyPr>
          <a:lstStyle/>
          <a:p>
            <a:pPr lvl="0" defTabSz="1219170" eaLnBrk="1" fontAlgn="auto" hangingPunct="1">
              <a:spcBef>
                <a:spcPts val="0"/>
              </a:spcBef>
              <a:spcAft>
                <a:spcPts val="0"/>
              </a:spcAft>
              <a:defRPr/>
            </a:pPr>
            <a:r>
              <a:rPr lang="en-US" altLang="zh-CN" sz="1000">
                <a:solidFill>
                  <a:prstClr val="black"/>
                </a:solidFill>
                <a:latin typeface="Calibri"/>
                <a:cs typeface="Arial" charset="0"/>
              </a:rPr>
              <a:t>Group also agreed the stage 2 definitions related to:</a:t>
            </a:r>
          </a:p>
          <a:p>
            <a:pPr marL="171450" lvl="0" indent="-171450" defTabSz="1219170" eaLnBrk="1" fontAlgn="auto" hangingPunct="1">
              <a:spcBef>
                <a:spcPts val="0"/>
              </a:spcBef>
              <a:spcAft>
                <a:spcPts val="0"/>
              </a:spcAft>
              <a:buFont typeface="Wingdings" panose="05000000000000000000" pitchFamily="2" charset="2"/>
              <a:buChar char="Ø"/>
              <a:defRPr/>
            </a:pPr>
            <a:r>
              <a:rPr lang="en-US" altLang="zh-CN" sz="1000">
                <a:solidFill>
                  <a:prstClr val="black"/>
                </a:solidFill>
                <a:latin typeface="Calibri"/>
                <a:cs typeface="Arial" charset="0"/>
              </a:rPr>
              <a:t>structure for TS 28.104</a:t>
            </a:r>
          </a:p>
          <a:p>
            <a:pPr marL="171450" lvl="0" indent="-171450" defTabSz="1219170" eaLnBrk="1" fontAlgn="auto" hangingPunct="1">
              <a:spcBef>
                <a:spcPts val="0"/>
              </a:spcBef>
              <a:spcAft>
                <a:spcPts val="0"/>
              </a:spcAft>
              <a:buFont typeface="Wingdings" panose="05000000000000000000" pitchFamily="2" charset="2"/>
              <a:buChar char="Ø"/>
              <a:defRPr/>
            </a:pPr>
            <a:r>
              <a:rPr lang="en-US" altLang="zh-CN" sz="1000">
                <a:solidFill>
                  <a:prstClr val="black"/>
                </a:solidFill>
                <a:latin typeface="Calibri"/>
                <a:cs typeface="Arial" charset="0"/>
              </a:rPr>
              <a:t>MDA capability for coverage problem </a:t>
            </a:r>
            <a:r>
              <a:rPr lang="en-US" altLang="zh-CN" sz="1000" smtClean="0">
                <a:solidFill>
                  <a:prstClr val="black"/>
                </a:solidFill>
                <a:latin typeface="Calibri"/>
                <a:cs typeface="Arial" charset="0"/>
              </a:rPr>
              <a:t>analysis</a:t>
            </a:r>
            <a:endParaRPr lang="en-US" altLang="zh-CN" sz="1000" b="1" smtClean="0">
              <a:solidFill>
                <a:prstClr val="black"/>
              </a:solidFill>
              <a:latin typeface="+mj-lt"/>
              <a:cs typeface="Arial" charset="0"/>
            </a:endParaRPr>
          </a:p>
          <a:p>
            <a:pPr lvl="0" defTabSz="1219170" eaLnBrk="1" fontAlgn="auto" hangingPunct="1">
              <a:spcBef>
                <a:spcPts val="0"/>
              </a:spcBef>
              <a:spcAft>
                <a:spcPts val="0"/>
              </a:spcAft>
              <a:defRPr/>
            </a:pPr>
            <a:r>
              <a:rPr lang="en-US" altLang="zh-CN" sz="1000" b="1" smtClean="0">
                <a:solidFill>
                  <a:prstClr val="black"/>
                </a:solidFill>
                <a:latin typeface="+mj-lt"/>
                <a:cs typeface="Arial" charset="0"/>
              </a:rPr>
              <a:t>IDMS_MN</a:t>
            </a:r>
            <a:r>
              <a:rPr lang="en-US" altLang="zh-CN" sz="1000" b="1" dirty="0" smtClean="0">
                <a:solidFill>
                  <a:prstClr val="black"/>
                </a:solidFill>
                <a:latin typeface="+mj-lt"/>
                <a:cs typeface="Arial" charset="0"/>
              </a:rPr>
              <a:t>:</a:t>
            </a:r>
            <a:r>
              <a:rPr lang="en-US" sz="1000" dirty="0" smtClean="0">
                <a:latin typeface="+mj-lt"/>
              </a:rPr>
              <a:t>.</a:t>
            </a:r>
            <a:endParaRPr lang="en-US" sz="1000" dirty="0">
              <a:latin typeface="+mj-lt"/>
            </a:endParaRPr>
          </a:p>
          <a:p>
            <a:pPr marL="171450" indent="-171450">
              <a:buFont typeface="Wingdings" panose="05000000000000000000" pitchFamily="2" charset="2"/>
              <a:buChar char="Ø"/>
            </a:pPr>
            <a:r>
              <a:rPr lang="en-US" altLang="zh-CN" sz="1000" smtClean="0">
                <a:solidFill>
                  <a:prstClr val="black"/>
                </a:solidFill>
                <a:latin typeface="+mj-lt"/>
                <a:cs typeface="Arial" charset="0"/>
              </a:rPr>
              <a:t>The </a:t>
            </a:r>
            <a:r>
              <a:rPr lang="en-US" altLang="zh-CN" sz="1000">
                <a:solidFill>
                  <a:prstClr val="black"/>
                </a:solidFill>
                <a:latin typeface="+mj-lt"/>
                <a:cs typeface="Arial" charset="0"/>
              </a:rPr>
              <a:t>group discussed several contributions to align the intent concepts and use cases with intent definition (focus on what without how);</a:t>
            </a:r>
          </a:p>
          <a:p>
            <a:pPr marL="171450" indent="-171450">
              <a:buFont typeface="Wingdings" panose="05000000000000000000" pitchFamily="2" charset="2"/>
              <a:buChar char="Ø"/>
            </a:pPr>
            <a:r>
              <a:rPr lang="en-US" altLang="zh-CN" sz="1000" smtClean="0">
                <a:solidFill>
                  <a:prstClr val="black"/>
                </a:solidFill>
                <a:latin typeface="+mj-lt"/>
                <a:cs typeface="Arial" charset="0"/>
              </a:rPr>
              <a:t>The </a:t>
            </a:r>
            <a:r>
              <a:rPr lang="en-US" altLang="zh-CN" sz="1000">
                <a:solidFill>
                  <a:prstClr val="black"/>
                </a:solidFill>
                <a:latin typeface="+mj-lt"/>
                <a:cs typeface="Arial" charset="0"/>
              </a:rPr>
              <a:t>description for Intent Life Cycle Management is rephrased;</a:t>
            </a:r>
          </a:p>
          <a:p>
            <a:pPr marL="171450" indent="-171450">
              <a:buFont typeface="Wingdings" panose="05000000000000000000" pitchFamily="2" charset="2"/>
              <a:buChar char="Ø"/>
            </a:pPr>
            <a:r>
              <a:rPr lang="en-US" altLang="zh-CN" sz="1000" smtClean="0">
                <a:solidFill>
                  <a:prstClr val="black"/>
                </a:solidFill>
                <a:latin typeface="+mj-lt"/>
                <a:cs typeface="Arial" charset="0"/>
              </a:rPr>
              <a:t>The </a:t>
            </a:r>
            <a:r>
              <a:rPr lang="en-US" altLang="zh-CN" sz="1000">
                <a:solidFill>
                  <a:prstClr val="black"/>
                </a:solidFill>
                <a:latin typeface="+mj-lt"/>
                <a:cs typeface="Arial" charset="0"/>
              </a:rPr>
              <a:t>group discussed  a package of contributions related to intent model from several companies, and reach an agreement on a generic intent model (mainly for intent Expectation) and an example of Intent Expectation for Radio Network, which are under email approval process;</a:t>
            </a:r>
          </a:p>
          <a:p>
            <a:pPr marL="171450" indent="-171450">
              <a:buFont typeface="Wingdings" panose="05000000000000000000" pitchFamily="2" charset="2"/>
              <a:buChar char="Ø"/>
            </a:pPr>
            <a:r>
              <a:rPr lang="en-US" altLang="zh-CN" sz="1000" smtClean="0">
                <a:solidFill>
                  <a:prstClr val="black"/>
                </a:solidFill>
                <a:latin typeface="+mj-lt"/>
                <a:cs typeface="Arial" charset="0"/>
              </a:rPr>
              <a:t>There </a:t>
            </a:r>
            <a:r>
              <a:rPr lang="en-US" altLang="zh-CN" sz="1000">
                <a:solidFill>
                  <a:prstClr val="black"/>
                </a:solidFill>
                <a:latin typeface="+mj-lt"/>
                <a:cs typeface="Arial" charset="0"/>
              </a:rPr>
              <a:t>is one proposal for introducing TM Forum RDFS Intent model in 3GPP, which is discussed and haven’t reach an agreement, which need further </a:t>
            </a:r>
            <a:r>
              <a:rPr lang="en-US" altLang="zh-CN" sz="1000" smtClean="0">
                <a:solidFill>
                  <a:prstClr val="black"/>
                </a:solidFill>
                <a:latin typeface="+mj-lt"/>
                <a:cs typeface="Arial" charset="0"/>
              </a:rPr>
              <a:t>discussion</a:t>
            </a:r>
            <a:endParaRPr lang="en-US" sz="1000" dirty="0">
              <a:solidFill>
                <a:prstClr val="black"/>
              </a:solidFill>
              <a:latin typeface="+mj-lt"/>
              <a:cs typeface="Arial" charset="0"/>
            </a:endParaRPr>
          </a:p>
          <a:p>
            <a:r>
              <a:rPr lang="en-US" altLang="zh-CN" sz="1000" b="1" dirty="0">
                <a:solidFill>
                  <a:prstClr val="black"/>
                </a:solidFill>
                <a:latin typeface="+mj-lt"/>
                <a:cs typeface="Arial" charset="0"/>
              </a:rPr>
              <a:t>NPM</a:t>
            </a:r>
            <a:r>
              <a:rPr lang="en-US" altLang="zh-CN" sz="1000" b="1">
                <a:solidFill>
                  <a:prstClr val="black"/>
                </a:solidFill>
                <a:latin typeface="+mj-lt"/>
                <a:cs typeface="Arial" charset="0"/>
              </a:rPr>
              <a:t>: </a:t>
            </a:r>
            <a:r>
              <a:rPr lang="en-US" altLang="zh-CN" sz="1000">
                <a:solidFill>
                  <a:prstClr val="black"/>
                </a:solidFill>
                <a:latin typeface="+mj-lt"/>
                <a:cs typeface="Arial" charset="0"/>
              </a:rPr>
              <a:t>Several contributions regarding Stage 2 updates and Stage 3 definiton  have been approved/endorsed:</a:t>
            </a:r>
          </a:p>
          <a:p>
            <a:pPr marL="171450" indent="-171450">
              <a:buFont typeface="Wingdings" panose="05000000000000000000" pitchFamily="2" charset="2"/>
              <a:buChar char="Ø"/>
            </a:pPr>
            <a:r>
              <a:rPr lang="en-US" altLang="zh-CN" sz="1000" smtClean="0">
                <a:solidFill>
                  <a:prstClr val="black"/>
                </a:solidFill>
                <a:latin typeface="+mj-lt"/>
                <a:cs typeface="Arial" charset="0"/>
              </a:rPr>
              <a:t>pCR </a:t>
            </a:r>
            <a:r>
              <a:rPr lang="en-US" altLang="zh-CN" sz="1000">
                <a:solidFill>
                  <a:prstClr val="black"/>
                </a:solidFill>
                <a:latin typeface="+mj-lt"/>
                <a:cs typeface="Arial" charset="0"/>
              </a:rPr>
              <a:t>28.556 Add notificaition definition</a:t>
            </a:r>
          </a:p>
          <a:p>
            <a:pPr marL="171450" indent="-171450">
              <a:buFont typeface="Wingdings" panose="05000000000000000000" pitchFamily="2" charset="2"/>
              <a:buChar char="Ø"/>
            </a:pPr>
            <a:r>
              <a:rPr lang="en-US" altLang="zh-CN" sz="1000" smtClean="0">
                <a:solidFill>
                  <a:prstClr val="black"/>
                </a:solidFill>
                <a:latin typeface="+mj-lt"/>
                <a:cs typeface="Arial" charset="0"/>
              </a:rPr>
              <a:t>pCR </a:t>
            </a:r>
            <a:r>
              <a:rPr lang="en-US" altLang="zh-CN" sz="1000">
                <a:solidFill>
                  <a:prstClr val="black"/>
                </a:solidFill>
                <a:latin typeface="+mj-lt"/>
                <a:cs typeface="Arial" charset="0"/>
              </a:rPr>
              <a:t>28.556 Change stage 2 information attribute definition</a:t>
            </a:r>
          </a:p>
          <a:p>
            <a:pPr marL="171450" indent="-171450">
              <a:buFont typeface="Wingdings" panose="05000000000000000000" pitchFamily="2" charset="2"/>
              <a:buChar char="Ø"/>
            </a:pPr>
            <a:r>
              <a:rPr lang="en-US" altLang="zh-CN" sz="1000" smtClean="0">
                <a:solidFill>
                  <a:prstClr val="black"/>
                </a:solidFill>
                <a:latin typeface="+mj-lt"/>
                <a:cs typeface="Arial" charset="0"/>
              </a:rPr>
              <a:t>pCR </a:t>
            </a:r>
            <a:r>
              <a:rPr lang="en-US" altLang="zh-CN" sz="1000">
                <a:solidFill>
                  <a:prstClr val="black"/>
                </a:solidFill>
                <a:latin typeface="+mj-lt"/>
                <a:cs typeface="Arial" charset="0"/>
              </a:rPr>
              <a:t>28.556 update Policy activation and deactivation procedure</a:t>
            </a:r>
          </a:p>
          <a:p>
            <a:pPr marL="171450" indent="-171450">
              <a:buFont typeface="Wingdings" panose="05000000000000000000" pitchFamily="2" charset="2"/>
              <a:buChar char="Ø"/>
            </a:pPr>
            <a:r>
              <a:rPr lang="en-US" altLang="zh-CN" sz="1000" smtClean="0">
                <a:solidFill>
                  <a:prstClr val="black"/>
                </a:solidFill>
                <a:latin typeface="+mj-lt"/>
                <a:cs typeface="Arial" charset="0"/>
              </a:rPr>
              <a:t>pCR </a:t>
            </a:r>
            <a:r>
              <a:rPr lang="en-US" altLang="zh-CN" sz="1000">
                <a:solidFill>
                  <a:prstClr val="black"/>
                </a:solidFill>
                <a:latin typeface="+mj-lt"/>
                <a:cs typeface="Arial" charset="0"/>
              </a:rPr>
              <a:t>28.556 Add stage 3 definition</a:t>
            </a:r>
          </a:p>
          <a:p>
            <a:pPr marL="171450" indent="-171450">
              <a:buFont typeface="Wingdings" panose="05000000000000000000" pitchFamily="2" charset="2"/>
              <a:buChar char="Ø"/>
            </a:pPr>
            <a:r>
              <a:rPr lang="en-US" altLang="zh-CN" sz="1000" smtClean="0">
                <a:solidFill>
                  <a:prstClr val="black"/>
                </a:solidFill>
                <a:latin typeface="+mj-lt"/>
                <a:cs typeface="Arial" charset="0"/>
              </a:rPr>
              <a:t>pCR </a:t>
            </a:r>
            <a:r>
              <a:rPr lang="en-US" altLang="zh-CN" sz="1000">
                <a:solidFill>
                  <a:prstClr val="black"/>
                </a:solidFill>
                <a:latin typeface="+mj-lt"/>
                <a:cs typeface="Arial" charset="0"/>
              </a:rPr>
              <a:t>28.556 update PolicyContent </a:t>
            </a:r>
            <a:r>
              <a:rPr lang="en-US" altLang="zh-CN" sz="1000" smtClean="0">
                <a:solidFill>
                  <a:prstClr val="black"/>
                </a:solidFill>
                <a:latin typeface="+mj-lt"/>
                <a:cs typeface="Arial" charset="0"/>
              </a:rPr>
              <a:t>definition</a:t>
            </a:r>
            <a:endParaRPr lang="en-US" altLang="zh-CN" sz="1000" b="1" dirty="0" smtClean="0">
              <a:solidFill>
                <a:prstClr val="black"/>
              </a:solidFill>
              <a:latin typeface="+mj-lt"/>
              <a:cs typeface="Arial" charset="0"/>
            </a:endParaRPr>
          </a:p>
          <a:p>
            <a:r>
              <a:rPr lang="en-US" altLang="zh-CN" sz="1000" b="1" dirty="0" err="1" smtClean="0">
                <a:solidFill>
                  <a:prstClr val="black"/>
                </a:solidFill>
                <a:latin typeface="+mj-lt"/>
                <a:cs typeface="Arial" charset="0"/>
              </a:rPr>
              <a:t>eCOSLA</a:t>
            </a:r>
            <a:r>
              <a:rPr lang="en-US" altLang="zh-CN" sz="1000" b="1" smtClean="0">
                <a:solidFill>
                  <a:prstClr val="black"/>
                </a:solidFill>
                <a:latin typeface="+mj-lt"/>
                <a:cs typeface="Arial" charset="0"/>
              </a:rPr>
              <a:t>:</a:t>
            </a:r>
            <a:r>
              <a:rPr lang="en-US" altLang="zh-CN" sz="1000">
                <a:solidFill>
                  <a:prstClr val="black"/>
                </a:solidFill>
                <a:latin typeface="+mj-lt"/>
                <a:cs typeface="Arial" charset="0"/>
              </a:rPr>
              <a:t> The group has been working on use cases, requirements and solutions. A discussion paper on composite management services was presented. Main topics under discussion are pause-point and reporting. During the meeting good progress was made for the reporting solution. </a:t>
            </a:r>
            <a:endParaRPr lang="en-US" altLang="zh-CN" sz="1000" dirty="0">
              <a:solidFill>
                <a:prstClr val="black"/>
              </a:solidFill>
              <a:latin typeface="+mj-lt"/>
              <a:cs typeface="Arial" charset="0"/>
            </a:endParaRPr>
          </a:p>
        </p:txBody>
      </p:sp>
    </p:spTree>
    <p:extLst>
      <p:ext uri="{BB962C8B-B14F-4D97-AF65-F5344CB8AC3E}">
        <p14:creationId xmlns:p14="http://schemas.microsoft.com/office/powerpoint/2010/main" val="300824708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205573" y="3369611"/>
            <a:ext cx="11681824" cy="292388"/>
          </a:xfrm>
          <a:prstGeom prst="rect">
            <a:avLst/>
          </a:prstGeom>
          <a:solidFill>
            <a:srgbClr val="92D050"/>
          </a:solidFill>
        </p:spPr>
        <p:txBody>
          <a:bodyPr wrap="square" rtlCol="0">
            <a:spAutoFit/>
          </a:bodyPr>
          <a:lstStyle/>
          <a:p>
            <a:pPr algn="ctr"/>
            <a:r>
              <a:rPr lang="en-US" altLang="zh-CN" b="1" dirty="0" smtClean="0">
                <a:solidFill>
                  <a:prstClr val="black"/>
                </a:solidFill>
              </a:rPr>
              <a:t>Working Progress</a:t>
            </a:r>
            <a:endParaRPr lang="zh-CN" altLang="en-US" b="1" dirty="0">
              <a:solidFill>
                <a:prstClr val="black"/>
              </a:solidFill>
            </a:endParaRPr>
          </a:p>
        </p:txBody>
      </p:sp>
      <p:graphicFrame>
        <p:nvGraphicFramePr>
          <p:cNvPr id="2" name="表格 1"/>
          <p:cNvGraphicFramePr>
            <a:graphicFrameLocks noGrp="1"/>
          </p:cNvGraphicFramePr>
          <p:nvPr>
            <p:extLst>
              <p:ext uri="{D42A27DB-BD31-4B8C-83A1-F6EECF244321}">
                <p14:modId xmlns:p14="http://schemas.microsoft.com/office/powerpoint/2010/main" val="1801631598"/>
              </p:ext>
            </p:extLst>
          </p:nvPr>
        </p:nvGraphicFramePr>
        <p:xfrm>
          <a:off x="205571" y="729707"/>
          <a:ext cx="11681825" cy="2661914"/>
        </p:xfrm>
        <a:graphic>
          <a:graphicData uri="http://schemas.openxmlformats.org/drawingml/2006/table">
            <a:tbl>
              <a:tblPr firstRow="1" bandRow="1">
                <a:tableStyleId>{5C22544A-7EE6-4342-B048-85BDC9FD1C3A}</a:tableStyleId>
              </a:tblPr>
              <a:tblGrid>
                <a:gridCol w="788313"/>
                <a:gridCol w="1939816"/>
                <a:gridCol w="1514474"/>
                <a:gridCol w="2174243"/>
                <a:gridCol w="1007795"/>
                <a:gridCol w="1461649"/>
                <a:gridCol w="771207"/>
                <a:gridCol w="1153299"/>
                <a:gridCol w="871029"/>
              </a:tblGrid>
              <a:tr h="337665">
                <a:tc>
                  <a:txBody>
                    <a:bodyPr/>
                    <a:lstStyle/>
                    <a:p>
                      <a:pPr algn="ctr">
                        <a:spcAft>
                          <a:spcPts val="0"/>
                        </a:spcAft>
                      </a:pPr>
                      <a:r>
                        <a:rPr lang="en-GB" sz="1200" b="1" kern="1200" dirty="0">
                          <a:solidFill>
                            <a:schemeClr val="lt1"/>
                          </a:solidFill>
                          <a:latin typeface="+mn-lt"/>
                          <a:ea typeface="+mn-ea"/>
                          <a:cs typeface="+mn-cs"/>
                        </a:rPr>
                        <a:t>WI code</a:t>
                      </a:r>
                      <a:endParaRPr lang="sv-SE" sz="1200" b="1" kern="1200" dirty="0">
                        <a:solidFill>
                          <a:schemeClr val="lt1"/>
                        </a:solidFill>
                        <a:latin typeface="+mn-lt"/>
                        <a:ea typeface="+mn-ea"/>
                        <a:cs typeface="+mn-cs"/>
                      </a:endParaRPr>
                    </a:p>
                  </a:txBody>
                  <a:tcPr marL="9525" marR="9525" marT="9525" marB="9525" anchor="ctr">
                    <a:solidFill>
                      <a:srgbClr val="92D050"/>
                    </a:solidFill>
                  </a:tcPr>
                </a:tc>
                <a:tc>
                  <a:txBody>
                    <a:bodyPr/>
                    <a:lstStyle/>
                    <a:p>
                      <a:pPr algn="ctr">
                        <a:spcAft>
                          <a:spcPts val="0"/>
                        </a:spcAft>
                      </a:pPr>
                      <a:r>
                        <a:rPr lang="en-GB" sz="1200" b="1" kern="1200" dirty="0">
                          <a:solidFill>
                            <a:schemeClr val="lt1"/>
                          </a:solidFill>
                          <a:latin typeface="+mn-lt"/>
                          <a:ea typeface="+mn-ea"/>
                          <a:cs typeface="+mn-cs"/>
                        </a:rPr>
                        <a:t>WI Title</a:t>
                      </a:r>
                      <a:endParaRPr lang="sv-SE" sz="1200" b="1" kern="1200" dirty="0">
                        <a:solidFill>
                          <a:schemeClr val="lt1"/>
                        </a:solidFill>
                        <a:latin typeface="+mn-lt"/>
                        <a:ea typeface="+mn-ea"/>
                        <a:cs typeface="+mn-cs"/>
                      </a:endParaRPr>
                    </a:p>
                  </a:txBody>
                  <a:tcPr marL="9525" marR="9525" marT="9525" marB="9525" anchor="ct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v-SE" sz="1200" dirty="0" err="1">
                          <a:latin typeface="+mn-lt"/>
                        </a:rPr>
                        <a:t>Completion</a:t>
                      </a:r>
                      <a:r>
                        <a:rPr lang="sv-SE" sz="1200" dirty="0">
                          <a:latin typeface="+mn-lt"/>
                        </a:rPr>
                        <a:t> rate</a:t>
                      </a:r>
                    </a:p>
                  </a:txBody>
                  <a:tcPr anchor="ct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v-SE" sz="1200" dirty="0">
                          <a:latin typeface="+mn-lt"/>
                        </a:rPr>
                        <a:t>TS/TR</a:t>
                      </a:r>
                    </a:p>
                  </a:txBody>
                  <a:tcPr anchor="ct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200" dirty="0" err="1">
                          <a:latin typeface="+mn-lt"/>
                        </a:rPr>
                        <a:t>Tdoc</a:t>
                      </a:r>
                      <a:r>
                        <a:rPr lang="en-US" altLang="zh-CN" sz="1200" dirty="0">
                          <a:latin typeface="+mn-lt"/>
                        </a:rPr>
                        <a:t> reference</a:t>
                      </a:r>
                      <a:endParaRPr lang="sv-SE" sz="1200" dirty="0">
                        <a:latin typeface="+mn-lt"/>
                      </a:endParaRPr>
                    </a:p>
                  </a:txBody>
                  <a:tcPr anchor="ctr">
                    <a:solidFill>
                      <a:srgbClr val="92D050"/>
                    </a:solidFill>
                  </a:tcPr>
                </a:tc>
                <a:tc>
                  <a:txBody>
                    <a:bodyPr/>
                    <a:lstStyle/>
                    <a:p>
                      <a:pPr algn="ctr"/>
                      <a:r>
                        <a:rPr lang="sv-SE" sz="1200" dirty="0">
                          <a:latin typeface="+mn-lt"/>
                        </a:rPr>
                        <a:t>Target date</a:t>
                      </a:r>
                    </a:p>
                  </a:txBody>
                  <a:tcPr anchor="ctr">
                    <a:solidFill>
                      <a:srgbClr val="92D050"/>
                    </a:solidFill>
                  </a:tcPr>
                </a:tc>
                <a:tc>
                  <a:txBody>
                    <a:bodyPr/>
                    <a:lstStyle/>
                    <a:p>
                      <a:pPr algn="ctr"/>
                      <a:r>
                        <a:rPr lang="sv-SE" sz="1200" dirty="0">
                          <a:latin typeface="+mn-lt"/>
                        </a:rPr>
                        <a:t>Rapporteur</a:t>
                      </a:r>
                    </a:p>
                  </a:txBody>
                  <a:tcPr anchor="ctr">
                    <a:solidFill>
                      <a:srgbClr val="92D050"/>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altLang="zh-CN" sz="1200" dirty="0">
                          <a:latin typeface="+mn-lt"/>
                        </a:rPr>
                        <a:t>Related</a:t>
                      </a:r>
                      <a:r>
                        <a:rPr lang="sv-SE" altLang="zh-CN" sz="1200" baseline="0" dirty="0">
                          <a:latin typeface="+mn-lt"/>
                        </a:rPr>
                        <a:t> groups</a:t>
                      </a:r>
                      <a:endParaRPr lang="sv-SE" sz="1200" dirty="0">
                        <a:latin typeface="+mn-lt"/>
                      </a:endParaRPr>
                    </a:p>
                  </a:txBody>
                  <a:tcPr anchor="ctr">
                    <a:solidFill>
                      <a:srgbClr val="92D050"/>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sz="1200" dirty="0">
                          <a:latin typeface="+mn-lt"/>
                        </a:rPr>
                        <a:t>Related</a:t>
                      </a:r>
                      <a:r>
                        <a:rPr lang="sv-SE" sz="1200" baseline="0" dirty="0">
                          <a:latin typeface="+mn-lt"/>
                        </a:rPr>
                        <a:t> </a:t>
                      </a:r>
                      <a:r>
                        <a:rPr lang="en-US" altLang="zh-CN" sz="1200" dirty="0">
                          <a:latin typeface="+mn-lt"/>
                        </a:rPr>
                        <a:t>topic</a:t>
                      </a:r>
                      <a:endParaRPr lang="sv-SE" sz="1200" dirty="0">
                        <a:latin typeface="+mn-lt"/>
                      </a:endParaRPr>
                    </a:p>
                  </a:txBody>
                  <a:tcPr anchor="ctr">
                    <a:solidFill>
                      <a:srgbClr val="92D050"/>
                    </a:solidFill>
                  </a:tcPr>
                </a:tc>
              </a:tr>
              <a:tr h="526224">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GB" sz="1050" b="1" kern="1200" dirty="0">
                          <a:solidFill>
                            <a:schemeClr val="tx1"/>
                          </a:solidFill>
                          <a:effectLst/>
                          <a:latin typeface="+mn-lt"/>
                          <a:ea typeface="+mn-ea"/>
                          <a:cs typeface="+mn-cs"/>
                        </a:rPr>
                        <a:t>eSON_5G</a:t>
                      </a:r>
                      <a:endParaRPr lang="zh-CN" sz="1050" b="1" kern="1200" dirty="0">
                        <a:solidFill>
                          <a:schemeClr val="tx1"/>
                        </a:solidFill>
                        <a:effectLst/>
                        <a:latin typeface="+mn-lt"/>
                        <a:ea typeface="+mn-ea"/>
                        <a:cs typeface="+mn-cs"/>
                      </a:endParaRPr>
                    </a:p>
                  </a:txBody>
                  <a:tcPr marL="9525" marR="9525" marT="9525" marB="9525">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altLang="zh-CN" sz="1050" kern="1200" dirty="0" smtClean="0">
                          <a:solidFill>
                            <a:schemeClr val="dk1"/>
                          </a:solidFill>
                          <a:effectLst/>
                          <a:latin typeface="+mn-lt"/>
                          <a:ea typeface="+mn-ea"/>
                          <a:cs typeface="+mn-cs"/>
                        </a:rPr>
                        <a:t>Enhancements of Self-Organizing Networks (SON) for 5G networks </a:t>
                      </a:r>
                      <a:endParaRPr lang="zh-CN" altLang="zh-CN" sz="1050" kern="1200" dirty="0">
                        <a:solidFill>
                          <a:schemeClr val="dk1"/>
                        </a:solidFill>
                        <a:effectLst/>
                        <a:latin typeface="+mn-lt"/>
                        <a:ea typeface="+mn-ea"/>
                        <a:cs typeface="+mn-cs"/>
                      </a:endParaRPr>
                    </a:p>
                  </a:txBody>
                  <a:tcPr marL="9525" marR="9525" marT="9525" marB="9525">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altLang="zh-CN" sz="1050" kern="1200" smtClean="0">
                          <a:solidFill>
                            <a:schemeClr val="dk1"/>
                          </a:solidFill>
                          <a:effectLst/>
                          <a:latin typeface="+mn-lt"/>
                          <a:ea typeface="+mn-ea"/>
                          <a:cs typeface="+mn-cs"/>
                        </a:rPr>
                        <a:t>70</a:t>
                      </a:r>
                      <a:r>
                        <a:rPr lang="en-US" altLang="zh-CN" sz="1050" kern="1200" dirty="0" smtClean="0">
                          <a:solidFill>
                            <a:schemeClr val="dk1"/>
                          </a:solidFill>
                          <a:effectLst/>
                          <a:latin typeface="+mn-lt"/>
                          <a:ea typeface="+mn-ea"/>
                          <a:cs typeface="+mn-cs"/>
                        </a:rPr>
                        <a:t>%-&gt;</a:t>
                      </a:r>
                      <a:r>
                        <a:rPr lang="en-US" altLang="zh-CN" sz="1050" kern="1200" smtClean="0">
                          <a:solidFill>
                            <a:schemeClr val="dk1"/>
                          </a:solidFill>
                          <a:effectLst/>
                          <a:latin typeface="+mn-lt"/>
                          <a:ea typeface="+mn-ea"/>
                          <a:cs typeface="+mn-cs"/>
                        </a:rPr>
                        <a:t>85%-&gt;90%</a:t>
                      </a:r>
                      <a:endParaRPr lang="sv-SE" altLang="zh-CN" sz="1050" kern="1200" dirty="0">
                        <a:solidFill>
                          <a:schemeClr val="dk1"/>
                        </a:solidFill>
                        <a:effectLst/>
                        <a:latin typeface="+mn-lt"/>
                        <a:ea typeface="+mn-ea"/>
                        <a:cs typeface="+mn-cs"/>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altLang="zh-CN" sz="1050" kern="1200" dirty="0" smtClean="0">
                          <a:solidFill>
                            <a:schemeClr val="dk1"/>
                          </a:solidFill>
                          <a:effectLst/>
                          <a:latin typeface="+mn-lt"/>
                          <a:ea typeface="+mn-ea"/>
                          <a:cs typeface="+mn-cs"/>
                        </a:rPr>
                        <a:t>TS 28.313/28.552/28.541/28.545</a:t>
                      </a: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lang="en-US" sz="1050" kern="1200" dirty="0" smtClean="0">
                        <a:solidFill>
                          <a:schemeClr val="dk1"/>
                        </a:solidFill>
                        <a:effectLst/>
                        <a:latin typeface="+mn-lt"/>
                        <a:ea typeface="+mn-ea"/>
                        <a:cs typeface="+mn-cs"/>
                      </a:endParaRPr>
                    </a:p>
                    <a:p>
                      <a:pPr marL="0" marR="0" lvl="0" indent="0" algn="ctr" defTabSz="1219170" rtl="0" eaLnBrk="1" fontAlgn="auto" latinLnBrk="0" hangingPunct="1">
                        <a:lnSpc>
                          <a:spcPct val="100000"/>
                        </a:lnSpc>
                        <a:spcBef>
                          <a:spcPts val="0"/>
                        </a:spcBef>
                        <a:spcAft>
                          <a:spcPts val="0"/>
                        </a:spcAft>
                        <a:buClrTx/>
                        <a:buSzTx/>
                        <a:buFontTx/>
                        <a:buNone/>
                        <a:tabLst/>
                        <a:defRPr/>
                      </a:pPr>
                      <a:r>
                        <a:rPr lang="en-US" sz="1050" kern="1200" dirty="0" smtClean="0">
                          <a:solidFill>
                            <a:schemeClr val="dk1"/>
                          </a:solidFill>
                          <a:effectLst/>
                          <a:latin typeface="+mn-lt"/>
                          <a:ea typeface="+mn-ea"/>
                          <a:cs typeface="+mn-cs"/>
                        </a:rPr>
                        <a:t>SP-200194</a:t>
                      </a:r>
                      <a:endParaRPr lang="en-US" sz="1050" kern="1200" dirty="0">
                        <a:solidFill>
                          <a:schemeClr val="dk1"/>
                        </a:solidFill>
                        <a:effectLst/>
                        <a:latin typeface="+mn-lt"/>
                        <a:ea typeface="+mn-ea"/>
                        <a:cs typeface="+mn-cs"/>
                      </a:endParaRPr>
                    </a:p>
                  </a:txBody>
                  <a:tcPr marL="9525" marR="9525" marT="9525" marB="0">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GB" sz="1050" b="0" kern="1200" dirty="0" smtClean="0">
                          <a:solidFill>
                            <a:schemeClr val="tx1"/>
                          </a:solidFill>
                          <a:effectLst/>
                          <a:latin typeface="+mn-lt"/>
                          <a:ea typeface="+mn-ea"/>
                          <a:cs typeface="Arial" panose="020B0604020202020204" pitchFamily="34" charset="0"/>
                        </a:rPr>
                        <a:t>SA#94 (Dec. </a:t>
                      </a:r>
                      <a:r>
                        <a:rPr lang="en-GB" sz="1050" b="0" kern="1200" smtClean="0">
                          <a:solidFill>
                            <a:schemeClr val="tx1"/>
                          </a:solidFill>
                          <a:effectLst/>
                          <a:latin typeface="+mn-lt"/>
                          <a:ea typeface="+mn-ea"/>
                          <a:cs typeface="Arial" panose="020B0604020202020204" pitchFamily="34" charset="0"/>
                        </a:rPr>
                        <a:t>2021)</a:t>
                      </a:r>
                    </a:p>
                    <a:p>
                      <a:pPr marL="0" marR="0" lvl="0" indent="0" algn="ctr" defTabSz="1219170" rtl="0" eaLnBrk="1" fontAlgn="auto" latinLnBrk="0" hangingPunct="1">
                        <a:lnSpc>
                          <a:spcPct val="100000"/>
                        </a:lnSpc>
                        <a:spcBef>
                          <a:spcPts val="0"/>
                        </a:spcBef>
                        <a:spcAft>
                          <a:spcPts val="0"/>
                        </a:spcAft>
                        <a:buClrTx/>
                        <a:buSzTx/>
                        <a:buFontTx/>
                        <a:buNone/>
                        <a:tabLst/>
                        <a:defRPr/>
                      </a:pPr>
                      <a:r>
                        <a:rPr lang="en-GB" sz="1050" b="0" kern="1200" smtClean="0">
                          <a:solidFill>
                            <a:schemeClr val="tx1"/>
                          </a:solidFill>
                          <a:effectLst/>
                          <a:latin typeface="+mn-lt"/>
                          <a:ea typeface="+mn-ea"/>
                          <a:cs typeface="Arial" panose="020B0604020202020204" pitchFamily="34" charset="0"/>
                        </a:rPr>
                        <a:t>-</a:t>
                      </a:r>
                      <a:r>
                        <a:rPr lang="en-US" sz="1050" b="0" kern="1200" smtClean="0">
                          <a:solidFill>
                            <a:schemeClr val="tx1"/>
                          </a:solidFill>
                          <a:effectLst/>
                          <a:latin typeface="+mn-lt"/>
                          <a:ea typeface="+mn-ea"/>
                          <a:cs typeface="Arial" panose="020B0604020202020204" pitchFamily="34" charset="0"/>
                        </a:rPr>
                        <a:t>&gt;</a:t>
                      </a:r>
                      <a:r>
                        <a:rPr lang="en-US" sz="1050" b="1" kern="1200" smtClean="0">
                          <a:solidFill>
                            <a:schemeClr val="tx1"/>
                          </a:solidFill>
                          <a:effectLst/>
                          <a:latin typeface="+mn-lt"/>
                          <a:ea typeface="+mn-ea"/>
                          <a:cs typeface="Arial" panose="020B0604020202020204" pitchFamily="34" charset="0"/>
                        </a:rPr>
                        <a:t>SA#95 (Mar. 2022)</a:t>
                      </a:r>
                      <a:endParaRPr lang="sv-SE" altLang="zh-CN" sz="1050" b="1" kern="1200" dirty="0">
                        <a:solidFill>
                          <a:schemeClr val="dk1"/>
                        </a:solidFill>
                        <a:effectLst/>
                        <a:latin typeface="+mn-lt"/>
                        <a:ea typeface="+mn-ea"/>
                        <a:cs typeface="+mn-cs"/>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sz="1050" kern="1200" smtClean="0">
                          <a:solidFill>
                            <a:schemeClr val="dk1"/>
                          </a:solidFill>
                          <a:effectLst/>
                          <a:latin typeface="+mn-lt"/>
                          <a:ea typeface="+mn-ea"/>
                          <a:cs typeface="+mn-cs"/>
                        </a:rPr>
                        <a:t>Intel</a:t>
                      </a:r>
                      <a:endParaRPr lang="sv-SE" sz="1050" kern="1200" dirty="0">
                        <a:solidFill>
                          <a:schemeClr val="dk1"/>
                        </a:solidFill>
                        <a:effectLst/>
                        <a:latin typeface="+mn-lt"/>
                        <a:ea typeface="+mn-ea"/>
                        <a:cs typeface="+mn-cs"/>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sz="1050" kern="1200" smtClean="0">
                          <a:solidFill>
                            <a:schemeClr val="dk1"/>
                          </a:solidFill>
                          <a:effectLst/>
                          <a:latin typeface="+mn-lt"/>
                          <a:ea typeface="+mn-ea"/>
                          <a:cs typeface="+mn-cs"/>
                        </a:rPr>
                        <a:t>RAN3</a:t>
                      </a:r>
                      <a:endParaRPr lang="sv-SE" sz="1050" kern="1200" dirty="0">
                        <a:solidFill>
                          <a:schemeClr val="dk1"/>
                        </a:solidFill>
                        <a:effectLst/>
                        <a:latin typeface="+mn-lt"/>
                        <a:ea typeface="+mn-ea"/>
                        <a:cs typeface="+mn-cs"/>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sz="1050" kern="1200" dirty="0" smtClean="0">
                          <a:solidFill>
                            <a:schemeClr val="dk1"/>
                          </a:solidFill>
                          <a:effectLst/>
                          <a:latin typeface="+mn-lt"/>
                          <a:ea typeface="+mn-ea"/>
                          <a:cs typeface="+mn-cs"/>
                        </a:rPr>
                        <a:t>SON</a:t>
                      </a:r>
                      <a:endParaRPr lang="sv-SE" sz="1050" kern="1200" dirty="0">
                        <a:solidFill>
                          <a:schemeClr val="dk1"/>
                        </a:solidFill>
                        <a:effectLst/>
                        <a:latin typeface="+mn-lt"/>
                        <a:ea typeface="+mn-ea"/>
                        <a:cs typeface="+mn-cs"/>
                      </a:endParaRPr>
                    </a:p>
                  </a:txBody>
                  <a:tcPr marL="68580" marR="68580" marT="0" marB="0" anchor="ctr">
                    <a:solidFill>
                      <a:schemeClr val="tx2">
                        <a:lumMod val="20000"/>
                        <a:lumOff val="80000"/>
                      </a:schemeClr>
                    </a:solidFill>
                  </a:tcPr>
                </a:tc>
              </a:tr>
              <a:tr h="379280">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altLang="zh-CN" sz="1050" b="1" kern="1200" dirty="0" smtClean="0">
                          <a:solidFill>
                            <a:schemeClr val="tx1"/>
                          </a:solidFill>
                          <a:effectLst/>
                          <a:latin typeface="+mn-lt"/>
                          <a:ea typeface="+mn-ea"/>
                          <a:cs typeface="+mn-cs"/>
                        </a:rPr>
                        <a:t>PACMAN</a:t>
                      </a:r>
                      <a:endParaRPr lang="zh-CN" sz="1050" b="1" kern="1200" dirty="0">
                        <a:solidFill>
                          <a:schemeClr val="tx1"/>
                        </a:solidFill>
                        <a:effectLst/>
                        <a:latin typeface="+mn-lt"/>
                        <a:ea typeface="+mn-ea"/>
                        <a:cs typeface="+mn-cs"/>
                      </a:endParaRPr>
                    </a:p>
                  </a:txBody>
                  <a:tcPr marL="9525" marR="9525" marT="9525" marB="9525">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altLang="zh-CN" sz="1050" kern="1200" dirty="0" smtClean="0">
                          <a:solidFill>
                            <a:schemeClr val="dk1"/>
                          </a:solidFill>
                          <a:effectLst/>
                          <a:latin typeface="+mn-lt"/>
                          <a:ea typeface="+mn-ea"/>
                          <a:cs typeface="+mn-cs"/>
                        </a:rPr>
                        <a:t>Generic Plug and connect</a:t>
                      </a:r>
                      <a:endParaRPr lang="zh-CN" altLang="en-US" sz="1050" kern="1200" dirty="0" smtClean="0">
                        <a:solidFill>
                          <a:schemeClr val="dk1"/>
                        </a:solidFill>
                        <a:effectLst/>
                        <a:latin typeface="+mn-lt"/>
                        <a:ea typeface="+mn-ea"/>
                        <a:cs typeface="+mn-cs"/>
                      </a:endParaRPr>
                    </a:p>
                    <a:p>
                      <a:pPr marL="0" marR="0" lvl="0" indent="0" algn="ctr" defTabSz="1219170" rtl="0" eaLnBrk="1" fontAlgn="auto" latinLnBrk="0" hangingPunct="1">
                        <a:lnSpc>
                          <a:spcPct val="100000"/>
                        </a:lnSpc>
                        <a:spcBef>
                          <a:spcPts val="0"/>
                        </a:spcBef>
                        <a:spcAft>
                          <a:spcPts val="0"/>
                        </a:spcAft>
                        <a:buClrTx/>
                        <a:buSzTx/>
                        <a:buFontTx/>
                        <a:buNone/>
                        <a:tabLst/>
                        <a:defRPr/>
                      </a:pPr>
                      <a:endParaRPr lang="zh-CN" altLang="zh-CN" sz="1050" kern="1200" dirty="0">
                        <a:solidFill>
                          <a:schemeClr val="dk1"/>
                        </a:solidFill>
                        <a:effectLst/>
                        <a:latin typeface="+mn-lt"/>
                        <a:ea typeface="+mn-ea"/>
                        <a:cs typeface="+mn-cs"/>
                      </a:endParaRPr>
                    </a:p>
                  </a:txBody>
                  <a:tcPr marL="9525" marR="9525" marT="9525" marB="9525">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altLang="zh-CN" sz="1050" kern="1200" smtClean="0">
                          <a:solidFill>
                            <a:schemeClr val="dk1"/>
                          </a:solidFill>
                          <a:effectLst/>
                          <a:latin typeface="+mn-lt"/>
                          <a:ea typeface="+mn-ea"/>
                          <a:cs typeface="+mn-cs"/>
                        </a:rPr>
                        <a:t>20</a:t>
                      </a:r>
                      <a:r>
                        <a:rPr lang="en-US" altLang="zh-CN" sz="1050" kern="1200" dirty="0" smtClean="0">
                          <a:solidFill>
                            <a:schemeClr val="dk1"/>
                          </a:solidFill>
                          <a:effectLst/>
                          <a:latin typeface="+mn-lt"/>
                          <a:ea typeface="+mn-ea"/>
                          <a:cs typeface="+mn-cs"/>
                        </a:rPr>
                        <a:t>%-&gt;</a:t>
                      </a:r>
                      <a:r>
                        <a:rPr lang="en-US" altLang="zh-CN" sz="1050" kern="1200" smtClean="0">
                          <a:solidFill>
                            <a:schemeClr val="dk1"/>
                          </a:solidFill>
                          <a:effectLst/>
                          <a:latin typeface="+mn-lt"/>
                          <a:ea typeface="+mn-ea"/>
                          <a:cs typeface="+mn-cs"/>
                        </a:rPr>
                        <a:t>60%</a:t>
                      </a:r>
                      <a:r>
                        <a:rPr lang="en-US" altLang="zh-CN" sz="1050" b="0" kern="1200" smtClean="0">
                          <a:solidFill>
                            <a:schemeClr val="tx1"/>
                          </a:solidFill>
                          <a:effectLst/>
                          <a:latin typeface="+mn-lt"/>
                          <a:ea typeface="+mn-ea"/>
                          <a:cs typeface="Arial" panose="020B0604020202020204" pitchFamily="34" charset="0"/>
                        </a:rPr>
                        <a:t>-&gt;70%</a:t>
                      </a:r>
                      <a:endParaRPr lang="sv-SE" altLang="zh-CN" sz="1050" kern="1200" dirty="0">
                        <a:solidFill>
                          <a:schemeClr val="dk1"/>
                        </a:solidFill>
                        <a:effectLst/>
                        <a:latin typeface="+mn-lt"/>
                        <a:ea typeface="+mn-ea"/>
                        <a:cs typeface="+mn-cs"/>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altLang="zh-CN" sz="1050" kern="1200" dirty="0" smtClean="0">
                          <a:solidFill>
                            <a:schemeClr val="dk1"/>
                          </a:solidFill>
                          <a:effectLst/>
                          <a:latin typeface="+mn-lt"/>
                          <a:ea typeface="+mn-ea"/>
                          <a:cs typeface="+mn-cs"/>
                        </a:rPr>
                        <a:t>TS 28.313/28.314/28.315/28.316</a:t>
                      </a: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1050" kern="1200" dirty="0" smtClean="0">
                          <a:solidFill>
                            <a:schemeClr val="dk1"/>
                          </a:solidFill>
                          <a:effectLst/>
                          <a:latin typeface="+mn-lt"/>
                          <a:ea typeface="+mn-ea"/>
                          <a:cs typeface="+mn-cs"/>
                        </a:rPr>
                        <a:t>SP-210260</a:t>
                      </a:r>
                      <a:endParaRPr lang="en-US" sz="1050" kern="1200" dirty="0">
                        <a:solidFill>
                          <a:schemeClr val="dk1"/>
                        </a:solidFill>
                        <a:effectLst/>
                        <a:latin typeface="+mn-lt"/>
                        <a:ea typeface="+mn-ea"/>
                        <a:cs typeface="+mn-cs"/>
                      </a:endParaRPr>
                    </a:p>
                  </a:txBody>
                  <a:tcPr marL="9525" marR="9525" marT="9525" marB="0">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altLang="zh-CN" sz="1050" b="0" kern="1200" dirty="0" smtClean="0">
                          <a:solidFill>
                            <a:schemeClr val="dk1"/>
                          </a:solidFill>
                          <a:effectLst/>
                          <a:latin typeface="+mn-lt"/>
                          <a:ea typeface="+mn-ea"/>
                          <a:cs typeface="+mn-cs"/>
                        </a:rPr>
                        <a:t>SA#96 (June </a:t>
                      </a:r>
                      <a:r>
                        <a:rPr lang="sv-SE" altLang="zh-CN" sz="1050" b="0" kern="1200" smtClean="0">
                          <a:solidFill>
                            <a:schemeClr val="dk1"/>
                          </a:solidFill>
                          <a:effectLst/>
                          <a:latin typeface="+mn-lt"/>
                          <a:ea typeface="+mn-ea"/>
                          <a:cs typeface="+mn-cs"/>
                        </a:rPr>
                        <a:t>2022</a:t>
                      </a:r>
                      <a:r>
                        <a:rPr lang="sv-SE" altLang="zh-CN" sz="1050" b="0" kern="1200" smtClean="0">
                          <a:solidFill>
                            <a:schemeClr val="dk1"/>
                          </a:solidFill>
                          <a:effectLst/>
                          <a:latin typeface="+mn-lt"/>
                          <a:ea typeface="+mn-ea"/>
                          <a:cs typeface="+mn-cs"/>
                        </a:rPr>
                        <a:t>)</a:t>
                      </a:r>
                      <a:r>
                        <a:rPr lang="en-GB" altLang="zh-CN" sz="1050" b="0" kern="1200" smtClean="0">
                          <a:solidFill>
                            <a:schemeClr val="tx1"/>
                          </a:solidFill>
                          <a:effectLst/>
                          <a:latin typeface="+mn-lt"/>
                          <a:ea typeface="+mn-ea"/>
                          <a:cs typeface="Arial" panose="020B0604020202020204" pitchFamily="34" charset="0"/>
                        </a:rPr>
                        <a:t> </a:t>
                      </a:r>
                    </a:p>
                    <a:p>
                      <a:pPr marL="0" marR="0" lvl="0" indent="0" algn="ctr" defTabSz="1219170" rtl="0" eaLnBrk="1" fontAlgn="auto" latinLnBrk="0" hangingPunct="1">
                        <a:lnSpc>
                          <a:spcPct val="100000"/>
                        </a:lnSpc>
                        <a:spcBef>
                          <a:spcPts val="0"/>
                        </a:spcBef>
                        <a:spcAft>
                          <a:spcPts val="0"/>
                        </a:spcAft>
                        <a:buClrTx/>
                        <a:buSzTx/>
                        <a:buFontTx/>
                        <a:buNone/>
                        <a:tabLst/>
                        <a:defRPr/>
                      </a:pPr>
                      <a:r>
                        <a:rPr lang="en-GB" altLang="zh-CN" sz="1050" b="0" kern="1200" smtClean="0">
                          <a:solidFill>
                            <a:schemeClr val="tx1"/>
                          </a:solidFill>
                          <a:effectLst/>
                          <a:latin typeface="+mn-lt"/>
                          <a:ea typeface="+mn-ea"/>
                          <a:cs typeface="Arial" panose="020B0604020202020204" pitchFamily="34" charset="0"/>
                        </a:rPr>
                        <a:t>-</a:t>
                      </a:r>
                      <a:r>
                        <a:rPr lang="en-US" altLang="zh-CN" sz="1050" b="0" kern="1200" smtClean="0">
                          <a:solidFill>
                            <a:schemeClr val="tx1"/>
                          </a:solidFill>
                          <a:effectLst/>
                          <a:latin typeface="+mn-lt"/>
                          <a:ea typeface="+mn-ea"/>
                          <a:cs typeface="Arial" panose="020B0604020202020204" pitchFamily="34" charset="0"/>
                        </a:rPr>
                        <a:t>&gt;</a:t>
                      </a:r>
                      <a:r>
                        <a:rPr lang="en-US" altLang="zh-CN" sz="1050" b="1" kern="1200" smtClean="0">
                          <a:solidFill>
                            <a:schemeClr val="tx1"/>
                          </a:solidFill>
                          <a:effectLst/>
                          <a:latin typeface="+mn-lt"/>
                          <a:ea typeface="+mn-ea"/>
                          <a:cs typeface="Arial" panose="020B0604020202020204" pitchFamily="34" charset="0"/>
                        </a:rPr>
                        <a:t>SA#95 (Mar. 2022)</a:t>
                      </a:r>
                      <a:endParaRPr lang="sv-SE" altLang="zh-CN" sz="1050" b="1" kern="1200" dirty="0">
                        <a:solidFill>
                          <a:schemeClr val="dk1"/>
                        </a:solidFill>
                        <a:effectLst/>
                        <a:latin typeface="+mn-lt"/>
                        <a:ea typeface="+mn-ea"/>
                        <a:cs typeface="+mn-cs"/>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sz="1050" kern="1200" dirty="0" smtClean="0">
                          <a:solidFill>
                            <a:schemeClr val="dk1"/>
                          </a:solidFill>
                          <a:effectLst/>
                          <a:latin typeface="+mn-lt"/>
                          <a:ea typeface="+mn-ea"/>
                          <a:cs typeface="+mn-cs"/>
                        </a:rPr>
                        <a:t>Ericsson</a:t>
                      </a:r>
                      <a:endParaRPr lang="sv-SE" sz="1050" kern="1200" dirty="0">
                        <a:solidFill>
                          <a:schemeClr val="dk1"/>
                        </a:solidFill>
                        <a:effectLst/>
                        <a:latin typeface="+mn-lt"/>
                        <a:ea typeface="+mn-ea"/>
                        <a:cs typeface="+mn-cs"/>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lang="sv-SE" sz="1050" kern="1200" dirty="0">
                        <a:solidFill>
                          <a:schemeClr val="dk1"/>
                        </a:solidFill>
                        <a:effectLst/>
                        <a:latin typeface="+mn-lt"/>
                        <a:ea typeface="+mn-ea"/>
                        <a:cs typeface="+mn-cs"/>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lang="sv-SE" sz="1050" kern="1200" dirty="0">
                        <a:solidFill>
                          <a:schemeClr val="dk1"/>
                        </a:solidFill>
                        <a:effectLst/>
                        <a:latin typeface="+mn-lt"/>
                        <a:ea typeface="+mn-ea"/>
                        <a:cs typeface="+mn-cs"/>
                      </a:endParaRPr>
                    </a:p>
                  </a:txBody>
                  <a:tcPr marL="68580" marR="68580" marT="0" marB="0" anchor="ctr">
                    <a:solidFill>
                      <a:schemeClr val="tx2">
                        <a:lumMod val="20000"/>
                        <a:lumOff val="80000"/>
                      </a:schemeClr>
                    </a:solidFill>
                  </a:tcPr>
                </a:tc>
              </a:tr>
              <a:tr h="329513">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GB" sz="1050" b="1" kern="1200" dirty="0">
                          <a:solidFill>
                            <a:schemeClr val="tx1"/>
                          </a:solidFill>
                          <a:effectLst/>
                          <a:latin typeface="+mn-lt"/>
                          <a:ea typeface="+mn-ea"/>
                          <a:cs typeface="+mn-cs"/>
                        </a:rPr>
                        <a:t>E_HOO</a:t>
                      </a:r>
                      <a:endParaRPr lang="zh-CN" sz="1050" b="1" kern="1200" dirty="0">
                        <a:solidFill>
                          <a:schemeClr val="tx1"/>
                        </a:solidFill>
                        <a:effectLst/>
                        <a:latin typeface="+mn-lt"/>
                        <a:ea typeface="+mn-ea"/>
                        <a:cs typeface="+mn-cs"/>
                      </a:endParaRPr>
                    </a:p>
                  </a:txBody>
                  <a:tcPr marL="9525" marR="9525" marT="9525" marB="9525">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1050" kern="1200" dirty="0">
                          <a:solidFill>
                            <a:schemeClr val="dk1"/>
                          </a:solidFill>
                          <a:effectLst/>
                          <a:latin typeface="+mn-lt"/>
                          <a:ea typeface="+mn-ea"/>
                          <a:cs typeface="+mn-cs"/>
                        </a:rPr>
                        <a:t>Enhancement of Handover Optimization</a:t>
                      </a:r>
                      <a:endParaRPr lang="zh-CN" sz="1050" kern="1200" dirty="0">
                        <a:solidFill>
                          <a:schemeClr val="dk1"/>
                        </a:solidFill>
                        <a:effectLst/>
                        <a:latin typeface="+mn-lt"/>
                        <a:ea typeface="+mn-ea"/>
                        <a:cs typeface="+mn-cs"/>
                      </a:endParaRPr>
                    </a:p>
                  </a:txBody>
                  <a:tcPr marL="9525" marR="9525" marT="9525" marB="9525">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altLang="zh-CN" sz="1050" kern="1200" smtClean="0">
                          <a:solidFill>
                            <a:schemeClr val="dk1"/>
                          </a:solidFill>
                          <a:effectLst/>
                          <a:latin typeface="+mn-lt"/>
                          <a:ea typeface="+mn-ea"/>
                          <a:cs typeface="+mn-cs"/>
                        </a:rPr>
                        <a:t>30</a:t>
                      </a:r>
                      <a:r>
                        <a:rPr lang="en-US" altLang="zh-CN" sz="1050" kern="1200" dirty="0" smtClean="0">
                          <a:solidFill>
                            <a:schemeClr val="dk1"/>
                          </a:solidFill>
                          <a:effectLst/>
                          <a:latin typeface="+mn-lt"/>
                          <a:ea typeface="+mn-ea"/>
                          <a:cs typeface="+mn-cs"/>
                        </a:rPr>
                        <a:t>%-&gt;</a:t>
                      </a:r>
                      <a:r>
                        <a:rPr lang="en-US" altLang="zh-CN" sz="1050" kern="1200" smtClean="0">
                          <a:solidFill>
                            <a:schemeClr val="dk1"/>
                          </a:solidFill>
                          <a:effectLst/>
                          <a:latin typeface="+mn-lt"/>
                          <a:ea typeface="+mn-ea"/>
                          <a:cs typeface="+mn-cs"/>
                        </a:rPr>
                        <a:t>40%-&gt;90%</a:t>
                      </a:r>
                      <a:endParaRPr lang="sv-SE" altLang="zh-CN" sz="1050" kern="1200" dirty="0" smtClean="0">
                        <a:solidFill>
                          <a:schemeClr val="dk1"/>
                        </a:solidFill>
                        <a:effectLst/>
                        <a:latin typeface="+mn-lt"/>
                        <a:ea typeface="+mn-ea"/>
                        <a:cs typeface="+mn-cs"/>
                      </a:endParaRPr>
                    </a:p>
                    <a:p>
                      <a:pPr marL="0" marR="0" lvl="0" indent="0" algn="ctr" defTabSz="1219170" rtl="0" eaLnBrk="1" fontAlgn="auto" latinLnBrk="0" hangingPunct="1">
                        <a:lnSpc>
                          <a:spcPct val="100000"/>
                        </a:lnSpc>
                        <a:spcBef>
                          <a:spcPts val="0"/>
                        </a:spcBef>
                        <a:spcAft>
                          <a:spcPts val="0"/>
                        </a:spcAft>
                        <a:buClrTx/>
                        <a:buSzTx/>
                        <a:buFontTx/>
                        <a:buNone/>
                        <a:tabLst/>
                        <a:defRPr/>
                      </a:pPr>
                      <a:endParaRPr lang="sv-SE" altLang="zh-CN" sz="1050" kern="1200" dirty="0">
                        <a:solidFill>
                          <a:schemeClr val="dk1"/>
                        </a:solidFill>
                        <a:effectLst/>
                        <a:latin typeface="+mn-lt"/>
                        <a:ea typeface="+mn-ea"/>
                        <a:cs typeface="+mn-cs"/>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sz="1050" kern="1200" smtClean="0">
                          <a:solidFill>
                            <a:schemeClr val="dk1"/>
                          </a:solidFill>
                          <a:effectLst/>
                          <a:latin typeface="+mn-lt"/>
                          <a:ea typeface="+mn-ea"/>
                          <a:cs typeface="+mn-cs"/>
                        </a:rPr>
                        <a:t>TS28.552/28.313/28.541</a:t>
                      </a:r>
                      <a:endParaRPr lang="sv-SE" sz="1050" kern="1200" dirty="0">
                        <a:solidFill>
                          <a:schemeClr val="dk1"/>
                        </a:solidFill>
                        <a:effectLst/>
                        <a:latin typeface="+mn-lt"/>
                        <a:ea typeface="+mn-ea"/>
                        <a:cs typeface="+mn-cs"/>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sz="1050" kern="1200" smtClean="0">
                          <a:solidFill>
                            <a:schemeClr val="dk1"/>
                          </a:solidFill>
                          <a:effectLst/>
                          <a:latin typeface="+mn-lt"/>
                          <a:ea typeface="+mn-ea"/>
                          <a:cs typeface="+mn-cs"/>
                        </a:rPr>
                        <a:t>SP-200466</a:t>
                      </a:r>
                      <a:endParaRPr lang="sv-SE" sz="1050" kern="1200" dirty="0">
                        <a:solidFill>
                          <a:schemeClr val="dk1"/>
                        </a:solidFill>
                        <a:effectLst/>
                        <a:latin typeface="+mn-lt"/>
                        <a:ea typeface="+mn-ea"/>
                        <a:cs typeface="+mn-cs"/>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1050" b="0" kern="1200" dirty="0" smtClean="0">
                          <a:solidFill>
                            <a:schemeClr val="dk1"/>
                          </a:solidFill>
                          <a:effectLst/>
                          <a:latin typeface="+mn-lt"/>
                          <a:ea typeface="+mn-ea"/>
                          <a:cs typeface="+mn-cs"/>
                        </a:rPr>
                        <a:t>SA#95 (Mar. 2022)</a:t>
                      </a:r>
                      <a:endParaRPr lang="sv-SE" altLang="zh-CN" sz="1050" b="0" kern="1200" dirty="0">
                        <a:solidFill>
                          <a:schemeClr val="dk1"/>
                        </a:solidFill>
                        <a:effectLst/>
                        <a:latin typeface="+mn-lt"/>
                        <a:ea typeface="+mn-ea"/>
                        <a:cs typeface="+mn-cs"/>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sz="1050" kern="1200" smtClean="0">
                          <a:solidFill>
                            <a:schemeClr val="dk1"/>
                          </a:solidFill>
                          <a:effectLst/>
                          <a:latin typeface="+mn-lt"/>
                          <a:ea typeface="+mn-ea"/>
                          <a:cs typeface="+mn-cs"/>
                        </a:rPr>
                        <a:t>Ericsson</a:t>
                      </a:r>
                      <a:endParaRPr lang="sv-SE" sz="1050" kern="1200" dirty="0">
                        <a:solidFill>
                          <a:schemeClr val="dk1"/>
                        </a:solidFill>
                        <a:effectLst/>
                        <a:latin typeface="+mn-lt"/>
                        <a:ea typeface="+mn-ea"/>
                        <a:cs typeface="+mn-cs"/>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altLang="zh-CN" sz="1050" kern="1200" smtClean="0">
                          <a:solidFill>
                            <a:schemeClr val="dk1"/>
                          </a:solidFill>
                          <a:effectLst/>
                          <a:latin typeface="+mn-lt"/>
                          <a:ea typeface="+mn-ea"/>
                          <a:cs typeface="+mn-cs"/>
                        </a:rPr>
                        <a:t>RAN3</a:t>
                      </a:r>
                      <a:endParaRPr lang="sv-SE" sz="1050" kern="1200" dirty="0">
                        <a:solidFill>
                          <a:schemeClr val="dk1"/>
                        </a:solidFill>
                        <a:effectLst/>
                        <a:latin typeface="+mn-lt"/>
                        <a:ea typeface="+mn-ea"/>
                        <a:cs typeface="+mn-cs"/>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sz="1050" kern="1200" smtClean="0">
                          <a:solidFill>
                            <a:schemeClr val="dk1"/>
                          </a:solidFill>
                          <a:effectLst/>
                          <a:latin typeface="+mn-lt"/>
                          <a:ea typeface="+mn-ea"/>
                          <a:cs typeface="+mn-cs"/>
                        </a:rPr>
                        <a:t>SON</a:t>
                      </a:r>
                      <a:endParaRPr lang="sv-SE" sz="1050" kern="1200" dirty="0">
                        <a:solidFill>
                          <a:schemeClr val="dk1"/>
                        </a:solidFill>
                        <a:effectLst/>
                        <a:latin typeface="+mn-lt"/>
                        <a:ea typeface="+mn-ea"/>
                        <a:cs typeface="+mn-cs"/>
                      </a:endParaRPr>
                    </a:p>
                  </a:txBody>
                  <a:tcPr marL="68580" marR="68580" marT="0" marB="0" anchor="ctr">
                    <a:solidFill>
                      <a:schemeClr val="tx2">
                        <a:lumMod val="20000"/>
                        <a:lumOff val="80000"/>
                      </a:schemeClr>
                    </a:solidFill>
                  </a:tcPr>
                </a:tc>
              </a:tr>
              <a:tr h="251976">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GB" sz="1050" b="1" kern="1200" dirty="0">
                          <a:solidFill>
                            <a:schemeClr val="tx1"/>
                          </a:solidFill>
                          <a:effectLst/>
                          <a:latin typeface="+mn-lt"/>
                          <a:ea typeface="+mn-ea"/>
                          <a:cs typeface="+mn-cs"/>
                        </a:rPr>
                        <a:t>EE5GPLUS</a:t>
                      </a:r>
                      <a:endParaRPr lang="zh-CN" sz="1050" b="1" kern="1200" dirty="0">
                        <a:solidFill>
                          <a:schemeClr val="tx1"/>
                        </a:solidFill>
                        <a:effectLst/>
                        <a:latin typeface="+mn-lt"/>
                        <a:ea typeface="+mn-ea"/>
                        <a:cs typeface="+mn-cs"/>
                      </a:endParaRPr>
                    </a:p>
                  </a:txBody>
                  <a:tcPr marL="9525" marR="9525" marT="9525" marB="9525">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GB" sz="1050" kern="1200" dirty="0">
                          <a:solidFill>
                            <a:schemeClr val="dk1"/>
                          </a:solidFill>
                          <a:effectLst/>
                          <a:latin typeface="+mn-lt"/>
                          <a:ea typeface="+mn-ea"/>
                          <a:cs typeface="+mn-cs"/>
                        </a:rPr>
                        <a:t>Enhancements on EE for 5G networks</a:t>
                      </a:r>
                      <a:endParaRPr lang="zh-CN" sz="1050" kern="1200" dirty="0">
                        <a:solidFill>
                          <a:schemeClr val="dk1"/>
                        </a:solidFill>
                        <a:effectLst/>
                        <a:latin typeface="+mn-lt"/>
                        <a:ea typeface="+mn-ea"/>
                        <a:cs typeface="+mn-cs"/>
                      </a:endParaRPr>
                    </a:p>
                  </a:txBody>
                  <a:tcPr marL="9525" marR="9525" marT="9525" marB="9525">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altLang="zh-CN" sz="1050" kern="1200" smtClean="0">
                          <a:solidFill>
                            <a:schemeClr val="dk1"/>
                          </a:solidFill>
                          <a:effectLst/>
                          <a:latin typeface="+mn-lt"/>
                          <a:ea typeface="+mn-ea"/>
                          <a:cs typeface="+mn-cs"/>
                        </a:rPr>
                        <a:t>70</a:t>
                      </a:r>
                      <a:r>
                        <a:rPr lang="en-US" altLang="zh-CN" sz="1050" kern="1200" dirty="0" smtClean="0">
                          <a:solidFill>
                            <a:schemeClr val="dk1"/>
                          </a:solidFill>
                          <a:effectLst/>
                          <a:latin typeface="+mn-lt"/>
                          <a:ea typeface="+mn-ea"/>
                          <a:cs typeface="+mn-cs"/>
                        </a:rPr>
                        <a:t>%-&gt;</a:t>
                      </a:r>
                      <a:r>
                        <a:rPr lang="en-US" altLang="zh-CN" sz="1050" kern="1200" smtClean="0">
                          <a:solidFill>
                            <a:schemeClr val="dk1"/>
                          </a:solidFill>
                          <a:effectLst/>
                          <a:latin typeface="+mn-lt"/>
                          <a:ea typeface="+mn-ea"/>
                          <a:cs typeface="+mn-cs"/>
                        </a:rPr>
                        <a:t>90%-&gt;100%</a:t>
                      </a:r>
                      <a:endParaRPr lang="sv-SE" sz="1050" kern="1200" dirty="0">
                        <a:solidFill>
                          <a:schemeClr val="dk1"/>
                        </a:solidFill>
                        <a:effectLst/>
                        <a:latin typeface="+mn-lt"/>
                        <a:ea typeface="+mn-ea"/>
                        <a:cs typeface="+mn-cs"/>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altLang="zh-CN" sz="1050" kern="1200" smtClean="0">
                          <a:solidFill>
                            <a:schemeClr val="dk1"/>
                          </a:solidFill>
                          <a:effectLst/>
                          <a:latin typeface="+mn-lt"/>
                          <a:ea typeface="+mn-ea"/>
                          <a:cs typeface="+mn-cs"/>
                        </a:rPr>
                        <a:t>TS28.310/28.552/28.554/28.541</a:t>
                      </a: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sz="1050" kern="1200" dirty="0" smtClean="0">
                          <a:solidFill>
                            <a:schemeClr val="dk1"/>
                          </a:solidFill>
                          <a:effectLst/>
                          <a:latin typeface="+mn-lt"/>
                          <a:ea typeface="+mn-ea"/>
                          <a:cs typeface="+mn-cs"/>
                        </a:rPr>
                        <a:t>SP-200188</a:t>
                      </a:r>
                      <a:endParaRPr lang="sv-SE" sz="1050" kern="1200" dirty="0">
                        <a:solidFill>
                          <a:schemeClr val="dk1"/>
                        </a:solidFill>
                        <a:effectLst/>
                        <a:latin typeface="+mn-lt"/>
                        <a:ea typeface="+mn-ea"/>
                        <a:cs typeface="+mn-cs"/>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GB" altLang="zh-CN" sz="1050" b="0" kern="1200" dirty="0" smtClean="0">
                          <a:solidFill>
                            <a:schemeClr val="dk1"/>
                          </a:solidFill>
                          <a:effectLst/>
                          <a:latin typeface="+mn-lt"/>
                          <a:ea typeface="+mn-ea"/>
                          <a:cs typeface="+mn-cs"/>
                        </a:rPr>
                        <a:t>SA#94 (Dec. 2021)</a:t>
                      </a:r>
                      <a:endParaRPr lang="sv-SE" altLang="zh-CN" sz="1050" b="0" kern="1200" dirty="0">
                        <a:solidFill>
                          <a:schemeClr val="dk1"/>
                        </a:solidFill>
                        <a:effectLst/>
                        <a:latin typeface="+mn-lt"/>
                        <a:ea typeface="+mn-ea"/>
                        <a:cs typeface="+mn-cs"/>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sz="1050" kern="1200" dirty="0" smtClean="0">
                          <a:solidFill>
                            <a:schemeClr val="dk1"/>
                          </a:solidFill>
                          <a:effectLst/>
                          <a:latin typeface="+mn-lt"/>
                          <a:ea typeface="+mn-ea"/>
                          <a:cs typeface="+mn-cs"/>
                        </a:rPr>
                        <a:t>Orange</a:t>
                      </a:r>
                      <a:endParaRPr lang="sv-SE" sz="1050" kern="1200" dirty="0">
                        <a:solidFill>
                          <a:schemeClr val="dk1"/>
                        </a:solidFill>
                        <a:effectLst/>
                        <a:latin typeface="+mn-lt"/>
                        <a:ea typeface="+mn-ea"/>
                        <a:cs typeface="+mn-cs"/>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altLang="zh-CN" sz="1050" kern="1200" dirty="0" smtClean="0">
                          <a:solidFill>
                            <a:schemeClr val="dk1"/>
                          </a:solidFill>
                          <a:effectLst/>
                          <a:latin typeface="+mn-lt"/>
                          <a:ea typeface="+mn-ea"/>
                          <a:cs typeface="+mn-cs"/>
                        </a:rPr>
                        <a:t>SA2/RAN2/RAN3/ETSI EE/ITU-T/GSMA</a:t>
                      </a:r>
                      <a:endParaRPr lang="sv-SE" sz="1050" kern="1200" dirty="0">
                        <a:solidFill>
                          <a:schemeClr val="dk1"/>
                        </a:solidFill>
                        <a:effectLst/>
                        <a:latin typeface="+mn-lt"/>
                        <a:ea typeface="+mn-ea"/>
                        <a:cs typeface="+mn-cs"/>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sz="1050" kern="1200" dirty="0" smtClean="0">
                          <a:solidFill>
                            <a:schemeClr val="dk1"/>
                          </a:solidFill>
                          <a:effectLst/>
                          <a:latin typeface="+mn-lt"/>
                          <a:ea typeface="+mn-ea"/>
                          <a:cs typeface="+mn-cs"/>
                        </a:rPr>
                        <a:t>Energy saving</a:t>
                      </a:r>
                      <a:endParaRPr lang="sv-SE" sz="1050" kern="1200" dirty="0">
                        <a:solidFill>
                          <a:schemeClr val="dk1"/>
                        </a:solidFill>
                        <a:effectLst/>
                        <a:latin typeface="+mn-lt"/>
                        <a:ea typeface="+mn-ea"/>
                        <a:cs typeface="+mn-cs"/>
                      </a:endParaRPr>
                    </a:p>
                  </a:txBody>
                  <a:tcPr marL="68580" marR="68580" marT="0" marB="0" anchor="ctr">
                    <a:solidFill>
                      <a:schemeClr val="tx2">
                        <a:lumMod val="20000"/>
                        <a:lumOff val="80000"/>
                      </a:schemeClr>
                    </a:solidFill>
                  </a:tcPr>
                </a:tc>
              </a:tr>
              <a:tr h="251976">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GB" sz="1050" b="1" kern="1200" dirty="0" smtClean="0">
                          <a:solidFill>
                            <a:schemeClr val="tx1"/>
                          </a:solidFill>
                          <a:effectLst/>
                          <a:latin typeface="+mn-lt"/>
                          <a:ea typeface="+mn-ea"/>
                          <a:cs typeface="+mn-cs"/>
                        </a:rPr>
                        <a:t>5GD</a:t>
                      </a:r>
                      <a:r>
                        <a:rPr lang="en-US" altLang="zh-CN" sz="1050" b="1" kern="1200" dirty="0" smtClean="0">
                          <a:solidFill>
                            <a:schemeClr val="tx1"/>
                          </a:solidFill>
                          <a:effectLst/>
                          <a:latin typeface="+mn-lt"/>
                          <a:ea typeface="+mn-ea"/>
                          <a:cs typeface="+mn-cs"/>
                        </a:rPr>
                        <a:t>MS</a:t>
                      </a:r>
                      <a:endParaRPr lang="zh-CN" sz="1050" b="1" kern="1200" dirty="0">
                        <a:solidFill>
                          <a:schemeClr val="tx1"/>
                        </a:solidFill>
                        <a:effectLst/>
                        <a:latin typeface="+mn-lt"/>
                        <a:ea typeface="+mn-ea"/>
                        <a:cs typeface="+mn-cs"/>
                      </a:endParaRPr>
                    </a:p>
                  </a:txBody>
                  <a:tcPr marL="9525" marR="9525" marT="9525" marB="9525">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GB" sz="1050" kern="1200" dirty="0">
                          <a:solidFill>
                            <a:schemeClr val="dk1"/>
                          </a:solidFill>
                          <a:effectLst/>
                          <a:latin typeface="+mn-lt"/>
                          <a:ea typeface="+mn-ea"/>
                          <a:cs typeface="+mn-cs"/>
                        </a:rPr>
                        <a:t>Discovery of management services in 5G  </a:t>
                      </a:r>
                      <a:endParaRPr lang="zh-CN" sz="1050" kern="1200" dirty="0">
                        <a:solidFill>
                          <a:schemeClr val="dk1"/>
                        </a:solidFill>
                        <a:effectLst/>
                        <a:latin typeface="+mn-lt"/>
                        <a:ea typeface="+mn-ea"/>
                        <a:cs typeface="+mn-cs"/>
                      </a:endParaRPr>
                    </a:p>
                  </a:txBody>
                  <a:tcPr marL="9525" marR="9525" marT="9525" marB="9525">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altLang="zh-CN" sz="1050" kern="1200" dirty="0" smtClean="0">
                          <a:solidFill>
                            <a:schemeClr val="dk1"/>
                          </a:solidFill>
                          <a:effectLst/>
                          <a:latin typeface="+mn-lt"/>
                          <a:ea typeface="+mn-ea"/>
                          <a:cs typeface="+mn-cs"/>
                        </a:rPr>
                        <a:t>80%-&gt;90%-&gt;95%</a:t>
                      </a:r>
                      <a:endParaRPr lang="sv-SE" altLang="zh-CN" sz="1050" kern="1200" dirty="0">
                        <a:solidFill>
                          <a:schemeClr val="dk1"/>
                        </a:solidFill>
                        <a:effectLst/>
                        <a:latin typeface="+mn-lt"/>
                        <a:ea typeface="+mn-ea"/>
                        <a:cs typeface="+mn-cs"/>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sz="1050" kern="1200" dirty="0">
                          <a:solidFill>
                            <a:schemeClr val="dk1"/>
                          </a:solidFill>
                          <a:effectLst/>
                          <a:latin typeface="+mn-lt"/>
                          <a:ea typeface="+mn-ea"/>
                          <a:cs typeface="+mn-cs"/>
                        </a:rPr>
                        <a:t>TS 28.533/28.532/531</a:t>
                      </a: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sz="1050" kern="1200" dirty="0">
                          <a:solidFill>
                            <a:schemeClr val="dk1"/>
                          </a:solidFill>
                          <a:effectLst/>
                          <a:latin typeface="+mn-lt"/>
                          <a:ea typeface="+mn-ea"/>
                          <a:cs typeface="+mn-cs"/>
                        </a:rPr>
                        <a:t>SP-181072</a:t>
                      </a: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altLang="zh-CN" sz="1050" b="0" kern="1200" dirty="0" smtClean="0">
                          <a:solidFill>
                            <a:schemeClr val="dk1"/>
                          </a:solidFill>
                          <a:effectLst/>
                          <a:latin typeface="+mn-lt"/>
                          <a:ea typeface="+mn-ea"/>
                          <a:cs typeface="Arial" panose="020B0604020202020204" pitchFamily="34" charset="0"/>
                        </a:rPr>
                        <a:t>SA#95 (Mar. 2022)</a:t>
                      </a:r>
                      <a:endParaRPr lang="sv-SE" altLang="zh-CN" sz="1050" b="0" kern="1200" dirty="0">
                        <a:solidFill>
                          <a:schemeClr val="dk1"/>
                        </a:solidFill>
                        <a:effectLst/>
                        <a:latin typeface="+mn-lt"/>
                        <a:ea typeface="+mn-ea"/>
                        <a:cs typeface="+mn-cs"/>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sz="1050" kern="1200" dirty="0">
                          <a:solidFill>
                            <a:schemeClr val="dk1"/>
                          </a:solidFill>
                          <a:effectLst/>
                          <a:latin typeface="+mn-lt"/>
                          <a:ea typeface="+mn-ea"/>
                          <a:cs typeface="+mn-cs"/>
                        </a:rPr>
                        <a:t>Huawei</a:t>
                      </a: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lang="sv-SE" sz="1050" kern="1200" dirty="0">
                        <a:solidFill>
                          <a:schemeClr val="dk1"/>
                        </a:solidFill>
                        <a:effectLst/>
                        <a:latin typeface="+mn-lt"/>
                        <a:ea typeface="+mn-ea"/>
                        <a:cs typeface="+mn-cs"/>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sz="1050" kern="1200" dirty="0">
                          <a:solidFill>
                            <a:schemeClr val="dk1"/>
                          </a:solidFill>
                          <a:effectLst/>
                          <a:latin typeface="+mn-lt"/>
                          <a:ea typeface="+mn-ea"/>
                          <a:cs typeface="+mn-cs"/>
                        </a:rPr>
                        <a:t>Service based discovery</a:t>
                      </a:r>
                    </a:p>
                  </a:txBody>
                  <a:tcPr marL="68580" marR="68580" marT="0" marB="0" anchor="ctr">
                    <a:solidFill>
                      <a:schemeClr val="tx2">
                        <a:lumMod val="20000"/>
                        <a:lumOff val="80000"/>
                      </a:schemeClr>
                    </a:solidFill>
                  </a:tcPr>
                </a:tc>
              </a:tr>
            </a:tbl>
          </a:graphicData>
        </a:graphic>
      </p:graphicFrame>
      <p:sp>
        <p:nvSpPr>
          <p:cNvPr id="6" name="矩形 5"/>
          <p:cNvSpPr/>
          <p:nvPr/>
        </p:nvSpPr>
        <p:spPr>
          <a:xfrm>
            <a:off x="205571" y="3661999"/>
            <a:ext cx="5342643" cy="2677656"/>
          </a:xfrm>
          <a:prstGeom prst="rect">
            <a:avLst/>
          </a:prstGeom>
        </p:spPr>
        <p:txBody>
          <a:bodyPr wrap="square">
            <a:spAutoFit/>
          </a:bodyPr>
          <a:lstStyle/>
          <a:p>
            <a:pPr lvl="0" defTabSz="1219170" eaLnBrk="1" fontAlgn="auto" hangingPunct="1">
              <a:spcBef>
                <a:spcPts val="0"/>
              </a:spcBef>
              <a:spcAft>
                <a:spcPts val="0"/>
              </a:spcAft>
              <a:defRPr/>
            </a:pPr>
            <a:r>
              <a:rPr lang="en-US" altLang="zh-CN" sz="1200" b="1" dirty="0" smtClean="0">
                <a:solidFill>
                  <a:prstClr val="black"/>
                </a:solidFill>
                <a:latin typeface="+mn-lt"/>
                <a:cs typeface="Arial" charset="0"/>
              </a:rPr>
              <a:t>eSON_5G</a:t>
            </a:r>
            <a:r>
              <a:rPr lang="en-US" altLang="zh-CN" sz="1200" b="1" smtClean="0">
                <a:solidFill>
                  <a:prstClr val="black"/>
                </a:solidFill>
                <a:latin typeface="+mn-lt"/>
                <a:cs typeface="Arial" charset="0"/>
              </a:rPr>
              <a:t>: </a:t>
            </a:r>
            <a:r>
              <a:rPr lang="en-US" altLang="zh-CN" sz="1200" smtClean="0">
                <a:solidFill>
                  <a:prstClr val="black"/>
                </a:solidFill>
                <a:latin typeface="+mn-lt"/>
                <a:cs typeface="Arial" charset="0"/>
              </a:rPr>
              <a:t>The </a:t>
            </a:r>
            <a:r>
              <a:rPr lang="en-US" altLang="zh-CN" sz="1200">
                <a:solidFill>
                  <a:prstClr val="black"/>
                </a:solidFill>
                <a:latin typeface="+mn-lt"/>
                <a:cs typeface="Arial" charset="0"/>
              </a:rPr>
              <a:t>group agreed CRs to add C-SON CCO control information and beam specific handover counters to MRO, and the conversion of draft CR for LBO SON function to CR. The main issue remain open has to do with how to notify consumers for actions taken by SON functions.</a:t>
            </a:r>
            <a:endParaRPr lang="en-US" altLang="zh-CN" sz="1200" b="1" dirty="0" smtClean="0">
              <a:solidFill>
                <a:prstClr val="black"/>
              </a:solidFill>
              <a:latin typeface="+mn-lt"/>
              <a:cs typeface="Arial" charset="0"/>
            </a:endParaRPr>
          </a:p>
          <a:p>
            <a:pPr defTabSz="1219170" eaLnBrk="1" fontAlgn="auto" hangingPunct="1">
              <a:spcBef>
                <a:spcPts val="0"/>
              </a:spcBef>
              <a:spcAft>
                <a:spcPts val="0"/>
              </a:spcAft>
              <a:defRPr/>
            </a:pPr>
            <a:endParaRPr lang="en-US" altLang="zh-CN" sz="1200" b="1" smtClean="0">
              <a:solidFill>
                <a:prstClr val="black"/>
              </a:solidFill>
              <a:latin typeface="+mn-lt"/>
              <a:cs typeface="Arial" charset="0"/>
            </a:endParaRPr>
          </a:p>
          <a:p>
            <a:pPr defTabSz="1219170" eaLnBrk="1" fontAlgn="auto" hangingPunct="1">
              <a:spcBef>
                <a:spcPts val="0"/>
              </a:spcBef>
              <a:spcAft>
                <a:spcPts val="0"/>
              </a:spcAft>
              <a:defRPr/>
            </a:pPr>
            <a:r>
              <a:rPr lang="en-US" altLang="zh-CN" sz="1200" b="1" smtClean="0">
                <a:solidFill>
                  <a:prstClr val="black"/>
                </a:solidFill>
                <a:latin typeface="+mn-lt"/>
                <a:cs typeface="Arial" charset="0"/>
              </a:rPr>
              <a:t>EE5GPLUS</a:t>
            </a:r>
            <a:r>
              <a:rPr lang="en-US" altLang="zh-CN" sz="1200" b="1">
                <a:solidFill>
                  <a:prstClr val="black"/>
                </a:solidFill>
                <a:latin typeface="+mn-lt"/>
                <a:cs typeface="Arial" charset="0"/>
              </a:rPr>
              <a:t>: </a:t>
            </a:r>
            <a:endParaRPr lang="en-US" altLang="zh-CN" sz="1200">
              <a:solidFill>
                <a:prstClr val="black"/>
              </a:solidFill>
              <a:latin typeface="+mn-lt"/>
              <a:cs typeface="Arial" charset="0"/>
            </a:endParaRPr>
          </a:p>
          <a:p>
            <a:pPr marL="171450" indent="-171450" defTabSz="1219170" eaLnBrk="1" fontAlgn="auto" hangingPunct="1">
              <a:spcBef>
                <a:spcPts val="0"/>
              </a:spcBef>
              <a:spcAft>
                <a:spcPts val="0"/>
              </a:spcAft>
              <a:buFont typeface="Wingdings" panose="05000000000000000000" pitchFamily="2" charset="2"/>
              <a:buChar char="Ø"/>
              <a:defRPr/>
            </a:pPr>
            <a:r>
              <a:rPr lang="en-US" altLang="zh-CN" sz="1200" smtClean="0">
                <a:solidFill>
                  <a:prstClr val="black"/>
                </a:solidFill>
                <a:latin typeface="+mn-lt"/>
                <a:cs typeface="Arial" charset="0"/>
              </a:rPr>
              <a:t>A </a:t>
            </a:r>
            <a:r>
              <a:rPr lang="en-US" altLang="zh-CN" sz="1200">
                <a:solidFill>
                  <a:prstClr val="black"/>
                </a:solidFill>
                <a:latin typeface="+mn-lt"/>
                <a:cs typeface="Arial" charset="0"/>
              </a:rPr>
              <a:t>Rel-17 CR (Energy Efficiency of the 5GC based on the useful output of 5GC user plane) to TS 28.554 has been agreed</a:t>
            </a:r>
          </a:p>
          <a:p>
            <a:pPr marL="171450" indent="-171450" defTabSz="1219170" eaLnBrk="1" fontAlgn="auto" hangingPunct="1">
              <a:spcBef>
                <a:spcPts val="0"/>
              </a:spcBef>
              <a:spcAft>
                <a:spcPts val="0"/>
              </a:spcAft>
              <a:buFont typeface="Wingdings" panose="05000000000000000000" pitchFamily="2" charset="2"/>
              <a:buChar char="Ø"/>
              <a:defRPr/>
            </a:pPr>
            <a:r>
              <a:rPr lang="en-US" altLang="zh-CN" sz="1200" smtClean="0">
                <a:solidFill>
                  <a:prstClr val="black"/>
                </a:solidFill>
                <a:latin typeface="+mn-lt"/>
                <a:cs typeface="Arial" charset="0"/>
              </a:rPr>
              <a:t>The </a:t>
            </a:r>
            <a:r>
              <a:rPr lang="en-US" altLang="zh-CN" sz="1200">
                <a:solidFill>
                  <a:prstClr val="black"/>
                </a:solidFill>
                <a:latin typeface="+mn-lt"/>
                <a:cs typeface="Arial" charset="0"/>
              </a:rPr>
              <a:t>WID has been revised to reflect what has really been achieved during </a:t>
            </a:r>
            <a:r>
              <a:rPr lang="en-US" altLang="zh-CN" sz="1200" smtClean="0">
                <a:solidFill>
                  <a:prstClr val="black"/>
                </a:solidFill>
                <a:latin typeface="+mn-lt"/>
                <a:cs typeface="Arial" charset="0"/>
              </a:rPr>
              <a:t>Rel-17</a:t>
            </a:r>
          </a:p>
          <a:p>
            <a:pPr marL="171450" indent="-171450" defTabSz="1219170" eaLnBrk="1" fontAlgn="auto" hangingPunct="1">
              <a:spcBef>
                <a:spcPts val="0"/>
              </a:spcBef>
              <a:spcAft>
                <a:spcPts val="0"/>
              </a:spcAft>
              <a:buFont typeface="Wingdings" panose="05000000000000000000" pitchFamily="2" charset="2"/>
              <a:buChar char="Ø"/>
              <a:defRPr/>
            </a:pPr>
            <a:endParaRPr lang="en-US" altLang="zh-CN" sz="1200">
              <a:solidFill>
                <a:prstClr val="black"/>
              </a:solidFill>
              <a:latin typeface="+mn-lt"/>
              <a:cs typeface="Arial" charset="0"/>
            </a:endParaRPr>
          </a:p>
          <a:p>
            <a:pPr lvl="0" defTabSz="1219170" eaLnBrk="1" fontAlgn="auto" hangingPunct="1">
              <a:spcBef>
                <a:spcPts val="0"/>
              </a:spcBef>
              <a:spcAft>
                <a:spcPts val="0"/>
              </a:spcAft>
              <a:defRPr/>
            </a:pPr>
            <a:r>
              <a:rPr lang="en-US" altLang="zh-CN" sz="1200" b="1">
                <a:solidFill>
                  <a:prstClr val="black"/>
                </a:solidFill>
                <a:latin typeface="+mn-lt"/>
                <a:cs typeface="Arial" charset="0"/>
              </a:rPr>
              <a:t>PACMAN: </a:t>
            </a:r>
            <a:r>
              <a:rPr lang="en-US" altLang="zh-CN" sz="1200">
                <a:solidFill>
                  <a:prstClr val="black"/>
                </a:solidFill>
                <a:latin typeface="+mn-lt"/>
                <a:cs typeface="Arial" charset="0"/>
              </a:rPr>
              <a:t>the following contributions were approved</a:t>
            </a:r>
            <a:r>
              <a:rPr lang="en-US" altLang="zh-CN" sz="1200" b="1">
                <a:solidFill>
                  <a:prstClr val="black"/>
                </a:solidFill>
                <a:latin typeface="+mn-lt"/>
                <a:cs typeface="Arial" charset="0"/>
              </a:rPr>
              <a:t>.</a:t>
            </a:r>
          </a:p>
          <a:p>
            <a:pPr marL="171450" lvl="0" indent="-171450" defTabSz="1219170" eaLnBrk="1" fontAlgn="auto" hangingPunct="1">
              <a:spcBef>
                <a:spcPts val="0"/>
              </a:spcBef>
              <a:spcAft>
                <a:spcPts val="0"/>
              </a:spcAft>
              <a:buFont typeface="Wingdings" panose="05000000000000000000" pitchFamily="2" charset="2"/>
              <a:buChar char="Ø"/>
              <a:defRPr/>
            </a:pPr>
            <a:r>
              <a:rPr lang="en-US" altLang="zh-CN" sz="1200">
                <a:solidFill>
                  <a:prstClr val="black"/>
                </a:solidFill>
                <a:latin typeface="+mn-lt"/>
                <a:cs typeface="Arial" charset="0"/>
              </a:rPr>
              <a:t>Both TS 28.314 and TS 28.315 are completed. </a:t>
            </a:r>
          </a:p>
          <a:p>
            <a:pPr marL="171450" lvl="0" indent="-171450" defTabSz="1219170" eaLnBrk="1" fontAlgn="auto" hangingPunct="1">
              <a:spcBef>
                <a:spcPts val="0"/>
              </a:spcBef>
              <a:spcAft>
                <a:spcPts val="0"/>
              </a:spcAft>
              <a:buFont typeface="Wingdings" panose="05000000000000000000" pitchFamily="2" charset="2"/>
              <a:buChar char="Ø"/>
              <a:defRPr/>
            </a:pPr>
            <a:r>
              <a:rPr lang="en-US" altLang="zh-CN" sz="1200" smtClean="0">
                <a:solidFill>
                  <a:prstClr val="black"/>
                </a:solidFill>
                <a:latin typeface="+mn-lt"/>
                <a:cs typeface="Arial" charset="0"/>
              </a:rPr>
              <a:t>PnC </a:t>
            </a:r>
            <a:r>
              <a:rPr lang="en-US" altLang="zh-CN" sz="1200">
                <a:solidFill>
                  <a:prstClr val="black"/>
                </a:solidFill>
                <a:latin typeface="+mn-lt"/>
                <a:cs typeface="Arial" charset="0"/>
              </a:rPr>
              <a:t>Concepts and Requirements, procedure minor updates</a:t>
            </a:r>
          </a:p>
          <a:p>
            <a:pPr marL="171450" lvl="0" indent="-171450" defTabSz="1219170" eaLnBrk="1" fontAlgn="auto" hangingPunct="1">
              <a:spcBef>
                <a:spcPts val="0"/>
              </a:spcBef>
              <a:spcAft>
                <a:spcPts val="0"/>
              </a:spcAft>
              <a:buFont typeface="Wingdings" panose="05000000000000000000" pitchFamily="2" charset="2"/>
              <a:buChar char="Ø"/>
              <a:defRPr/>
            </a:pPr>
            <a:r>
              <a:rPr lang="en-US" altLang="zh-CN" sz="1200">
                <a:solidFill>
                  <a:prstClr val="black"/>
                </a:solidFill>
                <a:latin typeface="+mn-lt"/>
                <a:cs typeface="Arial" charset="0"/>
              </a:rPr>
              <a:t>28.316 PnC Data formats - DHCP </a:t>
            </a:r>
            <a:r>
              <a:rPr lang="en-US" altLang="zh-CN" sz="1200" smtClean="0">
                <a:solidFill>
                  <a:prstClr val="black"/>
                </a:solidFill>
                <a:latin typeface="+mn-lt"/>
                <a:cs typeface="Arial" charset="0"/>
              </a:rPr>
              <a:t>Request</a:t>
            </a:r>
            <a:endParaRPr lang="en-US" altLang="zh-CN" sz="1200" dirty="0">
              <a:solidFill>
                <a:prstClr val="black"/>
              </a:solidFill>
              <a:latin typeface="+mn-lt"/>
              <a:cs typeface="Arial" charset="0"/>
            </a:endParaRPr>
          </a:p>
        </p:txBody>
      </p:sp>
      <p:sp>
        <p:nvSpPr>
          <p:cNvPr id="5" name="Title 1"/>
          <p:cNvSpPr txBox="1">
            <a:spLocks/>
          </p:cNvSpPr>
          <p:nvPr/>
        </p:nvSpPr>
        <p:spPr>
          <a:xfrm>
            <a:off x="205572" y="4603"/>
            <a:ext cx="10139206" cy="920688"/>
          </a:xfrm>
          <a:prstGeom prst="rect">
            <a:avLst/>
          </a:prstGeom>
        </p:spPr>
        <p:txBody>
          <a:bodyPr/>
          <a:lstStyle>
            <a:lvl1pPr algn="ctr" rtl="0" eaLnBrk="0" fontAlgn="base" hangingPunct="0">
              <a:spcBef>
                <a:spcPct val="0"/>
              </a:spcBef>
              <a:spcAft>
                <a:spcPct val="0"/>
              </a:spcAft>
              <a:defRPr sz="4200">
                <a:solidFill>
                  <a:srgbClr val="FF0000"/>
                </a:solidFill>
                <a:latin typeface="+mj-lt"/>
                <a:ea typeface="+mj-ea"/>
                <a:cs typeface="+mj-cs"/>
              </a:defRPr>
            </a:lvl1pPr>
            <a:lvl2pPr algn="ctr" rtl="0" eaLnBrk="0" fontAlgn="base" hangingPunct="0">
              <a:spcBef>
                <a:spcPct val="0"/>
              </a:spcBef>
              <a:spcAft>
                <a:spcPct val="0"/>
              </a:spcAft>
              <a:defRPr sz="4200">
                <a:solidFill>
                  <a:srgbClr val="FF0000"/>
                </a:solidFill>
                <a:latin typeface="Calibri" pitchFamily="34" charset="0"/>
              </a:defRPr>
            </a:lvl2pPr>
            <a:lvl3pPr algn="ctr" rtl="0" eaLnBrk="0" fontAlgn="base" hangingPunct="0">
              <a:spcBef>
                <a:spcPct val="0"/>
              </a:spcBef>
              <a:spcAft>
                <a:spcPct val="0"/>
              </a:spcAft>
              <a:defRPr sz="4200">
                <a:solidFill>
                  <a:srgbClr val="FF0000"/>
                </a:solidFill>
                <a:latin typeface="Calibri" pitchFamily="34" charset="0"/>
              </a:defRPr>
            </a:lvl3pPr>
            <a:lvl4pPr algn="ctr" rtl="0" eaLnBrk="0" fontAlgn="base" hangingPunct="0">
              <a:spcBef>
                <a:spcPct val="0"/>
              </a:spcBef>
              <a:spcAft>
                <a:spcPct val="0"/>
              </a:spcAft>
              <a:defRPr sz="4200">
                <a:solidFill>
                  <a:srgbClr val="FF0000"/>
                </a:solidFill>
                <a:latin typeface="Calibri" pitchFamily="34" charset="0"/>
              </a:defRPr>
            </a:lvl4pPr>
            <a:lvl5pPr algn="ctr" rtl="0" eaLnBrk="0" fontAlgn="base" hangingPunct="0">
              <a:spcBef>
                <a:spcPct val="0"/>
              </a:spcBef>
              <a:spcAft>
                <a:spcPct val="0"/>
              </a:spcAft>
              <a:defRPr sz="4200">
                <a:solidFill>
                  <a:srgbClr val="FF0000"/>
                </a:solidFill>
                <a:latin typeface="Calibri" pitchFamily="34" charset="0"/>
              </a:defRPr>
            </a:lvl5pPr>
            <a:lvl6pPr marL="609585" algn="ctr" rtl="0" eaLnBrk="0" fontAlgn="base" hangingPunct="0">
              <a:spcBef>
                <a:spcPct val="0"/>
              </a:spcBef>
              <a:spcAft>
                <a:spcPct val="0"/>
              </a:spcAft>
              <a:defRPr sz="4267">
                <a:solidFill>
                  <a:srgbClr val="FF0000"/>
                </a:solidFill>
                <a:latin typeface="Calibri" pitchFamily="34" charset="0"/>
              </a:defRPr>
            </a:lvl6pPr>
            <a:lvl7pPr marL="1219170" algn="ctr" rtl="0" eaLnBrk="0" fontAlgn="base" hangingPunct="0">
              <a:spcBef>
                <a:spcPct val="0"/>
              </a:spcBef>
              <a:spcAft>
                <a:spcPct val="0"/>
              </a:spcAft>
              <a:defRPr sz="4267">
                <a:solidFill>
                  <a:srgbClr val="FF0000"/>
                </a:solidFill>
                <a:latin typeface="Calibri" pitchFamily="34" charset="0"/>
              </a:defRPr>
            </a:lvl7pPr>
            <a:lvl8pPr marL="1828754" algn="ctr" rtl="0" eaLnBrk="0" fontAlgn="base" hangingPunct="0">
              <a:spcBef>
                <a:spcPct val="0"/>
              </a:spcBef>
              <a:spcAft>
                <a:spcPct val="0"/>
              </a:spcAft>
              <a:defRPr sz="4267">
                <a:solidFill>
                  <a:srgbClr val="FF0000"/>
                </a:solidFill>
                <a:latin typeface="Calibri" pitchFamily="34" charset="0"/>
              </a:defRPr>
            </a:lvl8pPr>
            <a:lvl9pPr marL="2438339" algn="ctr" rtl="0" eaLnBrk="0" fontAlgn="base" hangingPunct="0">
              <a:spcBef>
                <a:spcPct val="0"/>
              </a:spcBef>
              <a:spcAft>
                <a:spcPct val="0"/>
              </a:spcAft>
              <a:defRPr sz="4267">
                <a:solidFill>
                  <a:srgbClr val="FF0000"/>
                </a:solidFill>
                <a:latin typeface="Calibri" pitchFamily="34" charset="0"/>
              </a:defRPr>
            </a:lvl9pPr>
          </a:lstStyle>
          <a:p>
            <a:r>
              <a:rPr lang="en-US" altLang="zh-CN" sz="3200" kern="0" dirty="0" smtClean="0"/>
              <a:t>Rel-17 WI eSON_5G/PACMAN/E_HOO/EE5GPLUS/5GDMS</a:t>
            </a:r>
            <a:endParaRPr lang="sv-SE" sz="3200" kern="0" dirty="0"/>
          </a:p>
        </p:txBody>
      </p:sp>
      <p:sp>
        <p:nvSpPr>
          <p:cNvPr id="4" name="矩形 3"/>
          <p:cNvSpPr/>
          <p:nvPr/>
        </p:nvSpPr>
        <p:spPr>
          <a:xfrm>
            <a:off x="5695933" y="3661999"/>
            <a:ext cx="6043745" cy="2308324"/>
          </a:xfrm>
          <a:prstGeom prst="rect">
            <a:avLst/>
          </a:prstGeom>
        </p:spPr>
        <p:txBody>
          <a:bodyPr wrap="square">
            <a:spAutoFit/>
          </a:bodyPr>
          <a:lstStyle/>
          <a:p>
            <a:pPr lvl="0" defTabSz="1219170" eaLnBrk="1" fontAlgn="auto" hangingPunct="1">
              <a:spcBef>
                <a:spcPts val="0"/>
              </a:spcBef>
              <a:spcAft>
                <a:spcPts val="0"/>
              </a:spcAft>
              <a:defRPr/>
            </a:pPr>
            <a:r>
              <a:rPr lang="en-US" altLang="zh-CN" sz="1200" b="1" smtClean="0">
                <a:solidFill>
                  <a:prstClr val="black"/>
                </a:solidFill>
                <a:latin typeface="+mn-lt"/>
                <a:cs typeface="Arial" charset="0"/>
              </a:rPr>
              <a:t>E_HOO:</a:t>
            </a:r>
            <a:r>
              <a:rPr lang="en-US" altLang="zh-CN" sz="1200">
                <a:solidFill>
                  <a:prstClr val="black"/>
                </a:solidFill>
                <a:latin typeface="+mn-lt"/>
                <a:cs typeface="Arial" charset="0"/>
              </a:rPr>
              <a:t> </a:t>
            </a:r>
            <a:endParaRPr lang="en-US" altLang="zh-CN" sz="1200" smtClean="0">
              <a:solidFill>
                <a:prstClr val="black"/>
              </a:solidFill>
              <a:latin typeface="+mn-lt"/>
              <a:cs typeface="Arial" charset="0"/>
            </a:endParaRPr>
          </a:p>
          <a:p>
            <a:pPr marL="171450" lvl="0" indent="-171450" defTabSz="1219170" eaLnBrk="1" fontAlgn="auto" hangingPunct="1">
              <a:spcBef>
                <a:spcPts val="0"/>
              </a:spcBef>
              <a:spcAft>
                <a:spcPts val="0"/>
              </a:spcAft>
              <a:buFont typeface="Wingdings" panose="05000000000000000000" pitchFamily="2" charset="2"/>
              <a:buChar char="Ø"/>
              <a:defRPr/>
            </a:pPr>
            <a:r>
              <a:rPr lang="en-US" altLang="zh-CN" sz="1200" smtClean="0">
                <a:solidFill>
                  <a:prstClr val="black"/>
                </a:solidFill>
                <a:latin typeface="+mn-lt"/>
                <a:cs typeface="Arial" charset="0"/>
              </a:rPr>
              <a:t>Most </a:t>
            </a:r>
            <a:r>
              <a:rPr lang="en-US" altLang="zh-CN" sz="1200">
                <a:solidFill>
                  <a:prstClr val="black"/>
                </a:solidFill>
                <a:latin typeface="+mn-lt"/>
                <a:cs typeface="Arial" charset="0"/>
              </a:rPr>
              <a:t>of Stage 1 is agreed, only two clauses not agreed this meeting. They need to be contributed to next meeting, which is the last for the WI.</a:t>
            </a:r>
          </a:p>
          <a:p>
            <a:pPr marL="171450" lvl="0" indent="-171450" defTabSz="1219170" eaLnBrk="1" fontAlgn="auto" hangingPunct="1">
              <a:spcBef>
                <a:spcPts val="0"/>
              </a:spcBef>
              <a:spcAft>
                <a:spcPts val="0"/>
              </a:spcAft>
              <a:buFont typeface="Wingdings" panose="05000000000000000000" pitchFamily="2" charset="2"/>
              <a:buChar char="Ø"/>
              <a:defRPr/>
            </a:pPr>
            <a:r>
              <a:rPr lang="en-US" altLang="zh-CN" sz="1200" smtClean="0">
                <a:solidFill>
                  <a:prstClr val="black"/>
                </a:solidFill>
                <a:latin typeface="+mn-lt"/>
                <a:cs typeface="Arial" charset="0"/>
              </a:rPr>
              <a:t>Stage </a:t>
            </a:r>
            <a:r>
              <a:rPr lang="en-US" altLang="zh-CN" sz="1200">
                <a:solidFill>
                  <a:prstClr val="black"/>
                </a:solidFill>
                <a:latin typeface="+mn-lt"/>
                <a:cs typeface="Arial" charset="0"/>
              </a:rPr>
              <a:t>1 is collected in a Draft CR, which needs to be converted to a proper CR for next meeting.</a:t>
            </a:r>
          </a:p>
          <a:p>
            <a:pPr marL="171450" lvl="0" indent="-171450" defTabSz="1219170" eaLnBrk="1" fontAlgn="auto" hangingPunct="1">
              <a:spcBef>
                <a:spcPts val="0"/>
              </a:spcBef>
              <a:spcAft>
                <a:spcPts val="0"/>
              </a:spcAft>
              <a:buFont typeface="Wingdings" panose="05000000000000000000" pitchFamily="2" charset="2"/>
              <a:buChar char="Ø"/>
              <a:defRPr/>
            </a:pPr>
            <a:r>
              <a:rPr lang="en-US" altLang="zh-CN" sz="1200" smtClean="0">
                <a:solidFill>
                  <a:prstClr val="black"/>
                </a:solidFill>
                <a:latin typeface="+mn-lt"/>
                <a:cs typeface="Arial" charset="0"/>
              </a:rPr>
              <a:t>Stage </a:t>
            </a:r>
            <a:r>
              <a:rPr lang="en-US" altLang="zh-CN" sz="1200">
                <a:solidFill>
                  <a:prstClr val="black"/>
                </a:solidFill>
                <a:latin typeface="+mn-lt"/>
                <a:cs typeface="Arial" charset="0"/>
              </a:rPr>
              <a:t>2 and 3 finished.</a:t>
            </a:r>
          </a:p>
          <a:p>
            <a:pPr marL="171450" lvl="0" indent="-171450" defTabSz="1219170" eaLnBrk="1" fontAlgn="auto" hangingPunct="1">
              <a:spcBef>
                <a:spcPts val="0"/>
              </a:spcBef>
              <a:spcAft>
                <a:spcPts val="0"/>
              </a:spcAft>
              <a:buFont typeface="Wingdings" panose="05000000000000000000" pitchFamily="2" charset="2"/>
              <a:buChar char="Ø"/>
              <a:defRPr/>
            </a:pPr>
            <a:r>
              <a:rPr lang="en-US" altLang="zh-CN" sz="1200" smtClean="0">
                <a:solidFill>
                  <a:prstClr val="black"/>
                </a:solidFill>
                <a:latin typeface="+mn-lt"/>
                <a:cs typeface="Arial" charset="0"/>
              </a:rPr>
              <a:t>Measurements </a:t>
            </a:r>
            <a:r>
              <a:rPr lang="en-US" altLang="zh-CN" sz="1200">
                <a:solidFill>
                  <a:prstClr val="black"/>
                </a:solidFill>
                <a:latin typeface="+mn-lt"/>
                <a:cs typeface="Arial" charset="0"/>
              </a:rPr>
              <a:t>finished.</a:t>
            </a:r>
          </a:p>
          <a:p>
            <a:pPr defTabSz="1219170" eaLnBrk="1" fontAlgn="auto" hangingPunct="1">
              <a:spcBef>
                <a:spcPts val="0"/>
              </a:spcBef>
              <a:spcAft>
                <a:spcPts val="0"/>
              </a:spcAft>
              <a:defRPr/>
            </a:pPr>
            <a:endParaRPr lang="en-US" altLang="zh-CN" sz="1200" b="1" dirty="0" smtClean="0">
              <a:solidFill>
                <a:prstClr val="black"/>
              </a:solidFill>
              <a:latin typeface="+mn-lt"/>
              <a:cs typeface="Arial" charset="0"/>
            </a:endParaRPr>
          </a:p>
          <a:p>
            <a:pPr defTabSz="1219170" eaLnBrk="1" fontAlgn="auto" hangingPunct="1">
              <a:spcBef>
                <a:spcPts val="0"/>
              </a:spcBef>
              <a:spcAft>
                <a:spcPts val="0"/>
              </a:spcAft>
              <a:defRPr/>
            </a:pPr>
            <a:r>
              <a:rPr lang="en-US" altLang="zh-CN" sz="1200" b="1" smtClean="0">
                <a:solidFill>
                  <a:prstClr val="black"/>
                </a:solidFill>
                <a:latin typeface="+mn-lt"/>
                <a:cs typeface="Arial" charset="0"/>
              </a:rPr>
              <a:t>5GDMS:</a:t>
            </a:r>
            <a:endParaRPr lang="en-US" altLang="zh-CN" sz="1200" b="1" dirty="0" smtClean="0">
              <a:solidFill>
                <a:prstClr val="black"/>
              </a:solidFill>
              <a:latin typeface="+mn-lt"/>
              <a:cs typeface="Arial" charset="0"/>
            </a:endParaRPr>
          </a:p>
          <a:p>
            <a:pPr marL="285750" indent="-285750" defTabSz="1219170" eaLnBrk="1" fontAlgn="auto" hangingPunct="1">
              <a:spcBef>
                <a:spcPts val="0"/>
              </a:spcBef>
              <a:spcAft>
                <a:spcPts val="0"/>
              </a:spcAft>
              <a:buFont typeface="Wingdings" panose="05000000000000000000" pitchFamily="2" charset="2"/>
              <a:buChar char="Ø"/>
              <a:defRPr/>
            </a:pPr>
            <a:r>
              <a:rPr lang="en-US" altLang="zh-CN" sz="1200">
                <a:solidFill>
                  <a:prstClr val="black"/>
                </a:solidFill>
                <a:latin typeface="+mn-lt"/>
                <a:cs typeface="Arial" charset="0"/>
              </a:rPr>
              <a:t>Progress remains at 95%, need to replan to next SA meeting in March.</a:t>
            </a:r>
          </a:p>
          <a:p>
            <a:pPr marL="285750" indent="-285750" defTabSz="1219170" eaLnBrk="1" fontAlgn="auto" hangingPunct="1">
              <a:spcBef>
                <a:spcPts val="0"/>
              </a:spcBef>
              <a:spcAft>
                <a:spcPts val="0"/>
              </a:spcAft>
              <a:buFont typeface="Wingdings" panose="05000000000000000000" pitchFamily="2" charset="2"/>
              <a:buChar char="Ø"/>
              <a:defRPr/>
            </a:pPr>
            <a:r>
              <a:rPr lang="en-US" altLang="zh-CN" sz="1200">
                <a:solidFill>
                  <a:prstClr val="black"/>
                </a:solidFill>
                <a:latin typeface="+mn-lt"/>
                <a:cs typeface="Arial" charset="0"/>
              </a:rPr>
              <a:t>Exec summary: Error in YANG solution set is corrected. A solution for discovery of managed entities was discussed, but agreement could not be reached</a:t>
            </a:r>
            <a:r>
              <a:rPr lang="en-US" altLang="zh-CN" sz="1200" smtClean="0">
                <a:solidFill>
                  <a:prstClr val="black"/>
                </a:solidFill>
                <a:latin typeface="+mn-lt"/>
                <a:cs typeface="Arial" charset="0"/>
              </a:rPr>
              <a:t>..</a:t>
            </a:r>
            <a:endParaRPr lang="en-US" altLang="zh-CN" sz="1200" dirty="0">
              <a:solidFill>
                <a:prstClr val="black"/>
              </a:solidFill>
              <a:latin typeface="+mn-lt"/>
              <a:cs typeface="Arial" charset="0"/>
            </a:endParaRPr>
          </a:p>
        </p:txBody>
      </p:sp>
    </p:spTree>
    <p:extLst>
      <p:ext uri="{BB962C8B-B14F-4D97-AF65-F5344CB8AC3E}">
        <p14:creationId xmlns:p14="http://schemas.microsoft.com/office/powerpoint/2010/main" val="189828393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205573" y="3598962"/>
            <a:ext cx="11681824" cy="292388"/>
          </a:xfrm>
          <a:prstGeom prst="rect">
            <a:avLst/>
          </a:prstGeom>
          <a:solidFill>
            <a:srgbClr val="92D050"/>
          </a:solidFill>
        </p:spPr>
        <p:txBody>
          <a:bodyPr wrap="square" rtlCol="0">
            <a:spAutoFit/>
          </a:bodyPr>
          <a:lstStyle/>
          <a:p>
            <a:pPr algn="ctr"/>
            <a:r>
              <a:rPr lang="en-US" altLang="zh-CN" b="1" dirty="0" smtClean="0">
                <a:solidFill>
                  <a:prstClr val="black"/>
                </a:solidFill>
              </a:rPr>
              <a:t>Working Progress</a:t>
            </a:r>
            <a:endParaRPr lang="zh-CN" altLang="en-US" b="1" dirty="0">
              <a:solidFill>
                <a:prstClr val="black"/>
              </a:solidFill>
            </a:endParaRPr>
          </a:p>
        </p:txBody>
      </p:sp>
      <p:graphicFrame>
        <p:nvGraphicFramePr>
          <p:cNvPr id="2" name="表格 1"/>
          <p:cNvGraphicFramePr>
            <a:graphicFrameLocks noGrp="1"/>
          </p:cNvGraphicFramePr>
          <p:nvPr>
            <p:extLst>
              <p:ext uri="{D42A27DB-BD31-4B8C-83A1-F6EECF244321}">
                <p14:modId xmlns:p14="http://schemas.microsoft.com/office/powerpoint/2010/main" val="2758019524"/>
              </p:ext>
            </p:extLst>
          </p:nvPr>
        </p:nvGraphicFramePr>
        <p:xfrm>
          <a:off x="205572" y="1014738"/>
          <a:ext cx="11681825" cy="2586351"/>
        </p:xfrm>
        <a:graphic>
          <a:graphicData uri="http://schemas.openxmlformats.org/drawingml/2006/table">
            <a:tbl>
              <a:tblPr firstRow="1" bandRow="1">
                <a:tableStyleId>{5C22544A-7EE6-4342-B048-85BDC9FD1C3A}</a:tableStyleId>
              </a:tblPr>
              <a:tblGrid>
                <a:gridCol w="888236"/>
                <a:gridCol w="1830367"/>
                <a:gridCol w="1524000"/>
                <a:gridCol w="2174243"/>
                <a:gridCol w="1007795"/>
                <a:gridCol w="1461649"/>
                <a:gridCol w="771207"/>
                <a:gridCol w="1153299"/>
                <a:gridCol w="871029"/>
              </a:tblGrid>
              <a:tr h="337665">
                <a:tc>
                  <a:txBody>
                    <a:bodyPr/>
                    <a:lstStyle/>
                    <a:p>
                      <a:pPr algn="ctr">
                        <a:spcAft>
                          <a:spcPts val="0"/>
                        </a:spcAft>
                      </a:pPr>
                      <a:r>
                        <a:rPr lang="en-GB" sz="1200" b="1" kern="1200" dirty="0">
                          <a:solidFill>
                            <a:schemeClr val="lt1"/>
                          </a:solidFill>
                          <a:latin typeface="+mn-lt"/>
                          <a:ea typeface="+mn-ea"/>
                          <a:cs typeface="+mn-cs"/>
                        </a:rPr>
                        <a:t>WI code</a:t>
                      </a:r>
                      <a:endParaRPr lang="sv-SE" sz="1200" b="1" kern="1200" dirty="0">
                        <a:solidFill>
                          <a:schemeClr val="lt1"/>
                        </a:solidFill>
                        <a:latin typeface="+mn-lt"/>
                        <a:ea typeface="+mn-ea"/>
                        <a:cs typeface="+mn-cs"/>
                      </a:endParaRPr>
                    </a:p>
                  </a:txBody>
                  <a:tcPr marL="9525" marR="9525" marT="9525" marB="9525" anchor="ctr">
                    <a:solidFill>
                      <a:srgbClr val="92D050"/>
                    </a:solidFill>
                  </a:tcPr>
                </a:tc>
                <a:tc>
                  <a:txBody>
                    <a:bodyPr/>
                    <a:lstStyle/>
                    <a:p>
                      <a:pPr algn="ctr">
                        <a:spcAft>
                          <a:spcPts val="0"/>
                        </a:spcAft>
                      </a:pPr>
                      <a:r>
                        <a:rPr lang="en-GB" sz="1200" b="1" kern="1200" dirty="0">
                          <a:solidFill>
                            <a:schemeClr val="lt1"/>
                          </a:solidFill>
                          <a:latin typeface="+mn-lt"/>
                          <a:ea typeface="+mn-ea"/>
                          <a:cs typeface="+mn-cs"/>
                        </a:rPr>
                        <a:t>WI Title</a:t>
                      </a:r>
                      <a:endParaRPr lang="sv-SE" sz="1200" b="1" kern="1200" dirty="0">
                        <a:solidFill>
                          <a:schemeClr val="lt1"/>
                        </a:solidFill>
                        <a:latin typeface="+mn-lt"/>
                        <a:ea typeface="+mn-ea"/>
                        <a:cs typeface="+mn-cs"/>
                      </a:endParaRPr>
                    </a:p>
                  </a:txBody>
                  <a:tcPr marL="9525" marR="9525" marT="9525" marB="9525" anchor="ct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v-SE" sz="1200" dirty="0" err="1">
                          <a:latin typeface="+mn-lt"/>
                        </a:rPr>
                        <a:t>Completion</a:t>
                      </a:r>
                      <a:r>
                        <a:rPr lang="sv-SE" sz="1200" dirty="0">
                          <a:latin typeface="+mn-lt"/>
                        </a:rPr>
                        <a:t> rate</a:t>
                      </a:r>
                    </a:p>
                  </a:txBody>
                  <a:tcPr anchor="ct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v-SE" sz="1200" dirty="0">
                          <a:latin typeface="+mn-lt"/>
                        </a:rPr>
                        <a:t>TS/TR</a:t>
                      </a:r>
                    </a:p>
                  </a:txBody>
                  <a:tcPr anchor="ct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200" dirty="0" err="1">
                          <a:latin typeface="+mn-lt"/>
                        </a:rPr>
                        <a:t>Tdoc</a:t>
                      </a:r>
                      <a:r>
                        <a:rPr lang="en-US" altLang="zh-CN" sz="1200" dirty="0">
                          <a:latin typeface="+mn-lt"/>
                        </a:rPr>
                        <a:t> reference</a:t>
                      </a:r>
                      <a:endParaRPr lang="sv-SE" sz="1200" dirty="0">
                        <a:latin typeface="+mn-lt"/>
                      </a:endParaRPr>
                    </a:p>
                  </a:txBody>
                  <a:tcPr anchor="ctr">
                    <a:solidFill>
                      <a:srgbClr val="92D050"/>
                    </a:solidFill>
                  </a:tcPr>
                </a:tc>
                <a:tc>
                  <a:txBody>
                    <a:bodyPr/>
                    <a:lstStyle/>
                    <a:p>
                      <a:pPr algn="ctr"/>
                      <a:r>
                        <a:rPr lang="sv-SE" sz="1200" dirty="0">
                          <a:latin typeface="+mn-lt"/>
                        </a:rPr>
                        <a:t>Target date</a:t>
                      </a:r>
                    </a:p>
                  </a:txBody>
                  <a:tcPr anchor="ctr">
                    <a:solidFill>
                      <a:srgbClr val="92D050"/>
                    </a:solidFill>
                  </a:tcPr>
                </a:tc>
                <a:tc>
                  <a:txBody>
                    <a:bodyPr/>
                    <a:lstStyle/>
                    <a:p>
                      <a:pPr algn="ctr"/>
                      <a:r>
                        <a:rPr lang="sv-SE" sz="1200" dirty="0">
                          <a:latin typeface="+mn-lt"/>
                        </a:rPr>
                        <a:t>Rapporteur</a:t>
                      </a:r>
                    </a:p>
                  </a:txBody>
                  <a:tcPr anchor="ctr">
                    <a:solidFill>
                      <a:srgbClr val="92D050"/>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altLang="zh-CN" sz="1200" dirty="0">
                          <a:latin typeface="+mn-lt"/>
                        </a:rPr>
                        <a:t>Related</a:t>
                      </a:r>
                      <a:r>
                        <a:rPr lang="sv-SE" altLang="zh-CN" sz="1200" baseline="0" dirty="0">
                          <a:latin typeface="+mn-lt"/>
                        </a:rPr>
                        <a:t> groups</a:t>
                      </a:r>
                      <a:endParaRPr lang="sv-SE" sz="1200" dirty="0">
                        <a:latin typeface="+mn-lt"/>
                      </a:endParaRPr>
                    </a:p>
                  </a:txBody>
                  <a:tcPr anchor="ctr">
                    <a:solidFill>
                      <a:srgbClr val="92D050"/>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sz="1200" dirty="0">
                          <a:latin typeface="+mn-lt"/>
                        </a:rPr>
                        <a:t>Related</a:t>
                      </a:r>
                      <a:r>
                        <a:rPr lang="sv-SE" sz="1200" baseline="0" dirty="0">
                          <a:latin typeface="+mn-lt"/>
                        </a:rPr>
                        <a:t> </a:t>
                      </a:r>
                      <a:r>
                        <a:rPr lang="en-US" altLang="zh-CN" sz="1200" dirty="0">
                          <a:latin typeface="+mn-lt"/>
                        </a:rPr>
                        <a:t>topic</a:t>
                      </a:r>
                      <a:endParaRPr lang="sv-SE" sz="1200" dirty="0">
                        <a:latin typeface="+mn-lt"/>
                      </a:endParaRPr>
                    </a:p>
                  </a:txBody>
                  <a:tcPr anchor="ctr">
                    <a:solidFill>
                      <a:srgbClr val="92D050"/>
                    </a:solidFill>
                  </a:tcPr>
                </a:tc>
              </a:tr>
              <a:tr h="407031">
                <a:tc>
                  <a:txBody>
                    <a:bodyPr/>
                    <a:lstStyle/>
                    <a:p>
                      <a:pPr algn="ctr">
                        <a:spcAft>
                          <a:spcPts val="0"/>
                        </a:spcAft>
                      </a:pPr>
                      <a:r>
                        <a:rPr lang="en-GB" sz="1200" b="1" dirty="0">
                          <a:solidFill>
                            <a:schemeClr val="tx1"/>
                          </a:solidFill>
                          <a:effectLst/>
                          <a:latin typeface="+mn-lt"/>
                          <a:ea typeface="宋体" panose="02010600030101010101" pitchFamily="2" charset="-122"/>
                        </a:rPr>
                        <a:t>OAM_NPN</a:t>
                      </a:r>
                      <a:endParaRPr lang="zh-CN" sz="1200" b="1" dirty="0">
                        <a:solidFill>
                          <a:schemeClr val="tx1"/>
                        </a:solidFill>
                        <a:effectLst/>
                        <a:latin typeface="+mn-lt"/>
                        <a:ea typeface="宋体" panose="02010600030101010101" pitchFamily="2" charset="-122"/>
                      </a:endParaRPr>
                    </a:p>
                  </a:txBody>
                  <a:tcPr marL="9525" marR="9525" marT="9525" marB="9525">
                    <a:solidFill>
                      <a:schemeClr val="tx2">
                        <a:lumMod val="20000"/>
                        <a:lumOff val="80000"/>
                      </a:schemeClr>
                    </a:solidFill>
                  </a:tcPr>
                </a:tc>
                <a:tc>
                  <a:txBody>
                    <a:bodyPr/>
                    <a:lstStyle/>
                    <a:p>
                      <a:pPr algn="l">
                        <a:spcAft>
                          <a:spcPts val="0"/>
                        </a:spcAft>
                      </a:pPr>
                      <a:r>
                        <a:rPr lang="en-GB" sz="1200">
                          <a:solidFill>
                            <a:srgbClr val="000000"/>
                          </a:solidFill>
                          <a:effectLst/>
                          <a:latin typeface="+mn-lt"/>
                          <a:ea typeface="宋体" panose="02010600030101010101" pitchFamily="2" charset="-122"/>
                        </a:rPr>
                        <a:t>Management of non-public networks</a:t>
                      </a:r>
                      <a:endParaRPr lang="zh-CN" sz="1200">
                        <a:effectLst/>
                        <a:latin typeface="+mn-lt"/>
                        <a:ea typeface="宋体" panose="02010600030101010101" pitchFamily="2" charset="-122"/>
                      </a:endParaRPr>
                    </a:p>
                  </a:txBody>
                  <a:tcPr marL="9525" marR="9525" marT="9525" marB="9525">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altLang="zh-CN" sz="1050" b="0" kern="1200" smtClean="0">
                          <a:solidFill>
                            <a:schemeClr val="tx1"/>
                          </a:solidFill>
                          <a:effectLst/>
                          <a:latin typeface="+mn-lt"/>
                          <a:ea typeface="+mn-ea"/>
                          <a:cs typeface="Arial" panose="020B0604020202020204" pitchFamily="34" charset="0"/>
                        </a:rPr>
                        <a:t>70</a:t>
                      </a:r>
                      <a:r>
                        <a:rPr lang="en-US" altLang="zh-CN" sz="1050" b="0" kern="1200" dirty="0" smtClean="0">
                          <a:solidFill>
                            <a:schemeClr val="tx1"/>
                          </a:solidFill>
                          <a:effectLst/>
                          <a:latin typeface="+mn-lt"/>
                          <a:ea typeface="+mn-ea"/>
                          <a:cs typeface="Arial" panose="020B0604020202020204" pitchFamily="34" charset="0"/>
                        </a:rPr>
                        <a:t>%-&gt;</a:t>
                      </a:r>
                      <a:r>
                        <a:rPr lang="en-US" altLang="zh-CN" sz="1050" b="0" kern="1200" smtClean="0">
                          <a:solidFill>
                            <a:schemeClr val="tx1"/>
                          </a:solidFill>
                          <a:effectLst/>
                          <a:latin typeface="+mn-lt"/>
                          <a:ea typeface="+mn-ea"/>
                          <a:cs typeface="Arial" panose="020B0604020202020204" pitchFamily="34" charset="0"/>
                        </a:rPr>
                        <a:t>80%-&gt;85%</a:t>
                      </a:r>
                      <a:endParaRPr lang="sv-SE" altLang="zh-CN" sz="1050" b="0" kern="1200" dirty="0">
                        <a:solidFill>
                          <a:schemeClr val="tx1"/>
                        </a:solidFill>
                        <a:effectLst/>
                        <a:latin typeface="+mn-lt"/>
                        <a:ea typeface="+mn-ea"/>
                        <a:cs typeface="Arial" panose="020B0604020202020204" pitchFamily="34" charset="0"/>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altLang="zh-CN" sz="1050" kern="1200" smtClean="0">
                          <a:solidFill>
                            <a:schemeClr val="dk1"/>
                          </a:solidFill>
                          <a:effectLst/>
                          <a:latin typeface="+mn-lt"/>
                          <a:ea typeface="+mn-ea"/>
                          <a:cs typeface="+mn-cs"/>
                        </a:rPr>
                        <a:t>TS28.557/</a:t>
                      </a:r>
                      <a:r>
                        <a:rPr lang="sv-SE" altLang="zh-CN" sz="1050" kern="1200" smtClean="0">
                          <a:solidFill>
                            <a:schemeClr val="dk1"/>
                          </a:solidFill>
                          <a:effectLst/>
                          <a:latin typeface="+mn-lt"/>
                          <a:ea typeface="+mn-ea"/>
                          <a:cs typeface="+mn-cs"/>
                        </a:rPr>
                        <a:t>28.541/28.531/28.533/28.552/28.554</a:t>
                      </a: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lang="en-US" sz="1050" kern="1200" dirty="0" smtClean="0">
                        <a:solidFill>
                          <a:schemeClr val="dk1"/>
                        </a:solidFill>
                        <a:effectLst/>
                        <a:latin typeface="+mn-lt"/>
                        <a:ea typeface="+mn-ea"/>
                        <a:cs typeface="+mn-cs"/>
                      </a:endParaRPr>
                    </a:p>
                    <a:p>
                      <a:pPr marL="0" marR="0" lvl="0" indent="0" algn="ctr" defTabSz="1219170" rtl="0" eaLnBrk="1" fontAlgn="auto" latinLnBrk="0" hangingPunct="1">
                        <a:lnSpc>
                          <a:spcPct val="100000"/>
                        </a:lnSpc>
                        <a:spcBef>
                          <a:spcPts val="0"/>
                        </a:spcBef>
                        <a:spcAft>
                          <a:spcPts val="0"/>
                        </a:spcAft>
                        <a:buClrTx/>
                        <a:buSzTx/>
                        <a:buFontTx/>
                        <a:buNone/>
                        <a:tabLst/>
                        <a:defRPr/>
                      </a:pPr>
                      <a:r>
                        <a:rPr lang="en-US" sz="1050" kern="1200" dirty="0" smtClean="0">
                          <a:solidFill>
                            <a:schemeClr val="dk1"/>
                          </a:solidFill>
                          <a:effectLst/>
                          <a:latin typeface="+mn-lt"/>
                          <a:ea typeface="+mn-ea"/>
                          <a:cs typeface="+mn-cs"/>
                        </a:rPr>
                        <a:t>SP-200189</a:t>
                      </a:r>
                      <a:endParaRPr lang="en-US" sz="1050" kern="1200" dirty="0">
                        <a:solidFill>
                          <a:schemeClr val="dk1"/>
                        </a:solidFill>
                        <a:effectLst/>
                        <a:latin typeface="+mn-lt"/>
                        <a:ea typeface="+mn-ea"/>
                        <a:cs typeface="+mn-cs"/>
                      </a:endParaRPr>
                    </a:p>
                  </a:txBody>
                  <a:tcPr marL="9525" marR="9525" marT="9525" marB="0">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GB" altLang="zh-CN" sz="1050" b="0" kern="1200" dirty="0" smtClean="0">
                          <a:solidFill>
                            <a:schemeClr val="tx1"/>
                          </a:solidFill>
                          <a:effectLst/>
                          <a:latin typeface="+mn-lt"/>
                          <a:ea typeface="+mn-ea"/>
                          <a:cs typeface="Arial" panose="020B0604020202020204" pitchFamily="34" charset="0"/>
                        </a:rPr>
                        <a:t>SA#94 (Dec. </a:t>
                      </a:r>
                      <a:r>
                        <a:rPr lang="en-GB" altLang="zh-CN" sz="1050" b="0" kern="1200" smtClean="0">
                          <a:solidFill>
                            <a:schemeClr val="tx1"/>
                          </a:solidFill>
                          <a:effectLst/>
                          <a:latin typeface="+mn-lt"/>
                          <a:ea typeface="+mn-ea"/>
                          <a:cs typeface="Arial" panose="020B0604020202020204" pitchFamily="34" charset="0"/>
                        </a:rPr>
                        <a:t>2021</a:t>
                      </a:r>
                      <a:r>
                        <a:rPr lang="en-GB" altLang="zh-CN" sz="1050" b="0" kern="1200" smtClean="0">
                          <a:solidFill>
                            <a:schemeClr val="tx1"/>
                          </a:solidFill>
                          <a:effectLst/>
                          <a:latin typeface="+mn-lt"/>
                          <a:ea typeface="+mn-ea"/>
                          <a:cs typeface="Arial" panose="020B0604020202020204" pitchFamily="34" charset="0"/>
                        </a:rPr>
                        <a:t>)</a:t>
                      </a:r>
                    </a:p>
                    <a:p>
                      <a:pPr marL="0" marR="0" lvl="0" indent="0" algn="ctr" defTabSz="1219170" rtl="0" eaLnBrk="1" fontAlgn="auto" latinLnBrk="0" hangingPunct="1">
                        <a:lnSpc>
                          <a:spcPct val="100000"/>
                        </a:lnSpc>
                        <a:spcBef>
                          <a:spcPts val="0"/>
                        </a:spcBef>
                        <a:spcAft>
                          <a:spcPts val="0"/>
                        </a:spcAft>
                        <a:buClrTx/>
                        <a:buSzTx/>
                        <a:buFontTx/>
                        <a:buNone/>
                        <a:tabLst/>
                        <a:defRPr/>
                      </a:pPr>
                      <a:r>
                        <a:rPr lang="en-GB" altLang="zh-CN" sz="1050" b="1" kern="1200" smtClean="0">
                          <a:solidFill>
                            <a:schemeClr val="tx1"/>
                          </a:solidFill>
                          <a:effectLst/>
                          <a:latin typeface="+mn-lt"/>
                          <a:ea typeface="+mn-ea"/>
                          <a:cs typeface="Arial" panose="020B0604020202020204" pitchFamily="34" charset="0"/>
                        </a:rPr>
                        <a:t>-&gt;SA#95 (Mar. 2022)</a:t>
                      </a:r>
                      <a:endParaRPr lang="sv-SE" altLang="zh-CN" sz="1050" b="0" kern="1200" dirty="0">
                        <a:solidFill>
                          <a:schemeClr val="dk1"/>
                        </a:solidFill>
                        <a:effectLst/>
                        <a:latin typeface="+mn-lt"/>
                        <a:ea typeface="SimSun" panose="02010600030101010101" pitchFamily="2" charset="-122"/>
                        <a:cs typeface="+mn-cs"/>
                      </a:endParaRPr>
                    </a:p>
                  </a:txBody>
                  <a:tcPr marL="68580" marR="68580" marT="0" marB="0" anchor="ctr">
                    <a:solidFill>
                      <a:schemeClr val="tx2">
                        <a:lumMod val="20000"/>
                        <a:lumOff val="80000"/>
                      </a:schemeClr>
                    </a:solidFill>
                  </a:tcPr>
                </a:tc>
                <a:tc>
                  <a:txBody>
                    <a:bodyPr/>
                    <a:lstStyle/>
                    <a:p>
                      <a:pPr algn="ctr">
                        <a:spcAft>
                          <a:spcPts val="0"/>
                        </a:spcAft>
                      </a:pPr>
                      <a:r>
                        <a:rPr lang="sv-SE" sz="1050" b="0" kern="1200" smtClean="0">
                          <a:solidFill>
                            <a:schemeClr val="tx1"/>
                          </a:solidFill>
                          <a:effectLst/>
                          <a:latin typeface="+mn-lt"/>
                          <a:ea typeface="+mn-ea"/>
                          <a:cs typeface="Arial" panose="020B0604020202020204" pitchFamily="34" charset="0"/>
                        </a:rPr>
                        <a:t>Huawei</a:t>
                      </a:r>
                      <a:endParaRPr lang="sv-SE" sz="1050" b="0" kern="1200" dirty="0">
                        <a:solidFill>
                          <a:schemeClr val="tx1"/>
                        </a:solidFill>
                        <a:effectLst/>
                        <a:latin typeface="+mn-lt"/>
                        <a:ea typeface="+mn-ea"/>
                        <a:cs typeface="Arial" panose="020B0604020202020204" pitchFamily="34" charset="0"/>
                      </a:endParaRPr>
                    </a:p>
                  </a:txBody>
                  <a:tcPr marL="68580" marR="68580" marT="0" marB="0" anchor="ctr">
                    <a:solidFill>
                      <a:schemeClr val="tx2">
                        <a:lumMod val="20000"/>
                        <a:lumOff val="80000"/>
                      </a:schemeClr>
                    </a:solidFill>
                  </a:tcPr>
                </a:tc>
                <a:tc>
                  <a:txBody>
                    <a:bodyPr/>
                    <a:lstStyle/>
                    <a:p>
                      <a:pPr algn="ctr">
                        <a:spcAft>
                          <a:spcPts val="0"/>
                        </a:spcAft>
                      </a:pPr>
                      <a:r>
                        <a:rPr lang="sv-SE" sz="1050" b="0" kern="1200" smtClean="0">
                          <a:solidFill>
                            <a:schemeClr val="tx1"/>
                          </a:solidFill>
                          <a:effectLst/>
                          <a:latin typeface="+mn-lt"/>
                          <a:ea typeface="+mn-ea"/>
                          <a:cs typeface="Arial" panose="020B0604020202020204" pitchFamily="34" charset="0"/>
                        </a:rPr>
                        <a:t>SA2/RAN3</a:t>
                      </a:r>
                      <a:endParaRPr lang="sv-SE" sz="1050" b="0" kern="1200" dirty="0">
                        <a:solidFill>
                          <a:schemeClr val="tx1"/>
                        </a:solidFill>
                        <a:effectLst/>
                        <a:latin typeface="+mn-lt"/>
                        <a:ea typeface="+mn-ea"/>
                        <a:cs typeface="Arial" panose="020B0604020202020204" pitchFamily="34" charset="0"/>
                      </a:endParaRPr>
                    </a:p>
                  </a:txBody>
                  <a:tcPr marL="68580" marR="68580" marT="0" marB="0" anchor="ctr">
                    <a:solidFill>
                      <a:schemeClr val="tx2">
                        <a:lumMod val="20000"/>
                        <a:lumOff val="80000"/>
                      </a:schemeClr>
                    </a:solidFill>
                  </a:tcPr>
                </a:tc>
                <a:tc>
                  <a:txBody>
                    <a:bodyPr/>
                    <a:lstStyle/>
                    <a:p>
                      <a:pPr algn="ctr">
                        <a:spcAft>
                          <a:spcPts val="0"/>
                        </a:spcAft>
                      </a:pPr>
                      <a:r>
                        <a:rPr lang="sv-SE" sz="1050" b="0" kern="1200" smtClean="0">
                          <a:solidFill>
                            <a:schemeClr val="tx1"/>
                          </a:solidFill>
                          <a:effectLst/>
                          <a:latin typeface="+mn-lt"/>
                          <a:ea typeface="+mn-ea"/>
                          <a:cs typeface="Arial" panose="020B0604020202020204" pitchFamily="34" charset="0"/>
                        </a:rPr>
                        <a:t>NPN</a:t>
                      </a:r>
                      <a:endParaRPr lang="sv-SE" sz="1050" b="0" kern="1200" dirty="0">
                        <a:solidFill>
                          <a:schemeClr val="tx1"/>
                        </a:solidFill>
                        <a:effectLst/>
                        <a:latin typeface="+mn-lt"/>
                        <a:ea typeface="+mn-ea"/>
                        <a:cs typeface="Arial" panose="020B0604020202020204" pitchFamily="34" charset="0"/>
                      </a:endParaRPr>
                    </a:p>
                  </a:txBody>
                  <a:tcPr marL="68580" marR="68580" marT="0" marB="0" anchor="ctr">
                    <a:solidFill>
                      <a:schemeClr val="tx2">
                        <a:lumMod val="20000"/>
                        <a:lumOff val="80000"/>
                      </a:schemeClr>
                    </a:solidFill>
                  </a:tcPr>
                </a:tc>
              </a:tr>
              <a:tr h="515135">
                <a:tc>
                  <a:txBody>
                    <a:bodyPr/>
                    <a:lstStyle/>
                    <a:p>
                      <a:pPr algn="ctr">
                        <a:spcAft>
                          <a:spcPts val="0"/>
                        </a:spcAft>
                      </a:pPr>
                      <a:r>
                        <a:rPr lang="en-GB" sz="1200" b="1" dirty="0">
                          <a:solidFill>
                            <a:schemeClr val="tx1"/>
                          </a:solidFill>
                          <a:effectLst/>
                          <a:latin typeface="+mn-lt"/>
                          <a:ea typeface="宋体" panose="02010600030101010101" pitchFamily="2" charset="-122"/>
                        </a:rPr>
                        <a:t>EMA5SLA</a:t>
                      </a:r>
                      <a:endParaRPr lang="zh-CN" sz="1200" b="1" dirty="0">
                        <a:solidFill>
                          <a:schemeClr val="tx1"/>
                        </a:solidFill>
                        <a:effectLst/>
                        <a:latin typeface="+mn-lt"/>
                        <a:ea typeface="宋体" panose="02010600030101010101" pitchFamily="2" charset="-122"/>
                      </a:endParaRPr>
                    </a:p>
                  </a:txBody>
                  <a:tcPr marL="9525" marR="9525" marT="9525" marB="9525">
                    <a:solidFill>
                      <a:schemeClr val="tx2">
                        <a:lumMod val="20000"/>
                        <a:lumOff val="80000"/>
                      </a:schemeClr>
                    </a:solidFill>
                  </a:tcPr>
                </a:tc>
                <a:tc>
                  <a:txBody>
                    <a:bodyPr/>
                    <a:lstStyle/>
                    <a:p>
                      <a:pPr algn="l">
                        <a:spcAft>
                          <a:spcPts val="0"/>
                        </a:spcAft>
                      </a:pPr>
                      <a:r>
                        <a:rPr lang="en-GB" sz="1200">
                          <a:solidFill>
                            <a:srgbClr val="000000"/>
                          </a:solidFill>
                          <a:effectLst/>
                          <a:latin typeface="+mn-lt"/>
                          <a:ea typeface="宋体" panose="02010600030101010101" pitchFamily="2" charset="-122"/>
                        </a:rPr>
                        <a:t>Enhancement on Management Aspects of 5G Service-Level Agreement</a:t>
                      </a:r>
                      <a:endParaRPr lang="zh-CN" sz="1200">
                        <a:effectLst/>
                        <a:latin typeface="+mn-lt"/>
                        <a:ea typeface="宋体" panose="02010600030101010101" pitchFamily="2" charset="-122"/>
                      </a:endParaRPr>
                    </a:p>
                  </a:txBody>
                  <a:tcPr marL="9525" marR="9525" marT="9525" marB="9525">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altLang="zh-CN" sz="1050" b="0" kern="1200" smtClean="0">
                          <a:solidFill>
                            <a:schemeClr val="tx1"/>
                          </a:solidFill>
                          <a:effectLst/>
                          <a:latin typeface="+mn-lt"/>
                          <a:ea typeface="+mn-ea"/>
                          <a:cs typeface="Arial" panose="020B0604020202020204" pitchFamily="34" charset="0"/>
                        </a:rPr>
                        <a:t>70</a:t>
                      </a:r>
                      <a:r>
                        <a:rPr lang="en-US" altLang="zh-CN" sz="1050" b="0" kern="1200" dirty="0" smtClean="0">
                          <a:solidFill>
                            <a:schemeClr val="tx1"/>
                          </a:solidFill>
                          <a:effectLst/>
                          <a:latin typeface="+mn-lt"/>
                          <a:ea typeface="+mn-ea"/>
                          <a:cs typeface="Arial" panose="020B0604020202020204" pitchFamily="34" charset="0"/>
                        </a:rPr>
                        <a:t>%-&gt;</a:t>
                      </a:r>
                      <a:r>
                        <a:rPr lang="en-US" altLang="zh-CN" sz="1050" b="0" kern="1200" smtClean="0">
                          <a:solidFill>
                            <a:schemeClr val="tx1"/>
                          </a:solidFill>
                          <a:effectLst/>
                          <a:latin typeface="+mn-lt"/>
                          <a:ea typeface="+mn-ea"/>
                          <a:cs typeface="Arial" panose="020B0604020202020204" pitchFamily="34" charset="0"/>
                        </a:rPr>
                        <a:t>75%-&gt;85%</a:t>
                      </a:r>
                      <a:endParaRPr lang="sv-SE" altLang="zh-CN" sz="1050" b="0" kern="1200" dirty="0" smtClean="0">
                        <a:solidFill>
                          <a:schemeClr val="tx1"/>
                        </a:solidFill>
                        <a:effectLst/>
                        <a:latin typeface="+mn-lt"/>
                        <a:ea typeface="+mn-ea"/>
                        <a:cs typeface="Arial" panose="020B0604020202020204" pitchFamily="34" charset="0"/>
                      </a:endParaRPr>
                    </a:p>
                    <a:p>
                      <a:pPr marL="0" marR="0" lvl="0" indent="0" algn="ctr" defTabSz="1219170" rtl="0" eaLnBrk="1" fontAlgn="auto" latinLnBrk="0" hangingPunct="1">
                        <a:lnSpc>
                          <a:spcPct val="100000"/>
                        </a:lnSpc>
                        <a:spcBef>
                          <a:spcPts val="0"/>
                        </a:spcBef>
                        <a:spcAft>
                          <a:spcPts val="0"/>
                        </a:spcAft>
                        <a:buClrTx/>
                        <a:buSzTx/>
                        <a:buFontTx/>
                        <a:buNone/>
                        <a:tabLst/>
                        <a:defRPr/>
                      </a:pPr>
                      <a:endParaRPr lang="sv-SE" altLang="zh-CN" sz="1050" b="0" kern="1200" dirty="0">
                        <a:solidFill>
                          <a:schemeClr val="tx1"/>
                        </a:solidFill>
                        <a:effectLst/>
                        <a:latin typeface="+mn-lt"/>
                        <a:ea typeface="+mn-ea"/>
                        <a:cs typeface="Arial" panose="020B0604020202020204" pitchFamily="34" charset="0"/>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sz="1050" kern="1200" dirty="0" smtClean="0">
                          <a:solidFill>
                            <a:schemeClr val="dk1"/>
                          </a:solidFill>
                          <a:effectLst/>
                          <a:latin typeface="+mn-lt"/>
                          <a:ea typeface="+mn-ea"/>
                          <a:cs typeface="+mn-cs"/>
                        </a:rPr>
                        <a:t>TS28.531/28.541</a:t>
                      </a:r>
                      <a:endParaRPr lang="sv-SE" sz="1050" kern="1200" dirty="0">
                        <a:solidFill>
                          <a:schemeClr val="dk1"/>
                        </a:solidFill>
                        <a:effectLst/>
                        <a:latin typeface="+mn-lt"/>
                        <a:ea typeface="+mn-ea"/>
                        <a:cs typeface="+mn-cs"/>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sz="1050" kern="1200" dirty="0" smtClean="0">
                          <a:solidFill>
                            <a:schemeClr val="dk1"/>
                          </a:solidFill>
                          <a:effectLst/>
                          <a:latin typeface="+mn-lt"/>
                          <a:ea typeface="+mn-ea"/>
                          <a:cs typeface="+mn-cs"/>
                        </a:rPr>
                        <a:t>SP-200190</a:t>
                      </a:r>
                      <a:endParaRPr lang="sv-SE" sz="1050" kern="1200" dirty="0">
                        <a:solidFill>
                          <a:schemeClr val="dk1"/>
                        </a:solidFill>
                        <a:effectLst/>
                        <a:latin typeface="+mn-lt"/>
                        <a:ea typeface="+mn-ea"/>
                        <a:cs typeface="+mn-cs"/>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GB" sz="1050" b="0" kern="1200" smtClean="0">
                          <a:solidFill>
                            <a:schemeClr val="tx1"/>
                          </a:solidFill>
                          <a:effectLst/>
                          <a:latin typeface="+mn-lt"/>
                          <a:ea typeface="+mn-ea"/>
                          <a:cs typeface="Arial" panose="020B0604020202020204" pitchFamily="34" charset="0"/>
                        </a:rPr>
                        <a:t>SA#94 </a:t>
                      </a:r>
                      <a:r>
                        <a:rPr lang="en-GB" sz="1050" b="0" kern="1200" dirty="0" smtClean="0">
                          <a:solidFill>
                            <a:schemeClr val="tx1"/>
                          </a:solidFill>
                          <a:effectLst/>
                          <a:latin typeface="+mn-lt"/>
                          <a:ea typeface="+mn-ea"/>
                          <a:cs typeface="Arial" panose="020B0604020202020204" pitchFamily="34" charset="0"/>
                        </a:rPr>
                        <a:t>(Dec. </a:t>
                      </a:r>
                      <a:r>
                        <a:rPr lang="en-GB" sz="1050" b="0" kern="1200" smtClean="0">
                          <a:solidFill>
                            <a:schemeClr val="tx1"/>
                          </a:solidFill>
                          <a:effectLst/>
                          <a:latin typeface="+mn-lt"/>
                          <a:ea typeface="+mn-ea"/>
                          <a:cs typeface="Arial" panose="020B0604020202020204" pitchFamily="34" charset="0"/>
                        </a:rPr>
                        <a:t>2021)</a:t>
                      </a:r>
                      <a:r>
                        <a:rPr lang="sv-SE" altLang="zh-CN" sz="1050" b="1" kern="1200" smtClean="0">
                          <a:solidFill>
                            <a:schemeClr val="dk1"/>
                          </a:solidFill>
                          <a:effectLst/>
                          <a:latin typeface="+mn-lt"/>
                          <a:ea typeface="SimSun" panose="02010600030101010101" pitchFamily="2" charset="-122"/>
                          <a:cs typeface="+mn-cs"/>
                        </a:rPr>
                        <a:t> </a:t>
                      </a:r>
                    </a:p>
                    <a:p>
                      <a:pPr marL="0" marR="0" lvl="0" indent="0" algn="ctr" defTabSz="1219170" rtl="0" eaLnBrk="1" fontAlgn="auto" latinLnBrk="0" hangingPunct="1">
                        <a:lnSpc>
                          <a:spcPct val="100000"/>
                        </a:lnSpc>
                        <a:spcBef>
                          <a:spcPts val="0"/>
                        </a:spcBef>
                        <a:spcAft>
                          <a:spcPts val="0"/>
                        </a:spcAft>
                        <a:buClrTx/>
                        <a:buSzTx/>
                        <a:buFontTx/>
                        <a:buNone/>
                        <a:tabLst/>
                        <a:defRPr/>
                      </a:pPr>
                      <a:r>
                        <a:rPr lang="sv-SE" altLang="zh-CN" sz="1050" b="1" kern="1200" smtClean="0">
                          <a:solidFill>
                            <a:schemeClr val="dk1"/>
                          </a:solidFill>
                          <a:effectLst/>
                          <a:latin typeface="+mn-lt"/>
                          <a:ea typeface="SimSun" panose="02010600030101010101" pitchFamily="2" charset="-122"/>
                          <a:cs typeface="+mn-cs"/>
                        </a:rPr>
                        <a:t>-&gt;SA#95 (Mar.2022)</a:t>
                      </a:r>
                    </a:p>
                    <a:p>
                      <a:pPr marL="0" marR="0" lvl="0" indent="0" algn="ctr" defTabSz="1219170" rtl="0" eaLnBrk="1" fontAlgn="auto" latinLnBrk="0" hangingPunct="1">
                        <a:lnSpc>
                          <a:spcPct val="100000"/>
                        </a:lnSpc>
                        <a:spcBef>
                          <a:spcPts val="0"/>
                        </a:spcBef>
                        <a:spcAft>
                          <a:spcPts val="0"/>
                        </a:spcAft>
                        <a:buClrTx/>
                        <a:buSzTx/>
                        <a:buFontTx/>
                        <a:buNone/>
                        <a:tabLst/>
                        <a:defRPr/>
                      </a:pPr>
                      <a:endParaRPr lang="sv-SE" altLang="zh-CN" sz="1050" b="0" kern="1200" dirty="0">
                        <a:solidFill>
                          <a:schemeClr val="dk1"/>
                        </a:solidFill>
                        <a:effectLst/>
                        <a:latin typeface="+mn-lt"/>
                        <a:ea typeface="SimSun" panose="02010600030101010101" pitchFamily="2" charset="-122"/>
                        <a:cs typeface="+mn-cs"/>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sz="1050" kern="1200" dirty="0" smtClean="0">
                          <a:solidFill>
                            <a:schemeClr val="dk1"/>
                          </a:solidFill>
                          <a:effectLst/>
                          <a:latin typeface="+mn-lt"/>
                          <a:ea typeface="+mn-ea"/>
                          <a:cs typeface="+mn-cs"/>
                        </a:rPr>
                        <a:t>China Mobile</a:t>
                      </a:r>
                      <a:endParaRPr lang="sv-SE" sz="1050" kern="1200" dirty="0">
                        <a:solidFill>
                          <a:schemeClr val="dk1"/>
                        </a:solidFill>
                        <a:effectLst/>
                        <a:latin typeface="+mn-lt"/>
                        <a:ea typeface="+mn-ea"/>
                        <a:cs typeface="+mn-cs"/>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altLang="zh-CN" sz="1050" b="0" kern="1200" smtClean="0">
                          <a:solidFill>
                            <a:schemeClr val="tx1"/>
                          </a:solidFill>
                          <a:effectLst/>
                          <a:latin typeface="+mn-lt"/>
                          <a:ea typeface="+mn-ea"/>
                          <a:cs typeface="Arial" panose="020B0604020202020204" pitchFamily="34" charset="0"/>
                        </a:rPr>
                        <a:t>SA2/RAN3</a:t>
                      </a:r>
                      <a:endParaRPr lang="sv-SE" sz="1050" kern="1200" dirty="0">
                        <a:solidFill>
                          <a:schemeClr val="dk1"/>
                        </a:solidFill>
                        <a:effectLst/>
                        <a:latin typeface="+mn-lt"/>
                        <a:ea typeface="+mn-ea"/>
                        <a:cs typeface="+mn-cs"/>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sz="1050" kern="1200" smtClean="0">
                          <a:solidFill>
                            <a:schemeClr val="dk1"/>
                          </a:solidFill>
                          <a:effectLst/>
                          <a:latin typeface="+mn-lt"/>
                          <a:ea typeface="+mn-ea"/>
                          <a:cs typeface="+mn-cs"/>
                        </a:rPr>
                        <a:t>SLA</a:t>
                      </a:r>
                      <a:endParaRPr lang="sv-SE" sz="1050" kern="1200" dirty="0">
                        <a:solidFill>
                          <a:schemeClr val="dk1"/>
                        </a:solidFill>
                        <a:effectLst/>
                        <a:latin typeface="+mn-lt"/>
                        <a:ea typeface="+mn-ea"/>
                        <a:cs typeface="+mn-cs"/>
                      </a:endParaRPr>
                    </a:p>
                  </a:txBody>
                  <a:tcPr marL="68580" marR="68580" marT="0" marB="0" anchor="ctr">
                    <a:solidFill>
                      <a:schemeClr val="tx2">
                        <a:lumMod val="20000"/>
                        <a:lumOff val="80000"/>
                      </a:schemeClr>
                    </a:solidFill>
                  </a:tcPr>
                </a:tc>
              </a:tr>
              <a:tr h="192405">
                <a:tc>
                  <a:txBody>
                    <a:bodyPr/>
                    <a:lstStyle/>
                    <a:p>
                      <a:pPr algn="ctr">
                        <a:spcAft>
                          <a:spcPts val="0"/>
                        </a:spcAft>
                      </a:pPr>
                      <a:r>
                        <a:rPr lang="en-GB" sz="1200" b="1" dirty="0" err="1">
                          <a:solidFill>
                            <a:schemeClr val="tx1"/>
                          </a:solidFill>
                          <a:effectLst/>
                          <a:latin typeface="+mn-lt"/>
                          <a:ea typeface="宋体" panose="02010600030101010101" pitchFamily="2" charset="-122"/>
                        </a:rPr>
                        <a:t>eMEMTANE</a:t>
                      </a:r>
                      <a:endParaRPr lang="zh-CN" sz="1200" b="1" dirty="0">
                        <a:solidFill>
                          <a:schemeClr val="tx1"/>
                        </a:solidFill>
                        <a:effectLst/>
                        <a:latin typeface="+mn-lt"/>
                        <a:ea typeface="宋体" panose="02010600030101010101" pitchFamily="2" charset="-122"/>
                      </a:endParaRPr>
                    </a:p>
                  </a:txBody>
                  <a:tcPr marL="9525" marR="9525" marT="9525" marB="9525">
                    <a:solidFill>
                      <a:schemeClr val="tx2">
                        <a:lumMod val="20000"/>
                        <a:lumOff val="80000"/>
                      </a:schemeClr>
                    </a:solidFill>
                  </a:tcPr>
                </a:tc>
                <a:tc>
                  <a:txBody>
                    <a:bodyPr/>
                    <a:lstStyle/>
                    <a:p>
                      <a:pPr algn="l">
                        <a:spcAft>
                          <a:spcPts val="0"/>
                        </a:spcAft>
                      </a:pPr>
                      <a:r>
                        <a:rPr lang="en-US" sz="1200" dirty="0">
                          <a:solidFill>
                            <a:srgbClr val="000000"/>
                          </a:solidFill>
                          <a:effectLst/>
                          <a:latin typeface="+mn-lt"/>
                          <a:ea typeface="宋体" panose="02010600030101010101" pitchFamily="2" charset="-122"/>
                        </a:rPr>
                        <a:t>Management of the enhanced tenant concept</a:t>
                      </a:r>
                      <a:endParaRPr lang="zh-CN" sz="1200" dirty="0">
                        <a:effectLst/>
                        <a:latin typeface="+mn-lt"/>
                        <a:ea typeface="宋体" panose="02010600030101010101" pitchFamily="2" charset="-122"/>
                      </a:endParaRPr>
                    </a:p>
                  </a:txBody>
                  <a:tcPr marL="9525" marR="9525" marT="9525" marB="9525">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1200"/>
                        </a:spcBef>
                        <a:spcAft>
                          <a:spcPts val="0"/>
                        </a:spcAft>
                        <a:buClrTx/>
                        <a:buSzTx/>
                        <a:buFontTx/>
                        <a:buNone/>
                        <a:tabLst/>
                        <a:defRPr/>
                      </a:pPr>
                      <a:r>
                        <a:rPr lang="en-US" altLang="zh-CN" sz="1050" b="0" kern="1200" smtClean="0">
                          <a:solidFill>
                            <a:schemeClr val="tx1"/>
                          </a:solidFill>
                          <a:effectLst/>
                          <a:latin typeface="+mn-lt"/>
                          <a:ea typeface="+mn-ea"/>
                          <a:cs typeface="Arial" panose="020B0604020202020204" pitchFamily="34" charset="0"/>
                        </a:rPr>
                        <a:t>20</a:t>
                      </a:r>
                      <a:r>
                        <a:rPr lang="en-US" altLang="zh-CN" sz="1050" b="0" kern="1200" dirty="0" smtClean="0">
                          <a:solidFill>
                            <a:schemeClr val="tx1"/>
                          </a:solidFill>
                          <a:effectLst/>
                          <a:latin typeface="+mn-lt"/>
                          <a:ea typeface="+mn-ea"/>
                          <a:cs typeface="Arial" panose="020B0604020202020204" pitchFamily="34" charset="0"/>
                        </a:rPr>
                        <a:t>%-&gt;</a:t>
                      </a:r>
                      <a:r>
                        <a:rPr lang="en-US" altLang="zh-CN" sz="1050" b="0" kern="1200" smtClean="0">
                          <a:solidFill>
                            <a:schemeClr val="tx1"/>
                          </a:solidFill>
                          <a:effectLst/>
                          <a:latin typeface="+mn-lt"/>
                          <a:ea typeface="+mn-ea"/>
                          <a:cs typeface="Arial" panose="020B0604020202020204" pitchFamily="34" charset="0"/>
                        </a:rPr>
                        <a:t>40%-&gt;45%</a:t>
                      </a:r>
                      <a:endParaRPr lang="sv-SE" sz="1050" kern="1200" dirty="0">
                        <a:solidFill>
                          <a:schemeClr val="dk1"/>
                        </a:solidFill>
                        <a:effectLst/>
                        <a:latin typeface="+mn-lt"/>
                        <a:ea typeface="SimSun" panose="02010600030101010101" pitchFamily="2" charset="-122"/>
                        <a:cs typeface="+mn-cs"/>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altLang="zh-CN" sz="1050" kern="1200" dirty="0" smtClean="0">
                          <a:solidFill>
                            <a:schemeClr val="dk1"/>
                          </a:solidFill>
                          <a:effectLst/>
                          <a:latin typeface="+mn-lt"/>
                          <a:ea typeface="SimSun" panose="02010600030101010101" pitchFamily="2" charset="-122"/>
                          <a:cs typeface="+mn-cs"/>
                        </a:rPr>
                        <a:t>TS28.531/28.532/28.533/28.541</a:t>
                      </a: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sz="1050" kern="1200" dirty="0" smtClean="0">
                          <a:solidFill>
                            <a:schemeClr val="dk1"/>
                          </a:solidFill>
                          <a:effectLst/>
                          <a:latin typeface="+mn-lt"/>
                          <a:ea typeface="SimSun" panose="02010600030101010101" pitchFamily="2" charset="-122"/>
                          <a:cs typeface="+mn-cs"/>
                        </a:rPr>
                        <a:t>SP-200463</a:t>
                      </a:r>
                      <a:endParaRPr lang="sv-SE" sz="1050" kern="1200" dirty="0">
                        <a:solidFill>
                          <a:schemeClr val="dk1"/>
                        </a:solidFill>
                        <a:effectLst/>
                        <a:latin typeface="+mn-lt"/>
                        <a:ea typeface="SimSun" panose="02010600030101010101" pitchFamily="2" charset="-122"/>
                        <a:cs typeface="+mn-cs"/>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GB" altLang="zh-CN" sz="1050" b="0" kern="1200" dirty="0" smtClean="0">
                          <a:solidFill>
                            <a:schemeClr val="tx1"/>
                          </a:solidFill>
                          <a:effectLst/>
                          <a:latin typeface="+mn-lt"/>
                          <a:ea typeface="+mn-ea"/>
                          <a:cs typeface="Arial" panose="020B0604020202020204" pitchFamily="34" charset="0"/>
                        </a:rPr>
                        <a:t>SA#94 (Dec. </a:t>
                      </a:r>
                      <a:r>
                        <a:rPr lang="en-GB" altLang="zh-CN" sz="1050" b="0" kern="1200" smtClean="0">
                          <a:solidFill>
                            <a:schemeClr val="tx1"/>
                          </a:solidFill>
                          <a:effectLst/>
                          <a:latin typeface="+mn-lt"/>
                          <a:ea typeface="+mn-ea"/>
                          <a:cs typeface="Arial" panose="020B0604020202020204" pitchFamily="34" charset="0"/>
                        </a:rPr>
                        <a:t>2021)</a:t>
                      </a:r>
                    </a:p>
                    <a:p>
                      <a:pPr marL="0" marR="0" lvl="0" indent="0" algn="ctr" defTabSz="1219170" rtl="0" eaLnBrk="1" fontAlgn="auto" latinLnBrk="0" hangingPunct="1">
                        <a:lnSpc>
                          <a:spcPct val="100000"/>
                        </a:lnSpc>
                        <a:spcBef>
                          <a:spcPts val="0"/>
                        </a:spcBef>
                        <a:spcAft>
                          <a:spcPts val="0"/>
                        </a:spcAft>
                        <a:buClrTx/>
                        <a:buSzTx/>
                        <a:buFontTx/>
                        <a:buNone/>
                        <a:tabLst/>
                        <a:defRPr/>
                      </a:pPr>
                      <a:r>
                        <a:rPr lang="sv-SE" altLang="zh-CN" sz="1050" b="1" kern="1200" smtClean="0">
                          <a:solidFill>
                            <a:schemeClr val="dk1"/>
                          </a:solidFill>
                          <a:effectLst/>
                          <a:latin typeface="+mn-lt"/>
                          <a:ea typeface="SimSun" panose="02010600030101010101" pitchFamily="2" charset="-122"/>
                          <a:cs typeface="+mn-cs"/>
                        </a:rPr>
                        <a:t>-&gt;SA#95 (Mar.2022)</a:t>
                      </a:r>
                      <a:endParaRPr lang="sv-SE" altLang="zh-CN" sz="1050" b="0" kern="1200" dirty="0">
                        <a:solidFill>
                          <a:schemeClr val="dk1"/>
                        </a:solidFill>
                        <a:effectLst/>
                        <a:latin typeface="+mn-lt"/>
                        <a:ea typeface="SimSun" panose="02010600030101010101" pitchFamily="2" charset="-122"/>
                        <a:cs typeface="+mn-cs"/>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sz="1050" kern="1200" dirty="0" smtClean="0">
                          <a:solidFill>
                            <a:schemeClr val="dk1"/>
                          </a:solidFill>
                          <a:effectLst/>
                          <a:latin typeface="+mn-lt"/>
                          <a:ea typeface="SimSun" panose="02010600030101010101" pitchFamily="2" charset="-122"/>
                          <a:cs typeface="+mn-cs"/>
                        </a:rPr>
                        <a:t>Huawei</a:t>
                      </a:r>
                      <a:endParaRPr lang="sv-SE" sz="1050" kern="1200" dirty="0">
                        <a:solidFill>
                          <a:schemeClr val="dk1"/>
                        </a:solidFill>
                        <a:effectLst/>
                        <a:latin typeface="+mn-lt"/>
                        <a:ea typeface="SimSun" panose="02010600030101010101" pitchFamily="2" charset="-122"/>
                        <a:cs typeface="+mn-cs"/>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sz="1050" kern="1200" dirty="0" smtClean="0">
                          <a:solidFill>
                            <a:schemeClr val="dk1"/>
                          </a:solidFill>
                          <a:effectLst/>
                          <a:latin typeface="+mn-lt"/>
                          <a:ea typeface="SimSun" panose="02010600030101010101" pitchFamily="2" charset="-122"/>
                          <a:cs typeface="+mn-cs"/>
                        </a:rPr>
                        <a:t>SA2</a:t>
                      </a:r>
                      <a:endParaRPr lang="sv-SE" sz="1050" kern="1200" dirty="0">
                        <a:solidFill>
                          <a:schemeClr val="dk1"/>
                        </a:solidFill>
                        <a:effectLst/>
                        <a:latin typeface="+mn-lt"/>
                        <a:ea typeface="SimSun" panose="02010600030101010101" pitchFamily="2" charset="-122"/>
                        <a:cs typeface="+mn-cs"/>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sz="1050" kern="1200" dirty="0" smtClean="0">
                          <a:solidFill>
                            <a:schemeClr val="dk1"/>
                          </a:solidFill>
                          <a:effectLst/>
                          <a:latin typeface="+mn-lt"/>
                          <a:ea typeface="SimSun" panose="02010600030101010101" pitchFamily="2" charset="-122"/>
                          <a:cs typeface="+mn-cs"/>
                        </a:rPr>
                        <a:t>Tenant</a:t>
                      </a:r>
                      <a:endParaRPr lang="sv-SE" sz="1050" kern="1200" dirty="0">
                        <a:solidFill>
                          <a:schemeClr val="dk1"/>
                        </a:solidFill>
                        <a:effectLst/>
                        <a:latin typeface="+mn-lt"/>
                        <a:ea typeface="SimSun" panose="02010600030101010101" pitchFamily="2" charset="-122"/>
                        <a:cs typeface="+mn-cs"/>
                      </a:endParaRPr>
                    </a:p>
                  </a:txBody>
                  <a:tcPr marL="68580" marR="68580" marT="0" marB="0" anchor="ctr">
                    <a:solidFill>
                      <a:schemeClr val="tx2">
                        <a:lumMod val="20000"/>
                        <a:lumOff val="80000"/>
                      </a:schemeClr>
                    </a:solidFill>
                  </a:tcPr>
                </a:tc>
              </a:tr>
              <a:tr h="192405">
                <a:tc>
                  <a:txBody>
                    <a:bodyPr/>
                    <a:lstStyle/>
                    <a:p>
                      <a:pPr algn="ctr">
                        <a:spcAft>
                          <a:spcPts val="0"/>
                        </a:spcAft>
                      </a:pPr>
                      <a:r>
                        <a:rPr lang="en-US" altLang="zh-CN" sz="1200" b="1" dirty="0" smtClean="0">
                          <a:solidFill>
                            <a:schemeClr val="tx1"/>
                          </a:solidFill>
                          <a:effectLst/>
                          <a:latin typeface="+mn-lt"/>
                          <a:ea typeface="+mn-ea"/>
                        </a:rPr>
                        <a:t>MSAC</a:t>
                      </a:r>
                      <a:endParaRPr lang="zh-CN" sz="1200" b="1" dirty="0">
                        <a:solidFill>
                          <a:schemeClr val="tx1"/>
                        </a:solidFill>
                        <a:effectLst/>
                        <a:latin typeface="+mn-lt"/>
                        <a:ea typeface="宋体" panose="02010600030101010101" pitchFamily="2" charset="-122"/>
                      </a:endParaRPr>
                    </a:p>
                  </a:txBody>
                  <a:tcPr marL="9525" marR="9525" marT="9525" marB="9525">
                    <a:solidFill>
                      <a:schemeClr val="tx2">
                        <a:lumMod val="20000"/>
                        <a:lumOff val="80000"/>
                      </a:schemeClr>
                    </a:solidFill>
                  </a:tcPr>
                </a:tc>
                <a:tc>
                  <a:txBody>
                    <a:bodyPr/>
                    <a:lstStyle/>
                    <a:p>
                      <a:pPr algn="l">
                        <a:spcAft>
                          <a:spcPts val="0"/>
                        </a:spcAft>
                      </a:pPr>
                      <a:r>
                        <a:rPr lang="en-US" altLang="zh-CN" sz="1200" dirty="0" smtClean="0">
                          <a:effectLst/>
                          <a:latin typeface="+mn-lt"/>
                          <a:ea typeface="+mn-ea"/>
                        </a:rPr>
                        <a:t>Access control for management service</a:t>
                      </a:r>
                      <a:endParaRPr lang="zh-CN" sz="1200" dirty="0">
                        <a:effectLst/>
                        <a:latin typeface="+mn-lt"/>
                        <a:ea typeface="宋体" panose="02010600030101010101" pitchFamily="2" charset="-122"/>
                      </a:endParaRPr>
                    </a:p>
                  </a:txBody>
                  <a:tcPr marL="9525" marR="9525" marT="9525" marB="9525">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1200"/>
                        </a:spcBef>
                        <a:spcAft>
                          <a:spcPts val="0"/>
                        </a:spcAft>
                        <a:buClrTx/>
                        <a:buSzTx/>
                        <a:buFontTx/>
                        <a:buNone/>
                        <a:tabLst/>
                        <a:defRPr/>
                      </a:pPr>
                      <a:r>
                        <a:rPr lang="sv-SE" sz="1050" kern="1200" dirty="0" smtClean="0">
                          <a:solidFill>
                            <a:schemeClr val="dk1"/>
                          </a:solidFill>
                          <a:effectLst/>
                          <a:latin typeface="+mn-lt"/>
                          <a:ea typeface="SimSun" panose="02010600030101010101" pitchFamily="2" charset="-122"/>
                          <a:cs typeface="+mn-cs"/>
                        </a:rPr>
                        <a:t>0</a:t>
                      </a:r>
                      <a:r>
                        <a:rPr lang="en-US" altLang="zh-CN" sz="1050" kern="1200" dirty="0" smtClean="0">
                          <a:solidFill>
                            <a:schemeClr val="dk1"/>
                          </a:solidFill>
                          <a:effectLst/>
                          <a:latin typeface="+mn-lt"/>
                          <a:ea typeface="SimSun" panose="02010600030101010101" pitchFamily="2" charset="-122"/>
                          <a:cs typeface="+mn-cs"/>
                        </a:rPr>
                        <a:t>%-&gt;</a:t>
                      </a:r>
                      <a:r>
                        <a:rPr lang="sv-SE" sz="1050" kern="1200" smtClean="0">
                          <a:solidFill>
                            <a:schemeClr val="dk1"/>
                          </a:solidFill>
                          <a:effectLst/>
                          <a:latin typeface="+mn-lt"/>
                          <a:ea typeface="SimSun" panose="02010600030101010101" pitchFamily="2" charset="-122"/>
                          <a:cs typeface="+mn-cs"/>
                        </a:rPr>
                        <a:t>10%-&gt;50%</a:t>
                      </a:r>
                      <a:endParaRPr lang="sv-SE" sz="1050" kern="1200" dirty="0">
                        <a:solidFill>
                          <a:schemeClr val="dk1"/>
                        </a:solidFill>
                        <a:effectLst/>
                        <a:latin typeface="+mn-lt"/>
                        <a:ea typeface="SimSun" panose="02010600030101010101" pitchFamily="2" charset="-122"/>
                        <a:cs typeface="+mn-cs"/>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altLang="zh-CN" sz="1050" kern="1200" dirty="0" smtClean="0">
                          <a:solidFill>
                            <a:schemeClr val="dk1"/>
                          </a:solidFill>
                          <a:effectLst/>
                          <a:latin typeface="+mn-lt"/>
                          <a:ea typeface="SimSun" panose="02010600030101010101" pitchFamily="2" charset="-122"/>
                          <a:cs typeface="+mn-cs"/>
                        </a:rPr>
                        <a:t>TS28.533/28.622/28.623/28.532</a:t>
                      </a:r>
                    </a:p>
                    <a:p>
                      <a:pPr marL="0" marR="0" lvl="0" indent="0" algn="ctr" defTabSz="1219170" rtl="0" eaLnBrk="1" fontAlgn="auto" latinLnBrk="0" hangingPunct="1">
                        <a:lnSpc>
                          <a:spcPct val="100000"/>
                        </a:lnSpc>
                        <a:spcBef>
                          <a:spcPts val="0"/>
                        </a:spcBef>
                        <a:spcAft>
                          <a:spcPts val="0"/>
                        </a:spcAft>
                        <a:buClrTx/>
                        <a:buSzTx/>
                        <a:buFontTx/>
                        <a:buNone/>
                        <a:tabLst/>
                        <a:defRPr/>
                      </a:pPr>
                      <a:endParaRPr lang="en-US" altLang="zh-CN" sz="1050" kern="1200" dirty="0" smtClean="0">
                        <a:solidFill>
                          <a:schemeClr val="dk1"/>
                        </a:solidFill>
                        <a:effectLst/>
                        <a:latin typeface="+mn-lt"/>
                        <a:ea typeface="SimSun" panose="02010600030101010101" pitchFamily="2" charset="-122"/>
                        <a:cs typeface="+mn-cs"/>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sz="1050" kern="1200" dirty="0" smtClean="0">
                          <a:solidFill>
                            <a:schemeClr val="dk1"/>
                          </a:solidFill>
                          <a:effectLst/>
                          <a:latin typeface="+mn-lt"/>
                          <a:ea typeface="SimSun" panose="02010600030101010101" pitchFamily="2" charset="-122"/>
                          <a:cs typeface="+mn-cs"/>
                        </a:rPr>
                        <a:t>SP-210859</a:t>
                      </a:r>
                      <a:endParaRPr lang="sv-SE" sz="1050" kern="1200" dirty="0">
                        <a:solidFill>
                          <a:schemeClr val="dk1"/>
                        </a:solidFill>
                        <a:effectLst/>
                        <a:latin typeface="+mn-lt"/>
                        <a:ea typeface="SimSun" panose="02010600030101010101" pitchFamily="2" charset="-122"/>
                        <a:cs typeface="+mn-cs"/>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altLang="zh-CN" sz="1050" b="0" kern="1200" dirty="0" smtClean="0">
                          <a:solidFill>
                            <a:schemeClr val="dk1"/>
                          </a:solidFill>
                          <a:effectLst/>
                          <a:latin typeface="+mn-lt"/>
                          <a:ea typeface="SimSun" panose="02010600030101010101" pitchFamily="2" charset="-122"/>
                          <a:cs typeface="+mn-cs"/>
                        </a:rPr>
                        <a:t>SA#94 (Dec. </a:t>
                      </a:r>
                      <a:r>
                        <a:rPr lang="sv-SE" altLang="zh-CN" sz="1050" b="0" kern="1200" smtClean="0">
                          <a:solidFill>
                            <a:schemeClr val="dk1"/>
                          </a:solidFill>
                          <a:effectLst/>
                          <a:latin typeface="+mn-lt"/>
                          <a:ea typeface="SimSun" panose="02010600030101010101" pitchFamily="2" charset="-122"/>
                          <a:cs typeface="+mn-cs"/>
                        </a:rPr>
                        <a:t>2021)</a:t>
                      </a:r>
                    </a:p>
                    <a:p>
                      <a:pPr marL="0" marR="0" lvl="0" indent="0" algn="ctr" defTabSz="1219170" rtl="0" eaLnBrk="1" fontAlgn="auto" latinLnBrk="0" hangingPunct="1">
                        <a:lnSpc>
                          <a:spcPct val="100000"/>
                        </a:lnSpc>
                        <a:spcBef>
                          <a:spcPts val="0"/>
                        </a:spcBef>
                        <a:spcAft>
                          <a:spcPts val="0"/>
                        </a:spcAft>
                        <a:buClrTx/>
                        <a:buSzTx/>
                        <a:buFontTx/>
                        <a:buNone/>
                        <a:tabLst/>
                        <a:defRPr/>
                      </a:pPr>
                      <a:r>
                        <a:rPr lang="sv-SE" altLang="zh-CN" sz="1050" b="1" kern="1200" smtClean="0">
                          <a:solidFill>
                            <a:schemeClr val="dk1"/>
                          </a:solidFill>
                          <a:effectLst/>
                          <a:latin typeface="+mn-lt"/>
                          <a:ea typeface="SimSun" panose="02010600030101010101" pitchFamily="2" charset="-122"/>
                          <a:cs typeface="+mn-cs"/>
                        </a:rPr>
                        <a:t>-&gt;SA#95 (Mar.2022)</a:t>
                      </a:r>
                      <a:endParaRPr lang="sv-SE" altLang="zh-CN" sz="1050" b="1" kern="1200" dirty="0">
                        <a:solidFill>
                          <a:schemeClr val="dk1"/>
                        </a:solidFill>
                        <a:effectLst/>
                        <a:latin typeface="+mn-lt"/>
                        <a:ea typeface="SimSun" panose="02010600030101010101" pitchFamily="2" charset="-122"/>
                        <a:cs typeface="+mn-cs"/>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sz="1050" kern="1200" dirty="0" smtClean="0">
                          <a:solidFill>
                            <a:schemeClr val="dk1"/>
                          </a:solidFill>
                          <a:effectLst/>
                          <a:latin typeface="+mn-lt"/>
                          <a:ea typeface="SimSun" panose="02010600030101010101" pitchFamily="2" charset="-122"/>
                          <a:cs typeface="+mn-cs"/>
                        </a:rPr>
                        <a:t>Nokia</a:t>
                      </a:r>
                      <a:endParaRPr lang="sv-SE" sz="1050" kern="1200" dirty="0">
                        <a:solidFill>
                          <a:schemeClr val="dk1"/>
                        </a:solidFill>
                        <a:effectLst/>
                        <a:latin typeface="+mn-lt"/>
                        <a:ea typeface="SimSun" panose="02010600030101010101" pitchFamily="2" charset="-122"/>
                        <a:cs typeface="+mn-cs"/>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sz="1050" kern="1200" smtClean="0">
                          <a:solidFill>
                            <a:schemeClr val="dk1"/>
                          </a:solidFill>
                          <a:effectLst/>
                          <a:latin typeface="+mn-lt"/>
                          <a:ea typeface="SimSun" panose="02010600030101010101" pitchFamily="2" charset="-122"/>
                          <a:cs typeface="+mn-cs"/>
                        </a:rPr>
                        <a:t>SA3</a:t>
                      </a:r>
                      <a:endParaRPr lang="sv-SE" sz="1050" kern="1200" dirty="0">
                        <a:solidFill>
                          <a:schemeClr val="dk1"/>
                        </a:solidFill>
                        <a:effectLst/>
                        <a:latin typeface="+mn-lt"/>
                        <a:ea typeface="SimSun" panose="02010600030101010101" pitchFamily="2" charset="-122"/>
                        <a:cs typeface="+mn-cs"/>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lang="sv-SE" sz="1050" kern="1200" dirty="0">
                        <a:solidFill>
                          <a:schemeClr val="dk1"/>
                        </a:solidFill>
                        <a:effectLst/>
                        <a:latin typeface="+mn-lt"/>
                        <a:ea typeface="SimSun" panose="02010600030101010101" pitchFamily="2" charset="-122"/>
                        <a:cs typeface="+mn-cs"/>
                      </a:endParaRPr>
                    </a:p>
                  </a:txBody>
                  <a:tcPr marL="68580" marR="68580" marT="0" marB="0" anchor="ctr">
                    <a:solidFill>
                      <a:schemeClr val="tx2">
                        <a:lumMod val="20000"/>
                        <a:lumOff val="80000"/>
                      </a:schemeClr>
                    </a:solidFill>
                  </a:tcPr>
                </a:tc>
              </a:tr>
              <a:tr h="192405">
                <a:tc>
                  <a:txBody>
                    <a:bodyPr/>
                    <a:lstStyle/>
                    <a:p>
                      <a:pPr algn="ctr">
                        <a:spcAft>
                          <a:spcPts val="0"/>
                        </a:spcAft>
                      </a:pPr>
                      <a:r>
                        <a:rPr lang="en-US" altLang="zh-CN" sz="1200" b="1" smtClean="0">
                          <a:solidFill>
                            <a:schemeClr val="tx1"/>
                          </a:solidFill>
                        </a:rPr>
                        <a:t>eNETSLICE_PRO</a:t>
                      </a:r>
                      <a:endParaRPr lang="zh-CN" sz="1200" b="1" dirty="0">
                        <a:solidFill>
                          <a:schemeClr val="tx1"/>
                        </a:solidFill>
                        <a:effectLst/>
                        <a:latin typeface="+mn-lt"/>
                        <a:ea typeface="宋体" panose="02010600030101010101" pitchFamily="2" charset="-122"/>
                      </a:endParaRPr>
                    </a:p>
                  </a:txBody>
                  <a:tcPr marL="9525" marR="9525" marT="9525" marB="9525">
                    <a:solidFill>
                      <a:schemeClr val="tx2">
                        <a:lumMod val="20000"/>
                        <a:lumOff val="80000"/>
                      </a:schemeClr>
                    </a:solidFill>
                  </a:tcPr>
                </a:tc>
                <a:tc>
                  <a:txBody>
                    <a:bodyPr/>
                    <a:lstStyle/>
                    <a:p>
                      <a:pPr algn="l">
                        <a:spcAft>
                          <a:spcPts val="0"/>
                        </a:spcAft>
                      </a:pPr>
                      <a:r>
                        <a:rPr lang="en-US" altLang="zh-CN" sz="1200" smtClean="0">
                          <a:effectLst/>
                          <a:latin typeface="+mn-lt"/>
                          <a:ea typeface="+mn-ea"/>
                        </a:rPr>
                        <a:t>Network slice provisioning enhancement</a:t>
                      </a:r>
                      <a:endParaRPr lang="zh-CN" sz="1200" dirty="0">
                        <a:effectLst/>
                        <a:latin typeface="+mn-lt"/>
                        <a:ea typeface="宋体" panose="02010600030101010101" pitchFamily="2" charset="-122"/>
                      </a:endParaRPr>
                    </a:p>
                  </a:txBody>
                  <a:tcPr marL="9525" marR="9525" marT="9525" marB="9525">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1200"/>
                        </a:spcBef>
                        <a:spcAft>
                          <a:spcPts val="0"/>
                        </a:spcAft>
                        <a:buClrTx/>
                        <a:buSzTx/>
                        <a:buFontTx/>
                        <a:buNone/>
                        <a:tabLst/>
                        <a:defRPr/>
                      </a:pPr>
                      <a:r>
                        <a:rPr lang="sv-SE" sz="1050" kern="1200" smtClean="0">
                          <a:solidFill>
                            <a:schemeClr val="dk1"/>
                          </a:solidFill>
                          <a:effectLst/>
                          <a:latin typeface="+mn-lt"/>
                          <a:ea typeface="SimSun" panose="02010600030101010101" pitchFamily="2" charset="-122"/>
                          <a:cs typeface="+mn-cs"/>
                        </a:rPr>
                        <a:t>0%-&gt;0</a:t>
                      </a:r>
                      <a:r>
                        <a:rPr lang="en-US" altLang="zh-CN" sz="1050" b="0" kern="1200" smtClean="0">
                          <a:solidFill>
                            <a:schemeClr val="tx1"/>
                          </a:solidFill>
                          <a:effectLst/>
                          <a:latin typeface="+mn-lt"/>
                          <a:ea typeface="+mn-ea"/>
                          <a:cs typeface="Arial" panose="020B0604020202020204" pitchFamily="34" charset="0"/>
                        </a:rPr>
                        <a:t>%</a:t>
                      </a:r>
                      <a:endParaRPr lang="sv-SE" sz="1050" kern="1200" dirty="0">
                        <a:solidFill>
                          <a:schemeClr val="dk1"/>
                        </a:solidFill>
                        <a:effectLst/>
                        <a:latin typeface="+mn-lt"/>
                        <a:ea typeface="SimSun" panose="02010600030101010101" pitchFamily="2" charset="-122"/>
                        <a:cs typeface="+mn-cs"/>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altLang="zh-CN" sz="1050" kern="1200" smtClean="0">
                          <a:solidFill>
                            <a:schemeClr val="dk1"/>
                          </a:solidFill>
                          <a:effectLst/>
                          <a:latin typeface="+mn-lt"/>
                          <a:ea typeface="SimSun" panose="02010600030101010101" pitchFamily="2" charset="-122"/>
                          <a:cs typeface="+mn-cs"/>
                        </a:rPr>
                        <a:t>TS 28.531/28.541</a:t>
                      </a:r>
                      <a:endParaRPr lang="en-US" altLang="zh-CN" sz="1050" kern="1200" dirty="0" smtClean="0">
                        <a:solidFill>
                          <a:schemeClr val="dk1"/>
                        </a:solidFill>
                        <a:effectLst/>
                        <a:latin typeface="+mn-lt"/>
                        <a:ea typeface="SimSun" panose="02010600030101010101" pitchFamily="2" charset="-122"/>
                        <a:cs typeface="+mn-cs"/>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sz="1050" kern="1200" smtClean="0">
                          <a:solidFill>
                            <a:schemeClr val="dk1"/>
                          </a:solidFill>
                          <a:effectLst/>
                          <a:latin typeface="+mn-lt"/>
                          <a:ea typeface="SimSun" panose="02010600030101010101" pitchFamily="2" charset="-122"/>
                          <a:cs typeface="+mn-cs"/>
                        </a:rPr>
                        <a:t>S5-215497</a:t>
                      </a:r>
                      <a:endParaRPr lang="sv-SE" sz="1050" kern="1200" dirty="0">
                        <a:solidFill>
                          <a:schemeClr val="dk1"/>
                        </a:solidFill>
                        <a:effectLst/>
                        <a:latin typeface="+mn-lt"/>
                        <a:ea typeface="SimSun" panose="02010600030101010101" pitchFamily="2" charset="-122"/>
                        <a:cs typeface="+mn-cs"/>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altLang="zh-CN" sz="1050" b="1" kern="1200" smtClean="0">
                          <a:solidFill>
                            <a:schemeClr val="dk1"/>
                          </a:solidFill>
                          <a:effectLst/>
                          <a:latin typeface="+mn-lt"/>
                          <a:ea typeface="SimSun" panose="02010600030101010101" pitchFamily="2" charset="-122"/>
                          <a:cs typeface="+mn-cs"/>
                        </a:rPr>
                        <a:t>SA#95 (Mar. 2022)</a:t>
                      </a:r>
                      <a:endParaRPr lang="sv-SE" altLang="zh-CN" sz="1050" b="1" kern="1200" dirty="0">
                        <a:solidFill>
                          <a:schemeClr val="dk1"/>
                        </a:solidFill>
                        <a:effectLst/>
                        <a:latin typeface="+mn-lt"/>
                        <a:ea typeface="SimSun" panose="02010600030101010101" pitchFamily="2" charset="-122"/>
                        <a:cs typeface="+mn-cs"/>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sz="1050" kern="1200" smtClean="0">
                          <a:solidFill>
                            <a:schemeClr val="dk1"/>
                          </a:solidFill>
                          <a:effectLst/>
                          <a:latin typeface="+mn-lt"/>
                          <a:ea typeface="SimSun" panose="02010600030101010101" pitchFamily="2" charset="-122"/>
                          <a:cs typeface="+mn-cs"/>
                        </a:rPr>
                        <a:t>Samsung</a:t>
                      </a:r>
                      <a:endParaRPr lang="sv-SE" sz="1050" kern="1200" dirty="0">
                        <a:solidFill>
                          <a:schemeClr val="dk1"/>
                        </a:solidFill>
                        <a:effectLst/>
                        <a:latin typeface="+mn-lt"/>
                        <a:ea typeface="SimSun" panose="02010600030101010101" pitchFamily="2" charset="-122"/>
                        <a:cs typeface="+mn-cs"/>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lang="sv-SE" sz="1050" kern="1200" dirty="0">
                        <a:solidFill>
                          <a:schemeClr val="dk1"/>
                        </a:solidFill>
                        <a:effectLst/>
                        <a:latin typeface="+mn-lt"/>
                        <a:ea typeface="SimSun" panose="02010600030101010101" pitchFamily="2" charset="-122"/>
                        <a:cs typeface="+mn-cs"/>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sz="1050" kern="1200" smtClean="0">
                          <a:solidFill>
                            <a:schemeClr val="dk1"/>
                          </a:solidFill>
                          <a:effectLst/>
                          <a:latin typeface="+mn-lt"/>
                          <a:ea typeface="SimSun" panose="02010600030101010101" pitchFamily="2" charset="-122"/>
                          <a:cs typeface="+mn-cs"/>
                        </a:rPr>
                        <a:t>Slicing</a:t>
                      </a:r>
                      <a:endParaRPr lang="sv-SE" sz="1050" kern="1200" dirty="0">
                        <a:solidFill>
                          <a:schemeClr val="dk1"/>
                        </a:solidFill>
                        <a:effectLst/>
                        <a:latin typeface="+mn-lt"/>
                        <a:ea typeface="SimSun" panose="02010600030101010101" pitchFamily="2" charset="-122"/>
                        <a:cs typeface="+mn-cs"/>
                      </a:endParaRPr>
                    </a:p>
                  </a:txBody>
                  <a:tcPr marL="68580" marR="68580" marT="0" marB="0" anchor="ctr">
                    <a:solidFill>
                      <a:schemeClr val="tx2">
                        <a:lumMod val="20000"/>
                        <a:lumOff val="80000"/>
                      </a:schemeClr>
                    </a:solidFill>
                  </a:tcPr>
                </a:tc>
              </a:tr>
            </a:tbl>
          </a:graphicData>
        </a:graphic>
      </p:graphicFrame>
      <p:sp>
        <p:nvSpPr>
          <p:cNvPr id="6" name="矩形 5"/>
          <p:cNvSpPr/>
          <p:nvPr/>
        </p:nvSpPr>
        <p:spPr>
          <a:xfrm>
            <a:off x="157081" y="3972350"/>
            <a:ext cx="5229223" cy="1938992"/>
          </a:xfrm>
          <a:prstGeom prst="rect">
            <a:avLst/>
          </a:prstGeom>
        </p:spPr>
        <p:txBody>
          <a:bodyPr wrap="square">
            <a:spAutoFit/>
          </a:bodyPr>
          <a:lstStyle/>
          <a:p>
            <a:pPr lvl="0" defTabSz="1219170" eaLnBrk="1" fontAlgn="auto" hangingPunct="1">
              <a:spcBef>
                <a:spcPts val="0"/>
              </a:spcBef>
              <a:spcAft>
                <a:spcPts val="0"/>
              </a:spcAft>
              <a:defRPr/>
            </a:pPr>
            <a:r>
              <a:rPr lang="en-US" altLang="zh-CN" sz="1200" b="1" dirty="0" smtClean="0">
                <a:solidFill>
                  <a:prstClr val="black"/>
                </a:solidFill>
                <a:latin typeface="Calibri" pitchFamily="34" charset="0"/>
                <a:cs typeface="Arial" charset="0"/>
              </a:rPr>
              <a:t>OAM_NPN</a:t>
            </a:r>
            <a:r>
              <a:rPr lang="en-US" altLang="zh-CN" sz="1200" b="1" smtClean="0">
                <a:solidFill>
                  <a:prstClr val="black"/>
                </a:solidFill>
                <a:latin typeface="Calibri" pitchFamily="34" charset="0"/>
                <a:cs typeface="Arial" charset="0"/>
              </a:rPr>
              <a:t>: </a:t>
            </a:r>
            <a:endParaRPr lang="en-US" altLang="zh-CN" sz="1200">
              <a:solidFill>
                <a:prstClr val="black"/>
              </a:solidFill>
              <a:latin typeface="Calibri" pitchFamily="34" charset="0"/>
              <a:cs typeface="Arial" charset="0"/>
            </a:endParaRPr>
          </a:p>
          <a:p>
            <a:pPr marL="285750" lvl="0" indent="-285750" defTabSz="1219170" eaLnBrk="1" fontAlgn="auto" hangingPunct="1">
              <a:spcBef>
                <a:spcPts val="0"/>
              </a:spcBef>
              <a:spcAft>
                <a:spcPts val="0"/>
              </a:spcAft>
              <a:buFont typeface="Wingdings" panose="05000000000000000000" pitchFamily="2" charset="2"/>
              <a:buChar char="Ø"/>
              <a:defRPr/>
            </a:pPr>
            <a:r>
              <a:rPr lang="en-US" altLang="zh-CN" sz="1200" smtClean="0">
                <a:solidFill>
                  <a:prstClr val="black"/>
                </a:solidFill>
                <a:latin typeface="Calibri" pitchFamily="34" charset="0"/>
                <a:cs typeface="Arial" charset="0"/>
              </a:rPr>
              <a:t>The </a:t>
            </a:r>
            <a:r>
              <a:rPr lang="en-US" altLang="zh-CN" sz="1200">
                <a:solidFill>
                  <a:prstClr val="black"/>
                </a:solidFill>
                <a:latin typeface="Calibri" pitchFamily="34" charset="0"/>
                <a:cs typeface="Arial" charset="0"/>
              </a:rPr>
              <a:t>group agreed the update of NPN management aspects and mode names.</a:t>
            </a:r>
          </a:p>
          <a:p>
            <a:pPr marL="285750" lvl="0" indent="-285750" defTabSz="1219170" eaLnBrk="1" fontAlgn="auto" hangingPunct="1">
              <a:spcBef>
                <a:spcPts val="0"/>
              </a:spcBef>
              <a:spcAft>
                <a:spcPts val="0"/>
              </a:spcAft>
              <a:buFont typeface="Wingdings" panose="05000000000000000000" pitchFamily="2" charset="2"/>
              <a:buChar char="Ø"/>
              <a:defRPr/>
            </a:pPr>
            <a:r>
              <a:rPr lang="en-US" altLang="zh-CN" sz="1200" smtClean="0">
                <a:solidFill>
                  <a:prstClr val="black"/>
                </a:solidFill>
                <a:latin typeface="Calibri" pitchFamily="34" charset="0"/>
                <a:cs typeface="Arial" charset="0"/>
              </a:rPr>
              <a:t>The </a:t>
            </a:r>
            <a:r>
              <a:rPr lang="en-US" altLang="zh-CN" sz="1200">
                <a:solidFill>
                  <a:prstClr val="black"/>
                </a:solidFill>
                <a:latin typeface="Calibri" pitchFamily="34" charset="0"/>
                <a:cs typeface="Arial" charset="0"/>
              </a:rPr>
              <a:t>group needs further discussion on the solutions for SNPN and exposure of management capabilities of  PNI-NPN</a:t>
            </a:r>
          </a:p>
          <a:p>
            <a:pPr lvl="0" defTabSz="1219170" eaLnBrk="1" fontAlgn="auto" hangingPunct="1">
              <a:spcBef>
                <a:spcPts val="0"/>
              </a:spcBef>
              <a:spcAft>
                <a:spcPts val="0"/>
              </a:spcAft>
              <a:defRPr/>
            </a:pPr>
            <a:endParaRPr lang="en-US" altLang="zh-CN" sz="1200" b="1" dirty="0" smtClean="0">
              <a:solidFill>
                <a:prstClr val="black"/>
              </a:solidFill>
              <a:latin typeface="Calibri" pitchFamily="34" charset="0"/>
              <a:cs typeface="Arial" charset="0"/>
            </a:endParaRPr>
          </a:p>
          <a:p>
            <a:pPr defTabSz="1219170" eaLnBrk="1" fontAlgn="auto" hangingPunct="1">
              <a:spcBef>
                <a:spcPts val="0"/>
              </a:spcBef>
              <a:spcAft>
                <a:spcPts val="0"/>
              </a:spcAft>
              <a:defRPr/>
            </a:pPr>
            <a:r>
              <a:rPr lang="en-US" altLang="zh-CN" sz="1200" b="1" dirty="0" err="1" smtClean="0">
                <a:solidFill>
                  <a:prstClr val="black"/>
                </a:solidFill>
                <a:latin typeface="Calibri" pitchFamily="34" charset="0"/>
                <a:cs typeface="Arial" charset="0"/>
              </a:rPr>
              <a:t>eMEMTANE</a:t>
            </a:r>
            <a:r>
              <a:rPr lang="en-US" altLang="zh-CN" sz="1200" b="1" smtClean="0">
                <a:solidFill>
                  <a:prstClr val="black"/>
                </a:solidFill>
                <a:latin typeface="Calibri" pitchFamily="34" charset="0"/>
                <a:cs typeface="Arial" charset="0"/>
              </a:rPr>
              <a:t>: </a:t>
            </a:r>
            <a:r>
              <a:rPr lang="en-US" altLang="zh-CN" sz="1200">
                <a:solidFill>
                  <a:prstClr val="black"/>
                </a:solidFill>
                <a:latin typeface="Calibri" pitchFamily="34" charset="0"/>
                <a:cs typeface="Arial" charset="0"/>
              </a:rPr>
              <a:t>Three CRs and one discussion paper are submitted and discussed. The CRs are not pursued, the discussion paper is noted.</a:t>
            </a:r>
            <a:endParaRPr lang="en-US" altLang="zh-CN" sz="1200" dirty="0">
              <a:latin typeface="+mn-lt"/>
            </a:endParaRPr>
          </a:p>
          <a:p>
            <a:pPr defTabSz="1219170" eaLnBrk="1" fontAlgn="auto" hangingPunct="1">
              <a:spcBef>
                <a:spcPts val="0"/>
              </a:spcBef>
              <a:spcAft>
                <a:spcPts val="0"/>
              </a:spcAft>
              <a:defRPr/>
            </a:pPr>
            <a:endParaRPr lang="en-US" altLang="zh-CN" sz="1200" smtClean="0">
              <a:latin typeface="+mn-lt"/>
            </a:endParaRPr>
          </a:p>
          <a:p>
            <a:pPr lvl="0" defTabSz="1219170" eaLnBrk="1" fontAlgn="auto" hangingPunct="1">
              <a:spcBef>
                <a:spcPts val="0"/>
              </a:spcBef>
              <a:spcAft>
                <a:spcPts val="0"/>
              </a:spcAft>
              <a:defRPr/>
            </a:pPr>
            <a:r>
              <a:rPr lang="en-US" altLang="zh-CN" sz="1200" b="1">
                <a:solidFill>
                  <a:prstClr val="black"/>
                </a:solidFill>
                <a:latin typeface="Calibri"/>
                <a:cs typeface="Arial" charset="0"/>
              </a:rPr>
              <a:t>EMA5SLA: </a:t>
            </a:r>
            <a:r>
              <a:rPr lang="en-US" altLang="zh-CN" sz="1200">
                <a:solidFill>
                  <a:prstClr val="black"/>
                </a:solidFill>
                <a:latin typeface="Calibri"/>
                <a:cs typeface="Arial" charset="0"/>
              </a:rPr>
              <a:t>Correction of existed stage 2 work, add new features of SLA requirement modification and specific authentication</a:t>
            </a:r>
            <a:r>
              <a:rPr lang="en-US" altLang="zh-CN" sz="1200" smtClean="0">
                <a:solidFill>
                  <a:prstClr val="black"/>
                </a:solidFill>
                <a:latin typeface="Calibri"/>
                <a:cs typeface="Arial" charset="0"/>
              </a:rPr>
              <a:t>.</a:t>
            </a:r>
            <a:endParaRPr lang="en-US" altLang="zh-CN" sz="1200" dirty="0">
              <a:latin typeface="+mn-lt"/>
            </a:endParaRPr>
          </a:p>
        </p:txBody>
      </p:sp>
      <p:sp>
        <p:nvSpPr>
          <p:cNvPr id="5" name="Title 1"/>
          <p:cNvSpPr txBox="1">
            <a:spLocks/>
          </p:cNvSpPr>
          <p:nvPr/>
        </p:nvSpPr>
        <p:spPr>
          <a:xfrm>
            <a:off x="205572" y="4603"/>
            <a:ext cx="10139206" cy="920688"/>
          </a:xfrm>
          <a:prstGeom prst="rect">
            <a:avLst/>
          </a:prstGeom>
        </p:spPr>
        <p:txBody>
          <a:bodyPr/>
          <a:lstStyle>
            <a:lvl1pPr algn="ctr" rtl="0" eaLnBrk="0" fontAlgn="base" hangingPunct="0">
              <a:spcBef>
                <a:spcPct val="0"/>
              </a:spcBef>
              <a:spcAft>
                <a:spcPct val="0"/>
              </a:spcAft>
              <a:defRPr sz="4200">
                <a:solidFill>
                  <a:srgbClr val="FF0000"/>
                </a:solidFill>
                <a:latin typeface="+mj-lt"/>
                <a:ea typeface="+mj-ea"/>
                <a:cs typeface="+mj-cs"/>
              </a:defRPr>
            </a:lvl1pPr>
            <a:lvl2pPr algn="ctr" rtl="0" eaLnBrk="0" fontAlgn="base" hangingPunct="0">
              <a:spcBef>
                <a:spcPct val="0"/>
              </a:spcBef>
              <a:spcAft>
                <a:spcPct val="0"/>
              </a:spcAft>
              <a:defRPr sz="4200">
                <a:solidFill>
                  <a:srgbClr val="FF0000"/>
                </a:solidFill>
                <a:latin typeface="Calibri" pitchFamily="34" charset="0"/>
              </a:defRPr>
            </a:lvl2pPr>
            <a:lvl3pPr algn="ctr" rtl="0" eaLnBrk="0" fontAlgn="base" hangingPunct="0">
              <a:spcBef>
                <a:spcPct val="0"/>
              </a:spcBef>
              <a:spcAft>
                <a:spcPct val="0"/>
              </a:spcAft>
              <a:defRPr sz="4200">
                <a:solidFill>
                  <a:srgbClr val="FF0000"/>
                </a:solidFill>
                <a:latin typeface="Calibri" pitchFamily="34" charset="0"/>
              </a:defRPr>
            </a:lvl3pPr>
            <a:lvl4pPr algn="ctr" rtl="0" eaLnBrk="0" fontAlgn="base" hangingPunct="0">
              <a:spcBef>
                <a:spcPct val="0"/>
              </a:spcBef>
              <a:spcAft>
                <a:spcPct val="0"/>
              </a:spcAft>
              <a:defRPr sz="4200">
                <a:solidFill>
                  <a:srgbClr val="FF0000"/>
                </a:solidFill>
                <a:latin typeface="Calibri" pitchFamily="34" charset="0"/>
              </a:defRPr>
            </a:lvl4pPr>
            <a:lvl5pPr algn="ctr" rtl="0" eaLnBrk="0" fontAlgn="base" hangingPunct="0">
              <a:spcBef>
                <a:spcPct val="0"/>
              </a:spcBef>
              <a:spcAft>
                <a:spcPct val="0"/>
              </a:spcAft>
              <a:defRPr sz="4200">
                <a:solidFill>
                  <a:srgbClr val="FF0000"/>
                </a:solidFill>
                <a:latin typeface="Calibri" pitchFamily="34" charset="0"/>
              </a:defRPr>
            </a:lvl5pPr>
            <a:lvl6pPr marL="609585" algn="ctr" rtl="0" eaLnBrk="0" fontAlgn="base" hangingPunct="0">
              <a:spcBef>
                <a:spcPct val="0"/>
              </a:spcBef>
              <a:spcAft>
                <a:spcPct val="0"/>
              </a:spcAft>
              <a:defRPr sz="4267">
                <a:solidFill>
                  <a:srgbClr val="FF0000"/>
                </a:solidFill>
                <a:latin typeface="Calibri" pitchFamily="34" charset="0"/>
              </a:defRPr>
            </a:lvl6pPr>
            <a:lvl7pPr marL="1219170" algn="ctr" rtl="0" eaLnBrk="0" fontAlgn="base" hangingPunct="0">
              <a:spcBef>
                <a:spcPct val="0"/>
              </a:spcBef>
              <a:spcAft>
                <a:spcPct val="0"/>
              </a:spcAft>
              <a:defRPr sz="4267">
                <a:solidFill>
                  <a:srgbClr val="FF0000"/>
                </a:solidFill>
                <a:latin typeface="Calibri" pitchFamily="34" charset="0"/>
              </a:defRPr>
            </a:lvl7pPr>
            <a:lvl8pPr marL="1828754" algn="ctr" rtl="0" eaLnBrk="0" fontAlgn="base" hangingPunct="0">
              <a:spcBef>
                <a:spcPct val="0"/>
              </a:spcBef>
              <a:spcAft>
                <a:spcPct val="0"/>
              </a:spcAft>
              <a:defRPr sz="4267">
                <a:solidFill>
                  <a:srgbClr val="FF0000"/>
                </a:solidFill>
                <a:latin typeface="Calibri" pitchFamily="34" charset="0"/>
              </a:defRPr>
            </a:lvl8pPr>
            <a:lvl9pPr marL="2438339" algn="ctr" rtl="0" eaLnBrk="0" fontAlgn="base" hangingPunct="0">
              <a:spcBef>
                <a:spcPct val="0"/>
              </a:spcBef>
              <a:spcAft>
                <a:spcPct val="0"/>
              </a:spcAft>
              <a:defRPr sz="4267">
                <a:solidFill>
                  <a:srgbClr val="FF0000"/>
                </a:solidFill>
                <a:latin typeface="Calibri" pitchFamily="34" charset="0"/>
              </a:defRPr>
            </a:lvl9pPr>
          </a:lstStyle>
          <a:p>
            <a:r>
              <a:rPr lang="en-US" altLang="zh-CN" sz="3200" kern="0" dirty="0" smtClean="0"/>
              <a:t>Rel-17 </a:t>
            </a:r>
            <a:r>
              <a:rPr lang="en-US" altLang="zh-CN" sz="3200" kern="0" smtClean="0"/>
              <a:t>WI OAM_NPN/EMA5SLA/eMEMTANE/</a:t>
            </a:r>
            <a:r>
              <a:rPr lang="en-US" altLang="zh-CN" sz="3200"/>
              <a:t>eNETSLICE_PRO</a:t>
            </a:r>
            <a:endParaRPr lang="sv-SE" sz="3200" kern="0" dirty="0"/>
          </a:p>
        </p:txBody>
      </p:sp>
      <p:sp>
        <p:nvSpPr>
          <p:cNvPr id="4" name="矩形 3"/>
          <p:cNvSpPr/>
          <p:nvPr/>
        </p:nvSpPr>
        <p:spPr>
          <a:xfrm>
            <a:off x="5860474" y="4055478"/>
            <a:ext cx="5906928" cy="1754326"/>
          </a:xfrm>
          <a:prstGeom prst="rect">
            <a:avLst/>
          </a:prstGeom>
        </p:spPr>
        <p:txBody>
          <a:bodyPr wrap="square">
            <a:spAutoFit/>
          </a:bodyPr>
          <a:lstStyle/>
          <a:p>
            <a:pPr defTabSz="1219170" eaLnBrk="1" fontAlgn="auto" hangingPunct="1">
              <a:spcBef>
                <a:spcPts val="0"/>
              </a:spcBef>
              <a:spcAft>
                <a:spcPts val="0"/>
              </a:spcAft>
              <a:defRPr/>
            </a:pPr>
            <a:r>
              <a:rPr lang="en-US" altLang="zh-CN" sz="1200" b="1" smtClean="0">
                <a:latin typeface="+mn-lt"/>
              </a:rPr>
              <a:t>MSAC</a:t>
            </a:r>
            <a:r>
              <a:rPr lang="en-US" altLang="zh-CN" sz="1200" b="1" smtClean="0">
                <a:solidFill>
                  <a:prstClr val="black"/>
                </a:solidFill>
                <a:latin typeface="+mn-lt"/>
                <a:cs typeface="Arial" charset="0"/>
              </a:rPr>
              <a:t>: </a:t>
            </a:r>
            <a:r>
              <a:rPr lang="en-US" altLang="zh-CN" sz="1200">
                <a:solidFill>
                  <a:prstClr val="black"/>
                </a:solidFill>
                <a:latin typeface="+mn-lt"/>
                <a:cs typeface="Arial" charset="0"/>
              </a:rPr>
              <a:t>Made good progress in this meeting. The contributions of stage 1 changes for architecture and management services, workflows and NRM requirements were agreed. However stage 2 and 3 are still missing. Need 1 or 2 more meetings to complete</a:t>
            </a:r>
            <a:r>
              <a:rPr lang="en-US" altLang="zh-CN" sz="1200" smtClean="0">
                <a:solidFill>
                  <a:prstClr val="black"/>
                </a:solidFill>
                <a:latin typeface="+mn-lt"/>
                <a:cs typeface="Arial" charset="0"/>
              </a:rPr>
              <a:t>.</a:t>
            </a:r>
          </a:p>
          <a:p>
            <a:pPr defTabSz="1219170" eaLnBrk="1" fontAlgn="auto" hangingPunct="1">
              <a:spcBef>
                <a:spcPts val="0"/>
              </a:spcBef>
              <a:spcAft>
                <a:spcPts val="0"/>
              </a:spcAft>
              <a:defRPr/>
            </a:pPr>
            <a:endParaRPr lang="en-US" altLang="zh-CN" sz="1200" b="1" smtClean="0">
              <a:latin typeface="+mn-lt"/>
            </a:endParaRPr>
          </a:p>
          <a:p>
            <a:pPr defTabSz="1219170" eaLnBrk="1" fontAlgn="auto" hangingPunct="1">
              <a:spcBef>
                <a:spcPts val="0"/>
              </a:spcBef>
              <a:spcAft>
                <a:spcPts val="0"/>
              </a:spcAft>
              <a:defRPr/>
            </a:pPr>
            <a:r>
              <a:rPr lang="en-US" altLang="zh-CN" sz="1200" b="1" smtClean="0">
                <a:latin typeface="+mn-lt"/>
              </a:rPr>
              <a:t>eNETSLICE_PRO: The following topics are discussed, but no progress are made in this meeting.</a:t>
            </a:r>
          </a:p>
          <a:p>
            <a:pPr marL="285750" indent="-285750" defTabSz="1219170" eaLnBrk="1" fontAlgn="auto" hangingPunct="1">
              <a:spcBef>
                <a:spcPts val="0"/>
              </a:spcBef>
              <a:spcAft>
                <a:spcPts val="0"/>
              </a:spcAft>
              <a:buFont typeface="Wingdings" panose="05000000000000000000" pitchFamily="2" charset="2"/>
              <a:buChar char="Ø"/>
              <a:defRPr/>
            </a:pPr>
            <a:r>
              <a:rPr lang="en-GB" altLang="zh-CN" sz="1200">
                <a:solidFill>
                  <a:prstClr val="black"/>
                </a:solidFill>
                <a:latin typeface="Calibri" pitchFamily="34" charset="0"/>
                <a:cs typeface="Arial" charset="0"/>
              </a:rPr>
              <a:t>Fixing NetworkSlice and NetworkSliceSubnet Allocation and Deallocation</a:t>
            </a:r>
            <a:endParaRPr lang="zh-CN" altLang="zh-CN" sz="1200">
              <a:solidFill>
                <a:prstClr val="black"/>
              </a:solidFill>
              <a:latin typeface="Calibri" pitchFamily="34" charset="0"/>
              <a:cs typeface="Arial" charset="0"/>
            </a:endParaRPr>
          </a:p>
          <a:p>
            <a:pPr marL="285750" indent="-285750" defTabSz="1219170" eaLnBrk="1" fontAlgn="auto" hangingPunct="1">
              <a:spcBef>
                <a:spcPts val="0"/>
              </a:spcBef>
              <a:spcAft>
                <a:spcPts val="0"/>
              </a:spcAft>
              <a:buFont typeface="Wingdings" panose="05000000000000000000" pitchFamily="2" charset="2"/>
              <a:buChar char="Ø"/>
              <a:defRPr/>
            </a:pPr>
            <a:r>
              <a:rPr lang="en-GB" altLang="zh-CN" sz="1200" smtClean="0">
                <a:solidFill>
                  <a:prstClr val="black"/>
                </a:solidFill>
                <a:latin typeface="Calibri" pitchFamily="34" charset="0"/>
                <a:cs typeface="Arial" charset="0"/>
              </a:rPr>
              <a:t>feasibility </a:t>
            </a:r>
            <a:r>
              <a:rPr lang="en-GB" altLang="zh-CN" sz="1200">
                <a:solidFill>
                  <a:prstClr val="black"/>
                </a:solidFill>
                <a:latin typeface="Calibri" pitchFamily="34" charset="0"/>
                <a:cs typeface="Arial" charset="0"/>
              </a:rPr>
              <a:t>check</a:t>
            </a:r>
            <a:endParaRPr lang="zh-CN" altLang="zh-CN" sz="1200">
              <a:solidFill>
                <a:prstClr val="black"/>
              </a:solidFill>
              <a:latin typeface="Calibri" pitchFamily="34" charset="0"/>
              <a:cs typeface="Arial" charset="0"/>
            </a:endParaRPr>
          </a:p>
          <a:p>
            <a:pPr marL="285750" indent="-285750" defTabSz="1219170" eaLnBrk="1" fontAlgn="auto" hangingPunct="1">
              <a:spcBef>
                <a:spcPts val="0"/>
              </a:spcBef>
              <a:spcAft>
                <a:spcPts val="0"/>
              </a:spcAft>
              <a:buFont typeface="Wingdings" panose="05000000000000000000" pitchFamily="2" charset="2"/>
              <a:buChar char="Ø"/>
              <a:defRPr/>
            </a:pPr>
            <a:r>
              <a:rPr lang="en-GB" altLang="zh-CN" sz="1200" smtClean="0">
                <a:solidFill>
                  <a:prstClr val="black"/>
                </a:solidFill>
                <a:latin typeface="Calibri" pitchFamily="34" charset="0"/>
                <a:cs typeface="Arial" charset="0"/>
              </a:rPr>
              <a:t>Asynchronous design</a:t>
            </a:r>
            <a:endParaRPr lang="en-US" altLang="zh-CN" sz="1200" dirty="0">
              <a:solidFill>
                <a:srgbClr val="FF0000"/>
              </a:solidFill>
              <a:latin typeface="+mn-lt"/>
              <a:cs typeface="Arial" charset="0"/>
            </a:endParaRPr>
          </a:p>
        </p:txBody>
      </p:sp>
    </p:spTree>
    <p:extLst>
      <p:ext uri="{BB962C8B-B14F-4D97-AF65-F5344CB8AC3E}">
        <p14:creationId xmlns:p14="http://schemas.microsoft.com/office/powerpoint/2010/main" val="372107209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295771" y="3463992"/>
            <a:ext cx="11681824" cy="292388"/>
          </a:xfrm>
          <a:prstGeom prst="rect">
            <a:avLst/>
          </a:prstGeom>
          <a:solidFill>
            <a:srgbClr val="92D050"/>
          </a:solidFill>
        </p:spPr>
        <p:txBody>
          <a:bodyPr wrap="square" rtlCol="0">
            <a:spAutoFit/>
          </a:bodyPr>
          <a:lstStyle/>
          <a:p>
            <a:pPr algn="ctr"/>
            <a:r>
              <a:rPr lang="en-US" altLang="zh-CN" b="1" dirty="0" smtClean="0">
                <a:solidFill>
                  <a:prstClr val="black"/>
                </a:solidFill>
              </a:rPr>
              <a:t>Working Progress</a:t>
            </a:r>
            <a:endParaRPr lang="zh-CN" altLang="en-US" b="1" dirty="0">
              <a:solidFill>
                <a:prstClr val="black"/>
              </a:solidFill>
            </a:endParaRPr>
          </a:p>
        </p:txBody>
      </p:sp>
      <p:graphicFrame>
        <p:nvGraphicFramePr>
          <p:cNvPr id="2" name="表格 1"/>
          <p:cNvGraphicFramePr>
            <a:graphicFrameLocks noGrp="1"/>
          </p:cNvGraphicFramePr>
          <p:nvPr>
            <p:extLst>
              <p:ext uri="{D42A27DB-BD31-4B8C-83A1-F6EECF244321}">
                <p14:modId xmlns:p14="http://schemas.microsoft.com/office/powerpoint/2010/main" val="999902456"/>
              </p:ext>
            </p:extLst>
          </p:nvPr>
        </p:nvGraphicFramePr>
        <p:xfrm>
          <a:off x="295770" y="729279"/>
          <a:ext cx="11681825" cy="2756453"/>
        </p:xfrm>
        <a:graphic>
          <a:graphicData uri="http://schemas.openxmlformats.org/drawingml/2006/table">
            <a:tbl>
              <a:tblPr firstRow="1" bandRow="1">
                <a:tableStyleId>{5C22544A-7EE6-4342-B048-85BDC9FD1C3A}</a:tableStyleId>
              </a:tblPr>
              <a:tblGrid>
                <a:gridCol w="879888"/>
                <a:gridCol w="1899557"/>
                <a:gridCol w="1463158"/>
                <a:gridCol w="2174243"/>
                <a:gridCol w="1007795"/>
                <a:gridCol w="1461649"/>
                <a:gridCol w="771207"/>
                <a:gridCol w="1153299"/>
                <a:gridCol w="871029"/>
              </a:tblGrid>
              <a:tr h="402272">
                <a:tc>
                  <a:txBody>
                    <a:bodyPr/>
                    <a:lstStyle/>
                    <a:p>
                      <a:pPr algn="ctr">
                        <a:spcAft>
                          <a:spcPts val="0"/>
                        </a:spcAft>
                      </a:pPr>
                      <a:r>
                        <a:rPr lang="en-GB" sz="1200" b="1" kern="1200" dirty="0">
                          <a:solidFill>
                            <a:schemeClr val="lt1"/>
                          </a:solidFill>
                          <a:latin typeface="+mn-lt"/>
                          <a:ea typeface="+mn-ea"/>
                          <a:cs typeface="Arial" panose="020B0604020202020204" pitchFamily="34" charset="0"/>
                        </a:rPr>
                        <a:t>WI code</a:t>
                      </a:r>
                      <a:endParaRPr lang="sv-SE" sz="1200" b="1" kern="1200" dirty="0">
                        <a:solidFill>
                          <a:schemeClr val="lt1"/>
                        </a:solidFill>
                        <a:latin typeface="+mn-lt"/>
                        <a:ea typeface="+mn-ea"/>
                        <a:cs typeface="Arial" panose="020B0604020202020204" pitchFamily="34" charset="0"/>
                      </a:endParaRPr>
                    </a:p>
                  </a:txBody>
                  <a:tcPr marL="9525" marR="9525" marT="9525" marB="9525" anchor="ctr">
                    <a:solidFill>
                      <a:srgbClr val="92D050"/>
                    </a:solidFill>
                  </a:tcPr>
                </a:tc>
                <a:tc>
                  <a:txBody>
                    <a:bodyPr/>
                    <a:lstStyle/>
                    <a:p>
                      <a:pPr algn="ctr">
                        <a:spcAft>
                          <a:spcPts val="0"/>
                        </a:spcAft>
                      </a:pPr>
                      <a:r>
                        <a:rPr lang="en-GB" sz="1200" b="1" kern="1200" dirty="0">
                          <a:solidFill>
                            <a:schemeClr val="lt1"/>
                          </a:solidFill>
                          <a:latin typeface="+mn-lt"/>
                          <a:ea typeface="+mn-ea"/>
                          <a:cs typeface="Arial" panose="020B0604020202020204" pitchFamily="34" charset="0"/>
                        </a:rPr>
                        <a:t>WI Title</a:t>
                      </a:r>
                      <a:endParaRPr lang="sv-SE" sz="1200" b="1" kern="1200" dirty="0">
                        <a:solidFill>
                          <a:schemeClr val="lt1"/>
                        </a:solidFill>
                        <a:latin typeface="+mn-lt"/>
                        <a:ea typeface="+mn-ea"/>
                        <a:cs typeface="Arial" panose="020B0604020202020204" pitchFamily="34" charset="0"/>
                      </a:endParaRPr>
                    </a:p>
                  </a:txBody>
                  <a:tcPr marL="9525" marR="9525" marT="9525" marB="9525" anchor="ct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v-SE" sz="1200" dirty="0" err="1">
                          <a:latin typeface="+mn-lt"/>
                          <a:cs typeface="Arial" panose="020B0604020202020204" pitchFamily="34" charset="0"/>
                        </a:rPr>
                        <a:t>Completion</a:t>
                      </a:r>
                      <a:r>
                        <a:rPr lang="sv-SE" sz="1200" dirty="0">
                          <a:latin typeface="+mn-lt"/>
                          <a:cs typeface="Arial" panose="020B0604020202020204" pitchFamily="34" charset="0"/>
                        </a:rPr>
                        <a:t> rate</a:t>
                      </a:r>
                    </a:p>
                  </a:txBody>
                  <a:tcPr anchor="ct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v-SE" sz="1200" dirty="0">
                          <a:latin typeface="+mn-lt"/>
                          <a:cs typeface="Arial" panose="020B0604020202020204" pitchFamily="34" charset="0"/>
                        </a:rPr>
                        <a:t>TS/TR</a:t>
                      </a:r>
                    </a:p>
                  </a:txBody>
                  <a:tcPr anchor="ct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200" dirty="0" err="1">
                          <a:latin typeface="+mn-lt"/>
                          <a:cs typeface="Arial" panose="020B0604020202020204" pitchFamily="34" charset="0"/>
                        </a:rPr>
                        <a:t>Tdoc</a:t>
                      </a:r>
                      <a:r>
                        <a:rPr lang="en-US" altLang="zh-CN" sz="1200" dirty="0">
                          <a:latin typeface="+mn-lt"/>
                          <a:cs typeface="Arial" panose="020B0604020202020204" pitchFamily="34" charset="0"/>
                        </a:rPr>
                        <a:t> reference</a:t>
                      </a:r>
                      <a:endParaRPr lang="sv-SE" sz="1200" dirty="0">
                        <a:latin typeface="+mn-lt"/>
                        <a:cs typeface="Arial" panose="020B0604020202020204" pitchFamily="34" charset="0"/>
                      </a:endParaRPr>
                    </a:p>
                  </a:txBody>
                  <a:tcPr anchor="ctr">
                    <a:solidFill>
                      <a:srgbClr val="92D050"/>
                    </a:solidFill>
                  </a:tcPr>
                </a:tc>
                <a:tc>
                  <a:txBody>
                    <a:bodyPr/>
                    <a:lstStyle/>
                    <a:p>
                      <a:pPr algn="ctr"/>
                      <a:r>
                        <a:rPr lang="sv-SE" sz="1200" dirty="0">
                          <a:latin typeface="+mn-lt"/>
                          <a:cs typeface="Arial" panose="020B0604020202020204" pitchFamily="34" charset="0"/>
                        </a:rPr>
                        <a:t>Target date</a:t>
                      </a:r>
                    </a:p>
                  </a:txBody>
                  <a:tcPr anchor="ctr">
                    <a:solidFill>
                      <a:srgbClr val="92D050"/>
                    </a:solidFill>
                  </a:tcPr>
                </a:tc>
                <a:tc>
                  <a:txBody>
                    <a:bodyPr/>
                    <a:lstStyle/>
                    <a:p>
                      <a:pPr algn="ctr"/>
                      <a:r>
                        <a:rPr lang="sv-SE" sz="1200" dirty="0">
                          <a:latin typeface="+mn-lt"/>
                          <a:cs typeface="Arial" panose="020B0604020202020204" pitchFamily="34" charset="0"/>
                        </a:rPr>
                        <a:t>Rapporteur</a:t>
                      </a:r>
                    </a:p>
                  </a:txBody>
                  <a:tcPr anchor="ctr">
                    <a:solidFill>
                      <a:srgbClr val="92D050"/>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altLang="zh-CN" sz="1200" dirty="0">
                          <a:latin typeface="+mn-lt"/>
                          <a:cs typeface="Arial" panose="020B0604020202020204" pitchFamily="34" charset="0"/>
                        </a:rPr>
                        <a:t>Related</a:t>
                      </a:r>
                      <a:r>
                        <a:rPr lang="sv-SE" altLang="zh-CN" sz="1200" baseline="0" dirty="0">
                          <a:latin typeface="+mn-lt"/>
                          <a:cs typeface="Arial" panose="020B0604020202020204" pitchFamily="34" charset="0"/>
                        </a:rPr>
                        <a:t> groups</a:t>
                      </a:r>
                      <a:endParaRPr lang="sv-SE" sz="1200" dirty="0">
                        <a:latin typeface="+mn-lt"/>
                        <a:cs typeface="Arial" panose="020B0604020202020204" pitchFamily="34" charset="0"/>
                      </a:endParaRPr>
                    </a:p>
                  </a:txBody>
                  <a:tcPr anchor="ctr">
                    <a:solidFill>
                      <a:srgbClr val="92D050"/>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sz="1200" dirty="0">
                          <a:latin typeface="+mn-lt"/>
                          <a:cs typeface="Arial" panose="020B0604020202020204" pitchFamily="34" charset="0"/>
                        </a:rPr>
                        <a:t>Related</a:t>
                      </a:r>
                      <a:r>
                        <a:rPr lang="sv-SE" sz="1200" baseline="0" dirty="0">
                          <a:latin typeface="+mn-lt"/>
                          <a:cs typeface="Arial" panose="020B0604020202020204" pitchFamily="34" charset="0"/>
                        </a:rPr>
                        <a:t> </a:t>
                      </a:r>
                      <a:r>
                        <a:rPr lang="en-US" altLang="zh-CN" sz="1200" dirty="0">
                          <a:latin typeface="+mn-lt"/>
                          <a:cs typeface="Arial" panose="020B0604020202020204" pitchFamily="34" charset="0"/>
                        </a:rPr>
                        <a:t>topic</a:t>
                      </a:r>
                      <a:endParaRPr lang="sv-SE" sz="1200" dirty="0">
                        <a:latin typeface="+mn-lt"/>
                        <a:cs typeface="Arial" panose="020B0604020202020204" pitchFamily="34" charset="0"/>
                      </a:endParaRPr>
                    </a:p>
                  </a:txBody>
                  <a:tcPr anchor="ctr">
                    <a:solidFill>
                      <a:srgbClr val="92D050"/>
                    </a:solidFill>
                  </a:tcPr>
                </a:tc>
              </a:tr>
              <a:tr h="311761">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FS_EE5G</a:t>
                      </a:r>
                      <a:endParaRPr lang="zh-CN" sz="1200" b="1" kern="1200" dirty="0">
                        <a:solidFill>
                          <a:schemeClr val="tx1"/>
                        </a:solidFill>
                        <a:effectLst/>
                        <a:latin typeface="+mn-lt"/>
                        <a:ea typeface="+mn-ea"/>
                        <a:cs typeface="+mn-cs"/>
                      </a:endParaRPr>
                    </a:p>
                  </a:txBody>
                  <a:tcPr marL="9525" marR="9525" marT="9525" marB="9525">
                    <a:solidFill>
                      <a:schemeClr val="tx2">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200" kern="1200" dirty="0">
                          <a:solidFill>
                            <a:srgbClr val="000000"/>
                          </a:solidFill>
                          <a:effectLst/>
                          <a:latin typeface="+mn-lt"/>
                          <a:ea typeface="+mn-ea"/>
                          <a:cs typeface="+mn-cs"/>
                        </a:rPr>
                        <a:t>Study on new aspects of EE for 5G networks</a:t>
                      </a:r>
                      <a:endParaRPr lang="zh-CN" sz="1200" kern="1200" dirty="0">
                        <a:solidFill>
                          <a:srgbClr val="000000"/>
                        </a:solidFill>
                        <a:effectLst/>
                        <a:latin typeface="+mn-lt"/>
                        <a:ea typeface="+mn-ea"/>
                        <a:cs typeface="+mn-cs"/>
                      </a:endParaRPr>
                    </a:p>
                  </a:txBody>
                  <a:tcPr marL="9525" marR="9525" marT="9525" marB="9525">
                    <a:solidFill>
                      <a:schemeClr val="tx2">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1200" kern="1200" dirty="0" smtClean="0">
                          <a:solidFill>
                            <a:srgbClr val="000000"/>
                          </a:solidFill>
                          <a:effectLst/>
                          <a:latin typeface="+mn-lt"/>
                          <a:ea typeface="+mn-ea"/>
                          <a:cs typeface="+mn-cs"/>
                        </a:rPr>
                        <a:t>70%-&gt;75%-&gt;80%-&gt;</a:t>
                      </a:r>
                      <a:r>
                        <a:rPr lang="en-US" altLang="zh-CN" sz="1200" kern="1200" smtClean="0">
                          <a:solidFill>
                            <a:srgbClr val="000000"/>
                          </a:solidFill>
                          <a:effectLst/>
                          <a:latin typeface="+mn-lt"/>
                          <a:ea typeface="+mn-ea"/>
                          <a:cs typeface="+mn-cs"/>
                        </a:rPr>
                        <a:t>90%-&gt;100%</a:t>
                      </a:r>
                      <a:endParaRPr lang="sv-SE" sz="1200" kern="1200" dirty="0">
                        <a:solidFill>
                          <a:srgbClr val="000000"/>
                        </a:solidFill>
                        <a:effectLst/>
                        <a:latin typeface="+mn-lt"/>
                        <a:ea typeface="+mn-ea"/>
                        <a:cs typeface="+mn-cs"/>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altLang="zh-CN" sz="1200" kern="1200" dirty="0" smtClean="0">
                          <a:solidFill>
                            <a:srgbClr val="000000"/>
                          </a:solidFill>
                          <a:effectLst/>
                          <a:latin typeface="+mn-lt"/>
                          <a:ea typeface="+mn-ea"/>
                          <a:cs typeface="+mn-cs"/>
                        </a:rPr>
                        <a:t>TR 28.813</a:t>
                      </a:r>
                    </a:p>
                  </a:txBody>
                  <a:tcPr marL="68580" marR="68580" marT="0" marB="0" anchor="ctr">
                    <a:solidFill>
                      <a:schemeClr val="tx2">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sv-SE" sz="1200" kern="1200" smtClean="0">
                          <a:solidFill>
                            <a:srgbClr val="000000"/>
                          </a:solidFill>
                          <a:effectLst/>
                          <a:latin typeface="+mn-lt"/>
                          <a:ea typeface="+mn-ea"/>
                          <a:cs typeface="+mn-cs"/>
                        </a:rPr>
                        <a:t>SP-200188</a:t>
                      </a:r>
                      <a:endParaRPr lang="sv-SE" sz="1200" kern="1200" dirty="0">
                        <a:solidFill>
                          <a:srgbClr val="000000"/>
                        </a:solidFill>
                        <a:effectLst/>
                        <a:latin typeface="+mn-lt"/>
                        <a:ea typeface="+mn-ea"/>
                        <a:cs typeface="+mn-cs"/>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GB" altLang="zh-CN" sz="1200" b="0" kern="1200" dirty="0" smtClean="0">
                          <a:solidFill>
                            <a:schemeClr val="tx1"/>
                          </a:solidFill>
                          <a:effectLst/>
                          <a:latin typeface="+mn-lt"/>
                          <a:ea typeface="+mn-ea"/>
                          <a:cs typeface="Arial" panose="020B0604020202020204" pitchFamily="34" charset="0"/>
                        </a:rPr>
                        <a:t>SA#94 (Dec. 2021)</a:t>
                      </a:r>
                      <a:endParaRPr lang="sv-SE" altLang="zh-CN" sz="1200" b="0" kern="1200" dirty="0">
                        <a:solidFill>
                          <a:schemeClr val="tx1"/>
                        </a:solidFill>
                        <a:effectLst/>
                        <a:latin typeface="+mn-lt"/>
                        <a:ea typeface="SimSun" panose="02010600030101010101" pitchFamily="2" charset="-122"/>
                        <a:cs typeface="Arial" panose="020B0604020202020204" pitchFamily="34" charset="0"/>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sz="1200" kern="1200" dirty="0" smtClean="0">
                          <a:solidFill>
                            <a:schemeClr val="dk1"/>
                          </a:solidFill>
                          <a:effectLst/>
                          <a:latin typeface="+mn-lt"/>
                          <a:ea typeface="SimSun" panose="02010600030101010101" pitchFamily="2" charset="-122"/>
                          <a:cs typeface="Arial" panose="020B0604020202020204" pitchFamily="34" charset="0"/>
                        </a:rPr>
                        <a:t>Orange</a:t>
                      </a:r>
                      <a:endParaRPr lang="sv-SE" sz="1200" kern="1200" dirty="0">
                        <a:solidFill>
                          <a:schemeClr val="dk1"/>
                        </a:solidFill>
                        <a:effectLst/>
                        <a:latin typeface="+mn-lt"/>
                        <a:ea typeface="SimSun" panose="02010600030101010101" pitchFamily="2" charset="-122"/>
                        <a:cs typeface="Arial" panose="020B0604020202020204" pitchFamily="34" charset="0"/>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sz="1200" kern="1200" dirty="0" smtClean="0">
                          <a:solidFill>
                            <a:schemeClr val="dk1"/>
                          </a:solidFill>
                          <a:effectLst/>
                          <a:latin typeface="+mn-lt"/>
                          <a:ea typeface="SimSun" panose="02010600030101010101" pitchFamily="2" charset="-122"/>
                          <a:cs typeface="Arial" panose="020B0604020202020204" pitchFamily="34" charset="0"/>
                        </a:rPr>
                        <a:t>SA2/EE</a:t>
                      </a:r>
                      <a:endParaRPr lang="sv-SE" sz="1200" kern="1200" dirty="0">
                        <a:solidFill>
                          <a:schemeClr val="dk1"/>
                        </a:solidFill>
                        <a:effectLst/>
                        <a:latin typeface="+mn-lt"/>
                        <a:ea typeface="SimSun" panose="02010600030101010101" pitchFamily="2" charset="-122"/>
                        <a:cs typeface="Arial" panose="020B0604020202020204" pitchFamily="34" charset="0"/>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sz="1200" kern="1200" dirty="0" smtClean="0">
                          <a:solidFill>
                            <a:schemeClr val="dk1"/>
                          </a:solidFill>
                          <a:effectLst/>
                          <a:latin typeface="+mn-lt"/>
                          <a:ea typeface="SimSun" panose="02010600030101010101" pitchFamily="2" charset="-122"/>
                          <a:cs typeface="Arial" panose="020B0604020202020204" pitchFamily="34" charset="0"/>
                        </a:rPr>
                        <a:t>Energy saving</a:t>
                      </a:r>
                      <a:endParaRPr lang="sv-SE" sz="1200" kern="1200" dirty="0">
                        <a:solidFill>
                          <a:schemeClr val="dk1"/>
                        </a:solidFill>
                        <a:effectLst/>
                        <a:latin typeface="+mn-lt"/>
                        <a:ea typeface="SimSun" panose="02010600030101010101" pitchFamily="2" charset="-122"/>
                        <a:cs typeface="Arial" panose="020B0604020202020204" pitchFamily="34" charset="0"/>
                      </a:endParaRPr>
                    </a:p>
                  </a:txBody>
                  <a:tcPr marL="68580" marR="68580" marT="0" marB="0" anchor="ctr">
                    <a:solidFill>
                      <a:schemeClr val="tx2">
                        <a:lumMod val="20000"/>
                        <a:lumOff val="80000"/>
                      </a:schemeClr>
                    </a:solidFill>
                  </a:tcPr>
                </a:tc>
              </a:tr>
              <a:tr h="209297">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FS_YANG</a:t>
                      </a:r>
                      <a:endParaRPr lang="zh-CN" sz="1200" b="1" kern="1200" dirty="0">
                        <a:solidFill>
                          <a:schemeClr val="tx1"/>
                        </a:solidFill>
                        <a:effectLst/>
                        <a:latin typeface="+mn-lt"/>
                        <a:ea typeface="+mn-ea"/>
                        <a:cs typeface="+mn-cs"/>
                      </a:endParaRPr>
                    </a:p>
                  </a:txBody>
                  <a:tcPr marL="9525" marR="9525" marT="9525" marB="9525">
                    <a:solidFill>
                      <a:schemeClr val="tx2">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GB" sz="1200" kern="1200" dirty="0">
                          <a:solidFill>
                            <a:srgbClr val="000000"/>
                          </a:solidFill>
                          <a:effectLst/>
                          <a:latin typeface="+mn-lt"/>
                          <a:ea typeface="+mn-ea"/>
                          <a:cs typeface="+mn-cs"/>
                        </a:rPr>
                        <a:t>Study on YANG PUSH </a:t>
                      </a:r>
                      <a:endParaRPr lang="zh-CN" sz="1200" kern="1200" dirty="0">
                        <a:solidFill>
                          <a:srgbClr val="000000"/>
                        </a:solidFill>
                        <a:effectLst/>
                        <a:latin typeface="+mn-lt"/>
                        <a:ea typeface="+mn-ea"/>
                        <a:cs typeface="+mn-cs"/>
                      </a:endParaRPr>
                    </a:p>
                  </a:txBody>
                  <a:tcPr marL="9525" marR="9525" marT="9525" marB="9525">
                    <a:solidFill>
                      <a:schemeClr val="tx2">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1200" kern="1200" dirty="0" smtClean="0">
                          <a:solidFill>
                            <a:srgbClr val="000000"/>
                          </a:solidFill>
                          <a:effectLst/>
                          <a:latin typeface="+mn-lt"/>
                          <a:ea typeface="+mn-ea"/>
                          <a:cs typeface="+mn-cs"/>
                        </a:rPr>
                        <a:t>5%-&gt;10%-&gt;</a:t>
                      </a:r>
                      <a:r>
                        <a:rPr lang="en-US" altLang="zh-CN" sz="1200" kern="1200" smtClean="0">
                          <a:solidFill>
                            <a:srgbClr val="000000"/>
                          </a:solidFill>
                          <a:effectLst/>
                          <a:latin typeface="+mn-lt"/>
                          <a:ea typeface="+mn-ea"/>
                          <a:cs typeface="+mn-cs"/>
                        </a:rPr>
                        <a:t>10%-&gt;10%</a:t>
                      </a:r>
                      <a:endParaRPr lang="sv-SE" altLang="zh-CN" sz="1200" kern="1200" dirty="0">
                        <a:solidFill>
                          <a:srgbClr val="000000"/>
                        </a:solidFill>
                        <a:effectLst/>
                        <a:latin typeface="+mn-lt"/>
                        <a:ea typeface="+mn-ea"/>
                        <a:cs typeface="+mn-cs"/>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sz="1200" kern="1200" dirty="0" smtClean="0">
                          <a:solidFill>
                            <a:srgbClr val="000000"/>
                          </a:solidFill>
                          <a:effectLst/>
                          <a:latin typeface="+mn-lt"/>
                          <a:ea typeface="+mn-ea"/>
                          <a:cs typeface="+mn-cs"/>
                        </a:rPr>
                        <a:t>TR 28.818</a:t>
                      </a:r>
                      <a:endParaRPr lang="sv-SE" sz="1200" kern="1200" dirty="0">
                        <a:solidFill>
                          <a:srgbClr val="000000"/>
                        </a:solidFill>
                        <a:effectLst/>
                        <a:latin typeface="+mn-lt"/>
                        <a:ea typeface="+mn-ea"/>
                        <a:cs typeface="+mn-cs"/>
                      </a:endParaRPr>
                    </a:p>
                  </a:txBody>
                  <a:tcPr marL="68580" marR="68580" marT="0" marB="0" anchor="ctr">
                    <a:solidFill>
                      <a:schemeClr val="tx2">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sv-SE" sz="1200" kern="1200" dirty="0" smtClean="0">
                          <a:solidFill>
                            <a:srgbClr val="000000"/>
                          </a:solidFill>
                          <a:effectLst/>
                          <a:latin typeface="+mn-lt"/>
                          <a:ea typeface="+mn-ea"/>
                          <a:cs typeface="+mn-cs"/>
                        </a:rPr>
                        <a:t>SP-200765</a:t>
                      </a:r>
                      <a:endParaRPr lang="sv-SE" sz="1200" kern="1200" dirty="0">
                        <a:solidFill>
                          <a:srgbClr val="000000"/>
                        </a:solidFill>
                        <a:effectLst/>
                        <a:latin typeface="+mn-lt"/>
                        <a:ea typeface="+mn-ea"/>
                        <a:cs typeface="+mn-cs"/>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altLang="zh-CN" sz="1200" b="0" kern="1200" dirty="0" smtClean="0">
                          <a:solidFill>
                            <a:schemeClr val="tx1"/>
                          </a:solidFill>
                          <a:effectLst/>
                          <a:latin typeface="+mn-lt"/>
                          <a:ea typeface="SimSun" panose="02010600030101010101" pitchFamily="2" charset="-122"/>
                          <a:cs typeface="+mn-cs"/>
                        </a:rPr>
                        <a:t>SA#94 (Dec. </a:t>
                      </a:r>
                      <a:r>
                        <a:rPr lang="sv-SE" altLang="zh-CN" sz="1200" b="0" kern="1200" smtClean="0">
                          <a:solidFill>
                            <a:schemeClr val="tx1"/>
                          </a:solidFill>
                          <a:effectLst/>
                          <a:latin typeface="+mn-lt"/>
                          <a:ea typeface="SimSun" panose="02010600030101010101" pitchFamily="2" charset="-122"/>
                          <a:cs typeface="+mn-cs"/>
                        </a:rPr>
                        <a:t>2021</a:t>
                      </a:r>
                      <a:r>
                        <a:rPr lang="sv-SE" altLang="zh-CN" sz="1200" b="0" kern="1200" smtClean="0">
                          <a:solidFill>
                            <a:schemeClr val="tx1"/>
                          </a:solidFill>
                          <a:effectLst/>
                          <a:latin typeface="+mn-lt"/>
                          <a:ea typeface="SimSun" panose="02010600030101010101" pitchFamily="2" charset="-122"/>
                          <a:cs typeface="+mn-cs"/>
                        </a:rPr>
                        <a:t>)</a:t>
                      </a:r>
                    </a:p>
                    <a:p>
                      <a:pPr marL="0" marR="0" lvl="0" indent="0" algn="ctr" defTabSz="1219170" rtl="0" eaLnBrk="1" fontAlgn="auto" latinLnBrk="0" hangingPunct="1">
                        <a:lnSpc>
                          <a:spcPct val="100000"/>
                        </a:lnSpc>
                        <a:spcBef>
                          <a:spcPts val="0"/>
                        </a:spcBef>
                        <a:spcAft>
                          <a:spcPts val="0"/>
                        </a:spcAft>
                        <a:buClrTx/>
                        <a:buSzTx/>
                        <a:buFontTx/>
                        <a:buNone/>
                        <a:tabLst/>
                        <a:defRPr/>
                      </a:pPr>
                      <a:r>
                        <a:rPr lang="en-GB" altLang="zh-CN" sz="1200" b="1" kern="1200" smtClean="0">
                          <a:solidFill>
                            <a:schemeClr val="tx1"/>
                          </a:solidFill>
                          <a:effectLst/>
                          <a:latin typeface="+mn-lt"/>
                          <a:ea typeface="+mn-ea"/>
                          <a:cs typeface="Arial" panose="020B0604020202020204" pitchFamily="34" charset="0"/>
                        </a:rPr>
                        <a:t>-&gt;SA#95 (Mar. 2022)</a:t>
                      </a:r>
                      <a:endParaRPr lang="sv-SE" altLang="zh-CN" sz="1200" b="0" kern="1200" dirty="0" smtClean="0">
                        <a:solidFill>
                          <a:schemeClr val="tx1"/>
                        </a:solidFill>
                        <a:effectLst/>
                        <a:latin typeface="+mn-lt"/>
                        <a:ea typeface="SimSun" panose="02010600030101010101" pitchFamily="2" charset="-122"/>
                        <a:cs typeface="+mn-cs"/>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sz="1200" kern="1200" dirty="0" smtClean="0">
                          <a:solidFill>
                            <a:schemeClr val="dk1"/>
                          </a:solidFill>
                          <a:effectLst/>
                          <a:latin typeface="+mn-lt"/>
                          <a:ea typeface="+mn-ea"/>
                          <a:cs typeface="+mn-cs"/>
                        </a:rPr>
                        <a:t>Ericsson</a:t>
                      </a:r>
                      <a:endParaRPr lang="sv-SE" sz="1200" kern="1200" dirty="0">
                        <a:solidFill>
                          <a:schemeClr val="dk1"/>
                        </a:solidFill>
                        <a:effectLst/>
                        <a:latin typeface="+mn-lt"/>
                        <a:ea typeface="+mn-ea"/>
                        <a:cs typeface="+mn-cs"/>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sz="1200" kern="1200" dirty="0" smtClean="0">
                          <a:solidFill>
                            <a:schemeClr val="dk1"/>
                          </a:solidFill>
                          <a:effectLst/>
                          <a:latin typeface="+mn-lt"/>
                          <a:ea typeface="+mn-ea"/>
                          <a:cs typeface="+mn-cs"/>
                        </a:rPr>
                        <a:t>ONAP</a:t>
                      </a:r>
                      <a:endParaRPr lang="sv-SE" sz="1200" kern="1200" dirty="0">
                        <a:solidFill>
                          <a:schemeClr val="dk1"/>
                        </a:solidFill>
                        <a:effectLst/>
                        <a:latin typeface="+mn-lt"/>
                        <a:ea typeface="+mn-ea"/>
                        <a:cs typeface="+mn-cs"/>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sz="1200" kern="1200" dirty="0" smtClean="0">
                          <a:solidFill>
                            <a:schemeClr val="dk1"/>
                          </a:solidFill>
                          <a:effectLst/>
                          <a:latin typeface="+mn-lt"/>
                          <a:ea typeface="+mn-ea"/>
                          <a:cs typeface="+mn-cs"/>
                        </a:rPr>
                        <a:t>YANG</a:t>
                      </a:r>
                      <a:endParaRPr lang="sv-SE" sz="1200" kern="1200" dirty="0">
                        <a:solidFill>
                          <a:schemeClr val="dk1"/>
                        </a:solidFill>
                        <a:effectLst/>
                        <a:latin typeface="+mn-lt"/>
                        <a:ea typeface="+mn-ea"/>
                        <a:cs typeface="+mn-cs"/>
                      </a:endParaRPr>
                    </a:p>
                  </a:txBody>
                  <a:tcPr marL="68580" marR="68580" marT="0" marB="0" anchor="ctr">
                    <a:solidFill>
                      <a:schemeClr val="tx2">
                        <a:lumMod val="20000"/>
                        <a:lumOff val="80000"/>
                      </a:schemeClr>
                    </a:solidFill>
                  </a:tcPr>
                </a:tc>
              </a:tr>
              <a:tr h="338256">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1200" b="1" kern="1200" dirty="0" smtClean="0">
                          <a:solidFill>
                            <a:schemeClr val="tx1"/>
                          </a:solidFill>
                          <a:effectLst/>
                          <a:latin typeface="+mn-lt"/>
                          <a:ea typeface="+mn-ea"/>
                          <a:cs typeface="+mn-cs"/>
                        </a:rPr>
                        <a:t>FS_CICDNS</a:t>
                      </a:r>
                      <a:endParaRPr lang="zh-CN" sz="1200" b="1" kern="1200" dirty="0">
                        <a:solidFill>
                          <a:schemeClr val="tx1"/>
                        </a:solidFill>
                        <a:effectLst/>
                        <a:latin typeface="+mn-lt"/>
                        <a:ea typeface="+mn-ea"/>
                        <a:cs typeface="+mn-cs"/>
                      </a:endParaRPr>
                    </a:p>
                  </a:txBody>
                  <a:tcPr marL="9525" marR="9525" marT="9525" marB="9525">
                    <a:solidFill>
                      <a:schemeClr val="tx2">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1200" kern="1200" dirty="0" smtClean="0">
                          <a:solidFill>
                            <a:srgbClr val="000000"/>
                          </a:solidFill>
                          <a:effectLst/>
                          <a:latin typeface="+mn-lt"/>
                          <a:ea typeface="+mn-ea"/>
                          <a:cs typeface="+mn-cs"/>
                        </a:rPr>
                        <a:t>continuous integration continuous delivery support for 3GPP NFs</a:t>
                      </a:r>
                      <a:endParaRPr lang="zh-CN" sz="1200" kern="1200" dirty="0">
                        <a:solidFill>
                          <a:srgbClr val="000000"/>
                        </a:solidFill>
                        <a:effectLst/>
                        <a:latin typeface="+mn-lt"/>
                        <a:ea typeface="+mn-ea"/>
                        <a:cs typeface="+mn-cs"/>
                      </a:endParaRPr>
                    </a:p>
                  </a:txBody>
                  <a:tcPr marL="9525" marR="9525" marT="9525" marB="9525">
                    <a:solidFill>
                      <a:schemeClr val="tx2">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sv-SE" sz="1200" kern="1200" dirty="0" smtClean="0">
                          <a:solidFill>
                            <a:srgbClr val="000000"/>
                          </a:solidFill>
                          <a:effectLst/>
                          <a:latin typeface="+mn-lt"/>
                          <a:ea typeface="+mn-ea"/>
                          <a:cs typeface="+mn-cs"/>
                        </a:rPr>
                        <a:t>0%-&gt;15%-&gt;30%-&gt;</a:t>
                      </a:r>
                      <a:r>
                        <a:rPr lang="sv-SE" sz="1200" kern="1200" smtClean="0">
                          <a:solidFill>
                            <a:srgbClr val="000000"/>
                          </a:solidFill>
                          <a:effectLst/>
                          <a:latin typeface="+mn-lt"/>
                          <a:ea typeface="+mn-ea"/>
                          <a:cs typeface="+mn-cs"/>
                        </a:rPr>
                        <a:t>50%-&gt;75%</a:t>
                      </a:r>
                      <a:endParaRPr lang="sv-SE" sz="1200" kern="1200" dirty="0">
                        <a:solidFill>
                          <a:srgbClr val="000000"/>
                        </a:solidFill>
                        <a:effectLst/>
                        <a:latin typeface="+mn-lt"/>
                        <a:ea typeface="+mn-ea"/>
                        <a:cs typeface="+mn-cs"/>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altLang="zh-CN" sz="1200" kern="1200" dirty="0" smtClean="0">
                          <a:solidFill>
                            <a:srgbClr val="000000"/>
                          </a:solidFill>
                          <a:effectLst/>
                          <a:latin typeface="+mn-lt"/>
                          <a:ea typeface="+mn-ea"/>
                          <a:cs typeface="+mn-cs"/>
                        </a:rPr>
                        <a:t>TR 28.819</a:t>
                      </a:r>
                    </a:p>
                  </a:txBody>
                  <a:tcPr marL="68580" marR="68580" marT="0" marB="0" anchor="ctr">
                    <a:solidFill>
                      <a:schemeClr val="tx2">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sv-SE" sz="1200" kern="1200" dirty="0" smtClean="0">
                          <a:solidFill>
                            <a:srgbClr val="000000"/>
                          </a:solidFill>
                          <a:effectLst/>
                          <a:latin typeface="+mn-lt"/>
                          <a:ea typeface="+mn-ea"/>
                          <a:cs typeface="+mn-cs"/>
                        </a:rPr>
                        <a:t>SP-210133</a:t>
                      </a:r>
                      <a:endParaRPr lang="sv-SE" sz="1200" kern="1200" dirty="0">
                        <a:solidFill>
                          <a:srgbClr val="000000"/>
                        </a:solidFill>
                        <a:effectLst/>
                        <a:latin typeface="+mn-lt"/>
                        <a:ea typeface="+mn-ea"/>
                        <a:cs typeface="+mn-cs"/>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altLang="zh-CN" sz="1200" b="0" kern="1200" dirty="0" smtClean="0">
                          <a:solidFill>
                            <a:schemeClr val="tx1"/>
                          </a:solidFill>
                          <a:effectLst/>
                          <a:latin typeface="+mn-lt"/>
                          <a:ea typeface="SimSun" panose="02010600030101010101" pitchFamily="2" charset="-122"/>
                          <a:cs typeface="+mn-cs"/>
                        </a:rPr>
                        <a:t>SA#94 (Dec. </a:t>
                      </a:r>
                      <a:r>
                        <a:rPr lang="sv-SE" altLang="zh-CN" sz="1200" b="0" kern="1200" smtClean="0">
                          <a:solidFill>
                            <a:schemeClr val="tx1"/>
                          </a:solidFill>
                          <a:effectLst/>
                          <a:latin typeface="+mn-lt"/>
                          <a:ea typeface="SimSun" panose="02010600030101010101" pitchFamily="2" charset="-122"/>
                          <a:cs typeface="+mn-cs"/>
                        </a:rPr>
                        <a:t>2021)</a:t>
                      </a:r>
                    </a:p>
                    <a:p>
                      <a:pPr marL="0" marR="0" lvl="0" indent="0" algn="ctr" defTabSz="1219170" rtl="0" eaLnBrk="1" fontAlgn="auto" latinLnBrk="0" hangingPunct="1">
                        <a:lnSpc>
                          <a:spcPct val="100000"/>
                        </a:lnSpc>
                        <a:spcBef>
                          <a:spcPts val="0"/>
                        </a:spcBef>
                        <a:spcAft>
                          <a:spcPts val="0"/>
                        </a:spcAft>
                        <a:buClrTx/>
                        <a:buSzTx/>
                        <a:buFontTx/>
                        <a:buNone/>
                        <a:tabLst/>
                        <a:defRPr/>
                      </a:pPr>
                      <a:r>
                        <a:rPr lang="sv-SE" altLang="zh-CN" sz="1200" b="1" kern="1200" smtClean="0">
                          <a:solidFill>
                            <a:schemeClr val="dk1"/>
                          </a:solidFill>
                          <a:effectLst/>
                          <a:latin typeface="+mn-lt"/>
                          <a:ea typeface="SimSun" panose="02010600030101010101" pitchFamily="2" charset="-122"/>
                          <a:cs typeface="+mn-cs"/>
                        </a:rPr>
                        <a:t>-&gt;SA#95 (Mar.2022)</a:t>
                      </a:r>
                      <a:endParaRPr lang="sv-SE" altLang="zh-CN" sz="1200" b="0" kern="1200" dirty="0">
                        <a:solidFill>
                          <a:schemeClr val="tx1"/>
                        </a:solidFill>
                        <a:effectLst/>
                        <a:latin typeface="+mn-lt"/>
                        <a:ea typeface="SimSun" panose="02010600030101010101" pitchFamily="2" charset="-122"/>
                        <a:cs typeface="Arial" panose="020B0604020202020204" pitchFamily="34" charset="0"/>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sz="1200" kern="1200" dirty="0" smtClean="0">
                          <a:solidFill>
                            <a:schemeClr val="dk1"/>
                          </a:solidFill>
                          <a:effectLst/>
                          <a:latin typeface="+mn-lt"/>
                          <a:ea typeface="SimSun" panose="02010600030101010101" pitchFamily="2" charset="-122"/>
                          <a:cs typeface="Arial" panose="020B0604020202020204" pitchFamily="34" charset="0"/>
                        </a:rPr>
                        <a:t>Lenovo, China Mobile</a:t>
                      </a:r>
                      <a:endParaRPr lang="sv-SE" sz="1200" kern="1200" dirty="0">
                        <a:solidFill>
                          <a:schemeClr val="dk1"/>
                        </a:solidFill>
                        <a:effectLst/>
                        <a:latin typeface="+mn-lt"/>
                        <a:ea typeface="SimSun" panose="02010600030101010101" pitchFamily="2" charset="-122"/>
                        <a:cs typeface="Arial" panose="020B0604020202020204" pitchFamily="34" charset="0"/>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sz="1200" kern="1200" dirty="0" smtClean="0">
                          <a:solidFill>
                            <a:schemeClr val="dk1"/>
                          </a:solidFill>
                          <a:effectLst/>
                          <a:latin typeface="+mn-lt"/>
                          <a:ea typeface="SimSun" panose="02010600030101010101" pitchFamily="2" charset="-122"/>
                          <a:cs typeface="Arial" panose="020B0604020202020204" pitchFamily="34" charset="0"/>
                        </a:rPr>
                        <a:t>ETSI NFV</a:t>
                      </a:r>
                      <a:endParaRPr lang="sv-SE" sz="1200" kern="1200" dirty="0">
                        <a:solidFill>
                          <a:schemeClr val="dk1"/>
                        </a:solidFill>
                        <a:effectLst/>
                        <a:latin typeface="+mn-lt"/>
                        <a:ea typeface="SimSun" panose="02010600030101010101" pitchFamily="2" charset="-122"/>
                        <a:cs typeface="Arial" panose="020B0604020202020204" pitchFamily="34" charset="0"/>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lang="sv-SE" sz="1200" kern="1200" dirty="0">
                        <a:solidFill>
                          <a:schemeClr val="dk1"/>
                        </a:solidFill>
                        <a:effectLst/>
                        <a:latin typeface="+mn-lt"/>
                        <a:ea typeface="SimSun" panose="02010600030101010101" pitchFamily="2" charset="-122"/>
                        <a:cs typeface="Arial" panose="020B0604020202020204" pitchFamily="34" charset="0"/>
                      </a:endParaRPr>
                    </a:p>
                  </a:txBody>
                  <a:tcPr marL="68580" marR="68580" marT="0" marB="0" anchor="ctr">
                    <a:solidFill>
                      <a:schemeClr val="tx2">
                        <a:lumMod val="20000"/>
                        <a:lumOff val="80000"/>
                      </a:schemeClr>
                    </a:solidFill>
                  </a:tcPr>
                </a:tc>
              </a:tr>
              <a:tr h="413303">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altLang="zh-CN" sz="1200" b="1" dirty="0" err="1" smtClean="0">
                          <a:solidFill>
                            <a:schemeClr val="tx1"/>
                          </a:solidFill>
                          <a:effectLst/>
                          <a:latin typeface="+mn-lt"/>
                          <a:ea typeface="+mn-ea"/>
                          <a:cs typeface="Arial" panose="020B0604020202020204" pitchFamily="34" charset="0"/>
                        </a:rPr>
                        <a:t>FS_eEDGE_Mgt</a:t>
                      </a:r>
                      <a:endParaRPr lang="zh-CN" altLang="zh-CN" sz="1200" b="1" dirty="0" smtClean="0">
                        <a:solidFill>
                          <a:schemeClr val="tx1"/>
                        </a:solidFill>
                        <a:effectLst/>
                        <a:latin typeface="+mn-lt"/>
                        <a:ea typeface="+mn-ea"/>
                        <a:cs typeface="Arial" panose="020B0604020202020204" pitchFamily="34" charset="0"/>
                      </a:endParaRPr>
                    </a:p>
                  </a:txBody>
                  <a:tcPr marL="9525" marR="9525" marT="9525" marB="9525">
                    <a:solidFill>
                      <a:schemeClr val="tx2">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1200" dirty="0" smtClean="0">
                          <a:solidFill>
                            <a:schemeClr val="bg1">
                              <a:lumMod val="50000"/>
                            </a:schemeClr>
                          </a:solidFill>
                          <a:effectLst/>
                          <a:latin typeface="+mn-lt"/>
                          <a:ea typeface="+mn-ea"/>
                          <a:cs typeface="Arial" panose="020B0604020202020204" pitchFamily="34" charset="0"/>
                        </a:rPr>
                        <a:t>Study on management aspects of edge computing</a:t>
                      </a:r>
                      <a:endParaRPr lang="zh-CN" sz="1200" dirty="0">
                        <a:solidFill>
                          <a:schemeClr val="bg1">
                            <a:lumMod val="50000"/>
                          </a:schemeClr>
                        </a:solidFill>
                        <a:effectLst/>
                        <a:latin typeface="+mn-lt"/>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a:txBody>
                    <a:bodyPr/>
                    <a:lstStyle/>
                    <a:p>
                      <a:pPr marL="0" marR="0" lvl="0" indent="0" algn="l" defTabSz="1219170" rtl="0" eaLnBrk="1" fontAlgn="auto" latinLnBrk="0" hangingPunct="1">
                        <a:lnSpc>
                          <a:spcPct val="100000"/>
                        </a:lnSpc>
                        <a:spcBef>
                          <a:spcPts val="1200"/>
                        </a:spcBef>
                        <a:spcAft>
                          <a:spcPts val="0"/>
                        </a:spcAft>
                        <a:buClrTx/>
                        <a:buSzTx/>
                        <a:buFontTx/>
                        <a:buNone/>
                        <a:tabLst/>
                        <a:defRPr/>
                      </a:pPr>
                      <a:r>
                        <a:rPr lang="en-US" altLang="zh-CN" sz="1200" b="0" kern="1200" dirty="0" smtClean="0">
                          <a:solidFill>
                            <a:schemeClr val="bg1">
                              <a:lumMod val="50000"/>
                            </a:schemeClr>
                          </a:solidFill>
                          <a:effectLst/>
                          <a:latin typeface="+mn-lt"/>
                          <a:ea typeface="+mn-ea"/>
                          <a:cs typeface="Arial" panose="020B0604020202020204" pitchFamily="34" charset="0"/>
                        </a:rPr>
                        <a:t>75%-&gt;90%-&gt;100%</a:t>
                      </a:r>
                      <a:endParaRPr lang="sv-SE" sz="1200" kern="1200" dirty="0">
                        <a:solidFill>
                          <a:schemeClr val="bg1">
                            <a:lumMod val="50000"/>
                          </a:schemeClr>
                        </a:solidFill>
                        <a:effectLst/>
                        <a:latin typeface="+mn-lt"/>
                        <a:ea typeface="SimSun" panose="02010600030101010101" pitchFamily="2" charset="-122"/>
                        <a:cs typeface="Arial" panose="020B0604020202020204" pitchFamily="34" charset="0"/>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altLang="zh-CN" sz="1200" kern="1200" dirty="0" smtClean="0">
                          <a:solidFill>
                            <a:schemeClr val="bg1">
                              <a:lumMod val="50000"/>
                            </a:schemeClr>
                          </a:solidFill>
                          <a:effectLst/>
                          <a:latin typeface="+mn-lt"/>
                          <a:ea typeface="+mn-ea"/>
                          <a:cs typeface="Arial" panose="020B0604020202020204" pitchFamily="34" charset="0"/>
                        </a:rPr>
                        <a:t>TR 28.814</a:t>
                      </a:r>
                    </a:p>
                  </a:txBody>
                  <a:tcPr marL="68580" marR="68580" marT="0" marB="0" anchor="ctr">
                    <a:solidFill>
                      <a:schemeClr val="tx2">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sv-SE" sz="1200" kern="1200" dirty="0" smtClean="0">
                          <a:solidFill>
                            <a:schemeClr val="bg1">
                              <a:lumMod val="50000"/>
                            </a:schemeClr>
                          </a:solidFill>
                          <a:effectLst/>
                          <a:latin typeface="+mn-lt"/>
                          <a:ea typeface="SimSun" panose="02010600030101010101" pitchFamily="2" charset="-122"/>
                          <a:cs typeface="Arial" panose="020B0604020202020204" pitchFamily="34" charset="0"/>
                        </a:rPr>
                        <a:t>SP-200195</a:t>
                      </a:r>
                      <a:endParaRPr lang="sv-SE" sz="1200" kern="1200" dirty="0">
                        <a:solidFill>
                          <a:schemeClr val="bg1">
                            <a:lumMod val="50000"/>
                          </a:schemeClr>
                        </a:solidFill>
                        <a:effectLst/>
                        <a:latin typeface="+mn-lt"/>
                        <a:ea typeface="SimSun" panose="02010600030101010101" pitchFamily="2" charset="-122"/>
                        <a:cs typeface="Arial" panose="020B0604020202020204" pitchFamily="34" charset="0"/>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GB" sz="1200" b="0" kern="1200" dirty="0" smtClean="0">
                          <a:solidFill>
                            <a:schemeClr val="bg1">
                              <a:lumMod val="50000"/>
                            </a:schemeClr>
                          </a:solidFill>
                          <a:effectLst/>
                          <a:latin typeface="+mn-lt"/>
                          <a:ea typeface="+mn-ea"/>
                          <a:cs typeface="Arial" panose="020B0604020202020204" pitchFamily="34" charset="0"/>
                        </a:rPr>
                        <a:t>SA#93 (Sep. 2021)</a:t>
                      </a:r>
                      <a:endParaRPr lang="en-GB" altLang="zh-CN" sz="1200" b="0" kern="1200" dirty="0" smtClean="0">
                        <a:solidFill>
                          <a:schemeClr val="bg1">
                            <a:lumMod val="50000"/>
                          </a:schemeClr>
                        </a:solidFill>
                        <a:effectLst/>
                        <a:latin typeface="+mn-lt"/>
                        <a:ea typeface="+mn-ea"/>
                        <a:cs typeface="Arial" panose="020B0604020202020204" pitchFamily="34" charset="0"/>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sz="1200" kern="1200" smtClean="0">
                          <a:solidFill>
                            <a:schemeClr val="bg1">
                              <a:lumMod val="50000"/>
                            </a:schemeClr>
                          </a:solidFill>
                          <a:effectLst/>
                          <a:latin typeface="+mn-lt"/>
                          <a:ea typeface="SimSun" panose="02010600030101010101" pitchFamily="2" charset="-122"/>
                          <a:cs typeface="Arial" panose="020B0604020202020204" pitchFamily="34" charset="0"/>
                        </a:rPr>
                        <a:t>Intel</a:t>
                      </a:r>
                      <a:endParaRPr lang="sv-SE" sz="1200" kern="1200" dirty="0">
                        <a:solidFill>
                          <a:schemeClr val="bg1">
                            <a:lumMod val="50000"/>
                          </a:schemeClr>
                        </a:solidFill>
                        <a:effectLst/>
                        <a:latin typeface="+mn-lt"/>
                        <a:ea typeface="SimSun" panose="02010600030101010101" pitchFamily="2" charset="-122"/>
                        <a:cs typeface="Arial" panose="020B0604020202020204" pitchFamily="34" charset="0"/>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sz="1200" kern="1200" dirty="0" smtClean="0">
                          <a:solidFill>
                            <a:schemeClr val="bg1">
                              <a:lumMod val="50000"/>
                            </a:schemeClr>
                          </a:solidFill>
                          <a:effectLst/>
                          <a:latin typeface="+mn-lt"/>
                          <a:ea typeface="SimSun" panose="02010600030101010101" pitchFamily="2" charset="-122"/>
                          <a:cs typeface="Arial" panose="020B0604020202020204" pitchFamily="34" charset="0"/>
                        </a:rPr>
                        <a:t>SA6</a:t>
                      </a:r>
                      <a:endParaRPr lang="sv-SE" sz="1200" kern="1200" dirty="0">
                        <a:solidFill>
                          <a:schemeClr val="bg1">
                            <a:lumMod val="50000"/>
                          </a:schemeClr>
                        </a:solidFill>
                        <a:effectLst/>
                        <a:latin typeface="+mn-lt"/>
                        <a:ea typeface="SimSun" panose="02010600030101010101" pitchFamily="2" charset="-122"/>
                        <a:cs typeface="Arial" panose="020B0604020202020204" pitchFamily="34" charset="0"/>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sz="1200" kern="1200" dirty="0" smtClean="0">
                          <a:solidFill>
                            <a:schemeClr val="bg1">
                              <a:lumMod val="50000"/>
                            </a:schemeClr>
                          </a:solidFill>
                          <a:effectLst/>
                          <a:latin typeface="+mn-lt"/>
                          <a:ea typeface="SimSun" panose="02010600030101010101" pitchFamily="2" charset="-122"/>
                          <a:cs typeface="Arial" panose="020B0604020202020204" pitchFamily="34" charset="0"/>
                        </a:rPr>
                        <a:t>edge</a:t>
                      </a:r>
                      <a:endParaRPr lang="sv-SE" sz="1200" kern="1200" dirty="0">
                        <a:solidFill>
                          <a:schemeClr val="bg1">
                            <a:lumMod val="50000"/>
                          </a:schemeClr>
                        </a:solidFill>
                        <a:effectLst/>
                        <a:latin typeface="+mn-lt"/>
                        <a:ea typeface="SimSun" panose="02010600030101010101" pitchFamily="2" charset="-122"/>
                        <a:cs typeface="Arial" panose="020B0604020202020204" pitchFamily="34" charset="0"/>
                      </a:endParaRPr>
                    </a:p>
                  </a:txBody>
                  <a:tcPr marL="68580" marR="68580" marT="0" marB="0" anchor="ctr">
                    <a:solidFill>
                      <a:schemeClr val="tx2">
                        <a:lumMod val="20000"/>
                        <a:lumOff val="80000"/>
                      </a:schemeClr>
                    </a:solidFill>
                  </a:tcPr>
                </a:tc>
              </a:tr>
              <a:tr h="413303">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1200" b="1" dirty="0" smtClean="0">
                          <a:solidFill>
                            <a:schemeClr val="tx1"/>
                          </a:solidFill>
                          <a:effectLst/>
                          <a:latin typeface="+mn-lt"/>
                          <a:ea typeface="+mn-ea"/>
                          <a:cs typeface="Arial" panose="020B0604020202020204" pitchFamily="34" charset="0"/>
                        </a:rPr>
                        <a:t>FS_MANS</a:t>
                      </a:r>
                      <a:endParaRPr lang="zh-CN" altLang="zh-CN" sz="1200" b="1" dirty="0" smtClean="0">
                        <a:solidFill>
                          <a:schemeClr val="tx1"/>
                        </a:solidFill>
                        <a:effectLst/>
                        <a:latin typeface="+mn-lt"/>
                        <a:ea typeface="+mn-ea"/>
                        <a:cs typeface="Arial" panose="020B0604020202020204" pitchFamily="34" charset="0"/>
                      </a:endParaRPr>
                    </a:p>
                  </a:txBody>
                  <a:tcPr marL="9525" marR="9525" marT="9525" marB="9525">
                    <a:solidFill>
                      <a:schemeClr val="tx2">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1200" dirty="0" smtClean="0">
                          <a:effectLst/>
                          <a:latin typeface="+mn-lt"/>
                          <a:ea typeface="+mn-ea"/>
                          <a:cs typeface="Arial" panose="020B0604020202020204" pitchFamily="34" charset="0"/>
                        </a:rPr>
                        <a:t>Study on Management Aspects of 5G Network Sharing</a:t>
                      </a:r>
                      <a:endParaRPr lang="zh-CN" sz="1200" dirty="0">
                        <a:effectLst/>
                        <a:latin typeface="+mn-lt"/>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a:txBody>
                    <a:bodyPr/>
                    <a:lstStyle/>
                    <a:p>
                      <a:pPr marL="0" marR="0" lvl="0" indent="0" algn="l" defTabSz="1219170" rtl="0" eaLnBrk="1" fontAlgn="auto" latinLnBrk="0" hangingPunct="1">
                        <a:lnSpc>
                          <a:spcPct val="100000"/>
                        </a:lnSpc>
                        <a:spcBef>
                          <a:spcPts val="1200"/>
                        </a:spcBef>
                        <a:spcAft>
                          <a:spcPts val="0"/>
                        </a:spcAft>
                        <a:buClrTx/>
                        <a:buSzTx/>
                        <a:buFontTx/>
                        <a:buNone/>
                        <a:tabLst/>
                        <a:defRPr/>
                      </a:pPr>
                      <a:r>
                        <a:rPr lang="sv-SE" sz="1200" kern="1200" smtClean="0">
                          <a:solidFill>
                            <a:schemeClr val="dk1"/>
                          </a:solidFill>
                          <a:effectLst/>
                          <a:latin typeface="+mn-lt"/>
                          <a:ea typeface="SimSun" panose="02010600030101010101" pitchFamily="2" charset="-122"/>
                          <a:cs typeface="Arial" panose="020B0604020202020204" pitchFamily="34" charset="0"/>
                        </a:rPr>
                        <a:t>5</a:t>
                      </a:r>
                      <a:r>
                        <a:rPr lang="en-US" altLang="zh-CN" sz="1200" kern="1200" dirty="0" smtClean="0">
                          <a:solidFill>
                            <a:schemeClr val="dk1"/>
                          </a:solidFill>
                          <a:effectLst/>
                          <a:latin typeface="+mn-lt"/>
                          <a:ea typeface="SimSun" panose="02010600030101010101" pitchFamily="2" charset="-122"/>
                          <a:cs typeface="Arial" panose="020B0604020202020204" pitchFamily="34" charset="0"/>
                        </a:rPr>
                        <a:t>%-&gt;</a:t>
                      </a:r>
                      <a:r>
                        <a:rPr lang="en-US" altLang="zh-CN" sz="1200" kern="1200" smtClean="0">
                          <a:solidFill>
                            <a:schemeClr val="dk1"/>
                          </a:solidFill>
                          <a:effectLst/>
                          <a:latin typeface="+mn-lt"/>
                          <a:ea typeface="SimSun" panose="02010600030101010101" pitchFamily="2" charset="-122"/>
                          <a:cs typeface="Arial" panose="020B0604020202020204" pitchFamily="34" charset="0"/>
                        </a:rPr>
                        <a:t>90%-&gt;100%</a:t>
                      </a:r>
                      <a:endParaRPr lang="sv-SE" sz="1200" kern="1200" dirty="0">
                        <a:solidFill>
                          <a:schemeClr val="dk1"/>
                        </a:solidFill>
                        <a:effectLst/>
                        <a:latin typeface="+mn-lt"/>
                        <a:ea typeface="SimSun" panose="02010600030101010101" pitchFamily="2" charset="-122"/>
                        <a:cs typeface="Arial" panose="020B0604020202020204" pitchFamily="34" charset="0"/>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altLang="zh-CN" sz="1200" kern="1200" dirty="0" smtClean="0">
                          <a:solidFill>
                            <a:schemeClr val="dk1"/>
                          </a:solidFill>
                          <a:effectLst/>
                          <a:latin typeface="+mn-lt"/>
                          <a:ea typeface="+mn-ea"/>
                          <a:cs typeface="Arial" panose="020B0604020202020204" pitchFamily="34" charset="0"/>
                        </a:rPr>
                        <a:t>TR 28.825</a:t>
                      </a:r>
                    </a:p>
                  </a:txBody>
                  <a:tcPr marL="68580" marR="68580" marT="0" marB="0" anchor="ctr">
                    <a:solidFill>
                      <a:schemeClr val="tx2">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sv-SE" sz="1200" kern="1200" dirty="0" smtClean="0">
                          <a:solidFill>
                            <a:schemeClr val="dk1"/>
                          </a:solidFill>
                          <a:effectLst/>
                          <a:latin typeface="+mn-lt"/>
                          <a:ea typeface="SimSun" panose="02010600030101010101" pitchFamily="2" charset="-122"/>
                          <a:cs typeface="Arial" panose="020B0604020202020204" pitchFamily="34" charset="0"/>
                        </a:rPr>
                        <a:t>SP-210387</a:t>
                      </a:r>
                      <a:endParaRPr lang="sv-SE" sz="1200" kern="1200" dirty="0">
                        <a:solidFill>
                          <a:schemeClr val="dk1"/>
                        </a:solidFill>
                        <a:effectLst/>
                        <a:latin typeface="+mn-lt"/>
                        <a:ea typeface="SimSun" panose="02010600030101010101" pitchFamily="2" charset="-122"/>
                        <a:cs typeface="Arial" panose="020B0604020202020204" pitchFamily="34" charset="0"/>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GB" altLang="zh-CN" sz="1200" b="0" kern="1200" dirty="0" smtClean="0">
                          <a:solidFill>
                            <a:schemeClr val="tx1"/>
                          </a:solidFill>
                          <a:effectLst/>
                          <a:latin typeface="+mn-lt"/>
                          <a:ea typeface="+mn-ea"/>
                          <a:cs typeface="Arial" panose="020B0604020202020204" pitchFamily="34" charset="0"/>
                        </a:rPr>
                        <a:t>SA#94(Dec2021)</a:t>
                      </a: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sz="1200" kern="1200" dirty="0" smtClean="0">
                          <a:solidFill>
                            <a:schemeClr val="dk1"/>
                          </a:solidFill>
                          <a:effectLst/>
                          <a:latin typeface="+mn-lt"/>
                          <a:ea typeface="SimSun" panose="02010600030101010101" pitchFamily="2" charset="-122"/>
                          <a:cs typeface="Arial" panose="020B0604020202020204" pitchFamily="34" charset="0"/>
                        </a:rPr>
                        <a:t>China Unicom</a:t>
                      </a:r>
                      <a:endParaRPr lang="sv-SE" sz="1200" kern="1200" dirty="0">
                        <a:solidFill>
                          <a:schemeClr val="dk1"/>
                        </a:solidFill>
                        <a:effectLst/>
                        <a:latin typeface="+mn-lt"/>
                        <a:ea typeface="SimSun" panose="02010600030101010101" pitchFamily="2" charset="-122"/>
                        <a:cs typeface="Arial" panose="020B0604020202020204" pitchFamily="34" charset="0"/>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sz="1200" kern="1200" dirty="0" smtClean="0">
                          <a:solidFill>
                            <a:schemeClr val="dk1"/>
                          </a:solidFill>
                          <a:effectLst/>
                          <a:latin typeface="+mn-lt"/>
                          <a:ea typeface="SimSun" panose="02010600030101010101" pitchFamily="2" charset="-122"/>
                          <a:cs typeface="Arial" panose="020B0604020202020204" pitchFamily="34" charset="0"/>
                        </a:rPr>
                        <a:t>RAN3</a:t>
                      </a:r>
                      <a:endParaRPr lang="sv-SE" sz="1200" kern="1200" dirty="0">
                        <a:solidFill>
                          <a:schemeClr val="dk1"/>
                        </a:solidFill>
                        <a:effectLst/>
                        <a:latin typeface="+mn-lt"/>
                        <a:ea typeface="SimSun" panose="02010600030101010101" pitchFamily="2" charset="-122"/>
                        <a:cs typeface="Arial" panose="020B0604020202020204" pitchFamily="34" charset="0"/>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lang="sv-SE" sz="1200" kern="1200" dirty="0">
                        <a:solidFill>
                          <a:schemeClr val="dk1"/>
                        </a:solidFill>
                        <a:effectLst/>
                        <a:latin typeface="+mn-lt"/>
                        <a:ea typeface="SimSun" panose="02010600030101010101" pitchFamily="2" charset="-122"/>
                        <a:cs typeface="Arial" panose="020B0604020202020204" pitchFamily="34" charset="0"/>
                      </a:endParaRPr>
                    </a:p>
                  </a:txBody>
                  <a:tcPr marL="68580" marR="68580" marT="0" marB="0" anchor="ctr">
                    <a:solidFill>
                      <a:schemeClr val="tx2">
                        <a:lumMod val="20000"/>
                        <a:lumOff val="80000"/>
                      </a:schemeClr>
                    </a:solidFill>
                  </a:tcPr>
                </a:tc>
              </a:tr>
            </a:tbl>
          </a:graphicData>
        </a:graphic>
      </p:graphicFrame>
      <p:sp>
        <p:nvSpPr>
          <p:cNvPr id="5" name="Title 1"/>
          <p:cNvSpPr txBox="1">
            <a:spLocks/>
          </p:cNvSpPr>
          <p:nvPr/>
        </p:nvSpPr>
        <p:spPr>
          <a:xfrm>
            <a:off x="0" y="4603"/>
            <a:ext cx="10344778" cy="920688"/>
          </a:xfrm>
          <a:prstGeom prst="rect">
            <a:avLst/>
          </a:prstGeom>
        </p:spPr>
        <p:txBody>
          <a:bodyPr/>
          <a:lstStyle>
            <a:lvl1pPr algn="ctr" rtl="0" eaLnBrk="0" fontAlgn="base" hangingPunct="0">
              <a:spcBef>
                <a:spcPct val="0"/>
              </a:spcBef>
              <a:spcAft>
                <a:spcPct val="0"/>
              </a:spcAft>
              <a:defRPr sz="4200">
                <a:solidFill>
                  <a:srgbClr val="FF0000"/>
                </a:solidFill>
                <a:latin typeface="+mj-lt"/>
                <a:ea typeface="+mj-ea"/>
                <a:cs typeface="+mj-cs"/>
              </a:defRPr>
            </a:lvl1pPr>
            <a:lvl2pPr algn="ctr" rtl="0" eaLnBrk="0" fontAlgn="base" hangingPunct="0">
              <a:spcBef>
                <a:spcPct val="0"/>
              </a:spcBef>
              <a:spcAft>
                <a:spcPct val="0"/>
              </a:spcAft>
              <a:defRPr sz="4200">
                <a:solidFill>
                  <a:srgbClr val="FF0000"/>
                </a:solidFill>
                <a:latin typeface="Calibri" pitchFamily="34" charset="0"/>
              </a:defRPr>
            </a:lvl2pPr>
            <a:lvl3pPr algn="ctr" rtl="0" eaLnBrk="0" fontAlgn="base" hangingPunct="0">
              <a:spcBef>
                <a:spcPct val="0"/>
              </a:spcBef>
              <a:spcAft>
                <a:spcPct val="0"/>
              </a:spcAft>
              <a:defRPr sz="4200">
                <a:solidFill>
                  <a:srgbClr val="FF0000"/>
                </a:solidFill>
                <a:latin typeface="Calibri" pitchFamily="34" charset="0"/>
              </a:defRPr>
            </a:lvl3pPr>
            <a:lvl4pPr algn="ctr" rtl="0" eaLnBrk="0" fontAlgn="base" hangingPunct="0">
              <a:spcBef>
                <a:spcPct val="0"/>
              </a:spcBef>
              <a:spcAft>
                <a:spcPct val="0"/>
              </a:spcAft>
              <a:defRPr sz="4200">
                <a:solidFill>
                  <a:srgbClr val="FF0000"/>
                </a:solidFill>
                <a:latin typeface="Calibri" pitchFamily="34" charset="0"/>
              </a:defRPr>
            </a:lvl4pPr>
            <a:lvl5pPr algn="ctr" rtl="0" eaLnBrk="0" fontAlgn="base" hangingPunct="0">
              <a:spcBef>
                <a:spcPct val="0"/>
              </a:spcBef>
              <a:spcAft>
                <a:spcPct val="0"/>
              </a:spcAft>
              <a:defRPr sz="4200">
                <a:solidFill>
                  <a:srgbClr val="FF0000"/>
                </a:solidFill>
                <a:latin typeface="Calibri" pitchFamily="34" charset="0"/>
              </a:defRPr>
            </a:lvl5pPr>
            <a:lvl6pPr marL="609585" algn="ctr" rtl="0" eaLnBrk="0" fontAlgn="base" hangingPunct="0">
              <a:spcBef>
                <a:spcPct val="0"/>
              </a:spcBef>
              <a:spcAft>
                <a:spcPct val="0"/>
              </a:spcAft>
              <a:defRPr sz="4267">
                <a:solidFill>
                  <a:srgbClr val="FF0000"/>
                </a:solidFill>
                <a:latin typeface="Calibri" pitchFamily="34" charset="0"/>
              </a:defRPr>
            </a:lvl6pPr>
            <a:lvl7pPr marL="1219170" algn="ctr" rtl="0" eaLnBrk="0" fontAlgn="base" hangingPunct="0">
              <a:spcBef>
                <a:spcPct val="0"/>
              </a:spcBef>
              <a:spcAft>
                <a:spcPct val="0"/>
              </a:spcAft>
              <a:defRPr sz="4267">
                <a:solidFill>
                  <a:srgbClr val="FF0000"/>
                </a:solidFill>
                <a:latin typeface="Calibri" pitchFamily="34" charset="0"/>
              </a:defRPr>
            </a:lvl7pPr>
            <a:lvl8pPr marL="1828754" algn="ctr" rtl="0" eaLnBrk="0" fontAlgn="base" hangingPunct="0">
              <a:spcBef>
                <a:spcPct val="0"/>
              </a:spcBef>
              <a:spcAft>
                <a:spcPct val="0"/>
              </a:spcAft>
              <a:defRPr sz="4267">
                <a:solidFill>
                  <a:srgbClr val="FF0000"/>
                </a:solidFill>
                <a:latin typeface="Calibri" pitchFamily="34" charset="0"/>
              </a:defRPr>
            </a:lvl8pPr>
            <a:lvl9pPr marL="2438339" algn="ctr" rtl="0" eaLnBrk="0" fontAlgn="base" hangingPunct="0">
              <a:spcBef>
                <a:spcPct val="0"/>
              </a:spcBef>
              <a:spcAft>
                <a:spcPct val="0"/>
              </a:spcAft>
              <a:defRPr sz="4267">
                <a:solidFill>
                  <a:srgbClr val="FF0000"/>
                </a:solidFill>
                <a:latin typeface="Calibri" pitchFamily="34" charset="0"/>
              </a:defRPr>
            </a:lvl9pPr>
          </a:lstStyle>
          <a:p>
            <a:r>
              <a:rPr lang="en-US" altLang="zh-CN" sz="2800" kern="0" dirty="0" smtClean="0"/>
              <a:t>Rel-17 SI FS_EE5G/</a:t>
            </a:r>
            <a:r>
              <a:rPr lang="en-GB" altLang="zh-CN" sz="2800" dirty="0" smtClean="0"/>
              <a:t>FS_YANG/FS_CICDNS/</a:t>
            </a:r>
            <a:r>
              <a:rPr lang="en-GB" altLang="zh-CN" sz="2800" dirty="0" err="1" smtClean="0"/>
              <a:t>FS_eEDGE_Mgt</a:t>
            </a:r>
            <a:r>
              <a:rPr lang="en-GB" altLang="zh-CN" sz="2800" dirty="0" smtClean="0"/>
              <a:t>/FS_MANS</a:t>
            </a:r>
            <a:endParaRPr lang="en-GB" altLang="zh-CN" sz="2800" dirty="0"/>
          </a:p>
          <a:p>
            <a:endParaRPr lang="en-GB" altLang="zh-CN" sz="2800" dirty="0"/>
          </a:p>
        </p:txBody>
      </p:sp>
      <p:sp>
        <p:nvSpPr>
          <p:cNvPr id="4" name="矩形 3"/>
          <p:cNvSpPr/>
          <p:nvPr/>
        </p:nvSpPr>
        <p:spPr>
          <a:xfrm>
            <a:off x="6778923" y="3562220"/>
            <a:ext cx="4751196" cy="2462213"/>
          </a:xfrm>
          <a:prstGeom prst="rect">
            <a:avLst/>
          </a:prstGeom>
        </p:spPr>
        <p:txBody>
          <a:bodyPr wrap="square">
            <a:spAutoFit/>
          </a:bodyPr>
          <a:lstStyle/>
          <a:p>
            <a:pPr defTabSz="1219170" eaLnBrk="1" fontAlgn="auto" hangingPunct="1">
              <a:spcBef>
                <a:spcPts val="0"/>
              </a:spcBef>
              <a:spcAft>
                <a:spcPts val="0"/>
              </a:spcAft>
              <a:defRPr/>
            </a:pPr>
            <a:endParaRPr lang="en-US" altLang="zh-CN" sz="1400" b="1" dirty="0" smtClean="0">
              <a:latin typeface="Calibri" pitchFamily="34" charset="0"/>
              <a:cs typeface="Arial" charset="0"/>
            </a:endParaRPr>
          </a:p>
          <a:p>
            <a:pPr defTabSz="1219170" eaLnBrk="1" fontAlgn="auto" hangingPunct="1">
              <a:spcBef>
                <a:spcPts val="0"/>
              </a:spcBef>
              <a:spcAft>
                <a:spcPts val="0"/>
              </a:spcAft>
              <a:defRPr/>
            </a:pPr>
            <a:r>
              <a:rPr lang="en-US" altLang="zh-CN" sz="1400" b="1" dirty="0" smtClean="0">
                <a:latin typeface="Calibri" pitchFamily="34" charset="0"/>
                <a:cs typeface="Arial" charset="0"/>
              </a:rPr>
              <a:t>FS_CICDNS:</a:t>
            </a:r>
            <a:endParaRPr lang="en-US" altLang="zh-CN" sz="1400" dirty="0">
              <a:latin typeface="Calibri" pitchFamily="34" charset="0"/>
              <a:cs typeface="Arial" charset="0"/>
            </a:endParaRPr>
          </a:p>
          <a:p>
            <a:pPr defTabSz="1219170" eaLnBrk="1" fontAlgn="auto" hangingPunct="1">
              <a:spcBef>
                <a:spcPts val="0"/>
              </a:spcBef>
              <a:spcAft>
                <a:spcPts val="0"/>
              </a:spcAft>
              <a:defRPr/>
            </a:pPr>
            <a:r>
              <a:rPr lang="en-US" sz="1400">
                <a:latin typeface="Calibri" pitchFamily="34" charset="0"/>
                <a:cs typeface="Arial" charset="0"/>
              </a:rPr>
              <a:t>Most solutions and initial recommendation of the TR were approved after some discussions. Finalization work needs to be done on certain concepts particularly the overall procedure of </a:t>
            </a:r>
            <a:r>
              <a:rPr lang="en-US" sz="1400" smtClean="0">
                <a:latin typeface="Calibri" pitchFamily="34" charset="0"/>
                <a:cs typeface="Arial" charset="0"/>
              </a:rPr>
              <a:t>testing.</a:t>
            </a:r>
          </a:p>
          <a:p>
            <a:pPr defTabSz="1219170" eaLnBrk="1" fontAlgn="auto" hangingPunct="1">
              <a:spcBef>
                <a:spcPts val="0"/>
              </a:spcBef>
              <a:spcAft>
                <a:spcPts val="0"/>
              </a:spcAft>
              <a:defRPr/>
            </a:pPr>
            <a:endParaRPr lang="en-US" sz="1400" dirty="0">
              <a:solidFill>
                <a:prstClr val="black"/>
              </a:solidFill>
              <a:latin typeface="Calibri" pitchFamily="34" charset="0"/>
              <a:cs typeface="Arial" charset="0"/>
            </a:endParaRPr>
          </a:p>
          <a:p>
            <a:pPr defTabSz="1219170" eaLnBrk="1" fontAlgn="auto" hangingPunct="1">
              <a:spcBef>
                <a:spcPts val="0"/>
              </a:spcBef>
              <a:spcAft>
                <a:spcPts val="0"/>
              </a:spcAft>
              <a:defRPr/>
            </a:pPr>
            <a:r>
              <a:rPr lang="en-US" sz="1400" b="1" dirty="0" smtClean="0">
                <a:solidFill>
                  <a:prstClr val="black"/>
                </a:solidFill>
                <a:latin typeface="Calibri" pitchFamily="34" charset="0"/>
                <a:cs typeface="Arial" charset="0"/>
              </a:rPr>
              <a:t>FS_MANS</a:t>
            </a:r>
            <a:r>
              <a:rPr lang="en-US" sz="1400" b="1" smtClean="0">
                <a:solidFill>
                  <a:prstClr val="black"/>
                </a:solidFill>
                <a:latin typeface="Calibri" pitchFamily="34" charset="0"/>
                <a:cs typeface="Arial" charset="0"/>
              </a:rPr>
              <a:t>: </a:t>
            </a:r>
            <a:r>
              <a:rPr lang="en-US" sz="1400">
                <a:solidFill>
                  <a:prstClr val="black"/>
                </a:solidFill>
                <a:latin typeface="Calibri" pitchFamily="34" charset="0"/>
                <a:cs typeface="Arial" charset="0"/>
              </a:rPr>
              <a:t>the following topic is discussed and </a:t>
            </a:r>
            <a:r>
              <a:rPr lang="en-US" sz="1400" smtClean="0">
                <a:solidFill>
                  <a:prstClr val="black"/>
                </a:solidFill>
                <a:latin typeface="Calibri" pitchFamily="34" charset="0"/>
                <a:cs typeface="Arial" charset="0"/>
              </a:rPr>
              <a:t>agreed:</a:t>
            </a:r>
            <a:endParaRPr lang="en-US" sz="1400">
              <a:solidFill>
                <a:prstClr val="black"/>
              </a:solidFill>
              <a:latin typeface="Calibri" pitchFamily="34" charset="0"/>
              <a:cs typeface="Arial" charset="0"/>
            </a:endParaRPr>
          </a:p>
          <a:p>
            <a:pPr defTabSz="1219170" eaLnBrk="1" fontAlgn="auto" hangingPunct="1">
              <a:spcBef>
                <a:spcPts val="0"/>
              </a:spcBef>
              <a:spcAft>
                <a:spcPts val="0"/>
              </a:spcAft>
              <a:defRPr/>
            </a:pPr>
            <a:r>
              <a:rPr lang="en-US" altLang="zh-CN" sz="1400" smtClean="0">
                <a:solidFill>
                  <a:prstClr val="black"/>
                </a:solidFill>
                <a:latin typeface="Calibri" pitchFamily="34" charset="0"/>
                <a:cs typeface="Arial" charset="0"/>
              </a:rPr>
              <a:t>four </a:t>
            </a:r>
            <a:r>
              <a:rPr lang="en-US" altLang="zh-CN" sz="1400">
                <a:solidFill>
                  <a:prstClr val="black"/>
                </a:solidFill>
                <a:latin typeface="Calibri" pitchFamily="34" charset="0"/>
                <a:cs typeface="Arial" charset="0"/>
              </a:rPr>
              <a:t>pCRs for TR 28.825 Add concepts and overview, conclusions and recommendations, references and </a:t>
            </a:r>
            <a:r>
              <a:rPr lang="en-US" altLang="zh-CN" sz="1400" smtClean="0">
                <a:solidFill>
                  <a:prstClr val="black"/>
                </a:solidFill>
                <a:latin typeface="Calibri" pitchFamily="34" charset="0"/>
                <a:cs typeface="Arial" charset="0"/>
              </a:rPr>
              <a:t>abbreviation.</a:t>
            </a:r>
            <a:endParaRPr lang="en-US" altLang="zh-CN" sz="1400" dirty="0">
              <a:solidFill>
                <a:prstClr val="black"/>
              </a:solidFill>
              <a:latin typeface="Calibri" pitchFamily="34" charset="0"/>
              <a:cs typeface="Arial" charset="0"/>
            </a:endParaRPr>
          </a:p>
        </p:txBody>
      </p:sp>
      <p:sp>
        <p:nvSpPr>
          <p:cNvPr id="3" name="矩形 2"/>
          <p:cNvSpPr/>
          <p:nvPr/>
        </p:nvSpPr>
        <p:spPr>
          <a:xfrm>
            <a:off x="230455" y="3802779"/>
            <a:ext cx="5693393" cy="2462213"/>
          </a:xfrm>
          <a:prstGeom prst="rect">
            <a:avLst/>
          </a:prstGeom>
        </p:spPr>
        <p:txBody>
          <a:bodyPr wrap="square">
            <a:spAutoFit/>
          </a:bodyPr>
          <a:lstStyle/>
          <a:p>
            <a:pPr defTabSz="1219170" eaLnBrk="1" fontAlgn="auto" hangingPunct="1">
              <a:spcBef>
                <a:spcPts val="0"/>
              </a:spcBef>
              <a:spcAft>
                <a:spcPts val="0"/>
              </a:spcAft>
              <a:defRPr/>
            </a:pPr>
            <a:r>
              <a:rPr lang="en-US" altLang="zh-CN" sz="1400" b="1" dirty="0" smtClean="0">
                <a:solidFill>
                  <a:prstClr val="black"/>
                </a:solidFill>
                <a:latin typeface="Calibri" pitchFamily="34" charset="0"/>
                <a:cs typeface="Arial" charset="0"/>
              </a:rPr>
              <a:t>FS_EE5G</a:t>
            </a:r>
            <a:r>
              <a:rPr lang="en-US" altLang="zh-CN" sz="1400" b="1" dirty="0">
                <a:solidFill>
                  <a:prstClr val="black"/>
                </a:solidFill>
                <a:latin typeface="Calibri" pitchFamily="34" charset="0"/>
                <a:cs typeface="Arial" charset="0"/>
              </a:rPr>
              <a:t>: </a:t>
            </a:r>
            <a:r>
              <a:rPr lang="en-US" altLang="zh-CN" sz="1400" dirty="0">
                <a:solidFill>
                  <a:prstClr val="black"/>
                </a:solidFill>
                <a:latin typeface="Calibri" pitchFamily="34" charset="0"/>
                <a:cs typeface="Arial" charset="0"/>
              </a:rPr>
              <a:t>the following </a:t>
            </a:r>
            <a:r>
              <a:rPr lang="en-US" altLang="zh-CN" sz="1400" dirty="0" err="1">
                <a:solidFill>
                  <a:prstClr val="black"/>
                </a:solidFill>
                <a:latin typeface="Calibri" pitchFamily="34" charset="0"/>
                <a:cs typeface="Arial" charset="0"/>
              </a:rPr>
              <a:t>pCRs</a:t>
            </a:r>
            <a:r>
              <a:rPr lang="en-US" altLang="zh-CN" sz="1400" dirty="0">
                <a:solidFill>
                  <a:prstClr val="black"/>
                </a:solidFill>
                <a:latin typeface="Calibri" pitchFamily="34" charset="0"/>
                <a:cs typeface="Arial" charset="0"/>
              </a:rPr>
              <a:t> have been approved: </a:t>
            </a:r>
          </a:p>
          <a:p>
            <a:pPr marL="171450" indent="-171450" defTabSz="1219170" eaLnBrk="1" fontAlgn="auto" hangingPunct="1">
              <a:spcBef>
                <a:spcPts val="0"/>
              </a:spcBef>
              <a:spcAft>
                <a:spcPts val="0"/>
              </a:spcAft>
              <a:buFont typeface="Wingdings" panose="05000000000000000000" pitchFamily="2" charset="2"/>
              <a:buChar char="Ø"/>
              <a:defRPr/>
            </a:pPr>
            <a:r>
              <a:rPr lang="en-US" altLang="zh-CN" sz="1400" smtClean="0">
                <a:solidFill>
                  <a:prstClr val="black"/>
                </a:solidFill>
                <a:latin typeface="Calibri" pitchFamily="34" charset="0"/>
                <a:cs typeface="Arial" charset="0"/>
              </a:rPr>
              <a:t>TR </a:t>
            </a:r>
            <a:r>
              <a:rPr lang="en-US" altLang="zh-CN" sz="1400">
                <a:solidFill>
                  <a:prstClr val="black"/>
                </a:solidFill>
                <a:latin typeface="Calibri" pitchFamily="34" charset="0"/>
                <a:cs typeface="Arial" charset="0"/>
              </a:rPr>
              <a:t>28.813 has received final updates (Add conclusion to Key Issue #3, Update solution of Key Issue 6, Update impact on normative work of Key Issue 4)</a:t>
            </a:r>
          </a:p>
          <a:p>
            <a:pPr marL="171450" indent="-171450" defTabSz="1219170" eaLnBrk="1" fontAlgn="auto" hangingPunct="1">
              <a:spcBef>
                <a:spcPts val="0"/>
              </a:spcBef>
              <a:spcAft>
                <a:spcPts val="0"/>
              </a:spcAft>
              <a:buFont typeface="Wingdings" panose="05000000000000000000" pitchFamily="2" charset="2"/>
              <a:buChar char="Ø"/>
              <a:defRPr/>
            </a:pPr>
            <a:r>
              <a:rPr lang="en-US" altLang="zh-CN" sz="1400" smtClean="0">
                <a:solidFill>
                  <a:prstClr val="black"/>
                </a:solidFill>
                <a:latin typeface="Calibri" pitchFamily="34" charset="0"/>
                <a:cs typeface="Arial" charset="0"/>
              </a:rPr>
              <a:t>A </a:t>
            </a:r>
            <a:r>
              <a:rPr lang="en-US" altLang="zh-CN" sz="1400">
                <a:solidFill>
                  <a:prstClr val="black"/>
                </a:solidFill>
                <a:latin typeface="Calibri" pitchFamily="34" charset="0"/>
                <a:cs typeface="Arial" charset="0"/>
              </a:rPr>
              <a:t>pCR to introduce an EE KPI definition for URLLC network slice based on reliability was discussed but could not be approved</a:t>
            </a:r>
          </a:p>
          <a:p>
            <a:pPr marL="171450" indent="-171450" defTabSz="1219170" eaLnBrk="1" fontAlgn="auto" hangingPunct="1">
              <a:spcBef>
                <a:spcPts val="0"/>
              </a:spcBef>
              <a:spcAft>
                <a:spcPts val="0"/>
              </a:spcAft>
              <a:buFont typeface="Wingdings" panose="05000000000000000000" pitchFamily="2" charset="2"/>
              <a:buChar char="Ø"/>
              <a:defRPr/>
            </a:pPr>
            <a:r>
              <a:rPr lang="en-US" altLang="zh-CN" sz="1400" smtClean="0">
                <a:solidFill>
                  <a:prstClr val="black"/>
                </a:solidFill>
                <a:latin typeface="Calibri" pitchFamily="34" charset="0"/>
                <a:cs typeface="Arial" charset="0"/>
              </a:rPr>
              <a:t>The </a:t>
            </a:r>
            <a:r>
              <a:rPr lang="en-US" altLang="zh-CN" sz="1400">
                <a:solidFill>
                  <a:prstClr val="black"/>
                </a:solidFill>
                <a:latin typeface="Calibri" pitchFamily="34" charset="0"/>
                <a:cs typeface="Arial" charset="0"/>
              </a:rPr>
              <a:t>SID has been revised to reflect what has really been achieved during Rel-17</a:t>
            </a:r>
          </a:p>
          <a:p>
            <a:pPr marL="171450" indent="-171450" defTabSz="1219170" eaLnBrk="1" fontAlgn="auto" hangingPunct="1">
              <a:spcBef>
                <a:spcPts val="0"/>
              </a:spcBef>
              <a:spcAft>
                <a:spcPts val="0"/>
              </a:spcAft>
              <a:buFont typeface="Wingdings" panose="05000000000000000000" pitchFamily="2" charset="2"/>
              <a:buChar char="Ø"/>
              <a:defRPr/>
            </a:pPr>
            <a:r>
              <a:rPr lang="en-US" altLang="zh-CN" sz="1400" smtClean="0">
                <a:solidFill>
                  <a:prstClr val="black"/>
                </a:solidFill>
                <a:latin typeface="Calibri" pitchFamily="34" charset="0"/>
                <a:cs typeface="Arial" charset="0"/>
              </a:rPr>
              <a:t>TR </a:t>
            </a:r>
            <a:r>
              <a:rPr lang="en-US" altLang="zh-CN" sz="1400">
                <a:solidFill>
                  <a:prstClr val="black"/>
                </a:solidFill>
                <a:latin typeface="Calibri" pitchFamily="34" charset="0"/>
                <a:cs typeface="Arial" charset="0"/>
              </a:rPr>
              <a:t>28.813 is sent to SA for approval</a:t>
            </a:r>
          </a:p>
          <a:p>
            <a:pPr defTabSz="1219170" eaLnBrk="1" fontAlgn="auto" hangingPunct="1">
              <a:spcBef>
                <a:spcPts val="0"/>
              </a:spcBef>
              <a:spcAft>
                <a:spcPts val="0"/>
              </a:spcAft>
              <a:defRPr/>
            </a:pPr>
            <a:endParaRPr lang="en-US" altLang="zh-CN" sz="1400" b="1" dirty="0" smtClean="0">
              <a:solidFill>
                <a:prstClr val="black"/>
              </a:solidFill>
              <a:latin typeface="Calibri" pitchFamily="34" charset="0"/>
              <a:cs typeface="Arial" charset="0"/>
            </a:endParaRPr>
          </a:p>
          <a:p>
            <a:pPr defTabSz="1219170" eaLnBrk="1" fontAlgn="auto" hangingPunct="1">
              <a:spcBef>
                <a:spcPts val="0"/>
              </a:spcBef>
              <a:spcAft>
                <a:spcPts val="0"/>
              </a:spcAft>
              <a:defRPr/>
            </a:pPr>
            <a:r>
              <a:rPr lang="en-US" altLang="zh-CN" sz="1400" b="1" dirty="0">
                <a:latin typeface="Calibri" pitchFamily="34" charset="0"/>
                <a:cs typeface="Arial" charset="0"/>
              </a:rPr>
              <a:t>FS_YANG: </a:t>
            </a:r>
            <a:r>
              <a:rPr lang="en-US" altLang="zh-CN" sz="1400" dirty="0">
                <a:latin typeface="Calibri" pitchFamily="34" charset="0"/>
                <a:cs typeface="Arial" charset="0"/>
              </a:rPr>
              <a:t>No progress for FS_YANG this meeting</a:t>
            </a:r>
            <a:r>
              <a:rPr lang="en-US" altLang="zh-CN" sz="1400" dirty="0" smtClean="0">
                <a:latin typeface="Calibri" pitchFamily="34" charset="0"/>
                <a:cs typeface="Arial" charset="0"/>
              </a:rPr>
              <a:t>.</a:t>
            </a:r>
            <a:endParaRPr lang="en-US" altLang="zh-CN" sz="1400" b="1" dirty="0" smtClean="0">
              <a:solidFill>
                <a:prstClr val="black"/>
              </a:solidFill>
              <a:latin typeface="Calibri" pitchFamily="34" charset="0"/>
              <a:cs typeface="Arial" charset="0"/>
            </a:endParaRPr>
          </a:p>
        </p:txBody>
      </p:sp>
    </p:spTree>
    <p:extLst>
      <p:ext uri="{BB962C8B-B14F-4D97-AF65-F5344CB8AC3E}">
        <p14:creationId xmlns:p14="http://schemas.microsoft.com/office/powerpoint/2010/main" val="157278332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260839" y="2846527"/>
            <a:ext cx="11681824" cy="292388"/>
          </a:xfrm>
          <a:prstGeom prst="rect">
            <a:avLst/>
          </a:prstGeom>
          <a:solidFill>
            <a:srgbClr val="92D050"/>
          </a:solidFill>
        </p:spPr>
        <p:txBody>
          <a:bodyPr wrap="square" rtlCol="0">
            <a:spAutoFit/>
          </a:bodyPr>
          <a:lstStyle/>
          <a:p>
            <a:pPr algn="ctr"/>
            <a:r>
              <a:rPr lang="en-US" altLang="zh-CN" b="1" dirty="0" smtClean="0">
                <a:solidFill>
                  <a:prstClr val="black"/>
                </a:solidFill>
              </a:rPr>
              <a:t>Working Progress</a:t>
            </a:r>
            <a:endParaRPr lang="zh-CN" altLang="en-US" b="1" dirty="0">
              <a:solidFill>
                <a:prstClr val="black"/>
              </a:solidFill>
            </a:endParaRPr>
          </a:p>
        </p:txBody>
      </p:sp>
      <p:graphicFrame>
        <p:nvGraphicFramePr>
          <p:cNvPr id="2" name="表格 1"/>
          <p:cNvGraphicFramePr>
            <a:graphicFrameLocks noGrp="1"/>
          </p:cNvGraphicFramePr>
          <p:nvPr>
            <p:extLst>
              <p:ext uri="{D42A27DB-BD31-4B8C-83A1-F6EECF244321}">
                <p14:modId xmlns:p14="http://schemas.microsoft.com/office/powerpoint/2010/main" val="67801870"/>
              </p:ext>
            </p:extLst>
          </p:nvPr>
        </p:nvGraphicFramePr>
        <p:xfrm>
          <a:off x="260839" y="740236"/>
          <a:ext cx="11681825" cy="2106291"/>
        </p:xfrm>
        <a:graphic>
          <a:graphicData uri="http://schemas.openxmlformats.org/drawingml/2006/table">
            <a:tbl>
              <a:tblPr firstRow="1" bandRow="1">
                <a:tableStyleId>{5C22544A-7EE6-4342-B048-85BDC9FD1C3A}</a:tableStyleId>
              </a:tblPr>
              <a:tblGrid>
                <a:gridCol w="788313"/>
                <a:gridCol w="1989323"/>
                <a:gridCol w="1464967"/>
                <a:gridCol w="2174243"/>
                <a:gridCol w="1007795"/>
                <a:gridCol w="1461649"/>
                <a:gridCol w="771207"/>
                <a:gridCol w="1153299"/>
                <a:gridCol w="871029"/>
              </a:tblGrid>
              <a:tr h="337665">
                <a:tc>
                  <a:txBody>
                    <a:bodyPr/>
                    <a:lstStyle/>
                    <a:p>
                      <a:pPr algn="ctr">
                        <a:spcAft>
                          <a:spcPts val="0"/>
                        </a:spcAft>
                      </a:pPr>
                      <a:r>
                        <a:rPr lang="en-GB" sz="1200" b="1" kern="1200" dirty="0">
                          <a:solidFill>
                            <a:schemeClr val="lt1"/>
                          </a:solidFill>
                          <a:latin typeface="+mn-lt"/>
                          <a:ea typeface="+mn-ea"/>
                          <a:cs typeface="+mn-cs"/>
                        </a:rPr>
                        <a:t>WI code</a:t>
                      </a:r>
                      <a:endParaRPr lang="sv-SE" sz="1200" b="1" kern="1200" dirty="0">
                        <a:solidFill>
                          <a:schemeClr val="lt1"/>
                        </a:solidFill>
                        <a:latin typeface="+mn-lt"/>
                        <a:ea typeface="+mn-ea"/>
                        <a:cs typeface="+mn-cs"/>
                      </a:endParaRPr>
                    </a:p>
                  </a:txBody>
                  <a:tcPr marL="9525" marR="9525" marT="9525" marB="9525" anchor="ctr">
                    <a:solidFill>
                      <a:srgbClr val="92D050"/>
                    </a:solidFill>
                  </a:tcPr>
                </a:tc>
                <a:tc>
                  <a:txBody>
                    <a:bodyPr/>
                    <a:lstStyle/>
                    <a:p>
                      <a:pPr algn="ctr">
                        <a:spcAft>
                          <a:spcPts val="0"/>
                        </a:spcAft>
                      </a:pPr>
                      <a:r>
                        <a:rPr lang="en-GB" sz="1200" b="1" kern="1200" dirty="0">
                          <a:solidFill>
                            <a:schemeClr val="lt1"/>
                          </a:solidFill>
                          <a:latin typeface="+mn-lt"/>
                          <a:ea typeface="+mn-ea"/>
                          <a:cs typeface="+mn-cs"/>
                        </a:rPr>
                        <a:t>WI Title</a:t>
                      </a:r>
                      <a:endParaRPr lang="sv-SE" sz="1200" b="1" kern="1200" dirty="0">
                        <a:solidFill>
                          <a:schemeClr val="lt1"/>
                        </a:solidFill>
                        <a:latin typeface="+mn-lt"/>
                        <a:ea typeface="+mn-ea"/>
                        <a:cs typeface="+mn-cs"/>
                      </a:endParaRPr>
                    </a:p>
                  </a:txBody>
                  <a:tcPr marL="9525" marR="9525" marT="9525" marB="9525" anchor="ct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v-SE" sz="1200" dirty="0" err="1">
                          <a:latin typeface="+mn-lt"/>
                        </a:rPr>
                        <a:t>Completion</a:t>
                      </a:r>
                      <a:r>
                        <a:rPr lang="sv-SE" sz="1200" dirty="0">
                          <a:latin typeface="+mn-lt"/>
                        </a:rPr>
                        <a:t> rate</a:t>
                      </a:r>
                    </a:p>
                  </a:txBody>
                  <a:tcPr anchor="ct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v-SE" sz="1200" dirty="0">
                          <a:latin typeface="+mn-lt"/>
                        </a:rPr>
                        <a:t>TS/TR</a:t>
                      </a:r>
                    </a:p>
                  </a:txBody>
                  <a:tcPr anchor="ct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200" dirty="0" err="1">
                          <a:latin typeface="+mn-lt"/>
                        </a:rPr>
                        <a:t>Tdoc</a:t>
                      </a:r>
                      <a:r>
                        <a:rPr lang="en-US" altLang="zh-CN" sz="1200" dirty="0">
                          <a:latin typeface="+mn-lt"/>
                        </a:rPr>
                        <a:t> reference</a:t>
                      </a:r>
                      <a:endParaRPr lang="sv-SE" sz="1200" dirty="0">
                        <a:latin typeface="+mn-lt"/>
                      </a:endParaRPr>
                    </a:p>
                  </a:txBody>
                  <a:tcPr anchor="ctr">
                    <a:solidFill>
                      <a:srgbClr val="92D050"/>
                    </a:solidFill>
                  </a:tcPr>
                </a:tc>
                <a:tc>
                  <a:txBody>
                    <a:bodyPr/>
                    <a:lstStyle/>
                    <a:p>
                      <a:pPr algn="ctr"/>
                      <a:r>
                        <a:rPr lang="sv-SE" sz="1200" dirty="0">
                          <a:latin typeface="+mn-lt"/>
                        </a:rPr>
                        <a:t>Target date</a:t>
                      </a:r>
                    </a:p>
                  </a:txBody>
                  <a:tcPr anchor="ctr">
                    <a:solidFill>
                      <a:srgbClr val="92D050"/>
                    </a:solidFill>
                  </a:tcPr>
                </a:tc>
                <a:tc>
                  <a:txBody>
                    <a:bodyPr/>
                    <a:lstStyle/>
                    <a:p>
                      <a:pPr algn="ctr"/>
                      <a:r>
                        <a:rPr lang="sv-SE" sz="1200" dirty="0">
                          <a:latin typeface="+mn-lt"/>
                        </a:rPr>
                        <a:t>Rapporteur</a:t>
                      </a:r>
                    </a:p>
                  </a:txBody>
                  <a:tcPr anchor="ctr">
                    <a:solidFill>
                      <a:srgbClr val="92D050"/>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altLang="zh-CN" sz="1200" dirty="0">
                          <a:latin typeface="+mn-lt"/>
                        </a:rPr>
                        <a:t>Related</a:t>
                      </a:r>
                      <a:r>
                        <a:rPr lang="sv-SE" altLang="zh-CN" sz="1200" baseline="0" dirty="0">
                          <a:latin typeface="+mn-lt"/>
                        </a:rPr>
                        <a:t> groups</a:t>
                      </a:r>
                      <a:endParaRPr lang="sv-SE" sz="1200" dirty="0">
                        <a:latin typeface="+mn-lt"/>
                      </a:endParaRPr>
                    </a:p>
                  </a:txBody>
                  <a:tcPr anchor="ctr">
                    <a:solidFill>
                      <a:srgbClr val="92D050"/>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sz="1200" dirty="0">
                          <a:latin typeface="+mn-lt"/>
                        </a:rPr>
                        <a:t>Related</a:t>
                      </a:r>
                      <a:r>
                        <a:rPr lang="sv-SE" sz="1200" baseline="0" dirty="0">
                          <a:latin typeface="+mn-lt"/>
                        </a:rPr>
                        <a:t> </a:t>
                      </a:r>
                      <a:r>
                        <a:rPr lang="en-US" altLang="zh-CN" sz="1200" dirty="0">
                          <a:latin typeface="+mn-lt"/>
                        </a:rPr>
                        <a:t>topic</a:t>
                      </a:r>
                      <a:endParaRPr lang="sv-SE" sz="1200" dirty="0">
                        <a:latin typeface="+mn-lt"/>
                      </a:endParaRPr>
                    </a:p>
                  </a:txBody>
                  <a:tcPr anchor="ctr">
                    <a:solidFill>
                      <a:srgbClr val="92D050"/>
                    </a:solidFill>
                  </a:tcPr>
                </a:tc>
              </a:tr>
              <a:tr h="407031">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altLang="zh-CN" sz="1200" b="1" dirty="0" smtClean="0">
                          <a:solidFill>
                            <a:schemeClr val="tx1"/>
                          </a:solidFill>
                          <a:effectLst/>
                          <a:latin typeface="+mn-lt"/>
                          <a:ea typeface="+mn-ea"/>
                        </a:rPr>
                        <a:t>FS_NSMEN</a:t>
                      </a:r>
                      <a:endParaRPr lang="zh-CN" altLang="zh-CN" sz="1600" b="1" dirty="0" smtClean="0">
                        <a:solidFill>
                          <a:schemeClr val="tx1"/>
                        </a:solidFill>
                        <a:effectLst/>
                        <a:latin typeface="+mn-lt"/>
                        <a:ea typeface="+mn-ea"/>
                      </a:endParaRPr>
                    </a:p>
                  </a:txBody>
                  <a:tcPr marL="9525" marR="9525" marT="9525" marB="9525">
                    <a:solidFill>
                      <a:schemeClr val="tx2">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1100" dirty="0" smtClean="0">
                          <a:solidFill>
                            <a:srgbClr val="000000"/>
                          </a:solidFill>
                          <a:effectLst/>
                          <a:latin typeface="+mn-lt"/>
                          <a:ea typeface="+mn-ea"/>
                        </a:rPr>
                        <a:t>Study on network slice management enhancements </a:t>
                      </a:r>
                      <a:endParaRPr lang="zh-CN" altLang="zh-CN" sz="1100" dirty="0" smtClean="0">
                        <a:effectLst/>
                        <a:latin typeface="+mn-lt"/>
                        <a:ea typeface="+mn-ea"/>
                      </a:endParaRPr>
                    </a:p>
                  </a:txBody>
                  <a:tcPr marL="9525" marR="9525" marT="9525" marB="9525">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altLang="zh-CN" sz="1100" b="0" kern="1200" smtClean="0">
                          <a:solidFill>
                            <a:schemeClr val="tx1"/>
                          </a:solidFill>
                          <a:effectLst/>
                          <a:latin typeface="+mn-lt"/>
                          <a:ea typeface="+mn-ea"/>
                          <a:cs typeface="Arial" panose="020B0604020202020204" pitchFamily="34" charset="0"/>
                        </a:rPr>
                        <a:t>90</a:t>
                      </a:r>
                      <a:r>
                        <a:rPr lang="en-US" altLang="zh-CN" sz="1100" b="0" kern="1200" dirty="0" smtClean="0">
                          <a:solidFill>
                            <a:schemeClr val="tx1"/>
                          </a:solidFill>
                          <a:effectLst/>
                          <a:latin typeface="+mn-lt"/>
                          <a:ea typeface="+mn-ea"/>
                          <a:cs typeface="Arial" panose="020B0604020202020204" pitchFamily="34" charset="0"/>
                        </a:rPr>
                        <a:t>%-&gt;</a:t>
                      </a:r>
                      <a:r>
                        <a:rPr lang="en-US" altLang="zh-CN" sz="1100" b="0" kern="1200" smtClean="0">
                          <a:solidFill>
                            <a:schemeClr val="tx1"/>
                          </a:solidFill>
                          <a:effectLst/>
                          <a:latin typeface="+mn-lt"/>
                          <a:ea typeface="+mn-ea"/>
                          <a:cs typeface="Arial" panose="020B0604020202020204" pitchFamily="34" charset="0"/>
                        </a:rPr>
                        <a:t>95%-&gt;100%</a:t>
                      </a:r>
                      <a:endParaRPr lang="sv-SE" altLang="zh-CN" sz="1100" b="0" kern="1200" dirty="0" smtClean="0">
                        <a:solidFill>
                          <a:schemeClr val="tx1"/>
                        </a:solidFill>
                        <a:effectLst/>
                        <a:latin typeface="+mn-lt"/>
                        <a:ea typeface="+mn-ea"/>
                        <a:cs typeface="Arial" panose="020B0604020202020204" pitchFamily="34" charset="0"/>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sz="1100" kern="1200" dirty="0" smtClean="0">
                          <a:solidFill>
                            <a:schemeClr val="dk1"/>
                          </a:solidFill>
                          <a:effectLst/>
                          <a:latin typeface="+mn-lt"/>
                          <a:ea typeface="+mn-ea"/>
                          <a:cs typeface="+mn-cs"/>
                        </a:rPr>
                        <a:t>TR 28.811</a:t>
                      </a:r>
                      <a:endParaRPr lang="sv-SE" sz="1100" kern="1200" dirty="0">
                        <a:solidFill>
                          <a:schemeClr val="dk1"/>
                        </a:solidFill>
                        <a:effectLst/>
                        <a:latin typeface="+mn-lt"/>
                        <a:ea typeface="+mn-ea"/>
                        <a:cs typeface="+mn-cs"/>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sz="1100" kern="1200" dirty="0" smtClean="0">
                          <a:solidFill>
                            <a:schemeClr val="dk1"/>
                          </a:solidFill>
                          <a:effectLst/>
                          <a:latin typeface="+mn-lt"/>
                          <a:ea typeface="+mn-ea"/>
                          <a:cs typeface="+mn-cs"/>
                        </a:rPr>
                        <a:t>SP-191192</a:t>
                      </a:r>
                      <a:endParaRPr lang="sv-SE" sz="1100" kern="1200" dirty="0">
                        <a:solidFill>
                          <a:schemeClr val="dk1"/>
                        </a:solidFill>
                        <a:effectLst/>
                        <a:latin typeface="+mn-lt"/>
                        <a:ea typeface="+mn-ea"/>
                        <a:cs typeface="+mn-cs"/>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altLang="zh-CN" sz="1100" b="0" kern="1200" dirty="0" smtClean="0">
                          <a:solidFill>
                            <a:schemeClr val="tx1"/>
                          </a:solidFill>
                          <a:effectLst/>
                          <a:latin typeface="+mn-lt"/>
                          <a:ea typeface="SimSun" panose="02010600030101010101" pitchFamily="2" charset="-122"/>
                          <a:cs typeface="+mn-cs"/>
                        </a:rPr>
                        <a:t>SA#94 (Dec. 2021)</a:t>
                      </a:r>
                      <a:endParaRPr lang="sv-SE" altLang="zh-CN" sz="1100" b="0" kern="1200" dirty="0">
                        <a:solidFill>
                          <a:schemeClr val="dk1"/>
                        </a:solidFill>
                        <a:effectLst/>
                        <a:latin typeface="+mn-lt"/>
                        <a:ea typeface="SimSun" panose="02010600030101010101" pitchFamily="2" charset="-122"/>
                        <a:cs typeface="+mn-cs"/>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sz="1100" kern="1200" dirty="0" smtClean="0">
                          <a:solidFill>
                            <a:schemeClr val="dk1"/>
                          </a:solidFill>
                          <a:effectLst/>
                          <a:latin typeface="+mn-lt"/>
                          <a:ea typeface="+mn-ea"/>
                          <a:cs typeface="+mn-cs"/>
                        </a:rPr>
                        <a:t>Huawei, Nokia</a:t>
                      </a:r>
                      <a:endParaRPr lang="sv-SE" sz="1100" kern="1200" dirty="0">
                        <a:solidFill>
                          <a:schemeClr val="dk1"/>
                        </a:solidFill>
                        <a:effectLst/>
                        <a:latin typeface="+mn-lt"/>
                        <a:ea typeface="+mn-ea"/>
                        <a:cs typeface="+mn-cs"/>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altLang="zh-CN" sz="1100" b="0" kern="1200" dirty="0" smtClean="0">
                          <a:solidFill>
                            <a:schemeClr val="tx1"/>
                          </a:solidFill>
                          <a:effectLst/>
                          <a:latin typeface="+mn-lt"/>
                          <a:ea typeface="+mn-ea"/>
                          <a:cs typeface="Arial" panose="020B0604020202020204" pitchFamily="34" charset="0"/>
                        </a:rPr>
                        <a:t>SA2/RAN3</a:t>
                      </a:r>
                      <a:endParaRPr lang="sv-SE" sz="1100" kern="1200" dirty="0">
                        <a:solidFill>
                          <a:schemeClr val="dk1"/>
                        </a:solidFill>
                        <a:effectLst/>
                        <a:latin typeface="+mn-lt"/>
                        <a:ea typeface="+mn-ea"/>
                        <a:cs typeface="+mn-cs"/>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sz="1100" kern="1200" dirty="0" smtClean="0">
                          <a:solidFill>
                            <a:schemeClr val="dk1"/>
                          </a:solidFill>
                          <a:effectLst/>
                          <a:latin typeface="+mn-lt"/>
                          <a:ea typeface="+mn-ea"/>
                          <a:cs typeface="+mn-cs"/>
                        </a:rPr>
                        <a:t>SLA</a:t>
                      </a:r>
                      <a:endParaRPr lang="sv-SE" sz="1100" kern="1200" dirty="0">
                        <a:solidFill>
                          <a:schemeClr val="dk1"/>
                        </a:solidFill>
                        <a:effectLst/>
                        <a:latin typeface="+mn-lt"/>
                        <a:ea typeface="+mn-ea"/>
                        <a:cs typeface="+mn-cs"/>
                      </a:endParaRPr>
                    </a:p>
                  </a:txBody>
                  <a:tcPr marL="68580" marR="68580" marT="0" marB="0" anchor="ctr">
                    <a:solidFill>
                      <a:schemeClr val="tx2">
                        <a:lumMod val="20000"/>
                        <a:lumOff val="80000"/>
                      </a:schemeClr>
                    </a:solidFill>
                  </a:tcPr>
                </a:tc>
              </a:tr>
              <a:tr h="407031">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1200" b="1" kern="1200" dirty="0" err="1" smtClean="0">
                          <a:solidFill>
                            <a:schemeClr val="tx1"/>
                          </a:solidFill>
                          <a:effectLst/>
                          <a:latin typeface="+mn-lt"/>
                          <a:ea typeface="+mn-ea"/>
                          <a:cs typeface="+mn-cs"/>
                        </a:rPr>
                        <a:t>FS_eSBMA</a:t>
                      </a:r>
                      <a:endParaRPr lang="zh-CN" altLang="zh-CN" sz="1200" b="1" kern="1200" dirty="0" smtClean="0">
                        <a:solidFill>
                          <a:schemeClr val="tx1"/>
                        </a:solidFill>
                        <a:effectLst/>
                        <a:latin typeface="+mn-lt"/>
                        <a:ea typeface="+mn-ea"/>
                        <a:cs typeface="+mn-cs"/>
                      </a:endParaRPr>
                    </a:p>
                  </a:txBody>
                  <a:tcPr marL="9525" marR="9525" marT="9525" marB="9525">
                    <a:solidFill>
                      <a:schemeClr val="tx2">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1100" kern="1200" dirty="0" smtClean="0">
                          <a:solidFill>
                            <a:srgbClr val="000000"/>
                          </a:solidFill>
                          <a:effectLst/>
                          <a:latin typeface="+mn-lt"/>
                          <a:ea typeface="+mn-ea"/>
                          <a:cs typeface="+mn-cs"/>
                        </a:rPr>
                        <a:t>Enhancement of service based management architecture </a:t>
                      </a:r>
                      <a:endParaRPr lang="zh-CN" altLang="zh-CN" sz="1100" kern="1200" dirty="0" smtClean="0">
                        <a:solidFill>
                          <a:srgbClr val="000000"/>
                        </a:solidFill>
                        <a:effectLst/>
                        <a:latin typeface="+mn-lt"/>
                        <a:ea typeface="+mn-ea"/>
                        <a:cs typeface="+mn-cs"/>
                      </a:endParaRPr>
                    </a:p>
                  </a:txBody>
                  <a:tcPr marL="9525" marR="9525" marT="9525" marB="9525">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altLang="zh-CN" sz="1100" b="0" kern="1200" dirty="0" smtClean="0">
                          <a:solidFill>
                            <a:schemeClr val="tx1"/>
                          </a:solidFill>
                          <a:effectLst/>
                          <a:latin typeface="+mn-lt"/>
                          <a:ea typeface="+mn-ea"/>
                          <a:cs typeface="Arial" panose="020B0604020202020204" pitchFamily="34" charset="0"/>
                        </a:rPr>
                        <a:t>10%-&gt;15%-&gt;35%</a:t>
                      </a: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sz="1100" kern="1200" dirty="0" smtClean="0">
                          <a:solidFill>
                            <a:schemeClr val="dk1"/>
                          </a:solidFill>
                          <a:effectLst/>
                          <a:latin typeface="+mn-lt"/>
                          <a:ea typeface="+mn-ea"/>
                          <a:cs typeface="+mn-cs"/>
                        </a:rPr>
                        <a:t>TR 28.925</a:t>
                      </a:r>
                      <a:endParaRPr lang="sv-SE" sz="1100" kern="1200" dirty="0">
                        <a:solidFill>
                          <a:schemeClr val="dk1"/>
                        </a:solidFill>
                        <a:effectLst/>
                        <a:latin typeface="+mn-lt"/>
                        <a:ea typeface="+mn-ea"/>
                        <a:cs typeface="+mn-cs"/>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sz="1100" kern="1200" dirty="0" smtClean="0">
                          <a:solidFill>
                            <a:schemeClr val="dk1"/>
                          </a:solidFill>
                          <a:effectLst/>
                          <a:latin typeface="+mn-lt"/>
                          <a:ea typeface="SimSun" panose="02010600030101010101" pitchFamily="2" charset="-122"/>
                          <a:cs typeface="+mn-cs"/>
                        </a:rPr>
                        <a:t>SP-210136</a:t>
                      </a:r>
                    </a:p>
                    <a:p>
                      <a:pPr marL="0" marR="0" lvl="0" indent="0" algn="ctr" defTabSz="1219170" rtl="0" eaLnBrk="1" fontAlgn="auto" latinLnBrk="0" hangingPunct="1">
                        <a:lnSpc>
                          <a:spcPct val="100000"/>
                        </a:lnSpc>
                        <a:spcBef>
                          <a:spcPts val="0"/>
                        </a:spcBef>
                        <a:spcAft>
                          <a:spcPts val="0"/>
                        </a:spcAft>
                        <a:buClrTx/>
                        <a:buSzTx/>
                        <a:buFontTx/>
                        <a:buNone/>
                        <a:tabLst/>
                        <a:defRPr/>
                      </a:pPr>
                      <a:endParaRPr lang="sv-SE" sz="1100" kern="1200" dirty="0">
                        <a:solidFill>
                          <a:schemeClr val="dk1"/>
                        </a:solidFill>
                        <a:effectLst/>
                        <a:latin typeface="+mn-lt"/>
                        <a:ea typeface="+mn-ea"/>
                        <a:cs typeface="+mn-cs"/>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GB" sz="1100" b="0" kern="1200" dirty="0" smtClean="0">
                          <a:solidFill>
                            <a:schemeClr val="tx1"/>
                          </a:solidFill>
                          <a:effectLst/>
                          <a:latin typeface="+mn-lt"/>
                          <a:ea typeface="+mn-ea"/>
                          <a:cs typeface="Arial" panose="020B0604020202020204" pitchFamily="34" charset="0"/>
                        </a:rPr>
                        <a:t>SA#94 (Dec. </a:t>
                      </a:r>
                      <a:r>
                        <a:rPr lang="en-GB" sz="1100" b="0" kern="1200" smtClean="0">
                          <a:solidFill>
                            <a:schemeClr val="tx1"/>
                          </a:solidFill>
                          <a:effectLst/>
                          <a:latin typeface="+mn-lt"/>
                          <a:ea typeface="+mn-ea"/>
                          <a:cs typeface="Arial" panose="020B0604020202020204" pitchFamily="34" charset="0"/>
                        </a:rPr>
                        <a:t>2021)</a:t>
                      </a:r>
                    </a:p>
                    <a:p>
                      <a:pPr marL="0" marR="0" lvl="0" indent="0" algn="ctr" defTabSz="1219170" rtl="0" eaLnBrk="1" fontAlgn="auto" latinLnBrk="0" hangingPunct="1">
                        <a:lnSpc>
                          <a:spcPct val="100000"/>
                        </a:lnSpc>
                        <a:spcBef>
                          <a:spcPts val="0"/>
                        </a:spcBef>
                        <a:spcAft>
                          <a:spcPts val="0"/>
                        </a:spcAft>
                        <a:buClrTx/>
                        <a:buSzTx/>
                        <a:buFontTx/>
                        <a:buNone/>
                        <a:tabLst/>
                        <a:defRPr/>
                      </a:pPr>
                      <a:r>
                        <a:rPr lang="en-GB" sz="1100" b="0" kern="1200" smtClean="0">
                          <a:solidFill>
                            <a:schemeClr val="tx1"/>
                          </a:solidFill>
                          <a:effectLst/>
                          <a:latin typeface="+mn-lt"/>
                          <a:ea typeface="+mn-ea"/>
                          <a:cs typeface="Arial" panose="020B0604020202020204" pitchFamily="34" charset="0"/>
                        </a:rPr>
                        <a:t>-&gt;</a:t>
                      </a:r>
                      <a:r>
                        <a:rPr lang="en-GB" sz="1100" b="1" kern="1200" smtClean="0">
                          <a:solidFill>
                            <a:schemeClr val="tx1"/>
                          </a:solidFill>
                          <a:effectLst/>
                          <a:latin typeface="+mn-lt"/>
                          <a:ea typeface="+mn-ea"/>
                          <a:cs typeface="Arial" panose="020B0604020202020204" pitchFamily="34" charset="0"/>
                        </a:rPr>
                        <a:t>SA#95(Mar.2022)</a:t>
                      </a:r>
                      <a:endParaRPr lang="sv-SE" altLang="zh-CN" sz="1100" b="1" kern="1200" dirty="0" smtClean="0">
                        <a:solidFill>
                          <a:schemeClr val="dk1"/>
                        </a:solidFill>
                        <a:effectLst/>
                        <a:latin typeface="+mn-lt"/>
                        <a:ea typeface="SimSun" panose="02010600030101010101" pitchFamily="2" charset="-122"/>
                        <a:cs typeface="+mn-cs"/>
                      </a:endParaRPr>
                    </a:p>
                    <a:p>
                      <a:pPr marL="0" marR="0" lvl="0" indent="0" algn="ctr" defTabSz="1219170" rtl="0" eaLnBrk="1" fontAlgn="auto" latinLnBrk="0" hangingPunct="1">
                        <a:lnSpc>
                          <a:spcPct val="100000"/>
                        </a:lnSpc>
                        <a:spcBef>
                          <a:spcPts val="0"/>
                        </a:spcBef>
                        <a:spcAft>
                          <a:spcPts val="0"/>
                        </a:spcAft>
                        <a:buClrTx/>
                        <a:buSzTx/>
                        <a:buFontTx/>
                        <a:buNone/>
                        <a:tabLst/>
                        <a:defRPr/>
                      </a:pPr>
                      <a:endParaRPr lang="sv-SE" altLang="zh-CN" sz="1100" b="0" kern="1200" dirty="0">
                        <a:solidFill>
                          <a:schemeClr val="dk1"/>
                        </a:solidFill>
                        <a:effectLst/>
                        <a:latin typeface="+mn-lt"/>
                        <a:ea typeface="SimSun" panose="02010600030101010101" pitchFamily="2" charset="-122"/>
                        <a:cs typeface="+mn-cs"/>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sz="1100" kern="1200" dirty="0" smtClean="0">
                          <a:solidFill>
                            <a:schemeClr val="dk1"/>
                          </a:solidFill>
                          <a:effectLst/>
                          <a:latin typeface="+mn-lt"/>
                          <a:ea typeface="+mn-ea"/>
                          <a:cs typeface="+mn-cs"/>
                        </a:rPr>
                        <a:t>Huawei, Ericsson</a:t>
                      </a:r>
                      <a:endParaRPr lang="sv-SE" sz="1100" kern="1200" dirty="0">
                        <a:solidFill>
                          <a:schemeClr val="dk1"/>
                        </a:solidFill>
                        <a:effectLst/>
                        <a:latin typeface="+mn-lt"/>
                        <a:ea typeface="+mn-ea"/>
                        <a:cs typeface="+mn-cs"/>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sz="1100" kern="1200" dirty="0" smtClean="0">
                          <a:solidFill>
                            <a:schemeClr val="dk1"/>
                          </a:solidFill>
                          <a:effectLst/>
                          <a:latin typeface="+mn-lt"/>
                          <a:ea typeface="+mn-ea"/>
                          <a:cs typeface="+mn-cs"/>
                        </a:rPr>
                        <a:t>ETSI ZSM</a:t>
                      </a:r>
                      <a:endParaRPr lang="sv-SE" sz="1100" kern="1200" dirty="0">
                        <a:solidFill>
                          <a:schemeClr val="dk1"/>
                        </a:solidFill>
                        <a:effectLst/>
                        <a:latin typeface="+mn-lt"/>
                        <a:ea typeface="+mn-ea"/>
                        <a:cs typeface="+mn-cs"/>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sz="1100" kern="1200" dirty="0" smtClean="0">
                          <a:solidFill>
                            <a:schemeClr val="dk1"/>
                          </a:solidFill>
                          <a:effectLst/>
                          <a:latin typeface="+mn-lt"/>
                          <a:ea typeface="+mn-ea"/>
                          <a:cs typeface="+mn-cs"/>
                        </a:rPr>
                        <a:t>architecture</a:t>
                      </a:r>
                      <a:endParaRPr lang="sv-SE" sz="1100" kern="1200" dirty="0">
                        <a:solidFill>
                          <a:schemeClr val="dk1"/>
                        </a:solidFill>
                        <a:effectLst/>
                        <a:latin typeface="+mn-lt"/>
                        <a:ea typeface="+mn-ea"/>
                        <a:cs typeface="+mn-cs"/>
                      </a:endParaRPr>
                    </a:p>
                  </a:txBody>
                  <a:tcPr marL="68580" marR="68580" marT="0" marB="0" anchor="ctr">
                    <a:solidFill>
                      <a:schemeClr val="tx2">
                        <a:lumMod val="20000"/>
                        <a:lumOff val="80000"/>
                      </a:schemeClr>
                    </a:solidFill>
                  </a:tcPr>
                </a:tc>
              </a:tr>
              <a:tr h="251976">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GB" sz="1200" b="1" kern="1200" dirty="0">
                          <a:solidFill>
                            <a:schemeClr val="bg1">
                              <a:lumMod val="50000"/>
                            </a:schemeClr>
                          </a:solidFill>
                          <a:effectLst/>
                          <a:latin typeface="+mn-lt"/>
                          <a:ea typeface="+mn-ea"/>
                          <a:cs typeface="+mn-cs"/>
                        </a:rPr>
                        <a:t>FS_MNSAC</a:t>
                      </a:r>
                      <a:endParaRPr lang="zh-CN" sz="1200" b="1" kern="1200" dirty="0">
                        <a:solidFill>
                          <a:schemeClr val="bg1">
                            <a:lumMod val="50000"/>
                          </a:schemeClr>
                        </a:solidFill>
                        <a:effectLst/>
                        <a:latin typeface="+mn-lt"/>
                        <a:ea typeface="+mn-ea"/>
                        <a:cs typeface="+mn-cs"/>
                      </a:endParaRPr>
                    </a:p>
                  </a:txBody>
                  <a:tcPr marL="9525" marR="9525" marT="9525" marB="9525">
                    <a:solidFill>
                      <a:schemeClr val="tx2">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GB" sz="1100" kern="1200" dirty="0">
                          <a:solidFill>
                            <a:schemeClr val="bg1">
                              <a:lumMod val="50000"/>
                            </a:schemeClr>
                          </a:solidFill>
                          <a:effectLst/>
                          <a:latin typeface="+mn-lt"/>
                          <a:ea typeface="+mn-ea"/>
                          <a:cs typeface="+mn-cs"/>
                        </a:rPr>
                        <a:t>Study on access control for management service</a:t>
                      </a:r>
                      <a:endParaRPr lang="zh-CN" sz="1100" kern="1200" dirty="0">
                        <a:solidFill>
                          <a:schemeClr val="bg1">
                            <a:lumMod val="50000"/>
                          </a:schemeClr>
                        </a:solidFill>
                        <a:effectLst/>
                        <a:latin typeface="+mn-lt"/>
                        <a:ea typeface="+mn-ea"/>
                        <a:cs typeface="+mn-cs"/>
                      </a:endParaRPr>
                    </a:p>
                  </a:txBody>
                  <a:tcPr marL="9525" marR="9525" marT="9525" marB="9525">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1200"/>
                        </a:spcBef>
                        <a:spcAft>
                          <a:spcPts val="0"/>
                        </a:spcAft>
                        <a:buClrTx/>
                        <a:buSzTx/>
                        <a:buFontTx/>
                        <a:buNone/>
                        <a:tabLst/>
                        <a:defRPr/>
                      </a:pPr>
                      <a:r>
                        <a:rPr lang="en-US" altLang="zh-CN" sz="1100" b="0" kern="1200" dirty="0" smtClean="0">
                          <a:solidFill>
                            <a:schemeClr val="bg1">
                              <a:lumMod val="50000"/>
                            </a:schemeClr>
                          </a:solidFill>
                          <a:effectLst/>
                          <a:latin typeface="+mn-lt"/>
                          <a:ea typeface="+mn-ea"/>
                          <a:cs typeface="Arial" panose="020B0604020202020204" pitchFamily="34" charset="0"/>
                        </a:rPr>
                        <a:t>35%-&gt;</a:t>
                      </a:r>
                      <a:r>
                        <a:rPr lang="en-US" altLang="zh-CN" sz="1100" b="0" kern="1200" baseline="0" dirty="0" smtClean="0">
                          <a:solidFill>
                            <a:schemeClr val="bg1">
                              <a:lumMod val="50000"/>
                            </a:schemeClr>
                          </a:solidFill>
                          <a:effectLst/>
                          <a:latin typeface="+mn-lt"/>
                          <a:ea typeface="+mn-ea"/>
                          <a:cs typeface="Arial" panose="020B0604020202020204" pitchFamily="34" charset="0"/>
                        </a:rPr>
                        <a:t>80%-&gt;100%</a:t>
                      </a:r>
                      <a:endParaRPr lang="sv-SE" sz="1100" kern="1200" dirty="0">
                        <a:solidFill>
                          <a:schemeClr val="bg1">
                            <a:lumMod val="50000"/>
                          </a:schemeClr>
                        </a:solidFill>
                        <a:effectLst/>
                        <a:latin typeface="+mn-lt"/>
                        <a:ea typeface="SimSun" panose="02010600030101010101" pitchFamily="2" charset="-122"/>
                        <a:cs typeface="+mn-cs"/>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altLang="zh-CN" sz="1100" kern="1200" dirty="0" smtClean="0">
                          <a:solidFill>
                            <a:schemeClr val="bg1">
                              <a:lumMod val="50000"/>
                            </a:schemeClr>
                          </a:solidFill>
                          <a:effectLst/>
                          <a:latin typeface="+mn-lt"/>
                          <a:ea typeface="SimSun" panose="02010600030101010101" pitchFamily="2" charset="-122"/>
                          <a:cs typeface="+mn-cs"/>
                        </a:rPr>
                        <a:t>TR 28.817</a:t>
                      </a: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sz="1100" kern="1200" dirty="0" smtClean="0">
                          <a:solidFill>
                            <a:schemeClr val="bg1">
                              <a:lumMod val="50000"/>
                            </a:schemeClr>
                          </a:solidFill>
                          <a:effectLst/>
                          <a:latin typeface="+mn-lt"/>
                          <a:ea typeface="SimSun" panose="02010600030101010101" pitchFamily="2" charset="-122"/>
                          <a:cs typeface="+mn-cs"/>
                        </a:rPr>
                        <a:t>SP-200853</a:t>
                      </a:r>
                      <a:endParaRPr lang="sv-SE" sz="1100" kern="1200" dirty="0">
                        <a:solidFill>
                          <a:schemeClr val="bg1">
                            <a:lumMod val="50000"/>
                          </a:schemeClr>
                        </a:solidFill>
                        <a:effectLst/>
                        <a:latin typeface="+mn-lt"/>
                        <a:ea typeface="SimSun" panose="02010600030101010101" pitchFamily="2" charset="-122"/>
                        <a:cs typeface="+mn-cs"/>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GB" sz="1100" b="0" kern="1200" dirty="0" smtClean="0">
                          <a:solidFill>
                            <a:schemeClr val="bg1">
                              <a:lumMod val="50000"/>
                            </a:schemeClr>
                          </a:solidFill>
                          <a:effectLst/>
                          <a:latin typeface="+mn-lt"/>
                          <a:ea typeface="+mn-ea"/>
                          <a:cs typeface="Arial" panose="020B0604020202020204" pitchFamily="34" charset="0"/>
                        </a:rPr>
                        <a:t>SA#93 (Sep. 2021)</a:t>
                      </a:r>
                      <a:endParaRPr lang="en-GB" altLang="zh-CN" sz="1100" b="0" kern="1200" dirty="0" smtClean="0">
                        <a:solidFill>
                          <a:schemeClr val="bg1">
                            <a:lumMod val="50000"/>
                          </a:schemeClr>
                        </a:solidFill>
                        <a:effectLst/>
                        <a:latin typeface="+mn-lt"/>
                        <a:ea typeface="+mn-ea"/>
                        <a:cs typeface="Arial" panose="020B0604020202020204" pitchFamily="34" charset="0"/>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sz="1100" kern="1200" dirty="0" smtClean="0">
                          <a:solidFill>
                            <a:schemeClr val="bg1">
                              <a:lumMod val="50000"/>
                            </a:schemeClr>
                          </a:solidFill>
                          <a:effectLst/>
                          <a:latin typeface="+mn-lt"/>
                          <a:ea typeface="SimSun" panose="02010600030101010101" pitchFamily="2" charset="-122"/>
                          <a:cs typeface="+mn-cs"/>
                        </a:rPr>
                        <a:t>Nokia</a:t>
                      </a:r>
                      <a:endParaRPr lang="sv-SE" sz="1100" kern="1200" dirty="0">
                        <a:solidFill>
                          <a:schemeClr val="bg1">
                            <a:lumMod val="50000"/>
                          </a:schemeClr>
                        </a:solidFill>
                        <a:effectLst/>
                        <a:latin typeface="+mn-lt"/>
                        <a:ea typeface="SimSun" panose="02010600030101010101" pitchFamily="2" charset="-122"/>
                        <a:cs typeface="+mn-cs"/>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sz="1100" kern="1200" dirty="0" smtClean="0">
                          <a:solidFill>
                            <a:schemeClr val="bg1">
                              <a:lumMod val="50000"/>
                            </a:schemeClr>
                          </a:solidFill>
                          <a:effectLst/>
                          <a:latin typeface="+mn-lt"/>
                          <a:ea typeface="SimSun" panose="02010600030101010101" pitchFamily="2" charset="-122"/>
                          <a:cs typeface="+mn-cs"/>
                        </a:rPr>
                        <a:t>SA3</a:t>
                      </a:r>
                      <a:endParaRPr lang="sv-SE" sz="1100" kern="1200" dirty="0">
                        <a:solidFill>
                          <a:schemeClr val="bg1">
                            <a:lumMod val="50000"/>
                          </a:schemeClr>
                        </a:solidFill>
                        <a:effectLst/>
                        <a:latin typeface="+mn-lt"/>
                        <a:ea typeface="SimSun" panose="02010600030101010101" pitchFamily="2" charset="-122"/>
                        <a:cs typeface="+mn-cs"/>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sz="1100" kern="1200" dirty="0" smtClean="0">
                          <a:solidFill>
                            <a:schemeClr val="bg1">
                              <a:lumMod val="50000"/>
                            </a:schemeClr>
                          </a:solidFill>
                          <a:effectLst/>
                          <a:latin typeface="+mn-lt"/>
                          <a:ea typeface="SimSun" panose="02010600030101010101" pitchFamily="2" charset="-122"/>
                          <a:cs typeface="+mn-cs"/>
                        </a:rPr>
                        <a:t>security</a:t>
                      </a:r>
                      <a:endParaRPr lang="sv-SE" sz="1100" kern="1200" dirty="0">
                        <a:solidFill>
                          <a:schemeClr val="bg1">
                            <a:lumMod val="50000"/>
                          </a:schemeClr>
                        </a:solidFill>
                        <a:effectLst/>
                        <a:latin typeface="+mn-lt"/>
                        <a:ea typeface="SimSun" panose="02010600030101010101" pitchFamily="2" charset="-122"/>
                        <a:cs typeface="+mn-cs"/>
                      </a:endParaRPr>
                    </a:p>
                  </a:txBody>
                  <a:tcPr marL="68580" marR="68580" marT="0" marB="0" anchor="ctr">
                    <a:solidFill>
                      <a:schemeClr val="tx2">
                        <a:lumMod val="20000"/>
                        <a:lumOff val="80000"/>
                      </a:schemeClr>
                    </a:solidFill>
                  </a:tcPr>
                </a:tc>
              </a:tr>
              <a:tr h="251976">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1200" b="1" kern="1200" dirty="0" smtClean="0">
                          <a:solidFill>
                            <a:schemeClr val="tx1"/>
                          </a:solidFill>
                          <a:effectLst/>
                          <a:latin typeface="+mn-lt"/>
                          <a:ea typeface="+mn-ea"/>
                          <a:cs typeface="+mn-cs"/>
                        </a:rPr>
                        <a:t>FS_NSCE</a:t>
                      </a:r>
                    </a:p>
                    <a:p>
                      <a:pPr marL="0" marR="0" lvl="0" indent="0" algn="l" defTabSz="1219170" rtl="0" eaLnBrk="1" fontAlgn="auto" latinLnBrk="0" hangingPunct="1">
                        <a:lnSpc>
                          <a:spcPct val="100000"/>
                        </a:lnSpc>
                        <a:spcBef>
                          <a:spcPts val="0"/>
                        </a:spcBef>
                        <a:spcAft>
                          <a:spcPts val="0"/>
                        </a:spcAft>
                        <a:buClrTx/>
                        <a:buSzTx/>
                        <a:buFontTx/>
                        <a:buNone/>
                        <a:tabLst/>
                        <a:defRPr/>
                      </a:pPr>
                      <a:endParaRPr lang="zh-CN" sz="1200" b="1" kern="1200" dirty="0">
                        <a:solidFill>
                          <a:schemeClr val="tx1"/>
                        </a:solidFill>
                        <a:effectLst/>
                        <a:latin typeface="+mn-lt"/>
                        <a:ea typeface="+mn-ea"/>
                        <a:cs typeface="+mn-cs"/>
                      </a:endParaRPr>
                    </a:p>
                  </a:txBody>
                  <a:tcPr marL="9525" marR="9525" marT="9525" marB="9525">
                    <a:solidFill>
                      <a:schemeClr val="tx2">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1100" kern="1200" dirty="0" smtClean="0">
                          <a:solidFill>
                            <a:srgbClr val="000000"/>
                          </a:solidFill>
                          <a:effectLst/>
                          <a:latin typeface="+mn-lt"/>
                          <a:ea typeface="+mn-ea"/>
                          <a:cs typeface="+mn-cs"/>
                        </a:rPr>
                        <a:t>Study on network slice management capability exposure</a:t>
                      </a:r>
                      <a:endParaRPr lang="zh-CN" sz="1100" kern="1200" dirty="0">
                        <a:solidFill>
                          <a:srgbClr val="000000"/>
                        </a:solidFill>
                        <a:effectLst/>
                        <a:latin typeface="+mn-lt"/>
                        <a:ea typeface="+mn-ea"/>
                        <a:cs typeface="+mn-cs"/>
                      </a:endParaRPr>
                    </a:p>
                  </a:txBody>
                  <a:tcPr marL="9525" marR="9525" marT="9525" marB="9525">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1200"/>
                        </a:spcBef>
                        <a:spcAft>
                          <a:spcPts val="0"/>
                        </a:spcAft>
                        <a:buClrTx/>
                        <a:buSzTx/>
                        <a:buFontTx/>
                        <a:buNone/>
                        <a:tabLst/>
                        <a:defRPr/>
                      </a:pPr>
                      <a:r>
                        <a:rPr lang="sv-SE" sz="1100" kern="1200" smtClean="0">
                          <a:solidFill>
                            <a:schemeClr val="dk1"/>
                          </a:solidFill>
                          <a:effectLst/>
                          <a:latin typeface="+mn-lt"/>
                          <a:ea typeface="SimSun" panose="02010600030101010101" pitchFamily="2" charset="-122"/>
                          <a:cs typeface="+mn-cs"/>
                        </a:rPr>
                        <a:t>25</a:t>
                      </a:r>
                      <a:r>
                        <a:rPr lang="sv-SE" sz="1100" kern="1200" dirty="0" smtClean="0">
                          <a:solidFill>
                            <a:schemeClr val="dk1"/>
                          </a:solidFill>
                          <a:effectLst/>
                          <a:latin typeface="+mn-lt"/>
                          <a:ea typeface="SimSun" panose="02010600030101010101" pitchFamily="2" charset="-122"/>
                          <a:cs typeface="+mn-cs"/>
                        </a:rPr>
                        <a:t>%</a:t>
                      </a:r>
                      <a:r>
                        <a:rPr lang="sv-SE" altLang="zh-CN" sz="1100" kern="1200" dirty="0" smtClean="0">
                          <a:solidFill>
                            <a:schemeClr val="dk1"/>
                          </a:solidFill>
                          <a:effectLst/>
                          <a:latin typeface="+mn-lt"/>
                          <a:ea typeface="SimSun" panose="02010600030101010101" pitchFamily="2" charset="-122"/>
                          <a:cs typeface="+mn-cs"/>
                        </a:rPr>
                        <a:t>-&gt;</a:t>
                      </a:r>
                      <a:r>
                        <a:rPr lang="sv-SE" sz="1100" kern="1200" smtClean="0">
                          <a:solidFill>
                            <a:schemeClr val="dk1"/>
                          </a:solidFill>
                          <a:effectLst/>
                          <a:latin typeface="+mn-lt"/>
                          <a:ea typeface="SimSun" panose="02010600030101010101" pitchFamily="2" charset="-122"/>
                          <a:cs typeface="+mn-cs"/>
                        </a:rPr>
                        <a:t>40%-&gt;65%</a:t>
                      </a:r>
                      <a:endParaRPr lang="sv-SE" sz="1100" kern="1200" dirty="0">
                        <a:solidFill>
                          <a:schemeClr val="dk1"/>
                        </a:solidFill>
                        <a:effectLst/>
                        <a:latin typeface="+mn-lt"/>
                        <a:ea typeface="SimSun" panose="02010600030101010101" pitchFamily="2" charset="-122"/>
                        <a:cs typeface="+mn-cs"/>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altLang="zh-CN" sz="1100" kern="1200" dirty="0" smtClean="0">
                          <a:solidFill>
                            <a:schemeClr val="dk1"/>
                          </a:solidFill>
                          <a:effectLst/>
                          <a:latin typeface="+mn-lt"/>
                          <a:ea typeface="SimSun" panose="02010600030101010101" pitchFamily="2" charset="-122"/>
                          <a:cs typeface="+mn-cs"/>
                        </a:rPr>
                        <a:t>TR 28.824</a:t>
                      </a: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sz="1100" kern="1200" dirty="0" smtClean="0">
                          <a:solidFill>
                            <a:schemeClr val="dk1"/>
                          </a:solidFill>
                          <a:effectLst/>
                          <a:latin typeface="+mn-lt"/>
                          <a:ea typeface="SimSun" panose="02010600030101010101" pitchFamily="2" charset="-122"/>
                          <a:cs typeface="+mn-cs"/>
                        </a:rPr>
                        <a:t>SP-210131</a:t>
                      </a:r>
                      <a:endParaRPr lang="sv-SE" sz="1100" kern="1200" dirty="0">
                        <a:solidFill>
                          <a:schemeClr val="dk1"/>
                        </a:solidFill>
                        <a:effectLst/>
                        <a:latin typeface="+mn-lt"/>
                        <a:ea typeface="SimSun" panose="02010600030101010101" pitchFamily="2" charset="-122"/>
                        <a:cs typeface="+mn-cs"/>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GB" sz="1100" b="0" kern="1200" dirty="0" smtClean="0">
                          <a:solidFill>
                            <a:schemeClr val="tx1"/>
                          </a:solidFill>
                          <a:effectLst/>
                          <a:latin typeface="+mn-lt"/>
                          <a:ea typeface="+mn-ea"/>
                          <a:cs typeface="Arial" panose="020B0604020202020204" pitchFamily="34" charset="0"/>
                        </a:rPr>
                        <a:t>SA#94 (Dec. </a:t>
                      </a:r>
                      <a:r>
                        <a:rPr lang="en-GB" sz="1100" b="0" kern="1200" smtClean="0">
                          <a:solidFill>
                            <a:schemeClr val="tx1"/>
                          </a:solidFill>
                          <a:effectLst/>
                          <a:latin typeface="+mn-lt"/>
                          <a:ea typeface="+mn-ea"/>
                          <a:cs typeface="Arial" panose="020B0604020202020204" pitchFamily="34" charset="0"/>
                        </a:rPr>
                        <a:t>2021)</a:t>
                      </a:r>
                    </a:p>
                    <a:p>
                      <a:pPr marL="0" marR="0" lvl="0" indent="0" algn="ctr" defTabSz="1219170" rtl="0" eaLnBrk="1" fontAlgn="auto" latinLnBrk="0" hangingPunct="1">
                        <a:lnSpc>
                          <a:spcPct val="100000"/>
                        </a:lnSpc>
                        <a:spcBef>
                          <a:spcPts val="0"/>
                        </a:spcBef>
                        <a:spcAft>
                          <a:spcPts val="0"/>
                        </a:spcAft>
                        <a:buClrTx/>
                        <a:buSzTx/>
                        <a:buFontTx/>
                        <a:buNone/>
                        <a:tabLst/>
                        <a:defRPr/>
                      </a:pPr>
                      <a:r>
                        <a:rPr lang="en-GB" altLang="zh-CN" sz="1100" b="0" kern="1200" smtClean="0">
                          <a:solidFill>
                            <a:schemeClr val="tx1"/>
                          </a:solidFill>
                          <a:effectLst/>
                          <a:latin typeface="+mn-lt"/>
                          <a:ea typeface="+mn-ea"/>
                          <a:cs typeface="Arial" panose="020B0604020202020204" pitchFamily="34" charset="0"/>
                        </a:rPr>
                        <a:t>-&gt;</a:t>
                      </a:r>
                      <a:r>
                        <a:rPr lang="en-GB" altLang="zh-CN" sz="1100" b="1" kern="1200" smtClean="0">
                          <a:solidFill>
                            <a:schemeClr val="tx1"/>
                          </a:solidFill>
                          <a:effectLst/>
                          <a:latin typeface="+mn-lt"/>
                          <a:ea typeface="+mn-ea"/>
                          <a:cs typeface="Arial" panose="020B0604020202020204" pitchFamily="34" charset="0"/>
                        </a:rPr>
                        <a:t>SA#95(Mar.2022)</a:t>
                      </a:r>
                      <a:endParaRPr lang="en-GB" altLang="zh-CN" sz="1100" b="1" kern="1200" dirty="0" smtClean="0">
                        <a:solidFill>
                          <a:schemeClr val="tx1"/>
                        </a:solidFill>
                        <a:effectLst/>
                        <a:latin typeface="+mn-lt"/>
                        <a:ea typeface="+mn-ea"/>
                        <a:cs typeface="Arial" panose="020B0604020202020204" pitchFamily="34" charset="0"/>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sz="1100" kern="1200" dirty="0" smtClean="0">
                          <a:solidFill>
                            <a:schemeClr val="dk1"/>
                          </a:solidFill>
                          <a:effectLst/>
                          <a:latin typeface="+mn-lt"/>
                          <a:ea typeface="SimSun" panose="02010600030101010101" pitchFamily="2" charset="-122"/>
                          <a:cs typeface="+mn-cs"/>
                        </a:rPr>
                        <a:t>Alibaba</a:t>
                      </a:r>
                      <a:endParaRPr lang="sv-SE" sz="1100" kern="1200" dirty="0">
                        <a:solidFill>
                          <a:schemeClr val="dk1"/>
                        </a:solidFill>
                        <a:effectLst/>
                        <a:latin typeface="+mn-lt"/>
                        <a:ea typeface="SimSun" panose="02010600030101010101" pitchFamily="2" charset="-122"/>
                        <a:cs typeface="+mn-cs"/>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sz="1100" kern="1200" dirty="0" smtClean="0">
                          <a:solidFill>
                            <a:schemeClr val="dk1"/>
                          </a:solidFill>
                          <a:effectLst/>
                          <a:latin typeface="+mn-lt"/>
                          <a:ea typeface="SimSun" panose="02010600030101010101" pitchFamily="2" charset="-122"/>
                          <a:cs typeface="+mn-cs"/>
                        </a:rPr>
                        <a:t>SA3, SA, RAN</a:t>
                      </a:r>
                      <a:endParaRPr lang="sv-SE" sz="1100" kern="1200" dirty="0">
                        <a:solidFill>
                          <a:schemeClr val="dk1"/>
                        </a:solidFill>
                        <a:effectLst/>
                        <a:latin typeface="+mn-lt"/>
                        <a:ea typeface="SimSun" panose="02010600030101010101" pitchFamily="2" charset="-122"/>
                        <a:cs typeface="+mn-cs"/>
                      </a:endParaRPr>
                    </a:p>
                  </a:txBody>
                  <a:tcPr marL="68580" marR="68580" marT="0" marB="0" anchor="ctr">
                    <a:solidFill>
                      <a:schemeClr val="tx2">
                        <a:lumMod val="20000"/>
                        <a:lumOff val="8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sv-SE" sz="1100" kern="1200" dirty="0" smtClean="0">
                          <a:solidFill>
                            <a:schemeClr val="dk1"/>
                          </a:solidFill>
                          <a:effectLst/>
                          <a:latin typeface="+mn-lt"/>
                          <a:ea typeface="SimSun" panose="02010600030101010101" pitchFamily="2" charset="-122"/>
                          <a:cs typeface="+mn-cs"/>
                        </a:rPr>
                        <a:t>exposure</a:t>
                      </a:r>
                      <a:endParaRPr lang="sv-SE" sz="1100" kern="1200" dirty="0">
                        <a:solidFill>
                          <a:schemeClr val="dk1"/>
                        </a:solidFill>
                        <a:effectLst/>
                        <a:latin typeface="+mn-lt"/>
                        <a:ea typeface="SimSun" panose="02010600030101010101" pitchFamily="2" charset="-122"/>
                        <a:cs typeface="+mn-cs"/>
                      </a:endParaRPr>
                    </a:p>
                  </a:txBody>
                  <a:tcPr marL="68580" marR="68580" marT="0" marB="0" anchor="ctr">
                    <a:solidFill>
                      <a:schemeClr val="tx2">
                        <a:lumMod val="20000"/>
                        <a:lumOff val="80000"/>
                      </a:schemeClr>
                    </a:solidFill>
                  </a:tcPr>
                </a:tc>
              </a:tr>
            </a:tbl>
          </a:graphicData>
        </a:graphic>
      </p:graphicFrame>
      <p:sp>
        <p:nvSpPr>
          <p:cNvPr id="6" name="矩形 5"/>
          <p:cNvSpPr/>
          <p:nvPr/>
        </p:nvSpPr>
        <p:spPr>
          <a:xfrm>
            <a:off x="162258" y="3138915"/>
            <a:ext cx="5807138" cy="3046988"/>
          </a:xfrm>
          <a:prstGeom prst="rect">
            <a:avLst/>
          </a:prstGeom>
        </p:spPr>
        <p:txBody>
          <a:bodyPr wrap="square">
            <a:spAutoFit/>
          </a:bodyPr>
          <a:lstStyle/>
          <a:p>
            <a:pPr defTabSz="1219170" eaLnBrk="1" fontAlgn="auto" hangingPunct="1">
              <a:spcBef>
                <a:spcPts val="0"/>
              </a:spcBef>
              <a:spcAft>
                <a:spcPts val="0"/>
              </a:spcAft>
              <a:defRPr/>
            </a:pPr>
            <a:r>
              <a:rPr lang="en-US" altLang="zh-CN" sz="1200" b="1" dirty="0" smtClean="0">
                <a:solidFill>
                  <a:prstClr val="black"/>
                </a:solidFill>
                <a:latin typeface="+mn-lt"/>
                <a:cs typeface="Arial" charset="0"/>
              </a:rPr>
              <a:t>FS_NSMEN</a:t>
            </a:r>
            <a:r>
              <a:rPr lang="en-US" altLang="zh-CN" sz="1200" b="1" smtClean="0">
                <a:solidFill>
                  <a:prstClr val="black"/>
                </a:solidFill>
                <a:latin typeface="+mn-lt"/>
                <a:cs typeface="Arial" charset="0"/>
              </a:rPr>
              <a:t>: </a:t>
            </a:r>
            <a:r>
              <a:rPr lang="en-US" altLang="zh-CN" sz="1200">
                <a:solidFill>
                  <a:prstClr val="black"/>
                </a:solidFill>
                <a:latin typeface="+mn-lt"/>
                <a:cs typeface="Arial" charset="0"/>
              </a:rPr>
              <a:t>Progress is 100%, to be presented to SA in December.</a:t>
            </a:r>
          </a:p>
          <a:p>
            <a:pPr defTabSz="1219170" eaLnBrk="1" fontAlgn="auto" hangingPunct="1">
              <a:spcBef>
                <a:spcPts val="0"/>
              </a:spcBef>
              <a:spcAft>
                <a:spcPts val="0"/>
              </a:spcAft>
              <a:defRPr/>
            </a:pPr>
            <a:r>
              <a:rPr lang="en-US" altLang="zh-CN" sz="1200">
                <a:solidFill>
                  <a:prstClr val="black"/>
                </a:solidFill>
                <a:latin typeface="+mn-lt"/>
                <a:cs typeface="Arial" charset="0"/>
              </a:rPr>
              <a:t>Exec summary: Solution for national roaming was agreed. Minor editorial cleanup was agreed.</a:t>
            </a:r>
          </a:p>
          <a:p>
            <a:pPr defTabSz="1219170">
              <a:defRPr/>
            </a:pPr>
            <a:endParaRPr lang="en-US" sz="1200" b="1" dirty="0" smtClean="0">
              <a:latin typeface="+mn-lt"/>
            </a:endParaRPr>
          </a:p>
          <a:p>
            <a:pPr defTabSz="1219170">
              <a:defRPr/>
            </a:pPr>
            <a:r>
              <a:rPr lang="en-US" sz="1200" b="1" dirty="0" err="1" smtClean="0">
                <a:latin typeface="+mn-lt"/>
              </a:rPr>
              <a:t>FS_eSBMA</a:t>
            </a:r>
            <a:r>
              <a:rPr lang="en-US" sz="1200" b="1" smtClean="0">
                <a:latin typeface="+mn-lt"/>
              </a:rPr>
              <a:t>: </a:t>
            </a:r>
            <a:r>
              <a:rPr lang="en-US" sz="1200" smtClean="0">
                <a:latin typeface="+mn-lt"/>
              </a:rPr>
              <a:t>Following </a:t>
            </a:r>
            <a:r>
              <a:rPr lang="en-US" sz="1200">
                <a:latin typeface="+mn-lt"/>
              </a:rPr>
              <a:t>agreements were made:</a:t>
            </a:r>
          </a:p>
          <a:p>
            <a:pPr marL="285750" lvl="0" indent="-285750" defTabSz="1219170">
              <a:buFont typeface="Wingdings" panose="05000000000000000000" pitchFamily="2" charset="2"/>
              <a:buChar char="Ø"/>
              <a:defRPr/>
            </a:pPr>
            <a:r>
              <a:rPr lang="en-US" sz="1200" smtClean="0">
                <a:latin typeface="+mn-lt"/>
              </a:rPr>
              <a:t>Modelling </a:t>
            </a:r>
            <a:r>
              <a:rPr lang="en-US" sz="1200">
                <a:latin typeface="+mn-lt"/>
              </a:rPr>
              <a:t>of MnFs, </a:t>
            </a:r>
          </a:p>
          <a:p>
            <a:pPr marL="285750" lvl="0" indent="-285750" defTabSz="1219170">
              <a:buFont typeface="Wingdings" panose="05000000000000000000" pitchFamily="2" charset="2"/>
              <a:buChar char="Ø"/>
              <a:defRPr/>
            </a:pPr>
            <a:r>
              <a:rPr lang="en-US" sz="1200" smtClean="0">
                <a:latin typeface="+mn-lt"/>
              </a:rPr>
              <a:t>Conclusion </a:t>
            </a:r>
            <a:r>
              <a:rPr lang="en-US" sz="1200">
                <a:latin typeface="+mn-lt"/>
              </a:rPr>
              <a:t>and proposed solution for SBMA supporting management architecture and frameworks in other SDOs that nothing more needs to be done.</a:t>
            </a:r>
          </a:p>
          <a:p>
            <a:pPr marL="285750" lvl="0" indent="-285750" defTabSz="1219170">
              <a:buFont typeface="Wingdings" panose="05000000000000000000" pitchFamily="2" charset="2"/>
              <a:buChar char="Ø"/>
              <a:defRPr/>
            </a:pPr>
            <a:r>
              <a:rPr lang="en-US" sz="1200" smtClean="0">
                <a:latin typeface="+mn-lt"/>
              </a:rPr>
              <a:t>Adding </a:t>
            </a:r>
            <a:r>
              <a:rPr lang="en-US" sz="1200">
                <a:latin typeface="+mn-lt"/>
              </a:rPr>
              <a:t>problem description and potential solution for modelling of </a:t>
            </a:r>
            <a:r>
              <a:rPr lang="en-US" sz="1200" smtClean="0">
                <a:latin typeface="+mn-lt"/>
              </a:rPr>
              <a:t>MnF.</a:t>
            </a:r>
            <a:endParaRPr lang="en-US" sz="1200" dirty="0" smtClean="0">
              <a:latin typeface="+mn-lt"/>
            </a:endParaRPr>
          </a:p>
          <a:p>
            <a:pPr lvl="0" defTabSz="1219170">
              <a:defRPr/>
            </a:pPr>
            <a:endParaRPr lang="en-US" sz="1200" dirty="0">
              <a:latin typeface="+mn-lt"/>
            </a:endParaRPr>
          </a:p>
          <a:p>
            <a:pPr lvl="0" defTabSz="1219170" eaLnBrk="1" fontAlgn="auto" hangingPunct="1">
              <a:spcBef>
                <a:spcPts val="0"/>
              </a:spcBef>
              <a:spcAft>
                <a:spcPts val="0"/>
              </a:spcAft>
              <a:defRPr/>
            </a:pPr>
            <a:r>
              <a:rPr lang="en-US" altLang="zh-CN" sz="1200" b="1" dirty="0">
                <a:latin typeface="+mn-lt"/>
                <a:cs typeface="Arial" charset="0"/>
              </a:rPr>
              <a:t>FS_MNSAC:</a:t>
            </a:r>
          </a:p>
          <a:p>
            <a:pPr marL="285750" indent="-285750" defTabSz="1219170" eaLnBrk="1" fontAlgn="auto" hangingPunct="1">
              <a:spcBef>
                <a:spcPts val="0"/>
              </a:spcBef>
              <a:spcAft>
                <a:spcPts val="0"/>
              </a:spcAft>
              <a:buFont typeface="Wingdings" panose="05000000000000000000" pitchFamily="2" charset="2"/>
              <a:buChar char="Ø"/>
              <a:defRPr/>
            </a:pPr>
            <a:r>
              <a:rPr lang="en-US" sz="1200" dirty="0">
                <a:latin typeface="+mn-lt"/>
              </a:rPr>
              <a:t>Several CRs and a discussion paper were discussed in the meeting. Although all CRs were noted but agreement was made on discussion paper regarding general access control services and workflow, which should be applicable for both </a:t>
            </a:r>
            <a:r>
              <a:rPr lang="en-US" sz="1200" dirty="0" err="1">
                <a:latin typeface="+mn-lt"/>
              </a:rPr>
              <a:t>OpenAPI</a:t>
            </a:r>
            <a:r>
              <a:rPr lang="en-US" sz="1200" dirty="0">
                <a:latin typeface="+mn-lt"/>
              </a:rPr>
              <a:t> and </a:t>
            </a:r>
            <a:r>
              <a:rPr lang="en-US" sz="1200" dirty="0" err="1">
                <a:latin typeface="+mn-lt"/>
              </a:rPr>
              <a:t>Netconf</a:t>
            </a:r>
            <a:r>
              <a:rPr lang="en-US" sz="1200" dirty="0">
                <a:latin typeface="+mn-lt"/>
              </a:rPr>
              <a:t> solutions. </a:t>
            </a:r>
          </a:p>
          <a:p>
            <a:pPr lvl="0" defTabSz="1219170">
              <a:defRPr/>
            </a:pPr>
            <a:r>
              <a:rPr lang="en-US" sz="1200" dirty="0" smtClean="0">
                <a:latin typeface="+mn-lt"/>
              </a:rPr>
              <a:t> </a:t>
            </a:r>
          </a:p>
        </p:txBody>
      </p:sp>
      <p:sp>
        <p:nvSpPr>
          <p:cNvPr id="5" name="Title 1"/>
          <p:cNvSpPr txBox="1">
            <a:spLocks/>
          </p:cNvSpPr>
          <p:nvPr/>
        </p:nvSpPr>
        <p:spPr>
          <a:xfrm>
            <a:off x="0" y="4603"/>
            <a:ext cx="10344778" cy="920688"/>
          </a:xfrm>
          <a:prstGeom prst="rect">
            <a:avLst/>
          </a:prstGeom>
        </p:spPr>
        <p:txBody>
          <a:bodyPr/>
          <a:lstStyle>
            <a:lvl1pPr algn="ctr" rtl="0" eaLnBrk="0" fontAlgn="base" hangingPunct="0">
              <a:spcBef>
                <a:spcPct val="0"/>
              </a:spcBef>
              <a:spcAft>
                <a:spcPct val="0"/>
              </a:spcAft>
              <a:defRPr sz="4200">
                <a:solidFill>
                  <a:srgbClr val="FF0000"/>
                </a:solidFill>
                <a:latin typeface="+mj-lt"/>
                <a:ea typeface="+mj-ea"/>
                <a:cs typeface="+mj-cs"/>
              </a:defRPr>
            </a:lvl1pPr>
            <a:lvl2pPr algn="ctr" rtl="0" eaLnBrk="0" fontAlgn="base" hangingPunct="0">
              <a:spcBef>
                <a:spcPct val="0"/>
              </a:spcBef>
              <a:spcAft>
                <a:spcPct val="0"/>
              </a:spcAft>
              <a:defRPr sz="4200">
                <a:solidFill>
                  <a:srgbClr val="FF0000"/>
                </a:solidFill>
                <a:latin typeface="Calibri" pitchFamily="34" charset="0"/>
              </a:defRPr>
            </a:lvl2pPr>
            <a:lvl3pPr algn="ctr" rtl="0" eaLnBrk="0" fontAlgn="base" hangingPunct="0">
              <a:spcBef>
                <a:spcPct val="0"/>
              </a:spcBef>
              <a:spcAft>
                <a:spcPct val="0"/>
              </a:spcAft>
              <a:defRPr sz="4200">
                <a:solidFill>
                  <a:srgbClr val="FF0000"/>
                </a:solidFill>
                <a:latin typeface="Calibri" pitchFamily="34" charset="0"/>
              </a:defRPr>
            </a:lvl3pPr>
            <a:lvl4pPr algn="ctr" rtl="0" eaLnBrk="0" fontAlgn="base" hangingPunct="0">
              <a:spcBef>
                <a:spcPct val="0"/>
              </a:spcBef>
              <a:spcAft>
                <a:spcPct val="0"/>
              </a:spcAft>
              <a:defRPr sz="4200">
                <a:solidFill>
                  <a:srgbClr val="FF0000"/>
                </a:solidFill>
                <a:latin typeface="Calibri" pitchFamily="34" charset="0"/>
              </a:defRPr>
            </a:lvl4pPr>
            <a:lvl5pPr algn="ctr" rtl="0" eaLnBrk="0" fontAlgn="base" hangingPunct="0">
              <a:spcBef>
                <a:spcPct val="0"/>
              </a:spcBef>
              <a:spcAft>
                <a:spcPct val="0"/>
              </a:spcAft>
              <a:defRPr sz="4200">
                <a:solidFill>
                  <a:srgbClr val="FF0000"/>
                </a:solidFill>
                <a:latin typeface="Calibri" pitchFamily="34" charset="0"/>
              </a:defRPr>
            </a:lvl5pPr>
            <a:lvl6pPr marL="609585" algn="ctr" rtl="0" eaLnBrk="0" fontAlgn="base" hangingPunct="0">
              <a:spcBef>
                <a:spcPct val="0"/>
              </a:spcBef>
              <a:spcAft>
                <a:spcPct val="0"/>
              </a:spcAft>
              <a:defRPr sz="4267">
                <a:solidFill>
                  <a:srgbClr val="FF0000"/>
                </a:solidFill>
                <a:latin typeface="Calibri" pitchFamily="34" charset="0"/>
              </a:defRPr>
            </a:lvl6pPr>
            <a:lvl7pPr marL="1219170" algn="ctr" rtl="0" eaLnBrk="0" fontAlgn="base" hangingPunct="0">
              <a:spcBef>
                <a:spcPct val="0"/>
              </a:spcBef>
              <a:spcAft>
                <a:spcPct val="0"/>
              </a:spcAft>
              <a:defRPr sz="4267">
                <a:solidFill>
                  <a:srgbClr val="FF0000"/>
                </a:solidFill>
                <a:latin typeface="Calibri" pitchFamily="34" charset="0"/>
              </a:defRPr>
            </a:lvl7pPr>
            <a:lvl8pPr marL="1828754" algn="ctr" rtl="0" eaLnBrk="0" fontAlgn="base" hangingPunct="0">
              <a:spcBef>
                <a:spcPct val="0"/>
              </a:spcBef>
              <a:spcAft>
                <a:spcPct val="0"/>
              </a:spcAft>
              <a:defRPr sz="4267">
                <a:solidFill>
                  <a:srgbClr val="FF0000"/>
                </a:solidFill>
                <a:latin typeface="Calibri" pitchFamily="34" charset="0"/>
              </a:defRPr>
            </a:lvl8pPr>
            <a:lvl9pPr marL="2438339" algn="ctr" rtl="0" eaLnBrk="0" fontAlgn="base" hangingPunct="0">
              <a:spcBef>
                <a:spcPct val="0"/>
              </a:spcBef>
              <a:spcAft>
                <a:spcPct val="0"/>
              </a:spcAft>
              <a:defRPr sz="4267">
                <a:solidFill>
                  <a:srgbClr val="FF0000"/>
                </a:solidFill>
                <a:latin typeface="Calibri" pitchFamily="34" charset="0"/>
              </a:defRPr>
            </a:lvl9pPr>
          </a:lstStyle>
          <a:p>
            <a:r>
              <a:rPr lang="en-US" altLang="zh-CN" sz="3200" kern="0" dirty="0" smtClean="0"/>
              <a:t>Rel-17 SI FS_NSMEN/</a:t>
            </a:r>
            <a:r>
              <a:rPr lang="en-US" altLang="zh-CN" sz="3200" kern="0" dirty="0" err="1" smtClean="0"/>
              <a:t>FS_eSBMA</a:t>
            </a:r>
            <a:r>
              <a:rPr lang="en-GB" altLang="zh-CN" sz="3200" dirty="0"/>
              <a:t>/FS_MNSAC/FS_NSCE</a:t>
            </a:r>
          </a:p>
          <a:p>
            <a:endParaRPr lang="sv-SE" sz="3200" kern="0" dirty="0"/>
          </a:p>
        </p:txBody>
      </p:sp>
      <p:sp>
        <p:nvSpPr>
          <p:cNvPr id="4" name="矩形 3"/>
          <p:cNvSpPr/>
          <p:nvPr/>
        </p:nvSpPr>
        <p:spPr>
          <a:xfrm>
            <a:off x="6061049" y="3138915"/>
            <a:ext cx="5980195" cy="2862322"/>
          </a:xfrm>
          <a:prstGeom prst="rect">
            <a:avLst/>
          </a:prstGeom>
        </p:spPr>
        <p:txBody>
          <a:bodyPr wrap="square">
            <a:spAutoFit/>
          </a:bodyPr>
          <a:lstStyle/>
          <a:p>
            <a:pPr defTabSz="1219170" eaLnBrk="1" fontAlgn="auto" hangingPunct="1">
              <a:spcBef>
                <a:spcPts val="0"/>
              </a:spcBef>
              <a:spcAft>
                <a:spcPts val="0"/>
              </a:spcAft>
              <a:defRPr/>
            </a:pPr>
            <a:r>
              <a:rPr lang="en-US" altLang="zh-CN" sz="1200" b="1" dirty="0" smtClean="0">
                <a:solidFill>
                  <a:prstClr val="black"/>
                </a:solidFill>
                <a:latin typeface="+mn-lt"/>
                <a:cs typeface="Arial" charset="0"/>
              </a:rPr>
              <a:t>FS_NSCE</a:t>
            </a:r>
            <a:r>
              <a:rPr lang="en-US" altLang="zh-CN" sz="1200" b="1" smtClean="0">
                <a:solidFill>
                  <a:prstClr val="black"/>
                </a:solidFill>
                <a:latin typeface="+mn-lt"/>
                <a:cs typeface="Arial" charset="0"/>
              </a:rPr>
              <a:t>: </a:t>
            </a:r>
            <a:r>
              <a:rPr lang="en-US" altLang="zh-CN" sz="1200">
                <a:solidFill>
                  <a:prstClr val="black"/>
                </a:solidFill>
                <a:latin typeface="+mn-lt"/>
                <a:cs typeface="Arial" charset="0"/>
              </a:rPr>
              <a:t>Several contributions regarding use cases, requirements and general concepts have been approved/endorsed:</a:t>
            </a:r>
          </a:p>
          <a:p>
            <a:pPr marL="171450" indent="-171450" defTabSz="1219170" eaLnBrk="1" fontAlgn="auto" hangingPunct="1">
              <a:spcBef>
                <a:spcPts val="0"/>
              </a:spcBef>
              <a:spcAft>
                <a:spcPts val="0"/>
              </a:spcAft>
              <a:buFont typeface="Wingdings" panose="05000000000000000000" pitchFamily="2" charset="2"/>
              <a:buChar char="Ø"/>
              <a:defRPr/>
            </a:pPr>
            <a:r>
              <a:rPr lang="en-US" altLang="zh-CN" sz="1200" smtClean="0">
                <a:solidFill>
                  <a:prstClr val="black"/>
                </a:solidFill>
                <a:latin typeface="+mn-lt"/>
                <a:cs typeface="Arial" charset="0"/>
              </a:rPr>
              <a:t>S5-216583 </a:t>
            </a:r>
            <a:r>
              <a:rPr lang="en-US" altLang="zh-CN" sz="1200">
                <a:solidFill>
                  <a:prstClr val="black"/>
                </a:solidFill>
                <a:latin typeface="+mn-lt"/>
                <a:cs typeface="Arial" charset="0"/>
              </a:rPr>
              <a:t>Clarifications on clause 4 overview</a:t>
            </a:r>
          </a:p>
          <a:p>
            <a:pPr marL="171450" indent="-171450" defTabSz="1219170" eaLnBrk="1" fontAlgn="auto" hangingPunct="1">
              <a:spcBef>
                <a:spcPts val="0"/>
              </a:spcBef>
              <a:spcAft>
                <a:spcPts val="0"/>
              </a:spcAft>
              <a:buFont typeface="Wingdings" panose="05000000000000000000" pitchFamily="2" charset="2"/>
              <a:buChar char="Ø"/>
              <a:defRPr/>
            </a:pPr>
            <a:r>
              <a:rPr lang="en-US" altLang="zh-CN" sz="1200" smtClean="0">
                <a:solidFill>
                  <a:prstClr val="black"/>
                </a:solidFill>
                <a:latin typeface="+mn-lt"/>
                <a:cs typeface="Arial" charset="0"/>
              </a:rPr>
              <a:t>S5-216584 </a:t>
            </a:r>
            <a:r>
              <a:rPr lang="en-US" altLang="zh-CN" sz="1200">
                <a:solidFill>
                  <a:prstClr val="black"/>
                </a:solidFill>
                <a:latin typeface="+mn-lt"/>
                <a:cs typeface="Arial" charset="0"/>
              </a:rPr>
              <a:t>Discussion paper on exposure scenario</a:t>
            </a:r>
          </a:p>
          <a:p>
            <a:pPr marL="171450" indent="-171450" defTabSz="1219170" eaLnBrk="1" fontAlgn="auto" hangingPunct="1">
              <a:spcBef>
                <a:spcPts val="0"/>
              </a:spcBef>
              <a:spcAft>
                <a:spcPts val="0"/>
              </a:spcAft>
              <a:buFont typeface="Wingdings" panose="05000000000000000000" pitchFamily="2" charset="2"/>
              <a:buChar char="Ø"/>
              <a:defRPr/>
            </a:pPr>
            <a:r>
              <a:rPr lang="en-US" altLang="zh-CN" sz="1200" smtClean="0">
                <a:solidFill>
                  <a:prstClr val="black"/>
                </a:solidFill>
                <a:latin typeface="+mn-lt"/>
                <a:cs typeface="Arial" charset="0"/>
              </a:rPr>
              <a:t>S5-216616 </a:t>
            </a:r>
            <a:r>
              <a:rPr lang="en-US" altLang="zh-CN" sz="1200">
                <a:solidFill>
                  <a:prstClr val="black"/>
                </a:solidFill>
                <a:latin typeface="+mn-lt"/>
                <a:cs typeface="Arial" charset="0"/>
              </a:rPr>
              <a:t>Add Use Case for exposure without going through BSS</a:t>
            </a:r>
          </a:p>
          <a:p>
            <a:pPr marL="171450" indent="-171450" defTabSz="1219170" eaLnBrk="1" fontAlgn="auto" hangingPunct="1">
              <a:spcBef>
                <a:spcPts val="0"/>
              </a:spcBef>
              <a:spcAft>
                <a:spcPts val="0"/>
              </a:spcAft>
              <a:buFont typeface="Wingdings" panose="05000000000000000000" pitchFamily="2" charset="2"/>
              <a:buChar char="Ø"/>
              <a:defRPr/>
            </a:pPr>
            <a:r>
              <a:rPr lang="en-US" altLang="zh-CN" sz="1200" smtClean="0">
                <a:solidFill>
                  <a:prstClr val="black"/>
                </a:solidFill>
                <a:latin typeface="+mn-lt"/>
                <a:cs typeface="Arial" charset="0"/>
              </a:rPr>
              <a:t>S5-216617 </a:t>
            </a:r>
            <a:r>
              <a:rPr lang="en-US" altLang="zh-CN" sz="1200">
                <a:solidFill>
                  <a:prstClr val="black"/>
                </a:solidFill>
                <a:latin typeface="+mn-lt"/>
                <a:cs typeface="Arial" charset="0"/>
              </a:rPr>
              <a:t>Exposure of network slice as a service</a:t>
            </a:r>
          </a:p>
          <a:p>
            <a:pPr marL="171450" indent="-171450" defTabSz="1219170" eaLnBrk="1" fontAlgn="auto" hangingPunct="1">
              <a:spcBef>
                <a:spcPts val="0"/>
              </a:spcBef>
              <a:spcAft>
                <a:spcPts val="0"/>
              </a:spcAft>
              <a:buFont typeface="Wingdings" panose="05000000000000000000" pitchFamily="2" charset="2"/>
              <a:buChar char="Ø"/>
              <a:defRPr/>
            </a:pPr>
            <a:r>
              <a:rPr lang="en-US" altLang="zh-CN" sz="1200" smtClean="0">
                <a:solidFill>
                  <a:prstClr val="black"/>
                </a:solidFill>
                <a:latin typeface="+mn-lt"/>
                <a:cs typeface="Arial" charset="0"/>
              </a:rPr>
              <a:t>S5-216624 </a:t>
            </a:r>
            <a:r>
              <a:rPr lang="en-US" altLang="zh-CN" sz="1200">
                <a:solidFill>
                  <a:prstClr val="black"/>
                </a:solidFill>
                <a:latin typeface="+mn-lt"/>
                <a:cs typeface="Arial" charset="0"/>
              </a:rPr>
              <a:t>Consolidate potential requirements of use cases for eMnS discovery service</a:t>
            </a:r>
          </a:p>
          <a:p>
            <a:pPr marL="171450" indent="-171450" defTabSz="1219170" eaLnBrk="1" fontAlgn="auto" hangingPunct="1">
              <a:spcBef>
                <a:spcPts val="0"/>
              </a:spcBef>
              <a:spcAft>
                <a:spcPts val="0"/>
              </a:spcAft>
              <a:buFont typeface="Wingdings" panose="05000000000000000000" pitchFamily="2" charset="2"/>
              <a:buChar char="Ø"/>
              <a:defRPr/>
            </a:pPr>
            <a:r>
              <a:rPr lang="en-US" altLang="zh-CN" sz="1200" smtClean="0">
                <a:solidFill>
                  <a:prstClr val="black"/>
                </a:solidFill>
                <a:latin typeface="+mn-lt"/>
                <a:cs typeface="Arial" charset="0"/>
              </a:rPr>
              <a:t>S5-216585 </a:t>
            </a:r>
            <a:r>
              <a:rPr lang="en-US" altLang="zh-CN" sz="1200">
                <a:solidFill>
                  <a:prstClr val="black"/>
                </a:solidFill>
                <a:latin typeface="+mn-lt"/>
                <a:cs typeface="Arial" charset="0"/>
              </a:rPr>
              <a:t>Add procedures related to product onboarding</a:t>
            </a:r>
          </a:p>
          <a:p>
            <a:pPr marL="171450" indent="-171450" defTabSz="1219170" eaLnBrk="1" fontAlgn="auto" hangingPunct="1">
              <a:spcBef>
                <a:spcPts val="0"/>
              </a:spcBef>
              <a:spcAft>
                <a:spcPts val="0"/>
              </a:spcAft>
              <a:buFont typeface="Wingdings" panose="05000000000000000000" pitchFamily="2" charset="2"/>
              <a:buChar char="Ø"/>
              <a:defRPr/>
            </a:pPr>
            <a:r>
              <a:rPr lang="en-US" altLang="zh-CN" sz="1200" smtClean="0">
                <a:solidFill>
                  <a:prstClr val="black"/>
                </a:solidFill>
                <a:latin typeface="+mn-lt"/>
                <a:cs typeface="Arial" charset="0"/>
              </a:rPr>
              <a:t>S5-216586 </a:t>
            </a:r>
            <a:r>
              <a:rPr lang="en-US" altLang="zh-CN" sz="1200">
                <a:solidFill>
                  <a:prstClr val="black"/>
                </a:solidFill>
                <a:latin typeface="+mn-lt"/>
                <a:cs typeface="Arial" charset="0"/>
              </a:rPr>
              <a:t>Clarification on clause 5 use cases</a:t>
            </a:r>
          </a:p>
          <a:p>
            <a:pPr marL="171450" indent="-171450" defTabSz="1219170" eaLnBrk="1" fontAlgn="auto" hangingPunct="1">
              <a:spcBef>
                <a:spcPts val="0"/>
              </a:spcBef>
              <a:spcAft>
                <a:spcPts val="0"/>
              </a:spcAft>
              <a:buFont typeface="Wingdings" panose="05000000000000000000" pitchFamily="2" charset="2"/>
              <a:buChar char="Ø"/>
              <a:defRPr/>
            </a:pPr>
            <a:r>
              <a:rPr lang="en-US" altLang="zh-CN" sz="1200" smtClean="0">
                <a:solidFill>
                  <a:prstClr val="black"/>
                </a:solidFill>
                <a:latin typeface="+mn-lt"/>
                <a:cs typeface="Arial" charset="0"/>
              </a:rPr>
              <a:t>S5-216385 </a:t>
            </a:r>
            <a:r>
              <a:rPr lang="en-US" altLang="zh-CN" sz="1200">
                <a:solidFill>
                  <a:prstClr val="black"/>
                </a:solidFill>
                <a:latin typeface="+mn-lt"/>
                <a:cs typeface="Arial" charset="0"/>
              </a:rPr>
              <a:t>Clarification on clause 7 solutions</a:t>
            </a:r>
          </a:p>
          <a:p>
            <a:pPr defTabSz="1219170" eaLnBrk="1" fontAlgn="auto" hangingPunct="1">
              <a:spcBef>
                <a:spcPts val="0"/>
              </a:spcBef>
              <a:spcAft>
                <a:spcPts val="0"/>
              </a:spcAft>
              <a:defRPr/>
            </a:pPr>
            <a:endParaRPr lang="en-US" altLang="zh-CN" sz="1200">
              <a:solidFill>
                <a:prstClr val="black"/>
              </a:solidFill>
              <a:latin typeface="+mn-lt"/>
              <a:cs typeface="Arial" charset="0"/>
            </a:endParaRPr>
          </a:p>
          <a:p>
            <a:pPr defTabSz="1219170" eaLnBrk="1" fontAlgn="auto" hangingPunct="1">
              <a:spcBef>
                <a:spcPts val="0"/>
              </a:spcBef>
              <a:spcAft>
                <a:spcPts val="0"/>
              </a:spcAft>
              <a:defRPr/>
            </a:pPr>
            <a:r>
              <a:rPr lang="en-US" altLang="zh-CN" sz="1200">
                <a:solidFill>
                  <a:prstClr val="black"/>
                </a:solidFill>
                <a:latin typeface="+mn-lt"/>
                <a:cs typeface="Arial" charset="0"/>
              </a:rPr>
              <a:t>Several contributions regarding are still under email approval:</a:t>
            </a:r>
          </a:p>
          <a:p>
            <a:pPr marL="171450" indent="-171450" defTabSz="1219170" eaLnBrk="1" fontAlgn="auto" hangingPunct="1">
              <a:spcBef>
                <a:spcPts val="0"/>
              </a:spcBef>
              <a:spcAft>
                <a:spcPts val="0"/>
              </a:spcAft>
              <a:buFont typeface="Wingdings" panose="05000000000000000000" pitchFamily="2" charset="2"/>
              <a:buChar char="Ø"/>
              <a:defRPr/>
            </a:pPr>
            <a:r>
              <a:rPr lang="en-US" altLang="zh-CN" sz="1200" smtClean="0">
                <a:solidFill>
                  <a:prstClr val="black"/>
                </a:solidFill>
                <a:latin typeface="+mn-lt"/>
                <a:cs typeface="Arial" charset="0"/>
              </a:rPr>
              <a:t>S5-216582 </a:t>
            </a:r>
            <a:r>
              <a:rPr lang="en-US" altLang="zh-CN" sz="1200">
                <a:solidFill>
                  <a:prstClr val="black"/>
                </a:solidFill>
                <a:latin typeface="+mn-lt"/>
                <a:cs typeface="Arial" charset="0"/>
              </a:rPr>
              <a:t>Concept definition for Exposed Management Service</a:t>
            </a:r>
          </a:p>
          <a:p>
            <a:pPr marL="171450" indent="-171450" defTabSz="1219170" eaLnBrk="1" fontAlgn="auto" hangingPunct="1">
              <a:spcBef>
                <a:spcPts val="0"/>
              </a:spcBef>
              <a:spcAft>
                <a:spcPts val="0"/>
              </a:spcAft>
              <a:buFont typeface="Wingdings" panose="05000000000000000000" pitchFamily="2" charset="2"/>
              <a:buChar char="Ø"/>
              <a:defRPr/>
            </a:pPr>
            <a:r>
              <a:rPr lang="en-US" altLang="zh-CN" sz="1200" smtClean="0">
                <a:solidFill>
                  <a:prstClr val="black"/>
                </a:solidFill>
                <a:latin typeface="+mn-lt"/>
                <a:cs typeface="Arial" charset="0"/>
              </a:rPr>
              <a:t>S5-216623 </a:t>
            </a:r>
            <a:r>
              <a:rPr lang="en-US" altLang="zh-CN" sz="1200">
                <a:solidFill>
                  <a:prstClr val="black"/>
                </a:solidFill>
                <a:latin typeface="+mn-lt"/>
                <a:cs typeface="Arial" charset="0"/>
              </a:rPr>
              <a:t>Exposure to SA6 application or middleware</a:t>
            </a:r>
          </a:p>
          <a:p>
            <a:pPr marL="171450" indent="-171450" defTabSz="1219170" eaLnBrk="1" fontAlgn="auto" hangingPunct="1">
              <a:spcBef>
                <a:spcPts val="0"/>
              </a:spcBef>
              <a:spcAft>
                <a:spcPts val="0"/>
              </a:spcAft>
              <a:buFont typeface="Wingdings" panose="05000000000000000000" pitchFamily="2" charset="2"/>
              <a:buChar char="Ø"/>
              <a:defRPr/>
            </a:pPr>
            <a:r>
              <a:rPr lang="en-US" altLang="zh-CN" sz="1200" smtClean="0">
                <a:solidFill>
                  <a:prstClr val="black"/>
                </a:solidFill>
                <a:latin typeface="+mn-lt"/>
                <a:cs typeface="Arial" charset="0"/>
              </a:rPr>
              <a:t>S5-216625 </a:t>
            </a:r>
            <a:r>
              <a:rPr lang="en-US" altLang="zh-CN" sz="1200">
                <a:solidFill>
                  <a:prstClr val="black"/>
                </a:solidFill>
                <a:latin typeface="+mn-lt"/>
                <a:cs typeface="Arial" charset="0"/>
              </a:rPr>
              <a:t>Add text to procedures related to management capability </a:t>
            </a:r>
            <a:r>
              <a:rPr lang="en-US" altLang="zh-CN" sz="1200" smtClean="0">
                <a:solidFill>
                  <a:prstClr val="black"/>
                </a:solidFill>
                <a:latin typeface="+mn-lt"/>
                <a:cs typeface="Arial" charset="0"/>
              </a:rPr>
              <a:t>exposure</a:t>
            </a:r>
            <a:endParaRPr lang="en-US" sz="1200" dirty="0" smtClean="0">
              <a:latin typeface="+mn-lt"/>
            </a:endParaRPr>
          </a:p>
        </p:txBody>
      </p:sp>
    </p:spTree>
    <p:extLst>
      <p:ext uri="{BB962C8B-B14F-4D97-AF65-F5344CB8AC3E}">
        <p14:creationId xmlns:p14="http://schemas.microsoft.com/office/powerpoint/2010/main" val="17623696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07985" y="135742"/>
            <a:ext cx="9112251" cy="1143000"/>
          </a:xfrm>
        </p:spPr>
        <p:txBody>
          <a:bodyPr/>
          <a:lstStyle/>
          <a:p>
            <a:r>
              <a:rPr lang="en-GB" sz="3600" dirty="0"/>
              <a:t>List of </a:t>
            </a:r>
            <a:r>
              <a:rPr lang="en-US" altLang="zh-CN" sz="3600" dirty="0" smtClean="0"/>
              <a:t>latest </a:t>
            </a:r>
            <a:r>
              <a:rPr lang="en-GB" sz="3600" dirty="0" err="1" smtClean="0"/>
              <a:t>DraftCRs</a:t>
            </a:r>
            <a:r>
              <a:rPr lang="en-GB" sz="3600" dirty="0" smtClean="0"/>
              <a:t> </a:t>
            </a:r>
            <a:endParaRPr lang="zh-CN" altLang="en-US" sz="3600" dirty="0"/>
          </a:p>
        </p:txBody>
      </p:sp>
      <p:graphicFrame>
        <p:nvGraphicFramePr>
          <p:cNvPr id="4" name="表格 3"/>
          <p:cNvGraphicFramePr>
            <a:graphicFrameLocks noGrp="1"/>
          </p:cNvGraphicFramePr>
          <p:nvPr>
            <p:extLst>
              <p:ext uri="{D42A27DB-BD31-4B8C-83A1-F6EECF244321}">
                <p14:modId xmlns:p14="http://schemas.microsoft.com/office/powerpoint/2010/main" val="3096167574"/>
              </p:ext>
            </p:extLst>
          </p:nvPr>
        </p:nvGraphicFramePr>
        <p:xfrm>
          <a:off x="825748" y="1436407"/>
          <a:ext cx="9169121" cy="4092861"/>
        </p:xfrm>
        <a:graphic>
          <a:graphicData uri="http://schemas.openxmlformats.org/drawingml/2006/table">
            <a:tbl>
              <a:tblPr firstRow="1" firstCol="1" bandRow="1">
                <a:tableStyleId>{5C22544A-7EE6-4342-B048-85BDC9FD1C3A}</a:tableStyleId>
              </a:tblPr>
              <a:tblGrid>
                <a:gridCol w="2360797"/>
                <a:gridCol w="2344943"/>
                <a:gridCol w="1814398"/>
                <a:gridCol w="1467362"/>
                <a:gridCol w="1181621"/>
              </a:tblGrid>
              <a:tr h="110040">
                <a:tc>
                  <a:txBody>
                    <a:bodyPr/>
                    <a:lstStyle/>
                    <a:p>
                      <a:pPr>
                        <a:spcAft>
                          <a:spcPts val="0"/>
                        </a:spcAft>
                      </a:pPr>
                      <a:r>
                        <a:rPr lang="en-GB" sz="1600" u="sng">
                          <a:effectLst/>
                        </a:rPr>
                        <a:t>Tdoc#</a:t>
                      </a:r>
                      <a:endParaRPr lang="en-US" sz="1600">
                        <a:effectLst/>
                        <a:latin typeface="Calibri" panose="020F0502020204030204" pitchFamily="34" charset="0"/>
                        <a:ea typeface="宋体" panose="02010600030101010101" pitchFamily="2" charset="-122"/>
                      </a:endParaRPr>
                    </a:p>
                  </a:txBody>
                  <a:tcPr marL="49518" marR="49518" marT="0" marB="0"/>
                </a:tc>
                <a:tc>
                  <a:txBody>
                    <a:bodyPr/>
                    <a:lstStyle/>
                    <a:p>
                      <a:pPr>
                        <a:spcAft>
                          <a:spcPts val="0"/>
                        </a:spcAft>
                      </a:pPr>
                      <a:r>
                        <a:rPr lang="en-GB" sz="1600">
                          <a:effectLst/>
                        </a:rPr>
                        <a:t>Title</a:t>
                      </a:r>
                      <a:endParaRPr lang="en-US" sz="1600">
                        <a:effectLst/>
                        <a:latin typeface="Calibri" panose="020F0502020204030204" pitchFamily="34" charset="0"/>
                        <a:ea typeface="宋体" panose="02010600030101010101" pitchFamily="2" charset="-122"/>
                      </a:endParaRPr>
                    </a:p>
                  </a:txBody>
                  <a:tcPr marL="49518" marR="49518" marT="0" marB="0"/>
                </a:tc>
                <a:tc>
                  <a:txBody>
                    <a:bodyPr/>
                    <a:lstStyle/>
                    <a:p>
                      <a:pPr>
                        <a:spcAft>
                          <a:spcPts val="0"/>
                        </a:spcAft>
                      </a:pPr>
                      <a:r>
                        <a:rPr lang="en-GB" sz="1600">
                          <a:effectLst/>
                        </a:rPr>
                        <a:t>Source Company</a:t>
                      </a:r>
                      <a:endParaRPr lang="en-US" sz="1600">
                        <a:effectLst/>
                        <a:latin typeface="Calibri" panose="020F0502020204030204" pitchFamily="34" charset="0"/>
                        <a:ea typeface="宋体" panose="02010600030101010101" pitchFamily="2" charset="-122"/>
                      </a:endParaRPr>
                    </a:p>
                  </a:txBody>
                  <a:tcPr marL="49518" marR="49518" marT="0" marB="0"/>
                </a:tc>
                <a:tc>
                  <a:txBody>
                    <a:bodyPr/>
                    <a:lstStyle/>
                    <a:p>
                      <a:pPr>
                        <a:spcAft>
                          <a:spcPts val="0"/>
                        </a:spcAft>
                      </a:pPr>
                      <a:r>
                        <a:rPr lang="en-GB" sz="1600">
                          <a:effectLst/>
                        </a:rPr>
                        <a:t>Rapporteur</a:t>
                      </a:r>
                      <a:endParaRPr lang="en-US" sz="1600">
                        <a:effectLst/>
                        <a:latin typeface="Calibri" panose="020F0502020204030204" pitchFamily="34" charset="0"/>
                        <a:ea typeface="宋体" panose="02010600030101010101" pitchFamily="2" charset="-122"/>
                      </a:endParaRPr>
                    </a:p>
                  </a:txBody>
                  <a:tcPr marL="49518" marR="49518" marT="0" marB="0"/>
                </a:tc>
                <a:tc>
                  <a:txBody>
                    <a:bodyPr/>
                    <a:lstStyle/>
                    <a:p>
                      <a:pPr>
                        <a:spcAft>
                          <a:spcPts val="0"/>
                        </a:spcAft>
                      </a:pPr>
                      <a:r>
                        <a:rPr lang="en-GB" sz="1600" dirty="0">
                          <a:effectLst/>
                        </a:rPr>
                        <a:t>Agenda</a:t>
                      </a:r>
                      <a:endParaRPr lang="en-US" sz="1600" dirty="0">
                        <a:effectLst/>
                        <a:latin typeface="Calibri" panose="020F0502020204030204" pitchFamily="34" charset="0"/>
                        <a:ea typeface="宋体" panose="02010600030101010101" pitchFamily="2" charset="-122"/>
                      </a:endParaRPr>
                    </a:p>
                  </a:txBody>
                  <a:tcPr marL="49518" marR="49518" marT="0" marB="0"/>
                </a:tc>
              </a:tr>
              <a:tr h="280171">
                <a:tc>
                  <a:txBody>
                    <a:bodyPr/>
                    <a:lstStyle/>
                    <a:p>
                      <a:pPr>
                        <a:spcAft>
                          <a:spcPts val="0"/>
                        </a:spcAft>
                      </a:pPr>
                      <a:r>
                        <a:rPr lang="en-GB" sz="1200">
                          <a:effectLst/>
                          <a:latin typeface="Calibri" panose="020F0502020204030204" pitchFamily="34" charset="0"/>
                          <a:ea typeface="Calibri" panose="020F0502020204030204" pitchFamily="34" charset="0"/>
                        </a:rPr>
                        <a:t>S5-213674-&gt; S5-215622 </a:t>
                      </a:r>
                      <a:endParaRPr lang="zh-CN" sz="1200">
                        <a:effectLst/>
                        <a:latin typeface="Calibri" panose="020F0502020204030204" pitchFamily="34" charset="0"/>
                        <a:ea typeface="Calibri" panose="020F0502020204030204" pitchFamily="34" charset="0"/>
                      </a:endParaRPr>
                    </a:p>
                  </a:txBody>
                  <a:tcPr marL="68580" marR="68580" marT="0" marB="0" anchor="b"/>
                </a:tc>
                <a:tc>
                  <a:txBody>
                    <a:bodyPr/>
                    <a:lstStyle/>
                    <a:p>
                      <a:pPr>
                        <a:spcAft>
                          <a:spcPts val="0"/>
                        </a:spcAft>
                      </a:pPr>
                      <a:r>
                        <a:rPr lang="en-GB" sz="1200">
                          <a:effectLst/>
                          <a:latin typeface="Calibri" panose="020F0502020204030204" pitchFamily="34" charset="0"/>
                          <a:ea typeface="Calibri" panose="020F0502020204030204" pitchFamily="34" charset="0"/>
                        </a:rPr>
                        <a:t>DraftCR for eCOSLA - TS 28.535</a:t>
                      </a:r>
                      <a:endParaRPr lang="zh-CN" sz="1200">
                        <a:effectLst/>
                        <a:latin typeface="Calibri" panose="020F0502020204030204" pitchFamily="34" charset="0"/>
                        <a:ea typeface="Calibri" panose="020F0502020204030204" pitchFamily="34" charset="0"/>
                      </a:endParaRPr>
                    </a:p>
                  </a:txBody>
                  <a:tcPr marL="68580" marR="68580" marT="0" marB="0"/>
                </a:tc>
                <a:tc>
                  <a:txBody>
                    <a:bodyPr/>
                    <a:lstStyle/>
                    <a:p>
                      <a:pPr>
                        <a:spcAft>
                          <a:spcPts val="0"/>
                        </a:spcAft>
                      </a:pPr>
                      <a:r>
                        <a:rPr lang="en-GB" sz="1200">
                          <a:effectLst/>
                          <a:latin typeface="Calibri" panose="020F0502020204030204" pitchFamily="34" charset="0"/>
                          <a:ea typeface="Calibri" panose="020F0502020204030204" pitchFamily="34" charset="0"/>
                        </a:rPr>
                        <a:t>Ericsson</a:t>
                      </a:r>
                      <a:endParaRPr lang="zh-CN" sz="1200">
                        <a:effectLst/>
                        <a:latin typeface="Calibri" panose="020F0502020204030204" pitchFamily="34" charset="0"/>
                        <a:ea typeface="Calibri" panose="020F0502020204030204" pitchFamily="34" charset="0"/>
                      </a:endParaRPr>
                    </a:p>
                  </a:txBody>
                  <a:tcPr marL="68580" marR="68580" marT="0" marB="0"/>
                </a:tc>
                <a:tc>
                  <a:txBody>
                    <a:bodyPr/>
                    <a:lstStyle/>
                    <a:p>
                      <a:pPr>
                        <a:spcAft>
                          <a:spcPts val="0"/>
                        </a:spcAft>
                      </a:pPr>
                      <a:r>
                        <a:rPr lang="en-GB" sz="1200">
                          <a:effectLst/>
                          <a:latin typeface="Calibri" panose="020F0502020204030204" pitchFamily="34" charset="0"/>
                          <a:ea typeface="Calibri" panose="020F0502020204030204" pitchFamily="34" charset="0"/>
                        </a:rPr>
                        <a:t>Jan Groenendijk</a:t>
                      </a:r>
                      <a:endParaRPr lang="zh-CN" sz="1200">
                        <a:effectLst/>
                        <a:latin typeface="Calibri" panose="020F0502020204030204" pitchFamily="34" charset="0"/>
                        <a:ea typeface="Calibri" panose="020F0502020204030204" pitchFamily="34" charset="0"/>
                      </a:endParaRPr>
                    </a:p>
                  </a:txBody>
                  <a:tcPr marL="68580" marR="68580" marT="0" marB="0"/>
                </a:tc>
                <a:tc>
                  <a:txBody>
                    <a:bodyPr/>
                    <a:lstStyle/>
                    <a:p>
                      <a:pPr>
                        <a:spcAft>
                          <a:spcPts val="0"/>
                        </a:spcAft>
                      </a:pPr>
                      <a:r>
                        <a:rPr lang="en-GB" sz="1200">
                          <a:effectLst/>
                          <a:latin typeface="Calibri" panose="020F0502020204030204" pitchFamily="34" charset="0"/>
                          <a:ea typeface="Calibri" panose="020F0502020204030204" pitchFamily="34" charset="0"/>
                        </a:rPr>
                        <a:t>6.4.12</a:t>
                      </a:r>
                      <a:endParaRPr lang="zh-CN" sz="1200">
                        <a:effectLst/>
                        <a:latin typeface="Calibri" panose="020F0502020204030204" pitchFamily="34" charset="0"/>
                        <a:ea typeface="Calibri" panose="020F0502020204030204" pitchFamily="34" charset="0"/>
                      </a:endParaRPr>
                    </a:p>
                  </a:txBody>
                  <a:tcPr marL="68580" marR="68580" marT="0" marB="0"/>
                </a:tc>
              </a:tr>
              <a:tr h="242088">
                <a:tc>
                  <a:txBody>
                    <a:bodyPr/>
                    <a:lstStyle/>
                    <a:p>
                      <a:pPr>
                        <a:spcAft>
                          <a:spcPts val="0"/>
                        </a:spcAft>
                      </a:pPr>
                      <a:r>
                        <a:rPr lang="en-GB" sz="1200">
                          <a:effectLst/>
                          <a:latin typeface="Calibri" panose="020F0502020204030204" pitchFamily="34" charset="0"/>
                          <a:ea typeface="Calibri" panose="020F0502020204030204" pitchFamily="34" charset="0"/>
                        </a:rPr>
                        <a:t> S5-215550-&gt;S5-216596(email approval)</a:t>
                      </a:r>
                      <a:endParaRPr lang="zh-CN" sz="1200">
                        <a:effectLst/>
                        <a:latin typeface="Calibri" panose="020F0502020204030204" pitchFamily="34" charset="0"/>
                        <a:ea typeface="Calibri" panose="020F0502020204030204" pitchFamily="34" charset="0"/>
                      </a:endParaRPr>
                    </a:p>
                  </a:txBody>
                  <a:tcPr marL="68580" marR="68580" marT="0" marB="0" anchor="b"/>
                </a:tc>
                <a:tc>
                  <a:txBody>
                    <a:bodyPr/>
                    <a:lstStyle/>
                    <a:p>
                      <a:pPr>
                        <a:spcAft>
                          <a:spcPts val="0"/>
                        </a:spcAft>
                      </a:pPr>
                      <a:r>
                        <a:rPr lang="en-GB" sz="1200">
                          <a:effectLst/>
                          <a:latin typeface="Calibri" panose="020F0502020204030204" pitchFamily="34" charset="0"/>
                          <a:ea typeface="Calibri" panose="020F0502020204030204" pitchFamily="34" charset="0"/>
                        </a:rPr>
                        <a:t>DraftCR for eCOSLA - TS 28.536</a:t>
                      </a:r>
                      <a:endParaRPr lang="zh-CN" sz="1200">
                        <a:effectLst/>
                        <a:latin typeface="Calibri" panose="020F0502020204030204" pitchFamily="34" charset="0"/>
                        <a:ea typeface="Calibri" panose="020F0502020204030204" pitchFamily="34" charset="0"/>
                      </a:endParaRPr>
                    </a:p>
                  </a:txBody>
                  <a:tcPr marL="68580" marR="68580" marT="0" marB="0"/>
                </a:tc>
                <a:tc>
                  <a:txBody>
                    <a:bodyPr/>
                    <a:lstStyle/>
                    <a:p>
                      <a:pPr>
                        <a:spcAft>
                          <a:spcPts val="0"/>
                        </a:spcAft>
                      </a:pPr>
                      <a:r>
                        <a:rPr lang="en-GB" sz="1200">
                          <a:effectLst/>
                          <a:latin typeface="Calibri" panose="020F0502020204030204" pitchFamily="34" charset="0"/>
                          <a:ea typeface="Calibri" panose="020F0502020204030204" pitchFamily="34" charset="0"/>
                        </a:rPr>
                        <a:t>Ericsson</a:t>
                      </a:r>
                      <a:endParaRPr lang="zh-CN" sz="1200">
                        <a:effectLst/>
                        <a:latin typeface="Calibri" panose="020F0502020204030204" pitchFamily="34" charset="0"/>
                        <a:ea typeface="Calibri" panose="020F0502020204030204" pitchFamily="34" charset="0"/>
                      </a:endParaRPr>
                    </a:p>
                  </a:txBody>
                  <a:tcPr marL="68580" marR="68580" marT="0" marB="0"/>
                </a:tc>
                <a:tc>
                  <a:txBody>
                    <a:bodyPr/>
                    <a:lstStyle/>
                    <a:p>
                      <a:pPr>
                        <a:spcAft>
                          <a:spcPts val="0"/>
                        </a:spcAft>
                      </a:pPr>
                      <a:r>
                        <a:rPr lang="en-GB" sz="1200">
                          <a:effectLst/>
                          <a:latin typeface="Calibri" panose="020F0502020204030204" pitchFamily="34" charset="0"/>
                          <a:ea typeface="Calibri" panose="020F0502020204030204" pitchFamily="34" charset="0"/>
                        </a:rPr>
                        <a:t>Jan Groenendijk</a:t>
                      </a:r>
                      <a:endParaRPr lang="zh-CN" sz="1200">
                        <a:effectLst/>
                        <a:latin typeface="Calibri" panose="020F0502020204030204" pitchFamily="34" charset="0"/>
                        <a:ea typeface="Calibri" panose="020F0502020204030204" pitchFamily="34" charset="0"/>
                      </a:endParaRPr>
                    </a:p>
                  </a:txBody>
                  <a:tcPr marL="68580" marR="68580" marT="0" marB="0"/>
                </a:tc>
                <a:tc>
                  <a:txBody>
                    <a:bodyPr/>
                    <a:lstStyle/>
                    <a:p>
                      <a:pPr>
                        <a:spcAft>
                          <a:spcPts val="0"/>
                        </a:spcAft>
                      </a:pPr>
                      <a:r>
                        <a:rPr lang="en-GB" sz="1200">
                          <a:effectLst/>
                          <a:latin typeface="Calibri" panose="020F0502020204030204" pitchFamily="34" charset="0"/>
                          <a:ea typeface="Calibri" panose="020F0502020204030204" pitchFamily="34" charset="0"/>
                        </a:rPr>
                        <a:t>6.4.12</a:t>
                      </a:r>
                      <a:endParaRPr lang="zh-CN" sz="1200">
                        <a:effectLst/>
                        <a:latin typeface="Calibri" panose="020F0502020204030204" pitchFamily="34" charset="0"/>
                        <a:ea typeface="Calibri" panose="020F0502020204030204" pitchFamily="34" charset="0"/>
                      </a:endParaRPr>
                    </a:p>
                  </a:txBody>
                  <a:tcPr marL="68580" marR="68580" marT="0" marB="0"/>
                </a:tc>
              </a:tr>
              <a:tr h="223058">
                <a:tc>
                  <a:txBody>
                    <a:bodyPr/>
                    <a:lstStyle/>
                    <a:p>
                      <a:pPr>
                        <a:spcAft>
                          <a:spcPts val="0"/>
                        </a:spcAft>
                      </a:pPr>
                      <a:r>
                        <a:rPr lang="en-GB" sz="1200" smtClean="0">
                          <a:effectLst/>
                          <a:latin typeface="Calibri" panose="020F0502020204030204" pitchFamily="34" charset="0"/>
                          <a:ea typeface="Calibri" panose="020F0502020204030204" pitchFamily="34" charset="0"/>
                        </a:rPr>
                        <a:t>S5-211487-</a:t>
                      </a:r>
                      <a:r>
                        <a:rPr lang="en-GB" sz="1200">
                          <a:effectLst/>
                          <a:latin typeface="Calibri" panose="020F0502020204030204" pitchFamily="34" charset="0"/>
                          <a:ea typeface="Calibri" panose="020F0502020204030204" pitchFamily="34" charset="0"/>
                        </a:rPr>
                        <a:t>&gt;</a:t>
                      </a:r>
                      <a:r>
                        <a:rPr lang="en-GB" sz="1200" smtClean="0">
                          <a:effectLst/>
                          <a:latin typeface="Calibri" panose="020F0502020204030204" pitchFamily="34" charset="0"/>
                          <a:ea typeface="Calibri" panose="020F0502020204030204" pitchFamily="34" charset="0"/>
                        </a:rPr>
                        <a:t>S5-215651-</a:t>
                      </a:r>
                      <a:r>
                        <a:rPr lang="en-GB" sz="1200">
                          <a:effectLst/>
                          <a:latin typeface="Calibri" panose="020F0502020204030204" pitchFamily="34" charset="0"/>
                          <a:ea typeface="Calibri" panose="020F0502020204030204" pitchFamily="34" charset="0"/>
                        </a:rPr>
                        <a:t>&gt;NA</a:t>
                      </a:r>
                      <a:endParaRPr lang="zh-CN" sz="1200">
                        <a:effectLst/>
                        <a:latin typeface="Calibri" panose="020F0502020204030204" pitchFamily="34" charset="0"/>
                        <a:ea typeface="Calibri" panose="020F0502020204030204" pitchFamily="34" charset="0"/>
                      </a:endParaRPr>
                    </a:p>
                  </a:txBody>
                  <a:tcPr marL="68580" marR="68580" marT="0" marB="0" anchor="b"/>
                </a:tc>
                <a:tc>
                  <a:txBody>
                    <a:bodyPr/>
                    <a:lstStyle/>
                    <a:p>
                      <a:pPr>
                        <a:spcAft>
                          <a:spcPts val="0"/>
                        </a:spcAft>
                      </a:pPr>
                      <a:r>
                        <a:rPr lang="en-GB" sz="1200">
                          <a:effectLst/>
                          <a:latin typeface="Calibri" panose="020F0502020204030204" pitchFamily="34" charset="0"/>
                          <a:ea typeface="Calibri" panose="020F0502020204030204" pitchFamily="34" charset="0"/>
                        </a:rPr>
                        <a:t>DraftCR for eSON_5G – TS 28.313</a:t>
                      </a:r>
                      <a:endParaRPr lang="zh-CN" sz="1200">
                        <a:effectLst/>
                        <a:latin typeface="Calibri" panose="020F0502020204030204" pitchFamily="34" charset="0"/>
                        <a:ea typeface="Calibri" panose="020F0502020204030204" pitchFamily="34" charset="0"/>
                      </a:endParaRPr>
                    </a:p>
                  </a:txBody>
                  <a:tcPr marL="68580" marR="68580" marT="0" marB="0"/>
                </a:tc>
                <a:tc>
                  <a:txBody>
                    <a:bodyPr/>
                    <a:lstStyle/>
                    <a:p>
                      <a:pPr>
                        <a:spcAft>
                          <a:spcPts val="0"/>
                        </a:spcAft>
                      </a:pPr>
                      <a:r>
                        <a:rPr lang="en-GB" sz="1200">
                          <a:effectLst/>
                          <a:latin typeface="Calibri" panose="020F0502020204030204" pitchFamily="34" charset="0"/>
                          <a:ea typeface="Calibri" panose="020F0502020204030204" pitchFamily="34" charset="0"/>
                        </a:rPr>
                        <a:t>Intel </a:t>
                      </a:r>
                      <a:endParaRPr lang="zh-CN" sz="1200">
                        <a:effectLst/>
                        <a:latin typeface="Calibri" panose="020F0502020204030204" pitchFamily="34" charset="0"/>
                        <a:ea typeface="Calibri" panose="020F0502020204030204" pitchFamily="34" charset="0"/>
                      </a:endParaRPr>
                    </a:p>
                  </a:txBody>
                  <a:tcPr marL="68580" marR="68580" marT="0" marB="0"/>
                </a:tc>
                <a:tc>
                  <a:txBody>
                    <a:bodyPr/>
                    <a:lstStyle/>
                    <a:p>
                      <a:pPr>
                        <a:spcAft>
                          <a:spcPts val="0"/>
                        </a:spcAft>
                      </a:pPr>
                      <a:r>
                        <a:rPr lang="en-GB" sz="1200">
                          <a:effectLst/>
                          <a:latin typeface="Calibri" panose="020F0502020204030204" pitchFamily="34" charset="0"/>
                          <a:ea typeface="Calibri" panose="020F0502020204030204" pitchFamily="34" charset="0"/>
                        </a:rPr>
                        <a:t>Joey</a:t>
                      </a:r>
                      <a:endParaRPr lang="zh-CN" sz="1200">
                        <a:effectLst/>
                        <a:latin typeface="Calibri" panose="020F0502020204030204" pitchFamily="34" charset="0"/>
                        <a:ea typeface="Calibri" panose="020F0502020204030204" pitchFamily="34" charset="0"/>
                      </a:endParaRPr>
                    </a:p>
                  </a:txBody>
                  <a:tcPr marL="68580" marR="68580" marT="0" marB="0"/>
                </a:tc>
                <a:tc>
                  <a:txBody>
                    <a:bodyPr/>
                    <a:lstStyle/>
                    <a:p>
                      <a:pPr>
                        <a:spcAft>
                          <a:spcPts val="0"/>
                        </a:spcAft>
                      </a:pPr>
                      <a:r>
                        <a:rPr lang="en-GB" sz="1200">
                          <a:effectLst/>
                          <a:latin typeface="Calibri" panose="020F0502020204030204" pitchFamily="34" charset="0"/>
                          <a:ea typeface="Calibri" panose="020F0502020204030204" pitchFamily="34" charset="0"/>
                        </a:rPr>
                        <a:t>6.4.13</a:t>
                      </a:r>
                      <a:endParaRPr lang="zh-CN" sz="1200">
                        <a:effectLst/>
                        <a:latin typeface="Calibri" panose="020F0502020204030204" pitchFamily="34" charset="0"/>
                        <a:ea typeface="Calibri" panose="020F0502020204030204" pitchFamily="34" charset="0"/>
                      </a:endParaRPr>
                    </a:p>
                  </a:txBody>
                  <a:tcPr marL="68580" marR="68580" marT="0" marB="0"/>
                </a:tc>
              </a:tr>
              <a:tr h="121044">
                <a:tc>
                  <a:txBody>
                    <a:bodyPr/>
                    <a:lstStyle/>
                    <a:p>
                      <a:pPr marL="0" algn="l" defTabSz="1219170" rtl="0" eaLnBrk="1" latinLnBrk="0" hangingPunct="1">
                        <a:spcAft>
                          <a:spcPts val="0"/>
                        </a:spcAft>
                      </a:pPr>
                      <a:r>
                        <a:rPr lang="en-GB" sz="1200" b="1" kern="1200" smtClean="0">
                          <a:solidFill>
                            <a:schemeClr val="lt1"/>
                          </a:solidFill>
                          <a:effectLst/>
                          <a:latin typeface="Calibri" panose="020F0502020204030204" pitchFamily="34" charset="0"/>
                          <a:ea typeface="Calibri" panose="020F0502020204030204" pitchFamily="34" charset="0"/>
                          <a:cs typeface="+mn-cs"/>
                        </a:rPr>
                        <a:t>S5-214653-</a:t>
                      </a:r>
                      <a:r>
                        <a:rPr lang="en-GB" sz="1200" b="1" kern="1200">
                          <a:solidFill>
                            <a:schemeClr val="lt1"/>
                          </a:solidFill>
                          <a:effectLst/>
                          <a:latin typeface="Calibri" panose="020F0502020204030204" pitchFamily="34" charset="0"/>
                          <a:ea typeface="Calibri" panose="020F0502020204030204" pitchFamily="34" charset="0"/>
                          <a:cs typeface="+mn-cs"/>
                        </a:rPr>
                        <a:t>&gt; S5-216621 (email approval)</a:t>
                      </a:r>
                      <a:endParaRPr lang="zh-CN" sz="1200" b="1" kern="1200">
                        <a:solidFill>
                          <a:schemeClr val="lt1"/>
                        </a:solidFill>
                        <a:effectLst/>
                        <a:latin typeface="Calibri" panose="020F0502020204030204" pitchFamily="34" charset="0"/>
                        <a:ea typeface="Calibri" panose="020F0502020204030204" pitchFamily="34" charset="0"/>
                        <a:cs typeface="+mn-cs"/>
                      </a:endParaRPr>
                    </a:p>
                  </a:txBody>
                  <a:tcPr marL="68580" marR="68580" marT="0" marB="0" anchor="b"/>
                </a:tc>
                <a:tc>
                  <a:txBody>
                    <a:bodyPr/>
                    <a:lstStyle/>
                    <a:p>
                      <a:pPr>
                        <a:spcAft>
                          <a:spcPts val="0"/>
                        </a:spcAft>
                      </a:pPr>
                      <a:r>
                        <a:rPr lang="en-GB" sz="1200" kern="1200">
                          <a:solidFill>
                            <a:schemeClr val="dk1"/>
                          </a:solidFill>
                          <a:effectLst/>
                          <a:latin typeface="Calibri" panose="020F0502020204030204" pitchFamily="34" charset="0"/>
                          <a:ea typeface="Calibri" panose="020F0502020204030204" pitchFamily="34" charset="0"/>
                          <a:cs typeface="+mn-cs"/>
                        </a:rPr>
                        <a:t>DraftCR for E-HOO - TS 28.313</a:t>
                      </a:r>
                      <a:endParaRPr lang="zh-CN" sz="1200" kern="1200">
                        <a:solidFill>
                          <a:schemeClr val="dk1"/>
                        </a:solidFill>
                        <a:effectLst/>
                        <a:latin typeface="Calibri" panose="020F0502020204030204" pitchFamily="34" charset="0"/>
                        <a:ea typeface="Calibri" panose="020F0502020204030204" pitchFamily="34" charset="0"/>
                        <a:cs typeface="+mn-cs"/>
                      </a:endParaRPr>
                    </a:p>
                  </a:txBody>
                  <a:tcPr marL="68580" marR="68580" marT="0" marB="0"/>
                </a:tc>
                <a:tc>
                  <a:txBody>
                    <a:bodyPr/>
                    <a:lstStyle/>
                    <a:p>
                      <a:pPr>
                        <a:spcAft>
                          <a:spcPts val="0"/>
                        </a:spcAft>
                      </a:pPr>
                      <a:r>
                        <a:rPr lang="en-GB" sz="1200">
                          <a:effectLst/>
                          <a:latin typeface="Calibri" panose="020F0502020204030204" pitchFamily="34" charset="0"/>
                          <a:ea typeface="Calibri" panose="020F0502020204030204" pitchFamily="34" charset="0"/>
                        </a:rPr>
                        <a:t>Ericsson</a:t>
                      </a:r>
                      <a:endParaRPr lang="zh-CN" sz="1200">
                        <a:effectLst/>
                        <a:latin typeface="Calibri" panose="020F0502020204030204" pitchFamily="34" charset="0"/>
                        <a:ea typeface="Calibri" panose="020F0502020204030204" pitchFamily="34" charset="0"/>
                      </a:endParaRPr>
                    </a:p>
                  </a:txBody>
                  <a:tcPr marL="68580" marR="68580" marT="0" marB="0"/>
                </a:tc>
                <a:tc>
                  <a:txBody>
                    <a:bodyPr/>
                    <a:lstStyle/>
                    <a:p>
                      <a:pPr>
                        <a:spcAft>
                          <a:spcPts val="0"/>
                        </a:spcAft>
                      </a:pPr>
                      <a:r>
                        <a:rPr lang="en-GB" sz="1200">
                          <a:effectLst/>
                          <a:latin typeface="Calibri" panose="020F0502020204030204" pitchFamily="34" charset="0"/>
                          <a:ea typeface="Calibri" panose="020F0502020204030204" pitchFamily="34" charset="0"/>
                        </a:rPr>
                        <a:t>Per Elmdahl</a:t>
                      </a:r>
                      <a:endParaRPr lang="zh-CN" sz="1200">
                        <a:effectLst/>
                        <a:latin typeface="Calibri" panose="020F0502020204030204" pitchFamily="34" charset="0"/>
                        <a:ea typeface="Calibri" panose="020F0502020204030204" pitchFamily="34" charset="0"/>
                      </a:endParaRPr>
                    </a:p>
                  </a:txBody>
                  <a:tcPr marL="68580" marR="68580" marT="0" marB="0"/>
                </a:tc>
                <a:tc>
                  <a:txBody>
                    <a:bodyPr/>
                    <a:lstStyle/>
                    <a:p>
                      <a:pPr>
                        <a:spcAft>
                          <a:spcPts val="0"/>
                        </a:spcAft>
                      </a:pPr>
                      <a:r>
                        <a:rPr lang="en-GB" sz="1200">
                          <a:effectLst/>
                          <a:latin typeface="Calibri" panose="020F0502020204030204" pitchFamily="34" charset="0"/>
                          <a:ea typeface="Calibri" panose="020F0502020204030204" pitchFamily="34" charset="0"/>
                        </a:rPr>
                        <a:t>6.4.14</a:t>
                      </a:r>
                      <a:endParaRPr lang="zh-CN" sz="1200">
                        <a:effectLst/>
                        <a:latin typeface="Calibri" panose="020F0502020204030204" pitchFamily="34" charset="0"/>
                        <a:ea typeface="Calibri" panose="020F0502020204030204" pitchFamily="34" charset="0"/>
                      </a:endParaRPr>
                    </a:p>
                  </a:txBody>
                  <a:tcPr marL="68580" marR="68580" marT="0" marB="0"/>
                </a:tc>
              </a:tr>
              <a:tr h="354676">
                <a:tc>
                  <a:txBody>
                    <a:bodyPr/>
                    <a:lstStyle/>
                    <a:p>
                      <a:pPr marL="0" algn="l" defTabSz="1219170" rtl="0" eaLnBrk="1" latinLnBrk="0" hangingPunct="1">
                        <a:spcAft>
                          <a:spcPts val="0"/>
                        </a:spcAft>
                      </a:pPr>
                      <a:r>
                        <a:rPr lang="en-GB" sz="1200" b="1" kern="1200">
                          <a:solidFill>
                            <a:schemeClr val="lt1"/>
                          </a:solidFill>
                          <a:effectLst/>
                          <a:latin typeface="Calibri" panose="020F0502020204030204" pitchFamily="34" charset="0"/>
                          <a:ea typeface="Calibri" panose="020F0502020204030204" pitchFamily="34" charset="0"/>
                          <a:cs typeface="+mn-cs"/>
                        </a:rPr>
                        <a:t>S5-214654-&gt;S5-215055-&gt;NA</a:t>
                      </a:r>
                      <a:endParaRPr lang="zh-CN" sz="1200" b="1" kern="1200">
                        <a:solidFill>
                          <a:schemeClr val="lt1"/>
                        </a:solidFill>
                        <a:effectLst/>
                        <a:latin typeface="Calibri" panose="020F0502020204030204" pitchFamily="34" charset="0"/>
                        <a:ea typeface="Calibri" panose="020F0502020204030204" pitchFamily="34" charset="0"/>
                        <a:cs typeface="+mn-cs"/>
                      </a:endParaRPr>
                    </a:p>
                  </a:txBody>
                  <a:tcPr marL="68580" marR="68580" marT="0" marB="0" anchor="b"/>
                </a:tc>
                <a:tc>
                  <a:txBody>
                    <a:bodyPr/>
                    <a:lstStyle/>
                    <a:p>
                      <a:pPr>
                        <a:spcAft>
                          <a:spcPts val="0"/>
                        </a:spcAft>
                      </a:pPr>
                      <a:r>
                        <a:rPr lang="en-GB" sz="1200">
                          <a:effectLst/>
                          <a:latin typeface="Calibri" panose="020F0502020204030204" pitchFamily="34" charset="0"/>
                          <a:ea typeface="Calibri" panose="020F0502020204030204" pitchFamily="34" charset="0"/>
                        </a:rPr>
                        <a:t>DraftCR for 5GDMS  - TS 28.533</a:t>
                      </a:r>
                      <a:endParaRPr lang="zh-CN" sz="1200">
                        <a:effectLst/>
                        <a:latin typeface="Calibri" panose="020F0502020204030204" pitchFamily="34" charset="0"/>
                        <a:ea typeface="Calibri" panose="020F0502020204030204" pitchFamily="34" charset="0"/>
                      </a:endParaRPr>
                    </a:p>
                    <a:p>
                      <a:pPr>
                        <a:spcAft>
                          <a:spcPts val="0"/>
                        </a:spcAft>
                      </a:pPr>
                      <a:r>
                        <a:rPr lang="en-GB" sz="1200">
                          <a:effectLst/>
                          <a:latin typeface="Calibri" panose="020F0502020204030204" pitchFamily="34" charset="0"/>
                          <a:ea typeface="Calibri" panose="020F0502020204030204" pitchFamily="34" charset="0"/>
                        </a:rPr>
                        <a:t>updated to version 17.0.0</a:t>
                      </a:r>
                      <a:endParaRPr lang="zh-CN" sz="1200">
                        <a:effectLst/>
                        <a:latin typeface="Calibri" panose="020F0502020204030204" pitchFamily="34" charset="0"/>
                        <a:ea typeface="Calibri" panose="020F0502020204030204" pitchFamily="34" charset="0"/>
                      </a:endParaRPr>
                    </a:p>
                  </a:txBody>
                  <a:tcPr marL="68580" marR="68580" marT="0" marB="0"/>
                </a:tc>
                <a:tc>
                  <a:txBody>
                    <a:bodyPr/>
                    <a:lstStyle/>
                    <a:p>
                      <a:pPr>
                        <a:spcAft>
                          <a:spcPts val="0"/>
                        </a:spcAft>
                      </a:pPr>
                      <a:r>
                        <a:rPr lang="en-GB" sz="1200">
                          <a:effectLst/>
                          <a:latin typeface="Calibri" panose="020F0502020204030204" pitchFamily="34" charset="0"/>
                          <a:ea typeface="Calibri" panose="020F0502020204030204" pitchFamily="34" charset="0"/>
                        </a:rPr>
                        <a:t>Huawei</a:t>
                      </a:r>
                      <a:endParaRPr lang="zh-CN" sz="1200">
                        <a:effectLst/>
                        <a:latin typeface="Calibri" panose="020F0502020204030204" pitchFamily="34" charset="0"/>
                        <a:ea typeface="Calibri" panose="020F0502020204030204" pitchFamily="34" charset="0"/>
                      </a:endParaRPr>
                    </a:p>
                  </a:txBody>
                  <a:tcPr marL="68580" marR="68580" marT="0" marB="0"/>
                </a:tc>
                <a:tc>
                  <a:txBody>
                    <a:bodyPr/>
                    <a:lstStyle/>
                    <a:p>
                      <a:pPr>
                        <a:spcAft>
                          <a:spcPts val="0"/>
                        </a:spcAft>
                      </a:pPr>
                      <a:r>
                        <a:rPr lang="en-GB" sz="1200">
                          <a:effectLst/>
                          <a:latin typeface="Calibri" panose="020F0502020204030204" pitchFamily="34" charset="0"/>
                          <a:ea typeface="Calibri" panose="020F0502020204030204" pitchFamily="34" charset="0"/>
                        </a:rPr>
                        <a:t>Brendan</a:t>
                      </a:r>
                      <a:endParaRPr lang="zh-CN" sz="1200">
                        <a:effectLst/>
                        <a:latin typeface="Calibri" panose="020F0502020204030204" pitchFamily="34" charset="0"/>
                        <a:ea typeface="Calibri" panose="020F0502020204030204" pitchFamily="34" charset="0"/>
                      </a:endParaRPr>
                    </a:p>
                  </a:txBody>
                  <a:tcPr marL="68580" marR="68580" marT="0" marB="0"/>
                </a:tc>
                <a:tc>
                  <a:txBody>
                    <a:bodyPr/>
                    <a:lstStyle/>
                    <a:p>
                      <a:pPr>
                        <a:spcAft>
                          <a:spcPts val="0"/>
                        </a:spcAft>
                      </a:pPr>
                      <a:r>
                        <a:rPr lang="en-GB" sz="1200">
                          <a:effectLst/>
                          <a:latin typeface="Calibri" panose="020F0502020204030204" pitchFamily="34" charset="0"/>
                          <a:ea typeface="Calibri" panose="020F0502020204030204" pitchFamily="34" charset="0"/>
                        </a:rPr>
                        <a:t>6.4.16</a:t>
                      </a:r>
                      <a:endParaRPr lang="zh-CN" sz="1200">
                        <a:effectLst/>
                        <a:latin typeface="Calibri" panose="020F0502020204030204" pitchFamily="34" charset="0"/>
                        <a:ea typeface="Calibri" panose="020F0502020204030204" pitchFamily="34" charset="0"/>
                      </a:endParaRPr>
                    </a:p>
                  </a:txBody>
                  <a:tcPr marL="68580" marR="68580" marT="0" marB="0"/>
                </a:tc>
              </a:tr>
              <a:tr h="121044">
                <a:tc>
                  <a:txBody>
                    <a:bodyPr/>
                    <a:lstStyle/>
                    <a:p>
                      <a:pPr marL="0" algn="l" defTabSz="1219170" rtl="0" eaLnBrk="1" latinLnBrk="0" hangingPunct="1">
                        <a:spcAft>
                          <a:spcPts val="0"/>
                        </a:spcAft>
                      </a:pPr>
                      <a:r>
                        <a:rPr lang="en-GB" sz="1200" b="1" kern="1200">
                          <a:solidFill>
                            <a:schemeClr val="lt1"/>
                          </a:solidFill>
                          <a:effectLst/>
                          <a:latin typeface="Calibri" panose="020F0502020204030204" pitchFamily="34" charset="0"/>
                          <a:ea typeface="Calibri" panose="020F0502020204030204" pitchFamily="34" charset="0"/>
                          <a:cs typeface="+mn-cs"/>
                        </a:rPr>
                        <a:t>NA</a:t>
                      </a:r>
                      <a:endParaRPr lang="zh-CN" sz="1200" b="1" kern="1200">
                        <a:solidFill>
                          <a:schemeClr val="lt1"/>
                        </a:solidFill>
                        <a:effectLst/>
                        <a:latin typeface="Calibri" panose="020F0502020204030204" pitchFamily="34" charset="0"/>
                        <a:ea typeface="Calibri" panose="020F0502020204030204" pitchFamily="34" charset="0"/>
                        <a:cs typeface="+mn-cs"/>
                      </a:endParaRPr>
                    </a:p>
                  </a:txBody>
                  <a:tcPr marL="68580" marR="68580" marT="0" marB="0" anchor="b"/>
                </a:tc>
                <a:tc>
                  <a:txBody>
                    <a:bodyPr/>
                    <a:lstStyle/>
                    <a:p>
                      <a:pPr>
                        <a:spcAft>
                          <a:spcPts val="0"/>
                        </a:spcAft>
                      </a:pPr>
                      <a:r>
                        <a:rPr lang="en-GB" sz="1200">
                          <a:effectLst/>
                          <a:latin typeface="Calibri" panose="020F0502020204030204" pitchFamily="34" charset="0"/>
                          <a:ea typeface="Calibri" panose="020F0502020204030204" pitchFamily="34" charset="0"/>
                        </a:rPr>
                        <a:t>DraftCR for 5GDMS  - TS 28.537</a:t>
                      </a:r>
                      <a:endParaRPr lang="zh-CN" sz="1200">
                        <a:effectLst/>
                        <a:latin typeface="Calibri" panose="020F0502020204030204" pitchFamily="34" charset="0"/>
                        <a:ea typeface="Calibri" panose="020F0502020204030204" pitchFamily="34" charset="0"/>
                      </a:endParaRPr>
                    </a:p>
                  </a:txBody>
                  <a:tcPr marL="68580" marR="68580" marT="0" marB="0"/>
                </a:tc>
                <a:tc>
                  <a:txBody>
                    <a:bodyPr/>
                    <a:lstStyle/>
                    <a:p>
                      <a:pPr>
                        <a:spcAft>
                          <a:spcPts val="0"/>
                        </a:spcAft>
                      </a:pPr>
                      <a:r>
                        <a:rPr lang="en-GB" sz="1200">
                          <a:effectLst/>
                          <a:latin typeface="Calibri" panose="020F0502020204030204" pitchFamily="34" charset="0"/>
                          <a:ea typeface="Calibri" panose="020F0502020204030204" pitchFamily="34" charset="0"/>
                        </a:rPr>
                        <a:t>Huawei</a:t>
                      </a:r>
                      <a:endParaRPr lang="zh-CN" sz="1200">
                        <a:effectLst/>
                        <a:latin typeface="Calibri" panose="020F0502020204030204" pitchFamily="34" charset="0"/>
                        <a:ea typeface="Calibri" panose="020F0502020204030204" pitchFamily="34" charset="0"/>
                      </a:endParaRPr>
                    </a:p>
                  </a:txBody>
                  <a:tcPr marL="68580" marR="68580" marT="0" marB="0"/>
                </a:tc>
                <a:tc>
                  <a:txBody>
                    <a:bodyPr/>
                    <a:lstStyle/>
                    <a:p>
                      <a:pPr>
                        <a:spcAft>
                          <a:spcPts val="0"/>
                        </a:spcAft>
                      </a:pPr>
                      <a:r>
                        <a:rPr lang="en-GB" sz="1200">
                          <a:effectLst/>
                          <a:latin typeface="Calibri" panose="020F0502020204030204" pitchFamily="34" charset="0"/>
                          <a:ea typeface="Calibri" panose="020F0502020204030204" pitchFamily="34" charset="0"/>
                        </a:rPr>
                        <a:t>Brendan</a:t>
                      </a:r>
                      <a:endParaRPr lang="zh-CN" sz="1200">
                        <a:effectLst/>
                        <a:latin typeface="Calibri" panose="020F0502020204030204" pitchFamily="34" charset="0"/>
                        <a:ea typeface="Calibri" panose="020F0502020204030204" pitchFamily="34" charset="0"/>
                      </a:endParaRPr>
                    </a:p>
                  </a:txBody>
                  <a:tcPr marL="68580" marR="68580" marT="0" marB="0"/>
                </a:tc>
                <a:tc>
                  <a:txBody>
                    <a:bodyPr/>
                    <a:lstStyle/>
                    <a:p>
                      <a:pPr>
                        <a:spcAft>
                          <a:spcPts val="0"/>
                        </a:spcAft>
                      </a:pPr>
                      <a:r>
                        <a:rPr lang="en-GB" sz="1200">
                          <a:effectLst/>
                          <a:latin typeface="Calibri" panose="020F0502020204030204" pitchFamily="34" charset="0"/>
                          <a:ea typeface="Calibri" panose="020F0502020204030204" pitchFamily="34" charset="0"/>
                        </a:rPr>
                        <a:t>6.4.16</a:t>
                      </a:r>
                      <a:endParaRPr lang="zh-CN" sz="1200">
                        <a:effectLst/>
                        <a:latin typeface="Calibri" panose="020F0502020204030204" pitchFamily="34" charset="0"/>
                        <a:ea typeface="Calibri" panose="020F0502020204030204" pitchFamily="34" charset="0"/>
                      </a:endParaRPr>
                    </a:p>
                  </a:txBody>
                  <a:tcPr marL="68580" marR="68580" marT="0" marB="0"/>
                </a:tc>
              </a:tr>
              <a:tr h="353291">
                <a:tc>
                  <a:txBody>
                    <a:bodyPr/>
                    <a:lstStyle/>
                    <a:p>
                      <a:pPr marL="0" algn="l" defTabSz="1219170" rtl="0" eaLnBrk="1" latinLnBrk="0" hangingPunct="1">
                        <a:spcAft>
                          <a:spcPts val="0"/>
                        </a:spcAft>
                      </a:pPr>
                      <a:r>
                        <a:rPr lang="en-GB" sz="1200" b="1" kern="1200">
                          <a:solidFill>
                            <a:schemeClr val="lt1"/>
                          </a:solidFill>
                          <a:effectLst/>
                          <a:latin typeface="Calibri" panose="020F0502020204030204" pitchFamily="34" charset="0"/>
                          <a:ea typeface="Calibri" panose="020F0502020204030204" pitchFamily="34" charset="0"/>
                          <a:cs typeface="+mn-cs"/>
                        </a:rPr>
                        <a:t>S5-214655-&gt;S5-215056-&gt;NA</a:t>
                      </a:r>
                      <a:endParaRPr lang="zh-CN" sz="1200" b="1" kern="1200">
                        <a:solidFill>
                          <a:schemeClr val="lt1"/>
                        </a:solidFill>
                        <a:effectLst/>
                        <a:latin typeface="Calibri" panose="020F0502020204030204" pitchFamily="34" charset="0"/>
                        <a:ea typeface="Calibri" panose="020F0502020204030204" pitchFamily="34" charset="0"/>
                        <a:cs typeface="+mn-cs"/>
                      </a:endParaRPr>
                    </a:p>
                  </a:txBody>
                  <a:tcPr marL="68580" marR="68580" marT="0" marB="0" anchor="b"/>
                </a:tc>
                <a:tc>
                  <a:txBody>
                    <a:bodyPr/>
                    <a:lstStyle/>
                    <a:p>
                      <a:pPr>
                        <a:spcAft>
                          <a:spcPts val="0"/>
                        </a:spcAft>
                      </a:pPr>
                      <a:r>
                        <a:rPr lang="en-GB" sz="1200">
                          <a:effectLst/>
                          <a:latin typeface="Calibri" panose="020F0502020204030204" pitchFamily="34" charset="0"/>
                          <a:ea typeface="Calibri" panose="020F0502020204030204" pitchFamily="34" charset="0"/>
                        </a:rPr>
                        <a:t>DraftCR for 5GDMS  - TS 28.622</a:t>
                      </a:r>
                      <a:endParaRPr lang="zh-CN" sz="1200">
                        <a:effectLst/>
                        <a:latin typeface="Calibri" panose="020F0502020204030204" pitchFamily="34" charset="0"/>
                        <a:ea typeface="Calibri" panose="020F0502020204030204" pitchFamily="34" charset="0"/>
                      </a:endParaRPr>
                    </a:p>
                    <a:p>
                      <a:pPr>
                        <a:spcAft>
                          <a:spcPts val="0"/>
                        </a:spcAft>
                      </a:pPr>
                      <a:r>
                        <a:rPr lang="en-GB" sz="1200">
                          <a:effectLst/>
                          <a:latin typeface="Calibri" panose="020F0502020204030204" pitchFamily="34" charset="0"/>
                          <a:ea typeface="Calibri" panose="020F0502020204030204" pitchFamily="34" charset="0"/>
                        </a:rPr>
                        <a:t>updated to version 16.9.0</a:t>
                      </a:r>
                      <a:endParaRPr lang="zh-CN" sz="1200">
                        <a:effectLst/>
                        <a:latin typeface="Calibri" panose="020F0502020204030204" pitchFamily="34" charset="0"/>
                        <a:ea typeface="Calibri" panose="020F0502020204030204" pitchFamily="34" charset="0"/>
                      </a:endParaRPr>
                    </a:p>
                  </a:txBody>
                  <a:tcPr marL="68580" marR="68580" marT="0" marB="0"/>
                </a:tc>
                <a:tc>
                  <a:txBody>
                    <a:bodyPr/>
                    <a:lstStyle/>
                    <a:p>
                      <a:pPr>
                        <a:spcAft>
                          <a:spcPts val="0"/>
                        </a:spcAft>
                      </a:pPr>
                      <a:r>
                        <a:rPr lang="en-GB" sz="1200">
                          <a:effectLst/>
                          <a:latin typeface="Calibri" panose="020F0502020204030204" pitchFamily="34" charset="0"/>
                          <a:ea typeface="Calibri" panose="020F0502020204030204" pitchFamily="34" charset="0"/>
                        </a:rPr>
                        <a:t>Huawei</a:t>
                      </a:r>
                      <a:endParaRPr lang="zh-CN" sz="1200">
                        <a:effectLst/>
                        <a:latin typeface="Calibri" panose="020F0502020204030204" pitchFamily="34" charset="0"/>
                        <a:ea typeface="Calibri" panose="020F0502020204030204" pitchFamily="34" charset="0"/>
                      </a:endParaRPr>
                    </a:p>
                  </a:txBody>
                  <a:tcPr marL="68580" marR="68580" marT="0" marB="0"/>
                </a:tc>
                <a:tc>
                  <a:txBody>
                    <a:bodyPr/>
                    <a:lstStyle/>
                    <a:p>
                      <a:pPr>
                        <a:spcAft>
                          <a:spcPts val="0"/>
                        </a:spcAft>
                      </a:pPr>
                      <a:r>
                        <a:rPr lang="en-GB" sz="1200">
                          <a:effectLst/>
                          <a:latin typeface="Calibri" panose="020F0502020204030204" pitchFamily="34" charset="0"/>
                          <a:ea typeface="Calibri" panose="020F0502020204030204" pitchFamily="34" charset="0"/>
                        </a:rPr>
                        <a:t>Brendan</a:t>
                      </a:r>
                      <a:endParaRPr lang="zh-CN" sz="1200">
                        <a:effectLst/>
                        <a:latin typeface="Calibri" panose="020F0502020204030204" pitchFamily="34" charset="0"/>
                        <a:ea typeface="Calibri" panose="020F0502020204030204" pitchFamily="34" charset="0"/>
                      </a:endParaRPr>
                    </a:p>
                  </a:txBody>
                  <a:tcPr marL="68580" marR="68580" marT="0" marB="0"/>
                </a:tc>
                <a:tc>
                  <a:txBody>
                    <a:bodyPr/>
                    <a:lstStyle/>
                    <a:p>
                      <a:pPr>
                        <a:spcAft>
                          <a:spcPts val="0"/>
                        </a:spcAft>
                      </a:pPr>
                      <a:r>
                        <a:rPr lang="en-GB" sz="1200">
                          <a:effectLst/>
                          <a:latin typeface="Calibri" panose="020F0502020204030204" pitchFamily="34" charset="0"/>
                          <a:ea typeface="Calibri" panose="020F0502020204030204" pitchFamily="34" charset="0"/>
                        </a:rPr>
                        <a:t>6.4.16</a:t>
                      </a:r>
                      <a:endParaRPr lang="zh-CN" sz="1200">
                        <a:effectLst/>
                        <a:latin typeface="Calibri" panose="020F0502020204030204" pitchFamily="34" charset="0"/>
                        <a:ea typeface="Calibri" panose="020F0502020204030204" pitchFamily="34" charset="0"/>
                      </a:endParaRPr>
                    </a:p>
                  </a:txBody>
                  <a:tcPr marL="68580" marR="68580" marT="0" marB="0"/>
                </a:tc>
              </a:tr>
              <a:tr h="326967">
                <a:tc>
                  <a:txBody>
                    <a:bodyPr/>
                    <a:lstStyle/>
                    <a:p>
                      <a:pPr>
                        <a:spcAft>
                          <a:spcPts val="0"/>
                        </a:spcAft>
                      </a:pPr>
                      <a:r>
                        <a:rPr lang="en-GB" sz="1200">
                          <a:effectLst/>
                          <a:latin typeface="Calibri" panose="020F0502020204030204" pitchFamily="34" charset="0"/>
                          <a:ea typeface="Calibri" panose="020F0502020204030204" pitchFamily="34" charset="0"/>
                        </a:rPr>
                        <a:t>S5-214656-&gt;S5-215057-&gt;NA</a:t>
                      </a:r>
                      <a:endParaRPr lang="zh-CN" sz="1200">
                        <a:effectLst/>
                        <a:latin typeface="Calibri" panose="020F0502020204030204" pitchFamily="34" charset="0"/>
                        <a:ea typeface="Calibri" panose="020F0502020204030204" pitchFamily="34" charset="0"/>
                      </a:endParaRPr>
                    </a:p>
                    <a:p>
                      <a:pPr>
                        <a:spcAft>
                          <a:spcPts val="0"/>
                        </a:spcAft>
                      </a:pPr>
                      <a:r>
                        <a:rPr lang="en-GB" sz="1200">
                          <a:effectLst/>
                          <a:latin typeface="Calibri" panose="020F0502020204030204" pitchFamily="34" charset="0"/>
                          <a:ea typeface="Calibri" panose="020F0502020204030204" pitchFamily="34" charset="0"/>
                        </a:rPr>
                        <a:t>S5-216090</a:t>
                      </a:r>
                      <a:endParaRPr lang="zh-CN" sz="1200">
                        <a:effectLst/>
                        <a:latin typeface="Calibri" panose="020F0502020204030204" pitchFamily="34" charset="0"/>
                        <a:ea typeface="Calibri" panose="020F0502020204030204" pitchFamily="34" charset="0"/>
                      </a:endParaRPr>
                    </a:p>
                  </a:txBody>
                  <a:tcPr marL="68580" marR="68580" marT="0" marB="0" anchor="b"/>
                </a:tc>
                <a:tc>
                  <a:txBody>
                    <a:bodyPr/>
                    <a:lstStyle/>
                    <a:p>
                      <a:pPr>
                        <a:spcAft>
                          <a:spcPts val="0"/>
                        </a:spcAft>
                      </a:pPr>
                      <a:r>
                        <a:rPr lang="en-GB" sz="1200">
                          <a:effectLst/>
                          <a:latin typeface="Calibri" panose="020F0502020204030204" pitchFamily="34" charset="0"/>
                          <a:ea typeface="Calibri" panose="020F0502020204030204" pitchFamily="34" charset="0"/>
                        </a:rPr>
                        <a:t>DraftCR for 5GDMS  - TS 28.623</a:t>
                      </a:r>
                      <a:endParaRPr lang="zh-CN" sz="1200">
                        <a:effectLst/>
                        <a:latin typeface="Calibri" panose="020F0502020204030204" pitchFamily="34" charset="0"/>
                        <a:ea typeface="Calibri" panose="020F0502020204030204" pitchFamily="34" charset="0"/>
                      </a:endParaRPr>
                    </a:p>
                    <a:p>
                      <a:pPr>
                        <a:spcAft>
                          <a:spcPts val="0"/>
                        </a:spcAft>
                      </a:pPr>
                      <a:r>
                        <a:rPr lang="en-GB" sz="1200">
                          <a:effectLst/>
                          <a:latin typeface="Calibri" panose="020F0502020204030204" pitchFamily="34" charset="0"/>
                          <a:ea typeface="Calibri" panose="020F0502020204030204" pitchFamily="34" charset="0"/>
                        </a:rPr>
                        <a:t>updated to version 16.9.0</a:t>
                      </a:r>
                      <a:endParaRPr lang="zh-CN" sz="1200">
                        <a:effectLst/>
                        <a:latin typeface="Calibri" panose="020F0502020204030204" pitchFamily="34" charset="0"/>
                        <a:ea typeface="Calibri" panose="020F0502020204030204" pitchFamily="34" charset="0"/>
                      </a:endParaRPr>
                    </a:p>
                  </a:txBody>
                  <a:tcPr marL="68580" marR="68580" marT="0" marB="0"/>
                </a:tc>
                <a:tc>
                  <a:txBody>
                    <a:bodyPr/>
                    <a:lstStyle/>
                    <a:p>
                      <a:pPr>
                        <a:spcAft>
                          <a:spcPts val="0"/>
                        </a:spcAft>
                      </a:pPr>
                      <a:r>
                        <a:rPr lang="en-GB" sz="1200">
                          <a:effectLst/>
                          <a:latin typeface="Calibri" panose="020F0502020204030204" pitchFamily="34" charset="0"/>
                          <a:ea typeface="Calibri" panose="020F0502020204030204" pitchFamily="34" charset="0"/>
                        </a:rPr>
                        <a:t>Huawei</a:t>
                      </a:r>
                      <a:endParaRPr lang="zh-CN" sz="1200">
                        <a:effectLst/>
                        <a:latin typeface="Calibri" panose="020F0502020204030204" pitchFamily="34" charset="0"/>
                        <a:ea typeface="Calibri" panose="020F0502020204030204" pitchFamily="34" charset="0"/>
                      </a:endParaRPr>
                    </a:p>
                  </a:txBody>
                  <a:tcPr marL="68580" marR="68580" marT="0" marB="0"/>
                </a:tc>
                <a:tc>
                  <a:txBody>
                    <a:bodyPr/>
                    <a:lstStyle/>
                    <a:p>
                      <a:pPr>
                        <a:spcAft>
                          <a:spcPts val="0"/>
                        </a:spcAft>
                      </a:pPr>
                      <a:r>
                        <a:rPr lang="en-GB" sz="1200">
                          <a:effectLst/>
                          <a:latin typeface="Calibri" panose="020F0502020204030204" pitchFamily="34" charset="0"/>
                          <a:ea typeface="Calibri" panose="020F0502020204030204" pitchFamily="34" charset="0"/>
                        </a:rPr>
                        <a:t>Brendan</a:t>
                      </a:r>
                      <a:endParaRPr lang="zh-CN" sz="1200">
                        <a:effectLst/>
                        <a:latin typeface="Calibri" panose="020F0502020204030204" pitchFamily="34" charset="0"/>
                        <a:ea typeface="Calibri" panose="020F0502020204030204" pitchFamily="34" charset="0"/>
                      </a:endParaRPr>
                    </a:p>
                  </a:txBody>
                  <a:tcPr marL="68580" marR="68580" marT="0" marB="0"/>
                </a:tc>
                <a:tc>
                  <a:txBody>
                    <a:bodyPr/>
                    <a:lstStyle/>
                    <a:p>
                      <a:pPr>
                        <a:spcAft>
                          <a:spcPts val="0"/>
                        </a:spcAft>
                      </a:pPr>
                      <a:r>
                        <a:rPr lang="en-GB" sz="1200">
                          <a:effectLst/>
                          <a:latin typeface="Calibri" panose="020F0502020204030204" pitchFamily="34" charset="0"/>
                          <a:ea typeface="Calibri" panose="020F0502020204030204" pitchFamily="34" charset="0"/>
                        </a:rPr>
                        <a:t>6.4.16</a:t>
                      </a:r>
                      <a:endParaRPr lang="zh-CN" sz="1200">
                        <a:effectLst/>
                        <a:latin typeface="Calibri" panose="020F0502020204030204" pitchFamily="34" charset="0"/>
                        <a:ea typeface="Calibri" panose="020F0502020204030204" pitchFamily="34" charset="0"/>
                      </a:endParaRPr>
                    </a:p>
                  </a:txBody>
                  <a:tcPr marL="68580" marR="68580" marT="0" marB="0"/>
                </a:tc>
              </a:tr>
              <a:tr h="242088">
                <a:tc>
                  <a:txBody>
                    <a:bodyPr/>
                    <a:lstStyle/>
                    <a:p>
                      <a:pPr>
                        <a:spcAft>
                          <a:spcPts val="0"/>
                        </a:spcAft>
                      </a:pPr>
                      <a:r>
                        <a:rPr lang="en-GB" sz="1200">
                          <a:effectLst/>
                          <a:latin typeface="Calibri" panose="020F0502020204030204" pitchFamily="34" charset="0"/>
                          <a:ea typeface="Calibri" panose="020F0502020204030204" pitchFamily="34" charset="0"/>
                        </a:rPr>
                        <a:t>S5-214759</a:t>
                      </a:r>
                      <a:endParaRPr lang="zh-CN" sz="1200">
                        <a:effectLst/>
                        <a:latin typeface="Calibri" panose="020F0502020204030204" pitchFamily="34" charset="0"/>
                        <a:ea typeface="Calibri" panose="020F0502020204030204" pitchFamily="34" charset="0"/>
                      </a:endParaRPr>
                    </a:p>
                  </a:txBody>
                  <a:tcPr marL="68580" marR="68580" marT="0" marB="0"/>
                </a:tc>
                <a:tc>
                  <a:txBody>
                    <a:bodyPr/>
                    <a:lstStyle/>
                    <a:p>
                      <a:pPr>
                        <a:spcAft>
                          <a:spcPts val="0"/>
                        </a:spcAft>
                      </a:pPr>
                      <a:r>
                        <a:rPr lang="en-GB" sz="1200">
                          <a:effectLst/>
                          <a:latin typeface="Calibri" panose="020F0502020204030204" pitchFamily="34" charset="0"/>
                          <a:ea typeface="Calibri" panose="020F0502020204030204" pitchFamily="34" charset="0"/>
                        </a:rPr>
                        <a:t>DraftCR for eQoE - TS 28.405</a:t>
                      </a:r>
                      <a:endParaRPr lang="zh-CN" sz="1200">
                        <a:effectLst/>
                        <a:latin typeface="Calibri" panose="020F0502020204030204" pitchFamily="34" charset="0"/>
                        <a:ea typeface="Calibri" panose="020F0502020204030204" pitchFamily="34" charset="0"/>
                      </a:endParaRPr>
                    </a:p>
                  </a:txBody>
                  <a:tcPr marL="68580" marR="68580" marT="0" marB="0"/>
                </a:tc>
                <a:tc>
                  <a:txBody>
                    <a:bodyPr/>
                    <a:lstStyle/>
                    <a:p>
                      <a:pPr>
                        <a:spcAft>
                          <a:spcPts val="0"/>
                        </a:spcAft>
                      </a:pPr>
                      <a:r>
                        <a:rPr lang="en-GB" sz="1200">
                          <a:effectLst/>
                          <a:latin typeface="Calibri" panose="020F0502020204030204" pitchFamily="34" charset="0"/>
                          <a:ea typeface="Calibri" panose="020F0502020204030204" pitchFamily="34" charset="0"/>
                        </a:rPr>
                        <a:t>Ericsson</a:t>
                      </a:r>
                      <a:endParaRPr lang="zh-CN" sz="1200">
                        <a:effectLst/>
                        <a:latin typeface="Calibri" panose="020F0502020204030204" pitchFamily="34" charset="0"/>
                        <a:ea typeface="Calibri" panose="020F0502020204030204" pitchFamily="34" charset="0"/>
                      </a:endParaRPr>
                    </a:p>
                  </a:txBody>
                  <a:tcPr marL="68580" marR="68580" marT="0" marB="0"/>
                </a:tc>
                <a:tc>
                  <a:txBody>
                    <a:bodyPr/>
                    <a:lstStyle/>
                    <a:p>
                      <a:pPr>
                        <a:spcAft>
                          <a:spcPts val="0"/>
                        </a:spcAft>
                      </a:pPr>
                      <a:r>
                        <a:rPr lang="en-GB" sz="1200">
                          <a:effectLst/>
                          <a:latin typeface="Calibri" panose="020F0502020204030204" pitchFamily="34" charset="0"/>
                          <a:ea typeface="Calibri" panose="020F0502020204030204" pitchFamily="34" charset="0"/>
                        </a:rPr>
                        <a:t>Robert Petersen</a:t>
                      </a:r>
                      <a:endParaRPr lang="zh-CN" sz="1200">
                        <a:effectLst/>
                        <a:latin typeface="Calibri" panose="020F0502020204030204" pitchFamily="34" charset="0"/>
                        <a:ea typeface="Calibri" panose="020F0502020204030204" pitchFamily="34" charset="0"/>
                      </a:endParaRPr>
                    </a:p>
                  </a:txBody>
                  <a:tcPr marL="68580" marR="68580" marT="0" marB="0"/>
                </a:tc>
                <a:tc>
                  <a:txBody>
                    <a:bodyPr/>
                    <a:lstStyle/>
                    <a:p>
                      <a:pPr>
                        <a:spcAft>
                          <a:spcPts val="0"/>
                        </a:spcAft>
                      </a:pPr>
                      <a:r>
                        <a:rPr lang="en-GB" sz="1200">
                          <a:effectLst/>
                          <a:latin typeface="Calibri" panose="020F0502020204030204" pitchFamily="34" charset="0"/>
                          <a:ea typeface="Calibri" panose="020F0502020204030204" pitchFamily="34" charset="0"/>
                        </a:rPr>
                        <a:t>6.4.5</a:t>
                      </a:r>
                      <a:endParaRPr lang="zh-CN" sz="1200">
                        <a:effectLst/>
                        <a:latin typeface="Calibri" panose="020F0502020204030204" pitchFamily="34" charset="0"/>
                        <a:ea typeface="Calibri" panose="020F0502020204030204" pitchFamily="34" charset="0"/>
                      </a:endParaRPr>
                    </a:p>
                  </a:txBody>
                  <a:tcPr marL="68580" marR="68580" marT="0" marB="0"/>
                </a:tc>
              </a:tr>
              <a:tr h="242088">
                <a:tc>
                  <a:txBody>
                    <a:bodyPr/>
                    <a:lstStyle/>
                    <a:p>
                      <a:pPr>
                        <a:spcAft>
                          <a:spcPts val="0"/>
                        </a:spcAft>
                      </a:pPr>
                      <a:r>
                        <a:rPr lang="en-GB" sz="1200">
                          <a:effectLst/>
                          <a:latin typeface="Calibri" panose="020F0502020204030204" pitchFamily="34" charset="0"/>
                          <a:ea typeface="Calibri" panose="020F0502020204030204" pitchFamily="34" charset="0"/>
                        </a:rPr>
                        <a:t>S5-215364</a:t>
                      </a:r>
                      <a:endParaRPr lang="zh-CN" sz="1200">
                        <a:effectLst/>
                        <a:latin typeface="Calibri" panose="020F0502020204030204" pitchFamily="34" charset="0"/>
                        <a:ea typeface="Calibri" panose="020F0502020204030204" pitchFamily="34" charset="0"/>
                      </a:endParaRPr>
                    </a:p>
                  </a:txBody>
                  <a:tcPr marL="68580" marR="68580" marT="0" marB="0" anchor="b"/>
                </a:tc>
                <a:tc>
                  <a:txBody>
                    <a:bodyPr/>
                    <a:lstStyle/>
                    <a:p>
                      <a:pPr>
                        <a:spcAft>
                          <a:spcPts val="0"/>
                        </a:spcAft>
                      </a:pPr>
                      <a:r>
                        <a:rPr lang="en-GB" sz="1200">
                          <a:effectLst/>
                          <a:latin typeface="Calibri" panose="020F0502020204030204" pitchFamily="34" charset="0"/>
                          <a:ea typeface="Calibri" panose="020F0502020204030204" pitchFamily="34" charset="0"/>
                        </a:rPr>
                        <a:t>DraftCR for MADCOL TS 28.622</a:t>
                      </a:r>
                      <a:endParaRPr lang="zh-CN" sz="1200">
                        <a:effectLst/>
                        <a:latin typeface="Calibri" panose="020F0502020204030204" pitchFamily="34" charset="0"/>
                        <a:ea typeface="Calibri" panose="020F0502020204030204" pitchFamily="34" charset="0"/>
                      </a:endParaRPr>
                    </a:p>
                  </a:txBody>
                  <a:tcPr marL="68580" marR="68580" marT="0" marB="0"/>
                </a:tc>
                <a:tc>
                  <a:txBody>
                    <a:bodyPr/>
                    <a:lstStyle/>
                    <a:p>
                      <a:pPr>
                        <a:spcAft>
                          <a:spcPts val="0"/>
                        </a:spcAft>
                      </a:pPr>
                      <a:r>
                        <a:rPr lang="en-GB" sz="1200">
                          <a:effectLst/>
                          <a:latin typeface="Calibri" panose="020F0502020204030204" pitchFamily="34" charset="0"/>
                          <a:ea typeface="Calibri" panose="020F0502020204030204" pitchFamily="34" charset="0"/>
                        </a:rPr>
                        <a:t>Nokia</a:t>
                      </a:r>
                      <a:endParaRPr lang="zh-CN" sz="1200">
                        <a:effectLst/>
                        <a:latin typeface="Calibri" panose="020F0502020204030204" pitchFamily="34" charset="0"/>
                        <a:ea typeface="Calibri" panose="020F0502020204030204" pitchFamily="34" charset="0"/>
                      </a:endParaRPr>
                    </a:p>
                  </a:txBody>
                  <a:tcPr marL="68580" marR="68580" marT="0" marB="0"/>
                </a:tc>
                <a:tc>
                  <a:txBody>
                    <a:bodyPr/>
                    <a:lstStyle/>
                    <a:p>
                      <a:pPr>
                        <a:spcAft>
                          <a:spcPts val="0"/>
                        </a:spcAft>
                      </a:pPr>
                      <a:r>
                        <a:rPr lang="en-GB" sz="1200">
                          <a:effectLst/>
                          <a:latin typeface="Calibri" panose="020F0502020204030204" pitchFamily="34" charset="0"/>
                          <a:ea typeface="Calibri" panose="020F0502020204030204" pitchFamily="34" charset="0"/>
                        </a:rPr>
                        <a:t>Olaf Pollakowski</a:t>
                      </a:r>
                      <a:endParaRPr lang="zh-CN" sz="1200">
                        <a:effectLst/>
                        <a:latin typeface="Calibri" panose="020F0502020204030204" pitchFamily="34" charset="0"/>
                        <a:ea typeface="Calibri" panose="020F0502020204030204" pitchFamily="34" charset="0"/>
                      </a:endParaRPr>
                    </a:p>
                  </a:txBody>
                  <a:tcPr marL="68580" marR="68580" marT="0" marB="0"/>
                </a:tc>
                <a:tc>
                  <a:txBody>
                    <a:bodyPr/>
                    <a:lstStyle/>
                    <a:p>
                      <a:pPr>
                        <a:spcAft>
                          <a:spcPts val="0"/>
                        </a:spcAft>
                      </a:pPr>
                      <a:r>
                        <a:rPr lang="en-GB" sz="1200">
                          <a:effectLst/>
                          <a:latin typeface="Calibri" panose="020F0502020204030204" pitchFamily="34" charset="0"/>
                          <a:ea typeface="Calibri" panose="020F0502020204030204" pitchFamily="34" charset="0"/>
                        </a:rPr>
                        <a:t>6.4.8</a:t>
                      </a:r>
                      <a:endParaRPr lang="zh-CN" sz="1200">
                        <a:effectLst/>
                        <a:latin typeface="Calibri" panose="020F0502020204030204" pitchFamily="34" charset="0"/>
                        <a:ea typeface="Calibri" panose="020F0502020204030204" pitchFamily="34" charset="0"/>
                      </a:endParaRPr>
                    </a:p>
                  </a:txBody>
                  <a:tcPr marL="68580" marR="68580" marT="0" marB="0"/>
                </a:tc>
              </a:tr>
              <a:tr h="242088">
                <a:tc>
                  <a:txBody>
                    <a:bodyPr/>
                    <a:lstStyle/>
                    <a:p>
                      <a:pPr>
                        <a:spcAft>
                          <a:spcPts val="0"/>
                        </a:spcAft>
                      </a:pPr>
                      <a:r>
                        <a:rPr lang="en-GB" sz="1200">
                          <a:effectLst/>
                          <a:latin typeface="Calibri" panose="020F0502020204030204" pitchFamily="34" charset="0"/>
                          <a:ea typeface="Calibri" panose="020F0502020204030204" pitchFamily="34" charset="0"/>
                        </a:rPr>
                        <a:t>S5-215492 </a:t>
                      </a:r>
                      <a:endParaRPr lang="zh-CN" sz="1200">
                        <a:effectLst/>
                        <a:latin typeface="Calibri" panose="020F0502020204030204" pitchFamily="34" charset="0"/>
                        <a:ea typeface="Calibri" panose="020F0502020204030204" pitchFamily="34" charset="0"/>
                      </a:endParaRPr>
                    </a:p>
                  </a:txBody>
                  <a:tcPr marL="68580" marR="68580" marT="0" marB="0" anchor="b"/>
                </a:tc>
                <a:tc>
                  <a:txBody>
                    <a:bodyPr/>
                    <a:lstStyle/>
                    <a:p>
                      <a:pPr>
                        <a:spcAft>
                          <a:spcPts val="0"/>
                        </a:spcAft>
                      </a:pPr>
                      <a:r>
                        <a:rPr lang="en-GB" sz="1200">
                          <a:effectLst/>
                          <a:latin typeface="Calibri" panose="020F0502020204030204" pitchFamily="34" charset="0"/>
                          <a:ea typeface="Calibri" panose="020F0502020204030204" pitchFamily="34" charset="0"/>
                        </a:rPr>
                        <a:t>DraftCR for MADCOL TS 28.537</a:t>
                      </a:r>
                      <a:endParaRPr lang="zh-CN" sz="1200">
                        <a:effectLst/>
                        <a:latin typeface="Calibri" panose="020F0502020204030204" pitchFamily="34" charset="0"/>
                        <a:ea typeface="Calibri" panose="020F0502020204030204" pitchFamily="34" charset="0"/>
                      </a:endParaRPr>
                    </a:p>
                  </a:txBody>
                  <a:tcPr marL="68580" marR="68580" marT="0" marB="0"/>
                </a:tc>
                <a:tc>
                  <a:txBody>
                    <a:bodyPr/>
                    <a:lstStyle/>
                    <a:p>
                      <a:pPr>
                        <a:spcAft>
                          <a:spcPts val="0"/>
                        </a:spcAft>
                      </a:pPr>
                      <a:r>
                        <a:rPr lang="en-GB" sz="1200">
                          <a:effectLst/>
                          <a:latin typeface="Calibri" panose="020F0502020204030204" pitchFamily="34" charset="0"/>
                          <a:ea typeface="Calibri" panose="020F0502020204030204" pitchFamily="34" charset="0"/>
                        </a:rPr>
                        <a:t>Nokia</a:t>
                      </a:r>
                      <a:endParaRPr lang="zh-CN" sz="1200">
                        <a:effectLst/>
                        <a:latin typeface="Calibri" panose="020F0502020204030204" pitchFamily="34" charset="0"/>
                        <a:ea typeface="Calibri" panose="020F0502020204030204" pitchFamily="34" charset="0"/>
                      </a:endParaRPr>
                    </a:p>
                  </a:txBody>
                  <a:tcPr marL="68580" marR="68580" marT="0" marB="0"/>
                </a:tc>
                <a:tc>
                  <a:txBody>
                    <a:bodyPr/>
                    <a:lstStyle/>
                    <a:p>
                      <a:pPr>
                        <a:spcAft>
                          <a:spcPts val="0"/>
                        </a:spcAft>
                      </a:pPr>
                      <a:r>
                        <a:rPr lang="en-GB" sz="1200">
                          <a:effectLst/>
                          <a:latin typeface="Calibri" panose="020F0502020204030204" pitchFamily="34" charset="0"/>
                          <a:ea typeface="Calibri" panose="020F0502020204030204" pitchFamily="34" charset="0"/>
                        </a:rPr>
                        <a:t>Olaf Pollakowski</a:t>
                      </a:r>
                      <a:endParaRPr lang="zh-CN" sz="1200">
                        <a:effectLst/>
                        <a:latin typeface="Calibri" panose="020F0502020204030204" pitchFamily="34" charset="0"/>
                        <a:ea typeface="Calibri" panose="020F0502020204030204" pitchFamily="34" charset="0"/>
                      </a:endParaRPr>
                    </a:p>
                  </a:txBody>
                  <a:tcPr marL="68580" marR="68580" marT="0" marB="0"/>
                </a:tc>
                <a:tc>
                  <a:txBody>
                    <a:bodyPr/>
                    <a:lstStyle/>
                    <a:p>
                      <a:pPr>
                        <a:spcAft>
                          <a:spcPts val="0"/>
                        </a:spcAft>
                      </a:pPr>
                      <a:r>
                        <a:rPr lang="en-GB" sz="1200">
                          <a:effectLst/>
                          <a:latin typeface="Calibri" panose="020F0502020204030204" pitchFamily="34" charset="0"/>
                          <a:ea typeface="Calibri" panose="020F0502020204030204" pitchFamily="34" charset="0"/>
                        </a:rPr>
                        <a:t>6.4.8</a:t>
                      </a:r>
                      <a:endParaRPr lang="zh-CN" sz="1200">
                        <a:effectLst/>
                        <a:latin typeface="Calibri" panose="020F0502020204030204" pitchFamily="34" charset="0"/>
                        <a:ea typeface="Calibri" panose="020F0502020204030204" pitchFamily="34" charset="0"/>
                      </a:endParaRPr>
                    </a:p>
                  </a:txBody>
                  <a:tcPr marL="68580" marR="68580" marT="0" marB="0"/>
                </a:tc>
              </a:tr>
              <a:tr h="242088">
                <a:tc>
                  <a:txBody>
                    <a:bodyPr/>
                    <a:lstStyle/>
                    <a:p>
                      <a:pPr>
                        <a:spcAft>
                          <a:spcPts val="0"/>
                        </a:spcAft>
                      </a:pPr>
                      <a:r>
                        <a:rPr lang="en-GB" sz="1200">
                          <a:effectLst/>
                          <a:latin typeface="Calibri" panose="020F0502020204030204" pitchFamily="34" charset="0"/>
                          <a:ea typeface="Calibri" panose="020F0502020204030204" pitchFamily="34" charset="0"/>
                        </a:rPr>
                        <a:t>S5-214592</a:t>
                      </a:r>
                      <a:endParaRPr lang="zh-CN" sz="1200">
                        <a:effectLst/>
                        <a:latin typeface="Calibri" panose="020F0502020204030204" pitchFamily="34" charset="0"/>
                        <a:ea typeface="Calibri" panose="020F0502020204030204" pitchFamily="34" charset="0"/>
                      </a:endParaRPr>
                    </a:p>
                  </a:txBody>
                  <a:tcPr marL="68580" marR="68580" marT="0" marB="0"/>
                </a:tc>
                <a:tc>
                  <a:txBody>
                    <a:bodyPr/>
                    <a:lstStyle/>
                    <a:p>
                      <a:pPr>
                        <a:spcAft>
                          <a:spcPts val="0"/>
                        </a:spcAft>
                      </a:pPr>
                      <a:r>
                        <a:rPr lang="en-GB" sz="1200">
                          <a:effectLst/>
                          <a:latin typeface="Calibri" panose="020F0502020204030204" pitchFamily="34" charset="0"/>
                          <a:ea typeface="Calibri" panose="020F0502020204030204" pitchFamily="34" charset="0"/>
                        </a:rPr>
                        <a:t>DraftCR for FIMA TS 28.537</a:t>
                      </a:r>
                      <a:endParaRPr lang="zh-CN" sz="1200">
                        <a:effectLst/>
                        <a:latin typeface="Calibri" panose="020F0502020204030204" pitchFamily="34" charset="0"/>
                        <a:ea typeface="Calibri" panose="020F0502020204030204" pitchFamily="34" charset="0"/>
                      </a:endParaRPr>
                    </a:p>
                  </a:txBody>
                  <a:tcPr marL="68580" marR="68580" marT="0" marB="0"/>
                </a:tc>
                <a:tc>
                  <a:txBody>
                    <a:bodyPr/>
                    <a:lstStyle/>
                    <a:p>
                      <a:pPr>
                        <a:spcAft>
                          <a:spcPts val="0"/>
                        </a:spcAft>
                      </a:pPr>
                      <a:r>
                        <a:rPr lang="en-GB" sz="1200">
                          <a:effectLst/>
                          <a:latin typeface="Calibri" panose="020F0502020204030204" pitchFamily="34" charset="0"/>
                          <a:ea typeface="Calibri" panose="020F0502020204030204" pitchFamily="34" charset="0"/>
                        </a:rPr>
                        <a:t>Nokia</a:t>
                      </a:r>
                      <a:endParaRPr lang="zh-CN" sz="1200">
                        <a:effectLst/>
                        <a:latin typeface="Calibri" panose="020F0502020204030204" pitchFamily="34" charset="0"/>
                        <a:ea typeface="Calibri" panose="020F0502020204030204" pitchFamily="34" charset="0"/>
                      </a:endParaRPr>
                    </a:p>
                  </a:txBody>
                  <a:tcPr marL="68580" marR="68580" marT="0" marB="0"/>
                </a:tc>
                <a:tc>
                  <a:txBody>
                    <a:bodyPr/>
                    <a:lstStyle/>
                    <a:p>
                      <a:pPr>
                        <a:spcAft>
                          <a:spcPts val="0"/>
                        </a:spcAft>
                      </a:pPr>
                      <a:r>
                        <a:rPr lang="en-GB" sz="1200">
                          <a:effectLst/>
                          <a:latin typeface="Calibri" panose="020F0502020204030204" pitchFamily="34" charset="0"/>
                          <a:ea typeface="Calibri" panose="020F0502020204030204" pitchFamily="34" charset="0"/>
                        </a:rPr>
                        <a:t>Olaf Pollakowski</a:t>
                      </a:r>
                      <a:endParaRPr lang="zh-CN" sz="1200">
                        <a:effectLst/>
                        <a:latin typeface="Calibri" panose="020F0502020204030204" pitchFamily="34" charset="0"/>
                        <a:ea typeface="Calibri" panose="020F0502020204030204" pitchFamily="34" charset="0"/>
                      </a:endParaRPr>
                    </a:p>
                  </a:txBody>
                  <a:tcPr marL="68580" marR="68580" marT="0" marB="0"/>
                </a:tc>
                <a:tc>
                  <a:txBody>
                    <a:bodyPr/>
                    <a:lstStyle/>
                    <a:p>
                      <a:pPr>
                        <a:spcAft>
                          <a:spcPts val="0"/>
                        </a:spcAft>
                      </a:pPr>
                      <a:r>
                        <a:rPr lang="en-GB" sz="1200">
                          <a:effectLst/>
                          <a:latin typeface="Calibri" panose="020F0502020204030204" pitchFamily="34" charset="0"/>
                          <a:ea typeface="Calibri" panose="020F0502020204030204" pitchFamily="34" charset="0"/>
                        </a:rPr>
                        <a:t>6.4.20</a:t>
                      </a:r>
                      <a:endParaRPr lang="zh-CN" sz="1200">
                        <a:effectLst/>
                        <a:latin typeface="Calibri" panose="020F0502020204030204" pitchFamily="34" charset="0"/>
                        <a:ea typeface="Calibri" panose="020F0502020204030204" pitchFamily="34" charset="0"/>
                      </a:endParaRPr>
                    </a:p>
                  </a:txBody>
                  <a:tcPr marL="68580" marR="68580" marT="0" marB="0"/>
                </a:tc>
              </a:tr>
              <a:tr h="242088">
                <a:tc>
                  <a:txBody>
                    <a:bodyPr/>
                    <a:lstStyle/>
                    <a:p>
                      <a:pPr>
                        <a:spcAft>
                          <a:spcPts val="0"/>
                        </a:spcAft>
                      </a:pPr>
                      <a:r>
                        <a:rPr lang="en-GB" sz="1200">
                          <a:effectLst/>
                          <a:latin typeface="Calibri" panose="020F0502020204030204" pitchFamily="34" charset="0"/>
                          <a:ea typeface="Calibri" panose="020F0502020204030204" pitchFamily="34" charset="0"/>
                        </a:rPr>
                        <a:t>S5-214758-&gt;S5-216597(email approval)</a:t>
                      </a:r>
                      <a:endParaRPr lang="zh-CN" sz="1200">
                        <a:effectLst/>
                        <a:latin typeface="Calibri" panose="020F0502020204030204" pitchFamily="34" charset="0"/>
                        <a:ea typeface="Calibri" panose="020F0502020204030204" pitchFamily="34" charset="0"/>
                      </a:endParaRPr>
                    </a:p>
                  </a:txBody>
                  <a:tcPr marL="68580" marR="68580" marT="0" marB="0"/>
                </a:tc>
                <a:tc>
                  <a:txBody>
                    <a:bodyPr/>
                    <a:lstStyle/>
                    <a:p>
                      <a:pPr>
                        <a:spcAft>
                          <a:spcPts val="0"/>
                        </a:spcAft>
                      </a:pPr>
                      <a:r>
                        <a:rPr lang="en-GB" sz="1200">
                          <a:effectLst/>
                          <a:latin typeface="Calibri" panose="020F0502020204030204" pitchFamily="34" charset="0"/>
                          <a:ea typeface="Calibri" panose="020F0502020204030204" pitchFamily="34" charset="0"/>
                        </a:rPr>
                        <a:t>DraftCR for FIMA TS 28.622</a:t>
                      </a:r>
                      <a:endParaRPr lang="zh-CN" sz="1200">
                        <a:effectLst/>
                        <a:latin typeface="Calibri" panose="020F0502020204030204" pitchFamily="34" charset="0"/>
                        <a:ea typeface="Calibri" panose="020F0502020204030204" pitchFamily="34" charset="0"/>
                      </a:endParaRPr>
                    </a:p>
                  </a:txBody>
                  <a:tcPr marL="68580" marR="68580" marT="0" marB="0"/>
                </a:tc>
                <a:tc>
                  <a:txBody>
                    <a:bodyPr/>
                    <a:lstStyle/>
                    <a:p>
                      <a:pPr>
                        <a:spcAft>
                          <a:spcPts val="0"/>
                        </a:spcAft>
                      </a:pPr>
                      <a:r>
                        <a:rPr lang="en-GB" sz="1200">
                          <a:effectLst/>
                          <a:latin typeface="Calibri" panose="020F0502020204030204" pitchFamily="34" charset="0"/>
                          <a:ea typeface="Calibri" panose="020F0502020204030204" pitchFamily="34" charset="0"/>
                        </a:rPr>
                        <a:t>Nokia</a:t>
                      </a:r>
                      <a:endParaRPr lang="zh-CN" sz="1200">
                        <a:effectLst/>
                        <a:latin typeface="Calibri" panose="020F0502020204030204" pitchFamily="34" charset="0"/>
                        <a:ea typeface="Calibri" panose="020F0502020204030204" pitchFamily="34" charset="0"/>
                      </a:endParaRPr>
                    </a:p>
                  </a:txBody>
                  <a:tcPr marL="68580" marR="68580" marT="0" marB="0"/>
                </a:tc>
                <a:tc>
                  <a:txBody>
                    <a:bodyPr/>
                    <a:lstStyle/>
                    <a:p>
                      <a:pPr>
                        <a:spcAft>
                          <a:spcPts val="0"/>
                        </a:spcAft>
                      </a:pPr>
                      <a:r>
                        <a:rPr lang="en-GB" sz="1200">
                          <a:effectLst/>
                          <a:latin typeface="Calibri" panose="020F0502020204030204" pitchFamily="34" charset="0"/>
                          <a:ea typeface="Calibri" panose="020F0502020204030204" pitchFamily="34" charset="0"/>
                        </a:rPr>
                        <a:t>Olaf Pollakowski</a:t>
                      </a:r>
                      <a:endParaRPr lang="zh-CN" sz="1200">
                        <a:effectLst/>
                        <a:latin typeface="Calibri" panose="020F0502020204030204" pitchFamily="34" charset="0"/>
                        <a:ea typeface="Calibri" panose="020F0502020204030204" pitchFamily="34" charset="0"/>
                      </a:endParaRPr>
                    </a:p>
                  </a:txBody>
                  <a:tcPr marL="68580" marR="68580" marT="0" marB="0"/>
                </a:tc>
                <a:tc>
                  <a:txBody>
                    <a:bodyPr/>
                    <a:lstStyle/>
                    <a:p>
                      <a:pPr>
                        <a:spcAft>
                          <a:spcPts val="0"/>
                        </a:spcAft>
                      </a:pPr>
                      <a:r>
                        <a:rPr lang="en-GB" sz="1200">
                          <a:effectLst/>
                          <a:latin typeface="Calibri" panose="020F0502020204030204" pitchFamily="34" charset="0"/>
                          <a:ea typeface="Calibri" panose="020F0502020204030204" pitchFamily="34" charset="0"/>
                        </a:rPr>
                        <a:t>6.4.20</a:t>
                      </a:r>
                      <a:endParaRPr lang="zh-CN" sz="1200">
                        <a:effectLst/>
                        <a:latin typeface="Calibri" panose="020F0502020204030204" pitchFamily="34" charset="0"/>
                        <a:ea typeface="Calibri" panose="020F0502020204030204" pitchFamily="34" charset="0"/>
                      </a:endParaRPr>
                    </a:p>
                  </a:txBody>
                  <a:tcPr marL="68580" marR="68580" marT="0" marB="0"/>
                </a:tc>
              </a:tr>
            </a:tbl>
          </a:graphicData>
        </a:graphic>
      </p:graphicFrame>
    </p:spTree>
    <p:extLst>
      <p:ext uri="{BB962C8B-B14F-4D97-AF65-F5344CB8AC3E}">
        <p14:creationId xmlns:p14="http://schemas.microsoft.com/office/powerpoint/2010/main" val="383341018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5544" y="54245"/>
            <a:ext cx="8973312" cy="768101"/>
          </a:xfrm>
        </p:spPr>
        <p:txBody>
          <a:bodyPr/>
          <a:lstStyle/>
          <a:p>
            <a:r>
              <a:rPr lang="sv-SE" dirty="0"/>
              <a:t>Incoming </a:t>
            </a:r>
            <a:r>
              <a:rPr lang="sv-SE" dirty="0" smtClean="0"/>
              <a:t>LSs(1/2)</a:t>
            </a:r>
            <a:endParaRPr lang="sv-SE" dirty="0"/>
          </a:p>
        </p:txBody>
      </p:sp>
      <p:graphicFrame>
        <p:nvGraphicFramePr>
          <p:cNvPr id="5" name="Table Placeholder 4"/>
          <p:cNvGraphicFramePr>
            <a:graphicFrameLocks noGrp="1"/>
          </p:cNvGraphicFramePr>
          <p:nvPr>
            <p:ph type="tbl" idx="1"/>
            <p:extLst>
              <p:ext uri="{D42A27DB-BD31-4B8C-83A1-F6EECF244321}">
                <p14:modId xmlns:p14="http://schemas.microsoft.com/office/powerpoint/2010/main" val="3393144200"/>
              </p:ext>
            </p:extLst>
          </p:nvPr>
        </p:nvGraphicFramePr>
        <p:xfrm>
          <a:off x="119811" y="989581"/>
          <a:ext cx="11946577" cy="4039575"/>
        </p:xfrm>
        <a:graphic>
          <a:graphicData uri="http://schemas.openxmlformats.org/drawingml/2006/table">
            <a:tbl>
              <a:tblPr firstRow="1" bandRow="1">
                <a:tableStyleId>{5C22544A-7EE6-4342-B048-85BDC9FD1C3A}</a:tableStyleId>
              </a:tblPr>
              <a:tblGrid>
                <a:gridCol w="784540">
                  <a:extLst>
                    <a:ext uri="{9D8B030D-6E8A-4147-A177-3AD203B41FA5}">
                      <a16:colId xmlns="" xmlns:a16="http://schemas.microsoft.com/office/drawing/2014/main" val="570476699"/>
                    </a:ext>
                  </a:extLst>
                </a:gridCol>
                <a:gridCol w="6440994">
                  <a:extLst>
                    <a:ext uri="{9D8B030D-6E8A-4147-A177-3AD203B41FA5}">
                      <a16:colId xmlns="" xmlns:a16="http://schemas.microsoft.com/office/drawing/2014/main" val="2618836924"/>
                    </a:ext>
                  </a:extLst>
                </a:gridCol>
                <a:gridCol w="2334586">
                  <a:extLst>
                    <a:ext uri="{9D8B030D-6E8A-4147-A177-3AD203B41FA5}">
                      <a16:colId xmlns="" xmlns:a16="http://schemas.microsoft.com/office/drawing/2014/main" val="3016348962"/>
                    </a:ext>
                  </a:extLst>
                </a:gridCol>
                <a:gridCol w="1217506">
                  <a:extLst>
                    <a:ext uri="{9D8B030D-6E8A-4147-A177-3AD203B41FA5}">
                      <a16:colId xmlns="" xmlns:a16="http://schemas.microsoft.com/office/drawing/2014/main" val="3690116950"/>
                    </a:ext>
                  </a:extLst>
                </a:gridCol>
                <a:gridCol w="1168951">
                  <a:extLst>
                    <a:ext uri="{9D8B030D-6E8A-4147-A177-3AD203B41FA5}">
                      <a16:colId xmlns="" xmlns:a16="http://schemas.microsoft.com/office/drawing/2014/main" val="2952368263"/>
                    </a:ext>
                  </a:extLst>
                </a:gridCol>
              </a:tblGrid>
              <a:tr h="323121">
                <a:tc>
                  <a:txBody>
                    <a:bodyPr/>
                    <a:lstStyle/>
                    <a:p>
                      <a:pPr algn="ctr"/>
                      <a:r>
                        <a:rPr lang="sv-SE" sz="1050" b="1" kern="1200" dirty="0">
                          <a:solidFill>
                            <a:schemeClr val="tx1"/>
                          </a:solidFill>
                          <a:effectLst/>
                          <a:latin typeface="+mn-lt"/>
                          <a:ea typeface="微软雅黑" panose="020B0503020204020204" pitchFamily="34" charset="-122"/>
                          <a:cs typeface="+mn-cs"/>
                        </a:rPr>
                        <a:t>Tdoc</a:t>
                      </a:r>
                      <a:endParaRPr lang="sv-SE" sz="1050" dirty="0">
                        <a:solidFill>
                          <a:schemeClr val="tx1"/>
                        </a:solidFill>
                        <a:latin typeface="+mn-lt"/>
                        <a:ea typeface="微软雅黑" panose="020B0503020204020204" pitchFamily="34"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spcAft>
                          <a:spcPts val="0"/>
                        </a:spcAft>
                      </a:pPr>
                      <a:r>
                        <a:rPr lang="sv-SE" sz="1050" b="1" kern="1200" dirty="0" err="1">
                          <a:solidFill>
                            <a:schemeClr val="tx1"/>
                          </a:solidFill>
                          <a:effectLst/>
                          <a:latin typeface="+mn-lt"/>
                          <a:ea typeface="微软雅黑" panose="020B0503020204020204" pitchFamily="34" charset="-122"/>
                          <a:cs typeface="+mn-cs"/>
                        </a:rPr>
                        <a:t>Title</a:t>
                      </a:r>
                      <a:endParaRPr lang="sv-SE" sz="1050" b="1" kern="1200" dirty="0">
                        <a:solidFill>
                          <a:schemeClr val="tx1"/>
                        </a:solidFill>
                        <a:effectLst/>
                        <a:latin typeface="+mn-lt"/>
                        <a:ea typeface="微软雅黑" panose="020B0503020204020204" pitchFamily="34" charset="-122"/>
                        <a:cs typeface="+mn-cs"/>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spcAft>
                          <a:spcPts val="0"/>
                        </a:spcAft>
                      </a:pPr>
                      <a:r>
                        <a:rPr lang="sv-SE" sz="1050" b="1" kern="1200" dirty="0">
                          <a:solidFill>
                            <a:schemeClr val="tx1"/>
                          </a:solidFill>
                          <a:effectLst/>
                          <a:latin typeface="+mn-lt"/>
                          <a:ea typeface="微软雅黑" panose="020B0503020204020204" pitchFamily="34" charset="-122"/>
                          <a:cs typeface="+mn-cs"/>
                        </a:rPr>
                        <a:t>Source</a:t>
                      </a: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spcAft>
                          <a:spcPts val="0"/>
                        </a:spcAft>
                      </a:pPr>
                      <a:r>
                        <a:rPr lang="sv-SE" sz="1050" b="1" kern="1200" dirty="0">
                          <a:solidFill>
                            <a:schemeClr val="tx1"/>
                          </a:solidFill>
                          <a:effectLst/>
                          <a:latin typeface="+mn-lt"/>
                          <a:ea typeface="微软雅黑" panose="020B0503020204020204" pitchFamily="34" charset="-122"/>
                          <a:cs typeface="+mn-cs"/>
                        </a:rPr>
                        <a:t>Decision</a:t>
                      </a: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spcAft>
                          <a:spcPts val="0"/>
                        </a:spcAft>
                      </a:pPr>
                      <a:r>
                        <a:rPr lang="sv-SE" sz="1050" b="1" kern="1200" dirty="0" smtClean="0">
                          <a:solidFill>
                            <a:schemeClr val="tx1"/>
                          </a:solidFill>
                          <a:effectLst/>
                          <a:latin typeface="+mn-lt"/>
                          <a:ea typeface="微软雅黑" panose="020B0503020204020204" pitchFamily="34" charset="-122"/>
                          <a:cs typeface="+mn-cs"/>
                        </a:rPr>
                        <a:t>Reply In</a:t>
                      </a:r>
                      <a:endParaRPr lang="sv-SE" sz="1050" b="1" kern="1200" dirty="0">
                        <a:solidFill>
                          <a:schemeClr val="tx1"/>
                        </a:solidFill>
                        <a:effectLst/>
                        <a:latin typeface="+mn-lt"/>
                        <a:ea typeface="微软雅黑" panose="020B0503020204020204" pitchFamily="34" charset="-122"/>
                        <a:cs typeface="+mn-cs"/>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 xmlns:a16="http://schemas.microsoft.com/office/drawing/2014/main" val="4283687663"/>
                  </a:ext>
                </a:extLst>
              </a:tr>
              <a:tr h="174454">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S5-216013</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Resubmitted LS cc SA5 on Prioritized Vehicle to Cloud Technical Solutions</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Automotive Edge Computing Consortium (AECC)</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replied to</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S5-216412</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19810">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S5-216014</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Resubmitted LS on Guidelines on Port Allocation for New 3GPP Interfaces</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C4-214848</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postponed</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zh-CN" sz="1000">
                        <a:effectLst/>
                        <a:latin typeface="Times New Roman" panose="02020603050405020304" pitchFamily="18"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17411">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S5-216015</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Resubmitted LS on slicing management aspects in relation to SEAL</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S6-210709</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postponed</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zh-CN" sz="1000">
                        <a:effectLst/>
                        <a:latin typeface="Times New Roman" panose="02020603050405020304" pitchFamily="18"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79044">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S5-216016</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Resubmitted LS on the mapping between service types and slice at application</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R3-212904</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replied to</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S5-216414</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94607">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S5-216017</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Resubmitted Reply LS on Inclusive language for ANR</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R2-2108869</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replied to</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S5-216197</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94607">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S5-216018</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Resubmitted Reply LS on Inclusive Language for ANR</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R3-214289</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noted</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zh-CN" sz="1000">
                        <a:effectLst/>
                        <a:latin typeface="Times New Roman" panose="02020603050405020304" pitchFamily="18"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94607">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S5-216019</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Resubmitted Reply LS on QoE configuration and reporting related issues</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R3-214471</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replied to</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S5-216415</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08322">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S5-216020</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Resubmitted LS on RAN3 agreements for NR QoE</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R3-214477</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postponed</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zh-CN" sz="1000">
                        <a:effectLst/>
                        <a:latin typeface="Times New Roman" panose="02020603050405020304" pitchFamily="18"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94607">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S5-216021</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Resubmitted LS on the Beam measurement reports for the MDT measurements</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R3-214519</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replied to</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S5-216628</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94607">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S5-216022</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Resubmitted LS on Network slice information from OAM</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S2-2106634</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replied to</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S5-216416</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94607">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S5-216023</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Resubmitted LS on TS 28.404/TS 28.405 Clarification</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S4-211234</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postponed</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zh-CN" sz="1000">
                        <a:effectLst/>
                        <a:latin typeface="Times New Roman" panose="02020603050405020304" pitchFamily="18"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94607">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S5-216024</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Resubmitted LS Reply on QoE report handling at QoE pause</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S4-211290</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replied to</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S5-216417</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94607">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S5-216025</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Resubmitted Reply LS on Inclusive language review</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SP-211140</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noted</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zh-CN" sz="1000">
                        <a:effectLst/>
                        <a:latin typeface="Times New Roman" panose="02020603050405020304" pitchFamily="18"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94607">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S5-216026</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LS ccSA5 on updating the readme.md file in 3GPP Forge</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C4-215475</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replied to</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S5-216413</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94607">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S5-216027</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LSccSA5 on updating the readme.md file in 3GPP Forge</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C3-215408</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noted</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zh-CN" sz="1000">
                        <a:effectLst/>
                        <a:latin typeface="Times New Roman" panose="02020603050405020304" pitchFamily="18"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94607">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S5-216028</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LS reply on UPF reporting for redundant transmission on transport layer</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S2-2107862</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noted</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zh-CN" sz="1000">
                        <a:effectLst/>
                        <a:latin typeface="Times New Roman" panose="02020603050405020304" pitchFamily="18"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94607">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S5-216029</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Reply LS on UPF reporting for redundant transmission on transport layer</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C4-215505</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noted</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zh-CN" sz="1000">
                        <a:effectLst/>
                        <a:latin typeface="Times New Roman" panose="02020603050405020304" pitchFamily="18"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94607">
                <a:tc>
                  <a:txBody>
                    <a:bodyPr/>
                    <a:lstStyle/>
                    <a:p>
                      <a:pPr>
                        <a:spcAft>
                          <a:spcPts val="0"/>
                        </a:spcAft>
                      </a:pPr>
                      <a:r>
                        <a:rPr lang="en-US" sz="1100" dirty="0">
                          <a:solidFill>
                            <a:srgbClr val="000000"/>
                          </a:solidFill>
                          <a:effectLst/>
                          <a:latin typeface="Calibri" panose="020F0502020204030204" pitchFamily="34" charset="0"/>
                          <a:ea typeface="宋体" panose="02010600030101010101" pitchFamily="2" charset="-122"/>
                        </a:rPr>
                        <a:t>S5-216030</a:t>
                      </a:r>
                      <a:endParaRPr lang="zh-CN" sz="1100" dirty="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Reply LS on PSCELL ID availability in SGW CDR</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ETSI TC LI</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noted</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zh-CN" sz="1000" dirty="0">
                        <a:effectLst/>
                        <a:latin typeface="Times New Roman" panose="02020603050405020304" pitchFamily="18"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Tree>
    <p:extLst>
      <p:ext uri="{BB962C8B-B14F-4D97-AF65-F5344CB8AC3E}">
        <p14:creationId xmlns:p14="http://schemas.microsoft.com/office/powerpoint/2010/main" val="78867536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z="3600" dirty="0" smtClean="0"/>
              <a:t>Rapporteur calls (draft plan </a:t>
            </a:r>
            <a:r>
              <a:rPr lang="en-US" altLang="zh-CN" sz="3600" smtClean="0"/>
              <a:t>after SA5#140e</a:t>
            </a:r>
            <a:r>
              <a:rPr lang="en-US" altLang="zh-CN" sz="3600" dirty="0" smtClean="0"/>
              <a:t>)</a:t>
            </a:r>
            <a:endParaRPr lang="zh-CN" altLang="en-US" sz="3600" dirty="0"/>
          </a:p>
        </p:txBody>
      </p:sp>
      <p:graphicFrame>
        <p:nvGraphicFramePr>
          <p:cNvPr id="4" name="表格 3"/>
          <p:cNvGraphicFramePr>
            <a:graphicFrameLocks noGrp="1"/>
          </p:cNvGraphicFramePr>
          <p:nvPr>
            <p:extLst>
              <p:ext uri="{D42A27DB-BD31-4B8C-83A1-F6EECF244321}">
                <p14:modId xmlns:p14="http://schemas.microsoft.com/office/powerpoint/2010/main" val="126315224"/>
              </p:ext>
            </p:extLst>
          </p:nvPr>
        </p:nvGraphicFramePr>
        <p:xfrm>
          <a:off x="1592160" y="1820098"/>
          <a:ext cx="8258422" cy="2781300"/>
        </p:xfrm>
        <a:graphic>
          <a:graphicData uri="http://schemas.openxmlformats.org/drawingml/2006/table">
            <a:tbl>
              <a:tblPr firstRow="1" firstCol="1" bandRow="1">
                <a:tableStyleId>{5C22544A-7EE6-4342-B048-85BDC9FD1C3A}</a:tableStyleId>
              </a:tblPr>
              <a:tblGrid>
                <a:gridCol w="1272915"/>
                <a:gridCol w="2312979"/>
                <a:gridCol w="4672528"/>
              </a:tblGrid>
              <a:tr h="0">
                <a:tc>
                  <a:txBody>
                    <a:bodyPr/>
                    <a:lstStyle/>
                    <a:p>
                      <a:pPr hangingPunct="0">
                        <a:spcAft>
                          <a:spcPts val="900"/>
                        </a:spcAft>
                      </a:pPr>
                      <a:r>
                        <a:rPr lang="zh-CN" sz="1600">
                          <a:effectLst/>
                        </a:rPr>
                        <a:t>Rapporteur calls</a:t>
                      </a:r>
                      <a:endParaRPr lang="zh-CN" sz="1800">
                        <a:effectLst/>
                        <a:latin typeface="Nokia Pure Text Light"/>
                        <a:ea typeface="宋体" panose="02010600030101010101" pitchFamily="2" charset="-122"/>
                      </a:endParaRPr>
                    </a:p>
                  </a:txBody>
                  <a:tcPr marL="68580" marR="68580" marT="0" marB="0"/>
                </a:tc>
                <a:tc>
                  <a:txBody>
                    <a:bodyPr/>
                    <a:lstStyle/>
                    <a:p>
                      <a:pPr hangingPunct="0">
                        <a:spcAft>
                          <a:spcPts val="900"/>
                        </a:spcAft>
                      </a:pPr>
                      <a:r>
                        <a:rPr lang="zh-CN" sz="1600">
                          <a:effectLst/>
                        </a:rPr>
                        <a:t>Date Time</a:t>
                      </a:r>
                      <a:endParaRPr lang="zh-CN" sz="1800">
                        <a:effectLst/>
                        <a:latin typeface="Nokia Pure Text Light"/>
                        <a:ea typeface="宋体" panose="02010600030101010101" pitchFamily="2" charset="-122"/>
                      </a:endParaRPr>
                    </a:p>
                  </a:txBody>
                  <a:tcPr marL="68580" marR="68580" marT="0" marB="0"/>
                </a:tc>
                <a:tc>
                  <a:txBody>
                    <a:bodyPr/>
                    <a:lstStyle/>
                    <a:p>
                      <a:pPr indent="57150" hangingPunct="0">
                        <a:spcAft>
                          <a:spcPts val="900"/>
                        </a:spcAft>
                      </a:pPr>
                      <a:r>
                        <a:rPr lang="zh-CN" sz="1600">
                          <a:effectLst/>
                        </a:rPr>
                        <a:t>Potential Topics</a:t>
                      </a:r>
                      <a:endParaRPr lang="zh-CN" sz="1800">
                        <a:effectLst/>
                        <a:latin typeface="Nokia Pure Text Light"/>
                        <a:ea typeface="宋体" panose="02010600030101010101" pitchFamily="2" charset="-122"/>
                      </a:endParaRPr>
                    </a:p>
                  </a:txBody>
                  <a:tcPr marL="68580" marR="68580" marT="0" marB="0"/>
                </a:tc>
              </a:tr>
              <a:tr h="0">
                <a:tc>
                  <a:txBody>
                    <a:bodyPr/>
                    <a:lstStyle/>
                    <a:p>
                      <a:pPr hangingPunct="0">
                        <a:spcAft>
                          <a:spcPts val="900"/>
                        </a:spcAft>
                      </a:pPr>
                      <a:r>
                        <a:rPr lang="en-GB" sz="1600">
                          <a:effectLst/>
                        </a:rPr>
                        <a:t>#140e.1</a:t>
                      </a:r>
                      <a:endParaRPr lang="zh-CN" sz="1800">
                        <a:effectLst/>
                        <a:latin typeface="Nokia Pure Text Light"/>
                        <a:ea typeface="宋体" panose="02010600030101010101" pitchFamily="2" charset="-122"/>
                      </a:endParaRPr>
                    </a:p>
                  </a:txBody>
                  <a:tcPr marL="68580" marR="68580" marT="0" marB="0"/>
                </a:tc>
                <a:tc>
                  <a:txBody>
                    <a:bodyPr/>
                    <a:lstStyle/>
                    <a:p>
                      <a:pPr hangingPunct="0">
                        <a:spcAft>
                          <a:spcPts val="900"/>
                        </a:spcAft>
                      </a:pPr>
                      <a:r>
                        <a:rPr lang="en-GB" sz="1600">
                          <a:effectLst/>
                        </a:rPr>
                        <a:t>Dec.2</a:t>
                      </a:r>
                      <a:r>
                        <a:rPr lang="en-GB" sz="1600" baseline="30000">
                          <a:effectLst/>
                        </a:rPr>
                        <a:t>nd</a:t>
                      </a:r>
                      <a:r>
                        <a:rPr lang="en-GB" sz="1600">
                          <a:effectLst/>
                        </a:rPr>
                        <a:t> 14:00 CET~16:00 CET</a:t>
                      </a:r>
                      <a:endParaRPr lang="zh-CN" sz="1800">
                        <a:effectLst/>
                        <a:latin typeface="Nokia Pure Text Light"/>
                        <a:ea typeface="宋体" panose="02010600030101010101" pitchFamily="2" charset="-122"/>
                      </a:endParaRPr>
                    </a:p>
                  </a:txBody>
                  <a:tcPr marL="68580" marR="68580" marT="0" marB="0"/>
                </a:tc>
                <a:tc>
                  <a:txBody>
                    <a:bodyPr/>
                    <a:lstStyle/>
                    <a:p>
                      <a:pPr indent="57150" hangingPunct="0">
                        <a:spcAft>
                          <a:spcPts val="900"/>
                        </a:spcAft>
                      </a:pPr>
                      <a:r>
                        <a:rPr lang="zh-CN" sz="1600" smtClean="0">
                          <a:effectLst/>
                        </a:rPr>
                        <a:t>All </a:t>
                      </a:r>
                      <a:r>
                        <a:rPr lang="zh-CN" sz="1600">
                          <a:effectLst/>
                        </a:rPr>
                        <a:t>Rel-17 Rapporteurs check Rel-17 WI work progress</a:t>
                      </a:r>
                      <a:endParaRPr lang="zh-CN" sz="1800">
                        <a:effectLst/>
                      </a:endParaRPr>
                    </a:p>
                    <a:p>
                      <a:pPr indent="57150" hangingPunct="0">
                        <a:spcAft>
                          <a:spcPts val="900"/>
                        </a:spcAft>
                      </a:pPr>
                      <a:r>
                        <a:rPr lang="zh-CN" sz="1600">
                          <a:effectLst/>
                        </a:rPr>
                        <a:t>5G spec structure(6240)</a:t>
                      </a:r>
                      <a:endParaRPr lang="zh-CN" sz="1800">
                        <a:effectLst/>
                        <a:latin typeface="Nokia Pure Text Light"/>
                        <a:ea typeface="宋体" panose="02010600030101010101" pitchFamily="2" charset="-122"/>
                      </a:endParaRPr>
                    </a:p>
                  </a:txBody>
                  <a:tcPr marL="68580" marR="68580" marT="0" marB="0"/>
                </a:tc>
              </a:tr>
              <a:tr h="0">
                <a:tc>
                  <a:txBody>
                    <a:bodyPr/>
                    <a:lstStyle/>
                    <a:p>
                      <a:pPr hangingPunct="0">
                        <a:spcAft>
                          <a:spcPts val="900"/>
                        </a:spcAft>
                      </a:pPr>
                      <a:r>
                        <a:rPr lang="en-GB" sz="1600">
                          <a:effectLst/>
                        </a:rPr>
                        <a:t>#140e.2</a:t>
                      </a:r>
                      <a:endParaRPr lang="zh-CN" sz="1800">
                        <a:effectLst/>
                        <a:latin typeface="Nokia Pure Text Light"/>
                        <a:ea typeface="宋体" panose="02010600030101010101" pitchFamily="2" charset="-122"/>
                      </a:endParaRPr>
                    </a:p>
                  </a:txBody>
                  <a:tcPr marL="68580" marR="68580" marT="0" marB="0"/>
                </a:tc>
                <a:tc>
                  <a:txBody>
                    <a:bodyPr/>
                    <a:lstStyle/>
                    <a:p>
                      <a:pPr hangingPunct="0">
                        <a:spcAft>
                          <a:spcPts val="900"/>
                        </a:spcAft>
                      </a:pPr>
                      <a:r>
                        <a:rPr lang="en-GB" sz="1600">
                          <a:effectLst/>
                        </a:rPr>
                        <a:t>Dec.9</a:t>
                      </a:r>
                      <a:r>
                        <a:rPr lang="en-GB" sz="1600" baseline="30000">
                          <a:effectLst/>
                        </a:rPr>
                        <a:t>th</a:t>
                      </a:r>
                      <a:r>
                        <a:rPr lang="en-GB" sz="1600">
                          <a:effectLst/>
                        </a:rPr>
                        <a:t> 14:00 CET~16:00 CET </a:t>
                      </a:r>
                      <a:endParaRPr lang="zh-CN" sz="1800">
                        <a:effectLst/>
                        <a:latin typeface="Nokia Pure Text Light"/>
                        <a:ea typeface="宋体" panose="02010600030101010101" pitchFamily="2" charset="-122"/>
                      </a:endParaRPr>
                    </a:p>
                  </a:txBody>
                  <a:tcPr marL="68580" marR="68580" marT="0" marB="0"/>
                </a:tc>
                <a:tc>
                  <a:txBody>
                    <a:bodyPr/>
                    <a:lstStyle/>
                    <a:p>
                      <a:pPr indent="57150" hangingPunct="0">
                        <a:spcAft>
                          <a:spcPts val="900"/>
                        </a:spcAft>
                      </a:pPr>
                      <a:r>
                        <a:rPr lang="zh-CN" sz="1600">
                          <a:effectLst/>
                        </a:rPr>
                        <a:t>NSA_SBMA (6164/6165/6392) (Xu Ruiyue, Olaf)</a:t>
                      </a:r>
                      <a:endParaRPr lang="zh-CN" sz="1800">
                        <a:effectLst/>
                      </a:endParaRPr>
                    </a:p>
                    <a:p>
                      <a:pPr indent="57150" hangingPunct="0">
                        <a:spcAft>
                          <a:spcPts val="900"/>
                        </a:spcAft>
                      </a:pPr>
                      <a:r>
                        <a:rPr lang="zh-CN" sz="1600">
                          <a:effectLst/>
                        </a:rPr>
                        <a:t>MADCOL</a:t>
                      </a:r>
                      <a:endParaRPr lang="zh-CN" sz="1800">
                        <a:effectLst/>
                        <a:latin typeface="Nokia Pure Text Light"/>
                        <a:ea typeface="宋体" panose="02010600030101010101" pitchFamily="2" charset="-122"/>
                      </a:endParaRPr>
                    </a:p>
                  </a:txBody>
                  <a:tcPr marL="68580" marR="68580" marT="0" marB="0"/>
                </a:tc>
              </a:tr>
              <a:tr h="0">
                <a:tc>
                  <a:txBody>
                    <a:bodyPr/>
                    <a:lstStyle/>
                    <a:p>
                      <a:pPr hangingPunct="0">
                        <a:spcAft>
                          <a:spcPts val="900"/>
                        </a:spcAft>
                      </a:pPr>
                      <a:r>
                        <a:rPr lang="en-GB" sz="1600">
                          <a:effectLst/>
                        </a:rPr>
                        <a:t>#140e.3</a:t>
                      </a:r>
                      <a:endParaRPr lang="zh-CN" sz="1800">
                        <a:effectLst/>
                        <a:latin typeface="Nokia Pure Text Light"/>
                        <a:ea typeface="宋体" panose="02010600030101010101" pitchFamily="2" charset="-122"/>
                      </a:endParaRPr>
                    </a:p>
                  </a:txBody>
                  <a:tcPr marL="68580" marR="68580" marT="0" marB="0"/>
                </a:tc>
                <a:tc>
                  <a:txBody>
                    <a:bodyPr/>
                    <a:lstStyle/>
                    <a:p>
                      <a:pPr hangingPunct="0">
                        <a:spcAft>
                          <a:spcPts val="900"/>
                        </a:spcAft>
                      </a:pPr>
                      <a:r>
                        <a:rPr lang="en-GB" sz="1600">
                          <a:effectLst/>
                        </a:rPr>
                        <a:t>Dec.16</a:t>
                      </a:r>
                      <a:r>
                        <a:rPr lang="en-GB" sz="1600" baseline="30000">
                          <a:effectLst/>
                        </a:rPr>
                        <a:t>th</a:t>
                      </a:r>
                      <a:r>
                        <a:rPr lang="en-GB" sz="1600">
                          <a:effectLst/>
                        </a:rPr>
                        <a:t> 14:00 CET~16:00 CET </a:t>
                      </a:r>
                      <a:endParaRPr lang="zh-CN" sz="1800">
                        <a:effectLst/>
                        <a:latin typeface="Nokia Pure Text Light"/>
                        <a:ea typeface="宋体" panose="02010600030101010101" pitchFamily="2" charset="-122"/>
                      </a:endParaRPr>
                    </a:p>
                  </a:txBody>
                  <a:tcPr marL="68580" marR="68580" marT="0" marB="0"/>
                </a:tc>
                <a:tc>
                  <a:txBody>
                    <a:bodyPr/>
                    <a:lstStyle/>
                    <a:p>
                      <a:pPr indent="57150" hangingPunct="0">
                        <a:spcAft>
                          <a:spcPts val="900"/>
                        </a:spcAft>
                      </a:pPr>
                      <a:r>
                        <a:rPr lang="zh-CN" sz="1600">
                          <a:effectLst/>
                        </a:rPr>
                        <a:t>eCOSLA (6406) (Ishan, Jan)</a:t>
                      </a:r>
                      <a:endParaRPr lang="zh-CN" sz="1800">
                        <a:effectLst/>
                      </a:endParaRPr>
                    </a:p>
                    <a:p>
                      <a:pPr indent="57150" hangingPunct="0">
                        <a:spcAft>
                          <a:spcPts val="900"/>
                        </a:spcAft>
                      </a:pPr>
                      <a:r>
                        <a:rPr lang="zh-CN" sz="1600">
                          <a:effectLst/>
                        </a:rPr>
                        <a:t>MSAC (Ping Jing)</a:t>
                      </a:r>
                      <a:endParaRPr lang="zh-CN" sz="1800">
                        <a:effectLst/>
                        <a:latin typeface="Nokia Pure Text Light"/>
                        <a:ea typeface="宋体" panose="02010600030101010101" pitchFamily="2" charset="-122"/>
                      </a:endParaRPr>
                    </a:p>
                  </a:txBody>
                  <a:tcPr marL="68580" marR="68580" marT="0" marB="0"/>
                </a:tc>
              </a:tr>
              <a:tr h="376541">
                <a:tc>
                  <a:txBody>
                    <a:bodyPr/>
                    <a:lstStyle/>
                    <a:p>
                      <a:pPr hangingPunct="0">
                        <a:spcAft>
                          <a:spcPts val="900"/>
                        </a:spcAft>
                      </a:pPr>
                      <a:r>
                        <a:rPr lang="en-GB" sz="1600">
                          <a:effectLst/>
                        </a:rPr>
                        <a:t>#140e.4</a:t>
                      </a:r>
                      <a:endParaRPr lang="zh-CN" sz="1800">
                        <a:effectLst/>
                        <a:latin typeface="Nokia Pure Text Light"/>
                        <a:ea typeface="宋体" panose="02010600030101010101" pitchFamily="2" charset="-122"/>
                      </a:endParaRPr>
                    </a:p>
                  </a:txBody>
                  <a:tcPr marL="68580" marR="68580" marT="0" marB="0"/>
                </a:tc>
                <a:tc>
                  <a:txBody>
                    <a:bodyPr/>
                    <a:lstStyle/>
                    <a:p>
                      <a:pPr hangingPunct="0">
                        <a:spcAft>
                          <a:spcPts val="900"/>
                        </a:spcAft>
                      </a:pPr>
                      <a:r>
                        <a:rPr lang="en-GB" sz="1600">
                          <a:effectLst/>
                        </a:rPr>
                        <a:t>Jan.13</a:t>
                      </a:r>
                      <a:r>
                        <a:rPr lang="en-GB" sz="1600" baseline="30000">
                          <a:effectLst/>
                        </a:rPr>
                        <a:t>th</a:t>
                      </a:r>
                      <a:r>
                        <a:rPr lang="en-GB" sz="1600">
                          <a:effectLst/>
                        </a:rPr>
                        <a:t> 14:00 CET~16:00 CET</a:t>
                      </a:r>
                      <a:endParaRPr lang="zh-CN" sz="1800">
                        <a:effectLst/>
                        <a:latin typeface="Nokia Pure Text Light"/>
                        <a:ea typeface="宋体" panose="02010600030101010101" pitchFamily="2" charset="-122"/>
                      </a:endParaRPr>
                    </a:p>
                  </a:txBody>
                  <a:tcPr marL="68580" marR="68580" marT="0" marB="0"/>
                </a:tc>
                <a:tc>
                  <a:txBody>
                    <a:bodyPr/>
                    <a:lstStyle/>
                    <a:p>
                      <a:pPr hangingPunct="0">
                        <a:spcAft>
                          <a:spcPts val="900"/>
                        </a:spcAft>
                      </a:pPr>
                      <a:r>
                        <a:rPr lang="zh-CN" sz="1600">
                          <a:effectLst/>
                        </a:rPr>
                        <a:t> </a:t>
                      </a:r>
                      <a:endParaRPr lang="zh-CN" sz="1800">
                        <a:effectLst/>
                        <a:latin typeface="Nokia Pure Text Light"/>
                        <a:ea typeface="宋体" panose="02010600030101010101" pitchFamily="2" charset="-122"/>
                      </a:endParaRPr>
                    </a:p>
                  </a:txBody>
                  <a:tcPr marL="68580" marR="68580" marT="0" marB="0"/>
                </a:tc>
              </a:tr>
            </a:tbl>
          </a:graphicData>
        </a:graphic>
      </p:graphicFrame>
      <p:sp>
        <p:nvSpPr>
          <p:cNvPr id="3" name="文本框 2"/>
          <p:cNvSpPr txBox="1"/>
          <p:nvPr/>
        </p:nvSpPr>
        <p:spPr>
          <a:xfrm>
            <a:off x="1129145" y="5070764"/>
            <a:ext cx="10637553" cy="492443"/>
          </a:xfrm>
          <a:prstGeom prst="rect">
            <a:avLst/>
          </a:prstGeom>
          <a:noFill/>
        </p:spPr>
        <p:txBody>
          <a:bodyPr wrap="square" rtlCol="0">
            <a:spAutoFit/>
          </a:bodyPr>
          <a:lstStyle/>
          <a:p>
            <a:r>
              <a:rPr lang="en-US" altLang="zh-CN"/>
              <a:t>Latest update on the rapporteur call agenda in : </a:t>
            </a:r>
            <a:r>
              <a:rPr lang="en-US" altLang="zh-CN">
                <a:hlinkClick r:id="rId2"/>
              </a:rPr>
              <a:t>https://</a:t>
            </a:r>
            <a:r>
              <a:rPr lang="en-US" altLang="zh-CN" smtClean="0">
                <a:hlinkClick r:id="rId2"/>
              </a:rPr>
              <a:t>www.3gpp.org/ftp/Email_Discussions/SA5/OAM%20rapporteur%20calls/Rapporteur%20call%20%23140e</a:t>
            </a:r>
            <a:r>
              <a:rPr lang="en-US" altLang="zh-CN" smtClean="0"/>
              <a:t> </a:t>
            </a:r>
            <a:endParaRPr lang="zh-CN" altLang="en-US"/>
          </a:p>
        </p:txBody>
      </p:sp>
    </p:spTree>
    <p:extLst>
      <p:ext uri="{BB962C8B-B14F-4D97-AF65-F5344CB8AC3E}">
        <p14:creationId xmlns:p14="http://schemas.microsoft.com/office/powerpoint/2010/main" val="200903281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7680" y="116142"/>
            <a:ext cx="9112251" cy="1143000"/>
          </a:xfrm>
        </p:spPr>
        <p:txBody>
          <a:bodyPr/>
          <a:lstStyle/>
          <a:p>
            <a:r>
              <a:rPr lang="sv-SE" dirty="0" smtClean="0"/>
              <a:t>TRs / TSs to be sent to SA#94-e</a:t>
            </a:r>
            <a:br>
              <a:rPr lang="sv-SE" dirty="0" smtClean="0"/>
            </a:br>
            <a:endParaRPr lang="sv-SE" dirty="0"/>
          </a:p>
        </p:txBody>
      </p:sp>
      <p:graphicFrame>
        <p:nvGraphicFramePr>
          <p:cNvPr id="5" name="Table Placeholder 4"/>
          <p:cNvGraphicFramePr>
            <a:graphicFrameLocks noGrp="1"/>
          </p:cNvGraphicFramePr>
          <p:nvPr>
            <p:ph type="tbl" idx="1"/>
            <p:extLst>
              <p:ext uri="{D42A27DB-BD31-4B8C-83A1-F6EECF244321}">
                <p14:modId xmlns:p14="http://schemas.microsoft.com/office/powerpoint/2010/main" val="3673617876"/>
              </p:ext>
            </p:extLst>
          </p:nvPr>
        </p:nvGraphicFramePr>
        <p:xfrm>
          <a:off x="269458" y="1259142"/>
          <a:ext cx="11776295" cy="1572239"/>
        </p:xfrm>
        <a:graphic>
          <a:graphicData uri="http://schemas.openxmlformats.org/drawingml/2006/table">
            <a:tbl>
              <a:tblPr firstRow="1" bandRow="1">
                <a:tableStyleId>{5C22544A-7EE6-4342-B048-85BDC9FD1C3A}</a:tableStyleId>
              </a:tblPr>
              <a:tblGrid>
                <a:gridCol w="1182414">
                  <a:extLst>
                    <a:ext uri="{9D8B030D-6E8A-4147-A177-3AD203B41FA5}">
                      <a16:colId xmlns:a16="http://schemas.microsoft.com/office/drawing/2014/main" xmlns="" val="570476699"/>
                    </a:ext>
                  </a:extLst>
                </a:gridCol>
                <a:gridCol w="6101020">
                  <a:extLst>
                    <a:ext uri="{9D8B030D-6E8A-4147-A177-3AD203B41FA5}">
                      <a16:colId xmlns:a16="http://schemas.microsoft.com/office/drawing/2014/main" xmlns="" val="2618836924"/>
                    </a:ext>
                  </a:extLst>
                </a:gridCol>
                <a:gridCol w="1560475"/>
                <a:gridCol w="2932386">
                  <a:extLst>
                    <a:ext uri="{9D8B030D-6E8A-4147-A177-3AD203B41FA5}">
                      <a16:colId xmlns:a16="http://schemas.microsoft.com/office/drawing/2014/main" xmlns="" val="3016348962"/>
                    </a:ext>
                  </a:extLst>
                </a:gridCol>
              </a:tblGrid>
              <a:tr h="687707">
                <a:tc>
                  <a:txBody>
                    <a:bodyPr/>
                    <a:lstStyle/>
                    <a:p>
                      <a:pPr algn="ctr">
                        <a:spcAft>
                          <a:spcPts val="0"/>
                        </a:spcAft>
                      </a:pPr>
                      <a:r>
                        <a:rPr lang="sv-SE" sz="1600" b="1" kern="1200" dirty="0">
                          <a:solidFill>
                            <a:schemeClr val="tx1"/>
                          </a:solidFill>
                          <a:effectLst/>
                          <a:latin typeface="+mn-lt"/>
                          <a:ea typeface="+mn-ea"/>
                          <a:cs typeface="+mn-cs"/>
                        </a:rPr>
                        <a:t>Tdoc</a:t>
                      </a: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spcAft>
                          <a:spcPts val="0"/>
                        </a:spcAft>
                      </a:pPr>
                      <a:r>
                        <a:rPr lang="sv-SE" sz="1600" b="1" kern="1200" dirty="0" err="1">
                          <a:solidFill>
                            <a:schemeClr val="tx1"/>
                          </a:solidFill>
                          <a:effectLst/>
                          <a:latin typeface="+mn-lt"/>
                          <a:ea typeface="+mn-ea"/>
                          <a:cs typeface="+mn-cs"/>
                        </a:rPr>
                        <a:t>Title</a:t>
                      </a:r>
                      <a:endParaRPr lang="sv-SE" sz="1600" b="1" kern="1200" dirty="0">
                        <a:solidFill>
                          <a:schemeClr val="tx1"/>
                        </a:solidFill>
                        <a:effectLst/>
                        <a:latin typeface="+mn-lt"/>
                        <a:ea typeface="+mn-ea"/>
                        <a:cs typeface="+mn-cs"/>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spcAft>
                          <a:spcPts val="0"/>
                        </a:spcAft>
                      </a:pPr>
                      <a:r>
                        <a:rPr lang="sv-SE" sz="1600" b="1" kern="1200" dirty="0" smtClean="0">
                          <a:solidFill>
                            <a:schemeClr val="tx1"/>
                          </a:solidFill>
                          <a:effectLst/>
                          <a:latin typeface="+mn-lt"/>
                          <a:ea typeface="+mn-ea"/>
                          <a:cs typeface="+mn-cs"/>
                        </a:rPr>
                        <a:t>Source</a:t>
                      </a:r>
                      <a:endParaRPr lang="sv-SE" sz="1600" b="1" kern="1200" dirty="0">
                        <a:solidFill>
                          <a:schemeClr val="tx1"/>
                        </a:solidFill>
                        <a:effectLst/>
                        <a:latin typeface="+mn-lt"/>
                        <a:ea typeface="+mn-ea"/>
                        <a:cs typeface="+mn-cs"/>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spcAft>
                          <a:spcPts val="0"/>
                        </a:spcAft>
                      </a:pPr>
                      <a:r>
                        <a:rPr lang="sv-SE" sz="1600" b="1" kern="1200" dirty="0" smtClean="0">
                          <a:solidFill>
                            <a:schemeClr val="tx1"/>
                          </a:solidFill>
                          <a:effectLst/>
                          <a:latin typeface="+mn-lt"/>
                          <a:ea typeface="+mn-ea"/>
                          <a:cs typeface="+mn-cs"/>
                        </a:rPr>
                        <a:t>Sent for</a:t>
                      </a:r>
                      <a:endParaRPr lang="sv-SE" sz="1600" b="1" kern="1200" dirty="0">
                        <a:solidFill>
                          <a:schemeClr val="tx1"/>
                        </a:solidFill>
                        <a:effectLst/>
                        <a:latin typeface="+mn-lt"/>
                        <a:ea typeface="+mn-ea"/>
                        <a:cs typeface="+mn-cs"/>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xmlns="" val="4283687663"/>
                  </a:ext>
                </a:extLst>
              </a:tr>
              <a:tr h="294844">
                <a:tc>
                  <a:txBody>
                    <a:bodyPr/>
                    <a:lstStyle/>
                    <a:p>
                      <a:pPr>
                        <a:spcAft>
                          <a:spcPts val="0"/>
                        </a:spcAft>
                      </a:pPr>
                      <a:endParaRPr lang="en-US" sz="1200" kern="1200" dirty="0">
                        <a:solidFill>
                          <a:schemeClr val="dk1"/>
                        </a:solidFill>
                        <a:effectLst/>
                        <a:latin typeface="+mn-lt"/>
                        <a:ea typeface="MS Mincho"/>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0"/>
                        </a:spcAft>
                      </a:pPr>
                      <a:endParaRPr lang="en-US" sz="1400" dirty="0">
                        <a:effectLst/>
                        <a:latin typeface="+mn-lt"/>
                        <a:ea typeface="MS Mincho"/>
                        <a:cs typeface="MS Mincho"/>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0"/>
                        </a:spcAft>
                      </a:pPr>
                      <a:endParaRPr lang="en-US" sz="1400" dirty="0">
                        <a:effectLst/>
                        <a:latin typeface="+mn-lt"/>
                        <a:ea typeface="MS Mincho"/>
                        <a:cs typeface="MS Mincho"/>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lang="sv-SE" sz="1200" kern="1200" dirty="0">
                        <a:solidFill>
                          <a:schemeClr val="dk1"/>
                        </a:solidFill>
                        <a:effectLst/>
                        <a:latin typeface="+mn-lt"/>
                        <a:ea typeface="MS Mincho"/>
                        <a:cs typeface="Calibri" panose="020F050202020403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94844">
                <a:tc>
                  <a:txBody>
                    <a:bodyPr/>
                    <a:lstStyle/>
                    <a:p>
                      <a:pPr>
                        <a:spcAft>
                          <a:spcPts val="0"/>
                        </a:spcAft>
                      </a:pPr>
                      <a:endParaRPr lang="en-US" sz="1200" kern="1200" dirty="0">
                        <a:solidFill>
                          <a:schemeClr val="dk1"/>
                        </a:solidFill>
                        <a:effectLst/>
                        <a:latin typeface="+mn-lt"/>
                        <a:ea typeface="MS Mincho"/>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0"/>
                        </a:spcAft>
                      </a:pPr>
                      <a:endParaRPr lang="en-US" sz="1400" dirty="0">
                        <a:effectLst/>
                        <a:latin typeface="+mn-lt"/>
                        <a:ea typeface="MS Mincho"/>
                        <a:cs typeface="MS Mincho"/>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0"/>
                        </a:spcAft>
                      </a:pPr>
                      <a:endParaRPr lang="en-US" sz="1400" dirty="0">
                        <a:effectLst/>
                        <a:latin typeface="+mn-lt"/>
                        <a:ea typeface="MS Mincho"/>
                        <a:cs typeface="MS Mincho"/>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lang="sv-SE" sz="1200" kern="1200" dirty="0">
                        <a:solidFill>
                          <a:schemeClr val="dk1"/>
                        </a:solidFill>
                        <a:effectLst/>
                        <a:latin typeface="+mn-lt"/>
                        <a:ea typeface="MS Mincho"/>
                        <a:cs typeface="Calibri" panose="020F050202020403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94844">
                <a:tc>
                  <a:txBody>
                    <a:bodyPr/>
                    <a:lstStyle/>
                    <a:p>
                      <a:pPr>
                        <a:spcAft>
                          <a:spcPts val="0"/>
                        </a:spcAft>
                      </a:pPr>
                      <a:endParaRPr lang="en-US" sz="1200" kern="1200" dirty="0">
                        <a:solidFill>
                          <a:schemeClr val="dk1"/>
                        </a:solidFill>
                        <a:effectLst/>
                        <a:latin typeface="+mn-lt"/>
                        <a:ea typeface="MS Mincho"/>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0"/>
                        </a:spcAft>
                      </a:pPr>
                      <a:endParaRPr lang="en-US" sz="1400" dirty="0">
                        <a:effectLst/>
                        <a:latin typeface="+mn-lt"/>
                        <a:ea typeface="MS Mincho"/>
                        <a:cs typeface="MS Mincho"/>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0"/>
                        </a:spcAft>
                      </a:pPr>
                      <a:endParaRPr lang="en-US" sz="1400" dirty="0">
                        <a:effectLst/>
                        <a:latin typeface="+mn-lt"/>
                        <a:ea typeface="MS Mincho"/>
                        <a:cs typeface="MS Mincho"/>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lang="sv-SE" sz="1200" kern="1200" dirty="0">
                        <a:solidFill>
                          <a:schemeClr val="dk1"/>
                        </a:solidFill>
                        <a:effectLst/>
                        <a:latin typeface="+mn-lt"/>
                        <a:ea typeface="MS Mincho"/>
                        <a:cs typeface="Calibri" panose="020F050202020403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Tree>
    <p:extLst>
      <p:ext uri="{BB962C8B-B14F-4D97-AF65-F5344CB8AC3E}">
        <p14:creationId xmlns:p14="http://schemas.microsoft.com/office/powerpoint/2010/main" val="26337162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7680" y="116142"/>
            <a:ext cx="9112251" cy="1143000"/>
          </a:xfrm>
        </p:spPr>
        <p:txBody>
          <a:bodyPr/>
          <a:lstStyle/>
          <a:p>
            <a:r>
              <a:rPr lang="sv-SE" dirty="0" smtClean="0"/>
              <a:t>Exception to be sent to SA#94-e</a:t>
            </a:r>
            <a:br>
              <a:rPr lang="sv-SE" dirty="0" smtClean="0"/>
            </a:br>
            <a:endParaRPr lang="sv-SE" dirty="0"/>
          </a:p>
        </p:txBody>
      </p:sp>
      <p:graphicFrame>
        <p:nvGraphicFramePr>
          <p:cNvPr id="5" name="Table Placeholder 4"/>
          <p:cNvGraphicFramePr>
            <a:graphicFrameLocks noGrp="1"/>
          </p:cNvGraphicFramePr>
          <p:nvPr>
            <p:ph type="tbl" idx="1"/>
            <p:extLst>
              <p:ext uri="{D42A27DB-BD31-4B8C-83A1-F6EECF244321}">
                <p14:modId xmlns:p14="http://schemas.microsoft.com/office/powerpoint/2010/main" val="4262602121"/>
              </p:ext>
            </p:extLst>
          </p:nvPr>
        </p:nvGraphicFramePr>
        <p:xfrm>
          <a:off x="1062537" y="1137204"/>
          <a:ext cx="8843909" cy="1866056"/>
        </p:xfrm>
        <a:graphic>
          <a:graphicData uri="http://schemas.openxmlformats.org/drawingml/2006/table">
            <a:tbl>
              <a:tblPr firstRow="1" bandRow="1">
                <a:tableStyleId>{5C22544A-7EE6-4342-B048-85BDC9FD1C3A}</a:tableStyleId>
              </a:tblPr>
              <a:tblGrid>
                <a:gridCol w="2311256">
                  <a:extLst>
                    <a:ext uri="{9D8B030D-6E8A-4147-A177-3AD203B41FA5}">
                      <a16:colId xmlns:a16="http://schemas.microsoft.com/office/drawing/2014/main" xmlns="" val="570476699"/>
                    </a:ext>
                  </a:extLst>
                </a:gridCol>
                <a:gridCol w="4972178">
                  <a:extLst>
                    <a:ext uri="{9D8B030D-6E8A-4147-A177-3AD203B41FA5}">
                      <a16:colId xmlns:a16="http://schemas.microsoft.com/office/drawing/2014/main" xmlns="" val="2618836924"/>
                    </a:ext>
                  </a:extLst>
                </a:gridCol>
                <a:gridCol w="1560475"/>
              </a:tblGrid>
              <a:tr h="710928">
                <a:tc>
                  <a:txBody>
                    <a:bodyPr/>
                    <a:lstStyle/>
                    <a:p>
                      <a:pPr algn="ctr">
                        <a:spcAft>
                          <a:spcPts val="0"/>
                        </a:spcAft>
                      </a:pPr>
                      <a:r>
                        <a:rPr lang="sv-SE" sz="1600" b="1" kern="1200" dirty="0">
                          <a:solidFill>
                            <a:schemeClr val="tx1"/>
                          </a:solidFill>
                          <a:effectLst/>
                          <a:latin typeface="+mn-lt"/>
                          <a:ea typeface="+mn-ea"/>
                          <a:cs typeface="+mn-cs"/>
                        </a:rPr>
                        <a:t>Tdoc</a:t>
                      </a: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spcAft>
                          <a:spcPts val="0"/>
                        </a:spcAft>
                      </a:pPr>
                      <a:r>
                        <a:rPr lang="sv-SE" sz="1600" b="1" kern="1200" dirty="0" err="1">
                          <a:solidFill>
                            <a:schemeClr val="tx1"/>
                          </a:solidFill>
                          <a:effectLst/>
                          <a:latin typeface="+mn-lt"/>
                          <a:ea typeface="+mn-ea"/>
                          <a:cs typeface="+mn-cs"/>
                        </a:rPr>
                        <a:t>Title</a:t>
                      </a:r>
                      <a:endParaRPr lang="sv-SE" sz="1600" b="1" kern="1200" dirty="0">
                        <a:solidFill>
                          <a:schemeClr val="tx1"/>
                        </a:solidFill>
                        <a:effectLst/>
                        <a:latin typeface="+mn-lt"/>
                        <a:ea typeface="+mn-ea"/>
                        <a:cs typeface="+mn-cs"/>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spcAft>
                          <a:spcPts val="0"/>
                        </a:spcAft>
                      </a:pPr>
                      <a:r>
                        <a:rPr lang="sv-SE" sz="1600" b="1" kern="1200" dirty="0" smtClean="0">
                          <a:solidFill>
                            <a:schemeClr val="tx1"/>
                          </a:solidFill>
                          <a:effectLst/>
                          <a:latin typeface="+mn-lt"/>
                          <a:ea typeface="+mn-ea"/>
                          <a:cs typeface="+mn-cs"/>
                        </a:rPr>
                        <a:t>Source</a:t>
                      </a:r>
                      <a:endParaRPr lang="sv-SE" sz="1600" b="1" kern="1200" dirty="0">
                        <a:solidFill>
                          <a:schemeClr val="tx1"/>
                        </a:solidFill>
                        <a:effectLst/>
                        <a:latin typeface="+mn-lt"/>
                        <a:ea typeface="+mn-ea"/>
                        <a:cs typeface="+mn-cs"/>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xmlns="" val="4283687663"/>
                  </a:ext>
                </a:extLst>
              </a:tr>
              <a:tr h="303790">
                <a:tc>
                  <a:txBody>
                    <a:bodyPr/>
                    <a:lstStyle/>
                    <a:p>
                      <a:pPr marL="95250" marR="0" lvl="0" indent="0" algn="l" defTabSz="1219170" rtl="0" eaLnBrk="1" fontAlgn="auto" latinLnBrk="0" hangingPunct="1">
                        <a:lnSpc>
                          <a:spcPct val="100000"/>
                        </a:lnSpc>
                        <a:spcBef>
                          <a:spcPts val="0"/>
                        </a:spcBef>
                        <a:spcAft>
                          <a:spcPts val="0"/>
                        </a:spcAft>
                        <a:buClrTx/>
                        <a:buSzTx/>
                        <a:buFontTx/>
                        <a:buNone/>
                        <a:tabLst/>
                        <a:defRPr/>
                      </a:pPr>
                      <a:endParaRPr lang="sv-SE" sz="1400" b="0" i="0" u="none" strike="noStrike" kern="1200" baseline="0" dirty="0">
                        <a:solidFill>
                          <a:schemeClr val="dk1"/>
                        </a:solidFill>
                        <a:latin typeface="Calibri" panose="020F0502020204030204" pitchFamily="34" charset="0"/>
                        <a:ea typeface="+mn-ea"/>
                        <a:cs typeface="+mn-cs"/>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95250" marR="0" indent="0" algn="l" defTabSz="1219170" rtl="0" eaLnBrk="1" latinLnBrk="0" hangingPunct="1"/>
                      <a:endParaRPr lang="en-US" sz="1400" b="0" i="0" u="none" strike="noStrike" kern="1200" baseline="0" dirty="0" smtClean="0">
                        <a:solidFill>
                          <a:schemeClr val="dk1"/>
                        </a:solidFill>
                        <a:latin typeface="Calibri" panose="020F0502020204030204" pitchFamily="34" charset="0"/>
                        <a:ea typeface="+mn-ea"/>
                        <a:cs typeface="+mn-cs"/>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95250" indent="0" algn="l" defTabSz="1219170" rtl="0" eaLnBrk="1" latinLnBrk="0" hangingPunct="1">
                        <a:spcAft>
                          <a:spcPts val="0"/>
                        </a:spcAft>
                      </a:pPr>
                      <a:endParaRPr lang="sv-SE" sz="1400"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15310">
                <a:tc>
                  <a:txBody>
                    <a:bodyPr/>
                    <a:lstStyle/>
                    <a:p>
                      <a:pPr marL="95250" marR="0" lvl="0" indent="0" algn="l" defTabSz="1219170" rtl="0" eaLnBrk="1" fontAlgn="auto" latinLnBrk="0" hangingPunct="1">
                        <a:lnSpc>
                          <a:spcPct val="100000"/>
                        </a:lnSpc>
                        <a:spcBef>
                          <a:spcPts val="0"/>
                        </a:spcBef>
                        <a:spcAft>
                          <a:spcPts val="0"/>
                        </a:spcAft>
                        <a:buClrTx/>
                        <a:buSzTx/>
                        <a:buFontTx/>
                        <a:buNone/>
                        <a:tabLst/>
                        <a:defRPr/>
                      </a:pPr>
                      <a:endParaRPr lang="sv-SE" sz="1400" b="0" i="0" u="none" strike="noStrike" kern="1200" baseline="0" dirty="0">
                        <a:solidFill>
                          <a:schemeClr val="dk1"/>
                        </a:solidFill>
                        <a:latin typeface="Calibri" panose="020F0502020204030204" pitchFamily="34" charset="0"/>
                        <a:ea typeface="+mn-ea"/>
                        <a:cs typeface="+mn-cs"/>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95250" marR="0" indent="0" algn="l" defTabSz="1219170" rtl="0" eaLnBrk="1" latinLnBrk="0" hangingPunct="1"/>
                      <a:endParaRPr lang="en-US" sz="1400" b="0" i="0" u="none" strike="noStrike" kern="1200" baseline="0" dirty="0" smtClean="0">
                        <a:solidFill>
                          <a:schemeClr val="dk1"/>
                        </a:solidFill>
                        <a:latin typeface="Calibri" panose="020F0502020204030204" pitchFamily="34" charset="0"/>
                        <a:ea typeface="+mn-ea"/>
                        <a:cs typeface="+mn-cs"/>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95250" indent="0" algn="l" defTabSz="1219170" rtl="0" eaLnBrk="1" latinLnBrk="0" hangingPunct="1">
                        <a:spcAft>
                          <a:spcPts val="0"/>
                        </a:spcAft>
                      </a:pPr>
                      <a:endParaRPr lang="sv-SE" sz="1400"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73269">
                <a:tc>
                  <a:txBody>
                    <a:bodyPr/>
                    <a:lstStyle/>
                    <a:p>
                      <a:pPr marL="95250" marR="0" indent="0" algn="l" defTabSz="1219170" rtl="0" eaLnBrk="1" latinLnBrk="0" hangingPunct="1">
                        <a:spcAft>
                          <a:spcPts val="0"/>
                        </a:spcAft>
                      </a:pPr>
                      <a:endParaRPr lang="sv-SE" sz="1400" b="0" i="0" u="none" strike="noStrike" kern="1200" baseline="0" dirty="0">
                        <a:solidFill>
                          <a:schemeClr val="dk1"/>
                        </a:solidFill>
                        <a:latin typeface="Calibri" panose="020F0502020204030204" pitchFamily="34" charset="0"/>
                        <a:ea typeface="+mn-ea"/>
                        <a:cs typeface="+mn-cs"/>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95250" marR="0" indent="0" algn="l" defTabSz="1219170" rtl="0" eaLnBrk="1" latinLnBrk="0" hangingPunct="1"/>
                      <a:endParaRPr lang="en-US" sz="1400" b="0" i="0" u="none" strike="noStrike" kern="1200" baseline="0" dirty="0" smtClean="0">
                        <a:solidFill>
                          <a:schemeClr val="dk1"/>
                        </a:solidFill>
                        <a:latin typeface="Calibri" panose="020F0502020204030204" pitchFamily="34" charset="0"/>
                        <a:ea typeface="+mn-ea"/>
                        <a:cs typeface="+mn-cs"/>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95250" indent="0" algn="l" defTabSz="1219170" rtl="0" eaLnBrk="1" latinLnBrk="0" hangingPunct="1">
                        <a:spcAft>
                          <a:spcPts val="0"/>
                        </a:spcAft>
                      </a:pPr>
                      <a:endParaRPr lang="sv-SE" sz="1400"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62759">
                <a:tc>
                  <a:txBody>
                    <a:bodyPr/>
                    <a:lstStyle/>
                    <a:p>
                      <a:pPr marL="95250" marR="0" indent="0" algn="l" defTabSz="1219170" rtl="0" eaLnBrk="1" latinLnBrk="0" hangingPunct="1">
                        <a:spcAft>
                          <a:spcPts val="0"/>
                        </a:spcAft>
                      </a:pPr>
                      <a:endParaRPr lang="sv-SE" sz="1400" b="0" i="0" u="none" strike="noStrike" kern="1200" baseline="0" dirty="0">
                        <a:solidFill>
                          <a:schemeClr val="dk1"/>
                        </a:solidFill>
                        <a:latin typeface="Calibri" panose="020F0502020204030204" pitchFamily="34" charset="0"/>
                        <a:ea typeface="+mn-ea"/>
                        <a:cs typeface="+mn-cs"/>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95250" marR="0" indent="0" algn="l" defTabSz="1219170" rtl="0" eaLnBrk="1" latinLnBrk="0" hangingPunct="1"/>
                      <a:endParaRPr lang="en-US" sz="1400" b="0" i="0" u="none" strike="noStrike" kern="1200" baseline="0" dirty="0" smtClean="0">
                        <a:solidFill>
                          <a:schemeClr val="dk1"/>
                        </a:solidFill>
                        <a:latin typeface="Calibri" panose="020F0502020204030204" pitchFamily="34" charset="0"/>
                        <a:ea typeface="+mn-ea"/>
                        <a:cs typeface="+mn-cs"/>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95250" indent="0" algn="l" defTabSz="1219170" rtl="0" eaLnBrk="1" latinLnBrk="0" hangingPunct="1">
                        <a:spcAft>
                          <a:spcPts val="0"/>
                        </a:spcAft>
                      </a:pPr>
                      <a:endParaRPr lang="sv-SE" sz="1400"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Tree>
    <p:extLst>
      <p:ext uri="{BB962C8B-B14F-4D97-AF65-F5344CB8AC3E}">
        <p14:creationId xmlns:p14="http://schemas.microsoft.com/office/powerpoint/2010/main" val="304119019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7680" y="116142"/>
            <a:ext cx="9112251" cy="1143000"/>
          </a:xfrm>
        </p:spPr>
        <p:txBody>
          <a:bodyPr/>
          <a:lstStyle/>
          <a:p>
            <a:r>
              <a:rPr lang="sv-SE" dirty="0" smtClean="0"/>
              <a:t>TRs / TSs to be sent to Edithelp </a:t>
            </a:r>
            <a:br>
              <a:rPr lang="sv-SE" dirty="0" smtClean="0"/>
            </a:br>
            <a:endParaRPr lang="sv-SE" dirty="0"/>
          </a:p>
        </p:txBody>
      </p:sp>
      <p:graphicFrame>
        <p:nvGraphicFramePr>
          <p:cNvPr id="5" name="Table Placeholder 4"/>
          <p:cNvGraphicFramePr>
            <a:graphicFrameLocks noGrp="1"/>
          </p:cNvGraphicFramePr>
          <p:nvPr>
            <p:ph type="tbl" idx="1"/>
            <p:extLst>
              <p:ext uri="{D42A27DB-BD31-4B8C-83A1-F6EECF244321}">
                <p14:modId xmlns:p14="http://schemas.microsoft.com/office/powerpoint/2010/main" val="1740097512"/>
              </p:ext>
            </p:extLst>
          </p:nvPr>
        </p:nvGraphicFramePr>
        <p:xfrm>
          <a:off x="487680" y="1392687"/>
          <a:ext cx="10981978" cy="2832646"/>
        </p:xfrm>
        <a:graphic>
          <a:graphicData uri="http://schemas.openxmlformats.org/drawingml/2006/table">
            <a:tbl>
              <a:tblPr firstRow="1" bandRow="1">
                <a:tableStyleId>{5C22544A-7EE6-4342-B048-85BDC9FD1C3A}</a:tableStyleId>
              </a:tblPr>
              <a:tblGrid>
                <a:gridCol w="8564747">
                  <a:extLst>
                    <a:ext uri="{9D8B030D-6E8A-4147-A177-3AD203B41FA5}">
                      <a16:colId xmlns:a16="http://schemas.microsoft.com/office/drawing/2014/main" xmlns="" val="2618836924"/>
                    </a:ext>
                  </a:extLst>
                </a:gridCol>
                <a:gridCol w="2417231"/>
              </a:tblGrid>
              <a:tr h="651910">
                <a:tc>
                  <a:txBody>
                    <a:bodyPr/>
                    <a:lstStyle/>
                    <a:p>
                      <a:pPr algn="ctr">
                        <a:spcAft>
                          <a:spcPts val="0"/>
                        </a:spcAft>
                      </a:pPr>
                      <a:r>
                        <a:rPr lang="sv-SE" sz="1600" b="1" kern="1200" dirty="0" err="1">
                          <a:solidFill>
                            <a:schemeClr val="tx1"/>
                          </a:solidFill>
                          <a:effectLst/>
                          <a:latin typeface="+mn-lt"/>
                          <a:ea typeface="+mn-ea"/>
                          <a:cs typeface="+mn-cs"/>
                        </a:rPr>
                        <a:t>Title</a:t>
                      </a:r>
                      <a:endParaRPr lang="sv-SE" sz="1600" b="1" kern="1200" dirty="0">
                        <a:solidFill>
                          <a:schemeClr val="tx1"/>
                        </a:solidFill>
                        <a:effectLst/>
                        <a:latin typeface="+mn-lt"/>
                        <a:ea typeface="+mn-ea"/>
                        <a:cs typeface="+mn-cs"/>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spcAft>
                          <a:spcPts val="0"/>
                        </a:spcAft>
                      </a:pPr>
                      <a:r>
                        <a:rPr lang="sv-SE" sz="1600" b="1" kern="1200" dirty="0" smtClean="0">
                          <a:solidFill>
                            <a:schemeClr val="tx1"/>
                          </a:solidFill>
                          <a:effectLst/>
                          <a:latin typeface="+mn-lt"/>
                          <a:ea typeface="+mn-ea"/>
                          <a:cs typeface="+mn-cs"/>
                        </a:rPr>
                        <a:t>Source</a:t>
                      </a:r>
                      <a:endParaRPr lang="sv-SE" sz="1600" b="1" kern="1200" dirty="0">
                        <a:solidFill>
                          <a:schemeClr val="tx1"/>
                        </a:solidFill>
                        <a:effectLst/>
                        <a:latin typeface="+mn-lt"/>
                        <a:ea typeface="+mn-ea"/>
                        <a:cs typeface="+mn-cs"/>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xmlns="" val="4283687663"/>
                  </a:ext>
                </a:extLst>
              </a:tr>
              <a:tr h="342314">
                <a:tc>
                  <a:txBody>
                    <a:bodyPr/>
                    <a:lstStyle/>
                    <a:p>
                      <a:pPr>
                        <a:spcAft>
                          <a:spcPts val="0"/>
                        </a:spcAft>
                      </a:pPr>
                      <a:endParaRPr lang="en-US" sz="1800" dirty="0">
                        <a:effectLst/>
                        <a:latin typeface="+mn-lt"/>
                        <a:ea typeface="MS Mincho"/>
                        <a:cs typeface="MS Mincho"/>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0"/>
                        </a:spcAft>
                      </a:pPr>
                      <a:endParaRPr lang="en-US" sz="1800" dirty="0">
                        <a:effectLst/>
                        <a:latin typeface="+mn-lt"/>
                        <a:ea typeface="MS Mincho"/>
                        <a:cs typeface="MS Mincho"/>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31710">
                <a:tc>
                  <a:txBody>
                    <a:bodyPr/>
                    <a:lstStyle/>
                    <a:p>
                      <a:pPr>
                        <a:spcAft>
                          <a:spcPts val="0"/>
                        </a:spcAft>
                      </a:pPr>
                      <a:endParaRPr lang="en-US" sz="1800" dirty="0">
                        <a:effectLst/>
                        <a:latin typeface="+mn-lt"/>
                        <a:ea typeface="MS Mincho"/>
                        <a:cs typeface="MS Mincho"/>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0"/>
                        </a:spcAft>
                      </a:pPr>
                      <a:endParaRPr lang="en-US" sz="1800" dirty="0">
                        <a:effectLst/>
                        <a:latin typeface="+mn-lt"/>
                        <a:ea typeface="MS Mincho"/>
                        <a:cs typeface="MS Mincho"/>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50139">
                <a:tc>
                  <a:txBody>
                    <a:bodyPr/>
                    <a:lstStyle/>
                    <a:p>
                      <a:pPr marL="95250" marR="0" lvl="0" indent="0" algn="l" defTabSz="1219170" rtl="0" eaLnBrk="1" fontAlgn="auto" latinLnBrk="0" hangingPunct="1">
                        <a:lnSpc>
                          <a:spcPct val="100000"/>
                        </a:lnSpc>
                        <a:spcBef>
                          <a:spcPts val="0"/>
                        </a:spcBef>
                        <a:spcAft>
                          <a:spcPts val="0"/>
                        </a:spcAft>
                        <a:buClrTx/>
                        <a:buSzTx/>
                        <a:buFontTx/>
                        <a:buNone/>
                        <a:tabLst/>
                        <a:defRPr/>
                      </a:pPr>
                      <a:endParaRPr lang="en-US" sz="1400" b="0" i="0" u="none" strike="noStrike" kern="1200" baseline="0" dirty="0">
                        <a:solidFill>
                          <a:schemeClr val="dk1"/>
                        </a:solidFill>
                        <a:latin typeface="Calibri" panose="020F0502020204030204" pitchFamily="34"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95250" marR="0" lvl="0" indent="0" algn="l" defTabSz="1219170" rtl="0" eaLnBrk="1" fontAlgn="auto" latinLnBrk="0" hangingPunct="1">
                        <a:lnSpc>
                          <a:spcPct val="100000"/>
                        </a:lnSpc>
                        <a:spcBef>
                          <a:spcPts val="0"/>
                        </a:spcBef>
                        <a:spcAft>
                          <a:spcPts val="0"/>
                        </a:spcAft>
                        <a:buClrTx/>
                        <a:buSzTx/>
                        <a:buFontTx/>
                        <a:buNone/>
                        <a:tabLst/>
                        <a:defRPr/>
                      </a:pPr>
                      <a:endParaRPr lang="sv-SE" sz="1400" b="0" i="0" u="none" strike="noStrike" kern="1200" baseline="0" dirty="0">
                        <a:solidFill>
                          <a:schemeClr val="dk1"/>
                        </a:solidFill>
                        <a:latin typeface="Calibri" panose="020F0502020204030204" pitchFamily="34" charset="0"/>
                        <a:ea typeface="+mn-ea"/>
                        <a:cs typeface="+mn-cs"/>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22496">
                <a:tc>
                  <a:txBody>
                    <a:bodyPr/>
                    <a:lstStyle/>
                    <a:p>
                      <a:pPr marL="95250" marR="0" lvl="0" indent="0" algn="l" defTabSz="1219170" rtl="0" eaLnBrk="1" fontAlgn="auto" latinLnBrk="0" hangingPunct="1">
                        <a:lnSpc>
                          <a:spcPct val="100000"/>
                        </a:lnSpc>
                        <a:spcBef>
                          <a:spcPts val="0"/>
                        </a:spcBef>
                        <a:spcAft>
                          <a:spcPts val="0"/>
                        </a:spcAft>
                        <a:buClrTx/>
                        <a:buSzTx/>
                        <a:buFontTx/>
                        <a:buNone/>
                        <a:tabLst/>
                        <a:defRPr/>
                      </a:pPr>
                      <a:endParaRPr lang="en-US" sz="1400" b="0" i="0" u="none" strike="noStrike" kern="1200" baseline="0" dirty="0">
                        <a:solidFill>
                          <a:schemeClr val="dk1"/>
                        </a:solidFill>
                        <a:latin typeface="Calibri" panose="020F0502020204030204" pitchFamily="34"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95250" marR="0" lvl="0" indent="0" algn="l" defTabSz="1219170" rtl="0" eaLnBrk="1" fontAlgn="auto" latinLnBrk="0" hangingPunct="1">
                        <a:lnSpc>
                          <a:spcPct val="100000"/>
                        </a:lnSpc>
                        <a:spcBef>
                          <a:spcPts val="0"/>
                        </a:spcBef>
                        <a:spcAft>
                          <a:spcPts val="0"/>
                        </a:spcAft>
                        <a:buClrTx/>
                        <a:buSzTx/>
                        <a:buFontTx/>
                        <a:buNone/>
                        <a:tabLst/>
                        <a:defRPr/>
                      </a:pPr>
                      <a:endParaRPr lang="sv-SE" sz="1400"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27103">
                <a:tc>
                  <a:txBody>
                    <a:bodyPr/>
                    <a:lstStyle/>
                    <a:p>
                      <a:pPr marL="95250" marR="0" lvl="0" indent="0" algn="l" defTabSz="1219170" rtl="0" eaLnBrk="1" fontAlgn="auto" latinLnBrk="0" hangingPunct="1">
                        <a:lnSpc>
                          <a:spcPct val="100000"/>
                        </a:lnSpc>
                        <a:spcBef>
                          <a:spcPts val="0"/>
                        </a:spcBef>
                        <a:spcAft>
                          <a:spcPts val="0"/>
                        </a:spcAft>
                        <a:buClrTx/>
                        <a:buSzTx/>
                        <a:buFontTx/>
                        <a:buNone/>
                        <a:tabLst/>
                        <a:defRPr/>
                      </a:pPr>
                      <a:endParaRPr lang="en-US" sz="1400" b="0" i="0" u="none" strike="noStrike" kern="1200" baseline="0" dirty="0" smtClean="0">
                        <a:solidFill>
                          <a:schemeClr val="dk1"/>
                        </a:solidFill>
                        <a:latin typeface="Calibri" panose="020F0502020204030204" pitchFamily="34" charset="0"/>
                        <a:ea typeface="+mn-ea"/>
                        <a:cs typeface="+mn-cs"/>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95250" marR="0" lvl="0" indent="0" algn="l" defTabSz="1219170" rtl="0" eaLnBrk="1" fontAlgn="auto" latinLnBrk="0" hangingPunct="1">
                        <a:lnSpc>
                          <a:spcPct val="100000"/>
                        </a:lnSpc>
                        <a:spcBef>
                          <a:spcPts val="0"/>
                        </a:spcBef>
                        <a:spcAft>
                          <a:spcPts val="0"/>
                        </a:spcAft>
                        <a:buClrTx/>
                        <a:buSzTx/>
                        <a:buFontTx/>
                        <a:buNone/>
                        <a:tabLst/>
                        <a:defRPr/>
                      </a:pPr>
                      <a:endParaRPr lang="sv-SE" sz="1400"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506974">
                <a:tc>
                  <a:txBody>
                    <a:bodyPr/>
                    <a:lstStyle/>
                    <a:p>
                      <a:pPr marL="95250" marR="0" lvl="0" indent="0" algn="l" defTabSz="1219170" rtl="0" eaLnBrk="1" fontAlgn="auto" latinLnBrk="0" hangingPunct="1">
                        <a:lnSpc>
                          <a:spcPct val="100000"/>
                        </a:lnSpc>
                        <a:spcBef>
                          <a:spcPts val="0"/>
                        </a:spcBef>
                        <a:spcAft>
                          <a:spcPts val="0"/>
                        </a:spcAft>
                        <a:buClrTx/>
                        <a:buSzTx/>
                        <a:buFontTx/>
                        <a:buNone/>
                        <a:tabLst/>
                        <a:defRPr/>
                      </a:pPr>
                      <a:endParaRPr lang="en-US" sz="1400" b="0" i="0" u="none" strike="noStrike" kern="1200" baseline="0">
                        <a:solidFill>
                          <a:schemeClr val="dk1"/>
                        </a:solidFill>
                        <a:latin typeface="Calibri" panose="020F0502020204030204" pitchFamily="34"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95250" marR="0" lvl="0" indent="0" algn="l" defTabSz="1219170" rtl="0" eaLnBrk="1" fontAlgn="auto" latinLnBrk="0" hangingPunct="1">
                        <a:lnSpc>
                          <a:spcPct val="100000"/>
                        </a:lnSpc>
                        <a:spcBef>
                          <a:spcPts val="0"/>
                        </a:spcBef>
                        <a:spcAft>
                          <a:spcPts val="0"/>
                        </a:spcAft>
                        <a:buClrTx/>
                        <a:buSzTx/>
                        <a:buFontTx/>
                        <a:buNone/>
                        <a:tabLst/>
                        <a:defRPr/>
                      </a:pPr>
                      <a:endParaRPr lang="sv-SE" sz="1400"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Tree>
    <p:extLst>
      <p:ext uri="{BB962C8B-B14F-4D97-AF65-F5344CB8AC3E}">
        <p14:creationId xmlns:p14="http://schemas.microsoft.com/office/powerpoint/2010/main" val="160983443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87680" y="116142"/>
            <a:ext cx="9112251" cy="1143000"/>
          </a:xfrm>
        </p:spPr>
        <p:txBody>
          <a:bodyPr/>
          <a:lstStyle/>
          <a:p>
            <a:r>
              <a:rPr lang="en-US" altLang="zh-CN" dirty="0" smtClean="0"/>
              <a:t>New action items from this meeting</a:t>
            </a:r>
            <a:endParaRPr lang="sv-SE" dirty="0"/>
          </a:p>
        </p:txBody>
      </p:sp>
      <p:graphicFrame>
        <p:nvGraphicFramePr>
          <p:cNvPr id="6" name="表格 5"/>
          <p:cNvGraphicFramePr>
            <a:graphicFrameLocks noGrp="1"/>
          </p:cNvGraphicFramePr>
          <p:nvPr>
            <p:extLst>
              <p:ext uri="{D42A27DB-BD31-4B8C-83A1-F6EECF244321}">
                <p14:modId xmlns:p14="http://schemas.microsoft.com/office/powerpoint/2010/main" val="375024336"/>
              </p:ext>
            </p:extLst>
          </p:nvPr>
        </p:nvGraphicFramePr>
        <p:xfrm>
          <a:off x="231228" y="1259142"/>
          <a:ext cx="11619185" cy="518160"/>
        </p:xfrm>
        <a:graphic>
          <a:graphicData uri="http://schemas.openxmlformats.org/drawingml/2006/table">
            <a:tbl>
              <a:tblPr>
                <a:tableStyleId>{5C22544A-7EE6-4342-B048-85BDC9FD1C3A}</a:tableStyleId>
              </a:tblPr>
              <a:tblGrid>
                <a:gridCol w="954477"/>
                <a:gridCol w="5230168"/>
                <a:gridCol w="753626"/>
                <a:gridCol w="1155560"/>
                <a:gridCol w="2516361"/>
                <a:gridCol w="1008993"/>
              </a:tblGrid>
              <a:tr h="0">
                <a:tc>
                  <a:txBody>
                    <a:bodyPr/>
                    <a:lstStyle/>
                    <a:p>
                      <a:pPr marL="0" algn="ctr" defTabSz="1219170" rtl="0" eaLnBrk="1" latinLnBrk="0" hangingPunct="1">
                        <a:spcAft>
                          <a:spcPts val="0"/>
                        </a:spcAft>
                      </a:pPr>
                      <a:r>
                        <a:rPr lang="en-GB" sz="1800" b="1" kern="1200" dirty="0">
                          <a:solidFill>
                            <a:schemeClr val="tx1"/>
                          </a:solidFill>
                          <a:effectLst/>
                          <a:latin typeface="+mn-lt"/>
                          <a:ea typeface="+mn-ea"/>
                          <a:cs typeface="+mn-cs"/>
                        </a:rPr>
                        <a:t>Item</a:t>
                      </a:r>
                      <a:endParaRPr lang="zh-CN" sz="1800" b="1" kern="1200" dirty="0">
                        <a:solidFill>
                          <a:schemeClr val="tx1"/>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0" algn="ctr" defTabSz="1219170" rtl="0" eaLnBrk="1" latinLnBrk="0" hangingPunct="1">
                        <a:spcAft>
                          <a:spcPts val="0"/>
                        </a:spcAft>
                      </a:pPr>
                      <a:r>
                        <a:rPr lang="en-GB" sz="1800" b="1" kern="1200" dirty="0">
                          <a:solidFill>
                            <a:schemeClr val="tx1"/>
                          </a:solidFill>
                          <a:effectLst/>
                          <a:latin typeface="+mn-lt"/>
                          <a:ea typeface="+mn-ea"/>
                          <a:cs typeface="+mn-cs"/>
                        </a:rPr>
                        <a:t>Description</a:t>
                      </a:r>
                      <a:endParaRPr lang="zh-CN" sz="1800" b="1" kern="1200" dirty="0">
                        <a:solidFill>
                          <a:schemeClr val="tx1"/>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0" algn="ctr" defTabSz="1219170" rtl="0" eaLnBrk="1" latinLnBrk="0" hangingPunct="1">
                        <a:spcAft>
                          <a:spcPts val="0"/>
                        </a:spcAft>
                      </a:pPr>
                      <a:r>
                        <a:rPr lang="en-GB" sz="1800" b="1" kern="1200">
                          <a:solidFill>
                            <a:schemeClr val="tx1"/>
                          </a:solidFill>
                          <a:effectLst/>
                          <a:latin typeface="+mn-lt"/>
                          <a:ea typeface="+mn-ea"/>
                          <a:cs typeface="+mn-cs"/>
                        </a:rPr>
                        <a:t>Rel.</a:t>
                      </a:r>
                      <a:endParaRPr lang="zh-CN" sz="1800" b="1" kern="1200">
                        <a:solidFill>
                          <a:schemeClr val="tx1"/>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0" algn="ctr" defTabSz="1219170" rtl="0" eaLnBrk="1" latinLnBrk="0" hangingPunct="1">
                        <a:spcAft>
                          <a:spcPts val="0"/>
                        </a:spcAft>
                      </a:pPr>
                      <a:r>
                        <a:rPr lang="en-GB" sz="1800" b="1" kern="1200">
                          <a:solidFill>
                            <a:schemeClr val="tx1"/>
                          </a:solidFill>
                          <a:effectLst/>
                          <a:latin typeface="+mn-lt"/>
                          <a:ea typeface="+mn-ea"/>
                          <a:cs typeface="+mn-cs"/>
                        </a:rPr>
                        <a:t>Owner</a:t>
                      </a:r>
                      <a:endParaRPr lang="zh-CN" sz="1800" b="1" kern="1200">
                        <a:solidFill>
                          <a:schemeClr val="tx1"/>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0" algn="ctr" defTabSz="1219170" rtl="0" eaLnBrk="1" latinLnBrk="0" hangingPunct="1">
                        <a:spcAft>
                          <a:spcPts val="0"/>
                        </a:spcAft>
                      </a:pPr>
                      <a:r>
                        <a:rPr lang="en-GB" sz="1800" b="1" kern="1200">
                          <a:solidFill>
                            <a:schemeClr val="tx1"/>
                          </a:solidFill>
                          <a:effectLst/>
                          <a:latin typeface="+mn-lt"/>
                          <a:ea typeface="+mn-ea"/>
                          <a:cs typeface="+mn-cs"/>
                        </a:rPr>
                        <a:t>Status </a:t>
                      </a:r>
                      <a:endParaRPr lang="zh-CN" sz="1800" b="1" kern="1200">
                        <a:solidFill>
                          <a:schemeClr val="tx1"/>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0" algn="ctr" defTabSz="1219170" rtl="0" eaLnBrk="1" latinLnBrk="0" hangingPunct="1">
                        <a:spcAft>
                          <a:spcPts val="0"/>
                        </a:spcAft>
                      </a:pPr>
                      <a:r>
                        <a:rPr lang="en-GB" sz="1800" b="1" kern="1200" dirty="0">
                          <a:solidFill>
                            <a:schemeClr val="tx1"/>
                          </a:solidFill>
                          <a:effectLst/>
                          <a:latin typeface="+mn-lt"/>
                          <a:ea typeface="+mn-ea"/>
                          <a:cs typeface="+mn-cs"/>
                        </a:rPr>
                        <a:t>Target </a:t>
                      </a:r>
                      <a:endParaRPr lang="zh-CN" sz="1800" b="1" kern="1200" dirty="0">
                        <a:solidFill>
                          <a:schemeClr val="tx1"/>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r>
              <a:tr h="0">
                <a:tc>
                  <a:txBody>
                    <a:bodyPr/>
                    <a:lstStyle/>
                    <a:p>
                      <a:pPr>
                        <a:spcAft>
                          <a:spcPts val="0"/>
                        </a:spcAft>
                      </a:pPr>
                      <a:endParaRPr lang="en-US" sz="1600" dirty="0">
                        <a:effectLst/>
                        <a:latin typeface="+mn-lt"/>
                        <a:ea typeface="宋体" panose="02010600030101010101" pitchFamily="2" charset="-122"/>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900"/>
                        </a:spcAft>
                      </a:pPr>
                      <a:endParaRPr lang="en-US" sz="1600">
                        <a:effectLst/>
                        <a:latin typeface="+mn-lt"/>
                        <a:ea typeface="宋体" panose="02010600030101010101" pitchFamily="2" charset="-122"/>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0"/>
                        </a:spcAft>
                      </a:pPr>
                      <a:endParaRPr lang="en-US" sz="1600">
                        <a:effectLst/>
                        <a:latin typeface="+mn-lt"/>
                        <a:ea typeface="宋体" panose="02010600030101010101" pitchFamily="2" charset="-122"/>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0"/>
                        </a:spcAft>
                      </a:pPr>
                      <a:endParaRPr lang="en-US" sz="1600" dirty="0">
                        <a:effectLst/>
                        <a:latin typeface="+mn-lt"/>
                        <a:ea typeface="宋体" panose="02010600030101010101" pitchFamily="2" charset="-122"/>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0"/>
                        </a:spcAft>
                      </a:pPr>
                      <a:endParaRPr lang="en-US" sz="1600">
                        <a:effectLst/>
                        <a:latin typeface="+mn-lt"/>
                        <a:ea typeface="宋体" panose="02010600030101010101" pitchFamily="2" charset="-122"/>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0"/>
                        </a:spcAft>
                      </a:pPr>
                      <a:endParaRPr lang="en-US" sz="1600" dirty="0">
                        <a:effectLst/>
                        <a:latin typeface="+mn-lt"/>
                        <a:ea typeface="宋体" panose="02010600030101010101" pitchFamily="2" charset="-122"/>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Tree>
    <p:extLst>
      <p:ext uri="{BB962C8B-B14F-4D97-AF65-F5344CB8AC3E}">
        <p14:creationId xmlns:p14="http://schemas.microsoft.com/office/powerpoint/2010/main" val="231986069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23303" y="4903233"/>
            <a:ext cx="5038839" cy="519616"/>
          </a:xfrm>
        </p:spPr>
        <p:txBody>
          <a:bodyPr/>
          <a:lstStyle/>
          <a:p>
            <a:r>
              <a:rPr lang="sv-SE" sz="4400" dirty="0" err="1"/>
              <a:t>Thank</a:t>
            </a:r>
            <a:r>
              <a:rPr lang="sv-SE" sz="4400" dirty="0"/>
              <a:t> </a:t>
            </a:r>
            <a:r>
              <a:rPr lang="sv-SE" sz="4400" dirty="0" err="1"/>
              <a:t>you</a:t>
            </a:r>
            <a:r>
              <a:rPr lang="sv-SE" sz="4400" dirty="0"/>
              <a:t>!</a:t>
            </a:r>
          </a:p>
        </p:txBody>
      </p:sp>
      <p:pic>
        <p:nvPicPr>
          <p:cNvPr id="4" name="图片 3"/>
          <p:cNvPicPr>
            <a:picLocks noChangeAspect="1"/>
          </p:cNvPicPr>
          <p:nvPr/>
        </p:nvPicPr>
        <p:blipFill>
          <a:blip r:embed="rId2"/>
          <a:stretch>
            <a:fillRect/>
          </a:stretch>
        </p:blipFill>
        <p:spPr>
          <a:xfrm>
            <a:off x="891337" y="270164"/>
            <a:ext cx="5099195" cy="2957945"/>
          </a:xfrm>
          <a:prstGeom prst="rect">
            <a:avLst/>
          </a:prstGeom>
        </p:spPr>
      </p:pic>
      <p:pic>
        <p:nvPicPr>
          <p:cNvPr id="5" name="图片 4"/>
          <p:cNvPicPr>
            <a:picLocks noChangeAspect="1"/>
          </p:cNvPicPr>
          <p:nvPr/>
        </p:nvPicPr>
        <p:blipFill>
          <a:blip r:embed="rId3"/>
          <a:stretch>
            <a:fillRect/>
          </a:stretch>
        </p:blipFill>
        <p:spPr>
          <a:xfrm>
            <a:off x="6206838" y="1620983"/>
            <a:ext cx="5084617" cy="2946162"/>
          </a:xfrm>
          <a:prstGeom prst="rect">
            <a:avLst/>
          </a:prstGeom>
        </p:spPr>
      </p:pic>
      <p:pic>
        <p:nvPicPr>
          <p:cNvPr id="8" name="图片 7"/>
          <p:cNvPicPr>
            <a:picLocks noChangeAspect="1"/>
          </p:cNvPicPr>
          <p:nvPr/>
        </p:nvPicPr>
        <p:blipFill>
          <a:blip r:embed="rId4"/>
          <a:stretch>
            <a:fillRect/>
          </a:stretch>
        </p:blipFill>
        <p:spPr>
          <a:xfrm>
            <a:off x="891337" y="3256095"/>
            <a:ext cx="5116784" cy="2978452"/>
          </a:xfrm>
          <a:prstGeom prst="rect">
            <a:avLst/>
          </a:prstGeom>
        </p:spPr>
      </p:pic>
    </p:spTree>
    <p:extLst>
      <p:ext uri="{BB962C8B-B14F-4D97-AF65-F5344CB8AC3E}">
        <p14:creationId xmlns:p14="http://schemas.microsoft.com/office/powerpoint/2010/main" val="119548055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5544" y="54245"/>
            <a:ext cx="8973312" cy="768101"/>
          </a:xfrm>
        </p:spPr>
        <p:txBody>
          <a:bodyPr/>
          <a:lstStyle/>
          <a:p>
            <a:r>
              <a:rPr lang="sv-SE" dirty="0"/>
              <a:t>Incoming </a:t>
            </a:r>
            <a:r>
              <a:rPr lang="sv-SE" dirty="0" smtClean="0"/>
              <a:t>LSs(2/2)</a:t>
            </a:r>
            <a:endParaRPr lang="sv-SE" dirty="0"/>
          </a:p>
        </p:txBody>
      </p:sp>
      <p:graphicFrame>
        <p:nvGraphicFramePr>
          <p:cNvPr id="5" name="Table Placeholder 4"/>
          <p:cNvGraphicFramePr>
            <a:graphicFrameLocks noGrp="1"/>
          </p:cNvGraphicFramePr>
          <p:nvPr>
            <p:ph type="tbl" idx="1"/>
            <p:extLst>
              <p:ext uri="{D42A27DB-BD31-4B8C-83A1-F6EECF244321}">
                <p14:modId xmlns:p14="http://schemas.microsoft.com/office/powerpoint/2010/main" val="3527199125"/>
              </p:ext>
            </p:extLst>
          </p:nvPr>
        </p:nvGraphicFramePr>
        <p:xfrm>
          <a:off x="137691" y="1100837"/>
          <a:ext cx="11946577" cy="2212546"/>
        </p:xfrm>
        <a:graphic>
          <a:graphicData uri="http://schemas.openxmlformats.org/drawingml/2006/table">
            <a:tbl>
              <a:tblPr firstRow="1" bandRow="1">
                <a:tableStyleId>{5C22544A-7EE6-4342-B048-85BDC9FD1C3A}</a:tableStyleId>
              </a:tblPr>
              <a:tblGrid>
                <a:gridCol w="784540">
                  <a:extLst>
                    <a:ext uri="{9D8B030D-6E8A-4147-A177-3AD203B41FA5}">
                      <a16:colId xmlns="" xmlns:a16="http://schemas.microsoft.com/office/drawing/2014/main" val="570476699"/>
                    </a:ext>
                  </a:extLst>
                </a:gridCol>
                <a:gridCol w="6440994">
                  <a:extLst>
                    <a:ext uri="{9D8B030D-6E8A-4147-A177-3AD203B41FA5}">
                      <a16:colId xmlns="" xmlns:a16="http://schemas.microsoft.com/office/drawing/2014/main" val="2618836924"/>
                    </a:ext>
                  </a:extLst>
                </a:gridCol>
                <a:gridCol w="2334586">
                  <a:extLst>
                    <a:ext uri="{9D8B030D-6E8A-4147-A177-3AD203B41FA5}">
                      <a16:colId xmlns="" xmlns:a16="http://schemas.microsoft.com/office/drawing/2014/main" val="3016348962"/>
                    </a:ext>
                  </a:extLst>
                </a:gridCol>
                <a:gridCol w="1217506">
                  <a:extLst>
                    <a:ext uri="{9D8B030D-6E8A-4147-A177-3AD203B41FA5}">
                      <a16:colId xmlns="" xmlns:a16="http://schemas.microsoft.com/office/drawing/2014/main" val="3690116950"/>
                    </a:ext>
                  </a:extLst>
                </a:gridCol>
                <a:gridCol w="1168951">
                  <a:extLst>
                    <a:ext uri="{9D8B030D-6E8A-4147-A177-3AD203B41FA5}">
                      <a16:colId xmlns="" xmlns:a16="http://schemas.microsoft.com/office/drawing/2014/main" val="2952368263"/>
                    </a:ext>
                  </a:extLst>
                </a:gridCol>
              </a:tblGrid>
              <a:tr h="323121">
                <a:tc>
                  <a:txBody>
                    <a:bodyPr/>
                    <a:lstStyle/>
                    <a:p>
                      <a:pPr algn="ctr"/>
                      <a:r>
                        <a:rPr lang="sv-SE" sz="1400" b="1" kern="1200" dirty="0">
                          <a:solidFill>
                            <a:schemeClr val="tx1"/>
                          </a:solidFill>
                          <a:effectLst/>
                          <a:latin typeface="+mn-lt"/>
                          <a:ea typeface="微软雅黑" panose="020B0503020204020204" pitchFamily="34" charset="-122"/>
                          <a:cs typeface="+mn-cs"/>
                        </a:rPr>
                        <a:t>Tdoc</a:t>
                      </a:r>
                      <a:endParaRPr lang="sv-SE" sz="1400" dirty="0">
                        <a:solidFill>
                          <a:schemeClr val="tx1"/>
                        </a:solidFill>
                        <a:latin typeface="+mn-lt"/>
                        <a:ea typeface="微软雅黑" panose="020B0503020204020204" pitchFamily="34"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spcAft>
                          <a:spcPts val="0"/>
                        </a:spcAft>
                      </a:pPr>
                      <a:r>
                        <a:rPr lang="sv-SE" sz="1400" b="1" kern="1200" dirty="0" err="1">
                          <a:solidFill>
                            <a:schemeClr val="tx1"/>
                          </a:solidFill>
                          <a:effectLst/>
                          <a:latin typeface="+mn-lt"/>
                          <a:ea typeface="微软雅黑" panose="020B0503020204020204" pitchFamily="34" charset="-122"/>
                          <a:cs typeface="+mn-cs"/>
                        </a:rPr>
                        <a:t>Title</a:t>
                      </a:r>
                      <a:endParaRPr lang="sv-SE" sz="1400" b="1" kern="1200" dirty="0">
                        <a:solidFill>
                          <a:schemeClr val="tx1"/>
                        </a:solidFill>
                        <a:effectLst/>
                        <a:latin typeface="+mn-lt"/>
                        <a:ea typeface="微软雅黑" panose="020B0503020204020204" pitchFamily="34" charset="-122"/>
                        <a:cs typeface="+mn-cs"/>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spcAft>
                          <a:spcPts val="0"/>
                        </a:spcAft>
                      </a:pPr>
                      <a:r>
                        <a:rPr lang="sv-SE" sz="1400" b="1" kern="1200" dirty="0">
                          <a:solidFill>
                            <a:schemeClr val="tx1"/>
                          </a:solidFill>
                          <a:effectLst/>
                          <a:latin typeface="+mn-lt"/>
                          <a:ea typeface="微软雅黑" panose="020B0503020204020204" pitchFamily="34" charset="-122"/>
                          <a:cs typeface="+mn-cs"/>
                        </a:rPr>
                        <a:t>Source</a:t>
                      </a: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spcAft>
                          <a:spcPts val="0"/>
                        </a:spcAft>
                      </a:pPr>
                      <a:r>
                        <a:rPr lang="sv-SE" sz="1400" b="1" kern="1200" dirty="0">
                          <a:solidFill>
                            <a:schemeClr val="tx1"/>
                          </a:solidFill>
                          <a:effectLst/>
                          <a:latin typeface="+mn-lt"/>
                          <a:ea typeface="微软雅黑" panose="020B0503020204020204" pitchFamily="34" charset="-122"/>
                          <a:cs typeface="+mn-cs"/>
                        </a:rPr>
                        <a:t>Decision</a:t>
                      </a: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spcAft>
                          <a:spcPts val="0"/>
                        </a:spcAft>
                      </a:pPr>
                      <a:r>
                        <a:rPr lang="sv-SE" sz="1400" b="1" kern="1200" dirty="0" smtClean="0">
                          <a:solidFill>
                            <a:schemeClr val="tx1"/>
                          </a:solidFill>
                          <a:effectLst/>
                          <a:latin typeface="+mn-lt"/>
                          <a:ea typeface="微软雅黑" panose="020B0503020204020204" pitchFamily="34" charset="-122"/>
                          <a:cs typeface="+mn-cs"/>
                        </a:rPr>
                        <a:t>Reply In</a:t>
                      </a:r>
                      <a:endParaRPr lang="sv-SE" sz="1400" b="1" kern="1200" dirty="0">
                        <a:solidFill>
                          <a:schemeClr val="tx1"/>
                        </a:solidFill>
                        <a:effectLst/>
                        <a:latin typeface="+mn-lt"/>
                        <a:ea typeface="微软雅黑" panose="020B0503020204020204" pitchFamily="34" charset="-122"/>
                        <a:cs typeface="+mn-cs"/>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 xmlns:a16="http://schemas.microsoft.com/office/drawing/2014/main" val="4283687663"/>
                  </a:ext>
                </a:extLst>
              </a:tr>
              <a:tr h="174454">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S5-216031</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LIAISON STATEMENT TO 3GPP TSG SA AND SA6 (forwarded to SA5) - APT REPORT ON EMERGING CRITICAL APPLICATIONS &amp; USE CASES OF IMT FOR INDUSTRIAL, SOCIETAL AND ENTERPRISE USERS</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APT Wireless Group</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postponed</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zh-CN" sz="1000">
                        <a:effectLst/>
                        <a:latin typeface="Times New Roman" panose="02020603050405020304" pitchFamily="18"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19810">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S5-216032</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LSout to 3GPP SA5 about MANO performance measurements accuracy to estimate VNF energy consumption</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ETSI ISG NFV</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replied to</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S5-216419</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17411">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S5-216033</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LS on introducing NR RedCap Indication</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S2-2107853</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postponed</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zh-CN" sz="1000">
                        <a:effectLst/>
                        <a:latin typeface="Times New Roman" panose="02020603050405020304" pitchFamily="18"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79044">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S5-216034</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LS Reply ccSA5 on the offline charging only indication</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S2-2107863</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noted</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zh-CN" sz="1000">
                        <a:effectLst/>
                        <a:latin typeface="Times New Roman" panose="02020603050405020304" pitchFamily="18"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94607">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S5-216035</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LS on MINT functionality for Disaster Roaming</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S2-2108172</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postponed</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zh-CN" sz="1000">
                        <a:effectLst/>
                        <a:latin typeface="Times New Roman" panose="02020603050405020304" pitchFamily="18"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94607">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S5-216036</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LS on network slice management service consumption</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S6-212460</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postponed</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zh-CN" sz="1000">
                        <a:effectLst/>
                        <a:latin typeface="Times New Roman" panose="02020603050405020304" pitchFamily="18"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94607">
                <a:tc>
                  <a:txBody>
                    <a:bodyPr/>
                    <a:lstStyle/>
                    <a:p>
                      <a:pPr>
                        <a:spcAft>
                          <a:spcPts val="0"/>
                        </a:spcAft>
                      </a:pPr>
                      <a:r>
                        <a:rPr lang="en-US" sz="1100" dirty="0">
                          <a:solidFill>
                            <a:srgbClr val="000000"/>
                          </a:solidFill>
                          <a:effectLst/>
                          <a:latin typeface="Calibri" panose="020F0502020204030204" pitchFamily="34" charset="0"/>
                          <a:ea typeface="宋体" panose="02010600030101010101" pitchFamily="2" charset="-122"/>
                        </a:rPr>
                        <a:t>S5-216418</a:t>
                      </a:r>
                      <a:endParaRPr lang="zh-CN" sz="1100" dirty="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Liaison Multi-SDO Autonomous Networks (AN) Formal Liaison:</a:t>
                      </a:r>
                      <a:br>
                        <a:rPr lang="en-US" sz="1100">
                          <a:solidFill>
                            <a:srgbClr val="000000"/>
                          </a:solidFill>
                          <a:effectLst/>
                          <a:latin typeface="Calibri" panose="020F0502020204030204" pitchFamily="34" charset="0"/>
                          <a:ea typeface="宋体" panose="02010600030101010101" pitchFamily="2" charset="-122"/>
                        </a:rPr>
                      </a:br>
                      <a:r>
                        <a:rPr lang="en-US" sz="1100">
                          <a:solidFill>
                            <a:srgbClr val="000000"/>
                          </a:solidFill>
                          <a:effectLst/>
                          <a:latin typeface="Calibri" panose="020F0502020204030204" pitchFamily="34" charset="0"/>
                          <a:ea typeface="宋体" panose="02010600030101010101" pitchFamily="2" charset="-122"/>
                        </a:rPr>
                        <a:t>22nd November 2021 Meeting Invitation, Agenda, Bridge, and</a:t>
                      </a:r>
                      <a:br>
                        <a:rPr lang="en-US" sz="1100">
                          <a:solidFill>
                            <a:srgbClr val="000000"/>
                          </a:solidFill>
                          <a:effectLst/>
                          <a:latin typeface="Calibri" panose="020F0502020204030204" pitchFamily="34" charset="0"/>
                          <a:ea typeface="宋体" panose="02010600030101010101" pitchFamily="2" charset="-122"/>
                        </a:rPr>
                      </a:br>
                      <a:r>
                        <a:rPr lang="en-US" sz="1100">
                          <a:solidFill>
                            <a:srgbClr val="000000"/>
                          </a:solidFill>
                          <a:effectLst/>
                          <a:latin typeface="Calibri" panose="020F0502020204030204" pitchFamily="34" charset="0"/>
                          <a:ea typeface="宋体" panose="02010600030101010101" pitchFamily="2" charset="-122"/>
                        </a:rPr>
                        <a:t>Meeting Schedule Ref AN-SDO2021-13</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TMF</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postponed</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zh-CN" sz="1000" dirty="0">
                        <a:effectLst/>
                        <a:latin typeface="Times New Roman" panose="02020603050405020304" pitchFamily="18"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Tree>
    <p:extLst>
      <p:ext uri="{BB962C8B-B14F-4D97-AF65-F5344CB8AC3E}">
        <p14:creationId xmlns:p14="http://schemas.microsoft.com/office/powerpoint/2010/main" val="269858458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7680" y="116142"/>
            <a:ext cx="9112251" cy="760744"/>
          </a:xfrm>
        </p:spPr>
        <p:txBody>
          <a:bodyPr/>
          <a:lstStyle/>
          <a:p>
            <a:r>
              <a:rPr lang="sv-SE" dirty="0"/>
              <a:t>Outgoing </a:t>
            </a:r>
            <a:r>
              <a:rPr lang="sv-SE" dirty="0" smtClean="0"/>
              <a:t>LSs</a:t>
            </a:r>
            <a:endParaRPr lang="sv-SE" dirty="0"/>
          </a:p>
        </p:txBody>
      </p:sp>
      <p:graphicFrame>
        <p:nvGraphicFramePr>
          <p:cNvPr id="5" name="Table Placeholder 4"/>
          <p:cNvGraphicFramePr>
            <a:graphicFrameLocks noGrp="1"/>
          </p:cNvGraphicFramePr>
          <p:nvPr>
            <p:ph type="tbl" idx="1"/>
            <p:extLst>
              <p:ext uri="{D42A27DB-BD31-4B8C-83A1-F6EECF244321}">
                <p14:modId xmlns:p14="http://schemas.microsoft.com/office/powerpoint/2010/main" val="1640915529"/>
              </p:ext>
            </p:extLst>
          </p:nvPr>
        </p:nvGraphicFramePr>
        <p:xfrm>
          <a:off x="385302" y="1203457"/>
          <a:ext cx="11310980" cy="3201233"/>
        </p:xfrm>
        <a:graphic>
          <a:graphicData uri="http://schemas.openxmlformats.org/drawingml/2006/table">
            <a:tbl>
              <a:tblPr firstRow="1" bandRow="1">
                <a:tableStyleId>{5C22544A-7EE6-4342-B048-85BDC9FD1C3A}</a:tableStyleId>
              </a:tblPr>
              <a:tblGrid>
                <a:gridCol w="1088400">
                  <a:extLst>
                    <a:ext uri="{9D8B030D-6E8A-4147-A177-3AD203B41FA5}">
                      <a16:colId xmlns="" xmlns:a16="http://schemas.microsoft.com/office/drawing/2014/main" val="570476699"/>
                    </a:ext>
                  </a:extLst>
                </a:gridCol>
                <a:gridCol w="4989642">
                  <a:extLst>
                    <a:ext uri="{9D8B030D-6E8A-4147-A177-3AD203B41FA5}">
                      <a16:colId xmlns="" xmlns:a16="http://schemas.microsoft.com/office/drawing/2014/main" val="2618836924"/>
                    </a:ext>
                  </a:extLst>
                </a:gridCol>
                <a:gridCol w="1837341"/>
                <a:gridCol w="2146137">
                  <a:extLst>
                    <a:ext uri="{9D8B030D-6E8A-4147-A177-3AD203B41FA5}">
                      <a16:colId xmlns="" xmlns:a16="http://schemas.microsoft.com/office/drawing/2014/main" val="3690116950"/>
                    </a:ext>
                  </a:extLst>
                </a:gridCol>
                <a:gridCol w="1249460">
                  <a:extLst>
                    <a:ext uri="{9D8B030D-6E8A-4147-A177-3AD203B41FA5}">
                      <a16:colId xmlns="" xmlns:a16="http://schemas.microsoft.com/office/drawing/2014/main" val="2952368263"/>
                    </a:ext>
                  </a:extLst>
                </a:gridCol>
              </a:tblGrid>
              <a:tr h="429141">
                <a:tc>
                  <a:txBody>
                    <a:bodyPr/>
                    <a:lstStyle/>
                    <a:p>
                      <a:pPr algn="ctr">
                        <a:spcAft>
                          <a:spcPts val="0"/>
                        </a:spcAft>
                      </a:pPr>
                      <a:r>
                        <a:rPr lang="en-US" sz="1100" b="1" dirty="0" err="1">
                          <a:solidFill>
                            <a:srgbClr val="000000"/>
                          </a:solidFill>
                          <a:effectLst/>
                          <a:latin typeface="Calibri" panose="020F0502020204030204" pitchFamily="34" charset="0"/>
                          <a:ea typeface="宋体" panose="02010600030101010101" pitchFamily="2" charset="-122"/>
                        </a:rPr>
                        <a:t>Tdoc</a:t>
                      </a:r>
                      <a:endParaRPr lang="en-US" sz="1100" dirty="0">
                        <a:effectLst/>
                        <a:latin typeface="Calibri" panose="020F0502020204030204" pitchFamily="34" charset="0"/>
                        <a:ea typeface="宋体" panose="02010600030101010101" pitchFamily="2" charset="-122"/>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spcAft>
                          <a:spcPts val="0"/>
                        </a:spcAft>
                      </a:pPr>
                      <a:r>
                        <a:rPr lang="en-US" sz="1100" b="1">
                          <a:solidFill>
                            <a:srgbClr val="000000"/>
                          </a:solidFill>
                          <a:effectLst/>
                          <a:latin typeface="Calibri" panose="020F0502020204030204" pitchFamily="34" charset="0"/>
                          <a:ea typeface="宋体" panose="02010600030101010101" pitchFamily="2" charset="-122"/>
                        </a:rPr>
                        <a:t>Title</a:t>
                      </a:r>
                      <a:endParaRPr lang="en-US" sz="1100">
                        <a:effectLst/>
                        <a:latin typeface="Calibri" panose="020F0502020204030204" pitchFamily="34" charset="0"/>
                        <a:ea typeface="宋体" panose="02010600030101010101" pitchFamily="2" charset="-122"/>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spcAft>
                          <a:spcPts val="0"/>
                        </a:spcAft>
                      </a:pPr>
                      <a:r>
                        <a:rPr lang="en-US" sz="1100" b="1">
                          <a:solidFill>
                            <a:srgbClr val="000000"/>
                          </a:solidFill>
                          <a:effectLst/>
                          <a:latin typeface="Calibri" panose="020F0502020204030204" pitchFamily="34" charset="0"/>
                          <a:ea typeface="宋体" panose="02010600030101010101" pitchFamily="2" charset="-122"/>
                        </a:rPr>
                        <a:t>To</a:t>
                      </a:r>
                      <a:endParaRPr lang="en-US" sz="1100">
                        <a:effectLst/>
                        <a:latin typeface="Calibri" panose="020F0502020204030204" pitchFamily="34" charset="0"/>
                        <a:ea typeface="宋体" panose="02010600030101010101" pitchFamily="2" charset="-122"/>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spcAft>
                          <a:spcPts val="0"/>
                        </a:spcAft>
                      </a:pPr>
                      <a:r>
                        <a:rPr lang="en-US" sz="1100" b="1">
                          <a:solidFill>
                            <a:srgbClr val="000000"/>
                          </a:solidFill>
                          <a:effectLst/>
                          <a:latin typeface="Calibri" panose="020F0502020204030204" pitchFamily="34" charset="0"/>
                          <a:ea typeface="宋体" panose="02010600030101010101" pitchFamily="2" charset="-122"/>
                        </a:rPr>
                        <a:t>Cc</a:t>
                      </a:r>
                      <a:endParaRPr lang="en-US" sz="1100">
                        <a:effectLst/>
                        <a:latin typeface="Calibri" panose="020F0502020204030204" pitchFamily="34" charset="0"/>
                        <a:ea typeface="宋体" panose="02010600030101010101" pitchFamily="2" charset="-122"/>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spcAft>
                          <a:spcPts val="0"/>
                        </a:spcAft>
                      </a:pPr>
                      <a:r>
                        <a:rPr lang="en-US" sz="1100" b="1">
                          <a:solidFill>
                            <a:srgbClr val="000000"/>
                          </a:solidFill>
                          <a:effectLst/>
                          <a:latin typeface="Calibri" panose="020F0502020204030204" pitchFamily="34" charset="0"/>
                          <a:ea typeface="宋体" panose="02010600030101010101" pitchFamily="2" charset="-122"/>
                        </a:rPr>
                        <a:t>ReplyTo</a:t>
                      </a:r>
                      <a:endParaRPr lang="en-US" sz="1100">
                        <a:effectLst/>
                        <a:latin typeface="Calibri" panose="020F0502020204030204" pitchFamily="34" charset="0"/>
                        <a:ea typeface="宋体" panose="02010600030101010101" pitchFamily="2" charset="-122"/>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 xmlns:a16="http://schemas.microsoft.com/office/drawing/2014/main" val="4283687663"/>
                  </a:ext>
                </a:extLst>
              </a:tr>
              <a:tr h="234839">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S5-216628</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Reply to: LS on the Beam measurement reports for the MDT measurements</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RAN3</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RAN2</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S5-216021</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96369">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S5-216197</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Reply to: Resubmitted Reply LS on Inclusive language for ANR</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RAN2</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RAN3, RAN, SA</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S5-216017</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13049">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S5-216412</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Reply to: Resubmitted LS cc SA5 on Prioritized Vehicle to Cloud Technical Solutions</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Automotive Edge Computing Consortium (AECC)</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3GPP TSG SA</a:t>
                      </a:r>
                      <a:r>
                        <a:rPr lang="en-GB" sz="1100">
                          <a:solidFill>
                            <a:srgbClr val="000000"/>
                          </a:solidFill>
                          <a:effectLst/>
                          <a:latin typeface="MS Gothic" panose="020B0609070205080204" pitchFamily="49" charset="-128"/>
                          <a:ea typeface="宋体" panose="02010600030101010101" pitchFamily="2" charset="-122"/>
                        </a:rPr>
                        <a:t>，</a:t>
                      </a:r>
                      <a:r>
                        <a:rPr lang="en-US" sz="1100">
                          <a:solidFill>
                            <a:srgbClr val="000000"/>
                          </a:solidFill>
                          <a:effectLst/>
                          <a:latin typeface="Calibri" panose="020F0502020204030204" pitchFamily="34" charset="0"/>
                          <a:ea typeface="宋体" panose="02010600030101010101" pitchFamily="2" charset="-122"/>
                        </a:rPr>
                        <a:t>3GPP SA WG1, 3GPP SA WG2, 3GPP SA WG6</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S5-216013</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90027">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S5-216413</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Reply to: LS ccSA5 on updating the readme.md file in 3GPP Forge</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CT3, CT4</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SA, CT, CT1, SA4</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S5-216026</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20389">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S5-216414</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Reply to: LS on the mapping between service types and slice at application</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RAN3</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SA4, RAN2, SA2, CT1</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S5-216016</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80452">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S5-216415</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Reply to: Reply LS on QoE configuration and reporting related issues</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RAN3</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SA4,RAN2</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S5-216019</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80452">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S5-216416</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Reply to: LS on Network slice information from OAM</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SA2</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S5-216022</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80452">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S5-216417</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Reply to: LS Reply on QoE report handling at QoE pause</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SA4</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RAN2,SA3</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S5-216024</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80452">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S5-216419</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Reply to: LSout to 3GPP SA5 about MANO performance measurements accuracy to estimate VNF energy consumption</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ETSI ISG NFV</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SA</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S5-216032</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80452">
                <a:tc>
                  <a:txBody>
                    <a:bodyPr/>
                    <a:lstStyle/>
                    <a:p>
                      <a:pPr>
                        <a:spcAft>
                          <a:spcPts val="0"/>
                        </a:spcAft>
                      </a:pPr>
                      <a:r>
                        <a:rPr lang="en-US" sz="1100" dirty="0">
                          <a:solidFill>
                            <a:srgbClr val="000000"/>
                          </a:solidFill>
                          <a:effectLst/>
                          <a:latin typeface="Calibri" panose="020F0502020204030204" pitchFamily="34" charset="0"/>
                          <a:ea typeface="宋体" panose="02010600030101010101" pitchFamily="2" charset="-122"/>
                        </a:rPr>
                        <a:t>S5-216423</a:t>
                      </a:r>
                      <a:endParaRPr lang="zh-CN" sz="1100" dirty="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LS to RAN3 on model deployment and update from OAM to NG-RAN</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RAN3</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0"/>
                        </a:spcAft>
                      </a:pPr>
                      <a:r>
                        <a:rPr lang="en-US" sz="1100">
                          <a:solidFill>
                            <a:srgbClr val="000000"/>
                          </a:solidFill>
                          <a:effectLst/>
                          <a:latin typeface="Calibri" panose="020F0502020204030204" pitchFamily="34" charset="0"/>
                          <a:ea typeface="宋体" panose="02010600030101010101" pitchFamily="2" charset="-122"/>
                        </a:rPr>
                        <a:t>SA2</a:t>
                      </a:r>
                      <a:endParaRPr lang="zh-CN" sz="110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0"/>
                        </a:spcAft>
                      </a:pPr>
                      <a:r>
                        <a:rPr lang="en-US" sz="1100" dirty="0">
                          <a:solidFill>
                            <a:srgbClr val="000000"/>
                          </a:solidFill>
                          <a:effectLst/>
                          <a:latin typeface="Calibri" panose="020F0502020204030204" pitchFamily="34" charset="0"/>
                          <a:ea typeface="宋体" panose="02010600030101010101" pitchFamily="2" charset="-122"/>
                        </a:rPr>
                        <a:t>S5-215029</a:t>
                      </a:r>
                      <a:endParaRPr lang="zh-CN" sz="1100" dirty="0">
                        <a:effectLst/>
                        <a:latin typeface="Calibri" panose="020F0502020204030204" pitchFamily="34" charset="0"/>
                        <a:ea typeface="宋体" panose="02010600030101010101" pitchFamily="2" charset="-122"/>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Tree>
    <p:extLst>
      <p:ext uri="{BB962C8B-B14F-4D97-AF65-F5344CB8AC3E}">
        <p14:creationId xmlns:p14="http://schemas.microsoft.com/office/powerpoint/2010/main" val="139763649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4"/>
          <p:cNvSpPr>
            <a:spLocks noChangeArrowheads="1"/>
          </p:cNvSpPr>
          <p:nvPr/>
        </p:nvSpPr>
        <p:spPr bwMode="auto">
          <a:xfrm>
            <a:off x="573206" y="260350"/>
            <a:ext cx="9253182" cy="790528"/>
          </a:xfrm>
          <a:prstGeom prst="rect">
            <a:avLst/>
          </a:prstGeom>
          <a:noFill/>
          <a:ln w="12700">
            <a:noFill/>
            <a:miter lim="800000"/>
            <a:headEnd/>
            <a:tailEnd/>
          </a:ln>
        </p:spPr>
        <p:txBody>
          <a:bodyPr lIns="90488" tIns="44450" rIns="90488" bIns="44450" anchor="ctr"/>
          <a:lstStyle/>
          <a:p>
            <a:pPr algn="ctr">
              <a:defRPr/>
            </a:pPr>
            <a:r>
              <a:rPr lang="en-US" altLang="zh-CN" sz="3200" kern="0" dirty="0" smtClean="0">
                <a:solidFill>
                  <a:srgbClr val="FF0000"/>
                </a:solidFill>
                <a:latin typeface="Calibri"/>
                <a:cs typeface="+mj-cs"/>
              </a:rPr>
              <a:t>Agreed new or Revised Work Items / Study Items</a:t>
            </a:r>
          </a:p>
        </p:txBody>
      </p:sp>
      <p:graphicFrame>
        <p:nvGraphicFramePr>
          <p:cNvPr id="3" name="表格 2"/>
          <p:cNvGraphicFramePr>
            <a:graphicFrameLocks noGrp="1"/>
          </p:cNvGraphicFramePr>
          <p:nvPr>
            <p:extLst>
              <p:ext uri="{D42A27DB-BD31-4B8C-83A1-F6EECF244321}">
                <p14:modId xmlns:p14="http://schemas.microsoft.com/office/powerpoint/2010/main" val="2676910035"/>
              </p:ext>
            </p:extLst>
          </p:nvPr>
        </p:nvGraphicFramePr>
        <p:xfrm>
          <a:off x="125930" y="919075"/>
          <a:ext cx="11902965" cy="4815840"/>
        </p:xfrm>
        <a:graphic>
          <a:graphicData uri="http://schemas.openxmlformats.org/drawingml/2006/table">
            <a:tbl>
              <a:tblPr/>
              <a:tblGrid>
                <a:gridCol w="1203025"/>
                <a:gridCol w="1014248"/>
                <a:gridCol w="737750"/>
                <a:gridCol w="3031523"/>
                <a:gridCol w="4720281"/>
                <a:gridCol w="1196138"/>
              </a:tblGrid>
              <a:tr h="382438">
                <a:tc>
                  <a:txBody>
                    <a:bodyPr/>
                    <a:lstStyle/>
                    <a:p>
                      <a:pPr marL="72000" marR="0" lvl="0" indent="0" algn="ctr" defTabSz="914400" rtl="0" eaLnBrk="1" fontAlgn="base" latinLnBrk="0" hangingPunct="1">
                        <a:lnSpc>
                          <a:spcPct val="100000"/>
                        </a:lnSpc>
                        <a:spcBef>
                          <a:spcPct val="0"/>
                        </a:spcBef>
                        <a:spcAft>
                          <a:spcPct val="0"/>
                        </a:spcAft>
                        <a:buClrTx/>
                        <a:buSzTx/>
                        <a:buFontTx/>
                        <a:buNone/>
                        <a:tabLst/>
                      </a:pPr>
                      <a:r>
                        <a:rPr kumimoji="0" lang="en-GB" altLang="zh-CN" sz="1100" b="1" i="0" u="none" strike="noStrike" cap="none" normalizeH="0" baseline="0" dirty="0" err="1" smtClean="0">
                          <a:ln>
                            <a:noFill/>
                          </a:ln>
                          <a:solidFill>
                            <a:schemeClr val="tx1"/>
                          </a:solidFill>
                          <a:effectLst/>
                          <a:latin typeface="Calibri" pitchFamily="34" charset="0"/>
                          <a:ea typeface="宋体" pitchFamily="2" charset="-122"/>
                          <a:cs typeface="Arial" charset="0"/>
                        </a:rPr>
                        <a:t>Tdoc</a:t>
                      </a:r>
                      <a:endParaRPr kumimoji="0" lang="en-GB" altLang="zh-CN" sz="1100" b="1" i="0" u="none" strike="noStrike" cap="none" normalizeH="0" baseline="0" dirty="0">
                        <a:ln>
                          <a:noFill/>
                        </a:ln>
                        <a:solidFill>
                          <a:schemeClr val="tx1"/>
                        </a:solidFill>
                        <a:effectLst/>
                        <a:latin typeface="Calibri" pitchFamily="34" charset="0"/>
                        <a:ea typeface="宋体" pitchFamily="2" charset="-122"/>
                        <a:cs typeface="Arial" charset="0"/>
                      </a:endParaRPr>
                    </a:p>
                  </a:txBody>
                  <a:tcPr marL="144000" anchor="ct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92D050"/>
                    </a:solidFill>
                  </a:tcPr>
                </a:tc>
                <a:tc>
                  <a:txBody>
                    <a:bodyPr/>
                    <a:lstStyle/>
                    <a:p>
                      <a:pPr marL="72000" marR="0" lvl="0" indent="0" algn="ctr" defTabSz="914400" rtl="0" eaLnBrk="1" fontAlgn="base" latinLnBrk="0" hangingPunct="1">
                        <a:lnSpc>
                          <a:spcPct val="100000"/>
                        </a:lnSpc>
                        <a:spcBef>
                          <a:spcPct val="0"/>
                        </a:spcBef>
                        <a:spcAft>
                          <a:spcPct val="0"/>
                        </a:spcAft>
                        <a:buClrTx/>
                        <a:buSzTx/>
                        <a:buFontTx/>
                        <a:buNone/>
                        <a:tabLst/>
                      </a:pPr>
                      <a:r>
                        <a:rPr kumimoji="0" lang="en-GB" altLang="zh-CN" sz="1100" b="1" i="0" u="none" strike="noStrike" cap="none" normalizeH="0" baseline="0" dirty="0" smtClean="0">
                          <a:ln>
                            <a:noFill/>
                          </a:ln>
                          <a:solidFill>
                            <a:schemeClr val="tx1"/>
                          </a:solidFill>
                          <a:effectLst/>
                          <a:latin typeface="Calibri" pitchFamily="34" charset="0"/>
                          <a:ea typeface="宋体" pitchFamily="2" charset="-122"/>
                          <a:cs typeface="Arial" charset="0"/>
                        </a:rPr>
                        <a:t>Type</a:t>
                      </a:r>
                      <a:endParaRPr kumimoji="0" lang="en-GB" altLang="zh-CN" sz="1100" b="1" i="0" u="none" strike="noStrike" cap="none" normalizeH="0" baseline="0" dirty="0">
                        <a:ln>
                          <a:noFill/>
                        </a:ln>
                        <a:solidFill>
                          <a:schemeClr val="tx1"/>
                        </a:solidFill>
                        <a:effectLst/>
                        <a:latin typeface="Calibri" pitchFamily="34" charset="0"/>
                        <a:ea typeface="宋体" pitchFamily="2" charset="-122"/>
                        <a:cs typeface="Arial" charset="0"/>
                      </a:endParaRPr>
                    </a:p>
                  </a:txBody>
                  <a:tcPr marL="144000" anchor="ct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92D050"/>
                    </a:solidFill>
                  </a:tcPr>
                </a:tc>
                <a:tc>
                  <a:txBody>
                    <a:bodyPr/>
                    <a:lstStyle/>
                    <a:p>
                      <a:pPr marL="72000" marR="0" lvl="0" indent="0" algn="ctr" defTabSz="914400" rtl="0" eaLnBrk="1" fontAlgn="base" latinLnBrk="0" hangingPunct="1">
                        <a:lnSpc>
                          <a:spcPct val="100000"/>
                        </a:lnSpc>
                        <a:spcBef>
                          <a:spcPct val="0"/>
                        </a:spcBef>
                        <a:spcAft>
                          <a:spcPct val="0"/>
                        </a:spcAft>
                        <a:buClrTx/>
                        <a:buSzTx/>
                        <a:buFontTx/>
                        <a:buNone/>
                        <a:tabLst/>
                      </a:pPr>
                      <a:r>
                        <a:rPr kumimoji="0" lang="en-GB" altLang="zh-CN" sz="1100" b="1" i="0" u="none" strike="noStrike" cap="none" normalizeH="0" baseline="0" dirty="0" smtClean="0">
                          <a:ln>
                            <a:noFill/>
                          </a:ln>
                          <a:solidFill>
                            <a:schemeClr val="tx1"/>
                          </a:solidFill>
                          <a:effectLst/>
                          <a:latin typeface="Calibri" pitchFamily="34" charset="0"/>
                          <a:ea typeface="宋体" pitchFamily="2" charset="-122"/>
                          <a:cs typeface="Arial" charset="0"/>
                        </a:rPr>
                        <a:t>Release</a:t>
                      </a:r>
                      <a:endParaRPr kumimoji="0" lang="en-GB" altLang="zh-CN" sz="1100" b="1" i="0" u="none" strike="noStrike" cap="none" normalizeH="0" baseline="0" dirty="0">
                        <a:ln>
                          <a:noFill/>
                        </a:ln>
                        <a:solidFill>
                          <a:schemeClr val="tx1"/>
                        </a:solidFill>
                        <a:effectLst/>
                        <a:latin typeface="Calibri" pitchFamily="34" charset="0"/>
                        <a:ea typeface="宋体" pitchFamily="2" charset="-122"/>
                        <a:cs typeface="Arial" charset="0"/>
                      </a:endParaRPr>
                    </a:p>
                  </a:txBody>
                  <a:tcPr marL="144000" anchor="ct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92D050"/>
                    </a:solidFill>
                  </a:tcPr>
                </a:tc>
                <a:tc>
                  <a:txBody>
                    <a:bodyPr/>
                    <a:lstStyle/>
                    <a:p>
                      <a:pPr marL="72000" marR="0" lvl="0" indent="0" algn="ctr" defTabSz="914400" rtl="0" eaLnBrk="1" fontAlgn="base" latinLnBrk="0" hangingPunct="1">
                        <a:lnSpc>
                          <a:spcPct val="100000"/>
                        </a:lnSpc>
                        <a:spcBef>
                          <a:spcPct val="0"/>
                        </a:spcBef>
                        <a:spcAft>
                          <a:spcPct val="0"/>
                        </a:spcAft>
                        <a:buClrTx/>
                        <a:buSzTx/>
                        <a:buFontTx/>
                        <a:buNone/>
                        <a:tabLst/>
                      </a:pPr>
                      <a:r>
                        <a:rPr kumimoji="0" lang="en-GB" altLang="zh-CN" sz="1100" b="1" i="0" u="none" strike="noStrike" cap="none" normalizeH="0" baseline="0" dirty="0">
                          <a:ln>
                            <a:noFill/>
                          </a:ln>
                          <a:solidFill>
                            <a:schemeClr val="tx1"/>
                          </a:solidFill>
                          <a:effectLst/>
                          <a:latin typeface="Calibri" pitchFamily="34" charset="0"/>
                          <a:ea typeface="宋体" pitchFamily="2" charset="-122"/>
                          <a:cs typeface="Arial" charset="0"/>
                        </a:rPr>
                        <a:t>Title</a:t>
                      </a:r>
                    </a:p>
                  </a:txBody>
                  <a:tcPr marL="144000" anchor="ct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92D050"/>
                    </a:solidFill>
                  </a:tcPr>
                </a:tc>
                <a:tc>
                  <a:txBody>
                    <a:bodyPr/>
                    <a:lstStyle/>
                    <a:p>
                      <a:pPr marL="72000" marR="0" lvl="0" indent="0" algn="ctr" defTabSz="914400" rtl="0" eaLnBrk="1" fontAlgn="base" latinLnBrk="0" hangingPunct="1">
                        <a:lnSpc>
                          <a:spcPct val="100000"/>
                        </a:lnSpc>
                        <a:spcBef>
                          <a:spcPct val="0"/>
                        </a:spcBef>
                        <a:spcAft>
                          <a:spcPct val="0"/>
                        </a:spcAft>
                        <a:buClrTx/>
                        <a:buSzTx/>
                        <a:buFontTx/>
                        <a:buNone/>
                        <a:tabLst/>
                      </a:pPr>
                      <a:r>
                        <a:rPr kumimoji="0" lang="en-GB" altLang="zh-CN" sz="1100" b="1" i="0" u="none" strike="noStrike" cap="none" normalizeH="0" baseline="0" dirty="0" smtClean="0">
                          <a:ln>
                            <a:noFill/>
                          </a:ln>
                          <a:solidFill>
                            <a:schemeClr val="tx1"/>
                          </a:solidFill>
                          <a:effectLst/>
                          <a:latin typeface="Calibri" pitchFamily="34" charset="0"/>
                          <a:ea typeface="宋体" pitchFamily="2" charset="-122"/>
                          <a:cs typeface="Arial" charset="0"/>
                        </a:rPr>
                        <a:t>Source</a:t>
                      </a:r>
                      <a:endParaRPr kumimoji="0" lang="en-GB" altLang="zh-CN" sz="1100" b="1" i="0" u="none" strike="noStrike" cap="none" normalizeH="0" baseline="0" dirty="0">
                        <a:ln>
                          <a:noFill/>
                        </a:ln>
                        <a:solidFill>
                          <a:schemeClr val="tx1"/>
                        </a:solidFill>
                        <a:effectLst/>
                        <a:latin typeface="Calibri" pitchFamily="34" charset="0"/>
                        <a:ea typeface="宋体" pitchFamily="2" charset="-122"/>
                        <a:cs typeface="Arial" charset="0"/>
                      </a:endParaRPr>
                    </a:p>
                  </a:txBody>
                  <a:tcPr marL="144000" anchor="ct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92D050"/>
                    </a:solidFill>
                  </a:tcPr>
                </a:tc>
                <a:tc>
                  <a:txBody>
                    <a:bodyPr/>
                    <a:lstStyle/>
                    <a:p>
                      <a:pPr marL="72000" marR="0" lvl="0" indent="0" algn="ctr" defTabSz="914400" rtl="0" eaLnBrk="1" fontAlgn="base" latinLnBrk="0" hangingPunct="1">
                        <a:lnSpc>
                          <a:spcPct val="100000"/>
                        </a:lnSpc>
                        <a:spcBef>
                          <a:spcPct val="0"/>
                        </a:spcBef>
                        <a:spcAft>
                          <a:spcPct val="0"/>
                        </a:spcAft>
                        <a:buClrTx/>
                        <a:buSzTx/>
                        <a:buFontTx/>
                        <a:buNone/>
                        <a:tabLst/>
                      </a:pPr>
                      <a:r>
                        <a:rPr kumimoji="0" lang="en-US" altLang="zh-CN" sz="1100" b="1" i="0" u="none" strike="noStrike" cap="none" normalizeH="0" baseline="0" dirty="0" smtClean="0">
                          <a:ln>
                            <a:noFill/>
                          </a:ln>
                          <a:solidFill>
                            <a:schemeClr val="tx1"/>
                          </a:solidFill>
                          <a:effectLst/>
                          <a:latin typeface="Calibri" pitchFamily="34" charset="0"/>
                          <a:ea typeface="宋体" pitchFamily="2" charset="-122"/>
                          <a:cs typeface="Arial" charset="0"/>
                        </a:rPr>
                        <a:t>Potential related groups</a:t>
                      </a:r>
                      <a:endParaRPr kumimoji="0" lang="en-GB" altLang="zh-CN" sz="1100" b="1" i="0" u="none" strike="noStrike" cap="none" normalizeH="0" baseline="0" dirty="0">
                        <a:ln>
                          <a:noFill/>
                        </a:ln>
                        <a:solidFill>
                          <a:schemeClr val="tx1"/>
                        </a:solidFill>
                        <a:effectLst/>
                        <a:latin typeface="Calibri" pitchFamily="34" charset="0"/>
                        <a:ea typeface="宋体" pitchFamily="2" charset="-122"/>
                        <a:cs typeface="Arial" charset="0"/>
                      </a:endParaRPr>
                    </a:p>
                  </a:txBody>
                  <a:tcPr marL="144000" anchor="ct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92D050"/>
                    </a:solidFill>
                  </a:tcPr>
                </a:tc>
              </a:tr>
              <a:tr h="327804">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dirty="0" smtClean="0">
                          <a:effectLst/>
                          <a:latin typeface="+mn-lt"/>
                          <a:hlinkClick r:id="rId3" action="ppaction://hlinkfile"/>
                        </a:rPr>
                        <a:t>S5‑216424</a:t>
                      </a:r>
                      <a:endParaRPr lang="en-US" sz="900" kern="1200" dirty="0">
                        <a:solidFill>
                          <a:schemeClr val="dk1"/>
                        </a:solidFill>
                        <a:effectLst/>
                        <a:latin typeface="+mn-lt"/>
                        <a:ea typeface="微软雅黑" panose="020B0503020204020204" pitchFamily="34" charset="-122"/>
                        <a:cs typeface="Arial" panose="020B0604020202020204" pitchFamily="34"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smtClean="0">
                          <a:solidFill>
                            <a:schemeClr val="dk1"/>
                          </a:solidFill>
                          <a:effectLst/>
                          <a:latin typeface="+mn-lt"/>
                          <a:ea typeface="微软雅黑" panose="020B0503020204020204" pitchFamily="34" charset="-122"/>
                          <a:cs typeface="Arial" panose="020B0604020202020204" pitchFamily="34" charset="0"/>
                        </a:rPr>
                        <a:t>New SID</a:t>
                      </a:r>
                      <a:endParaRPr lang="en-US" altLang="zh-CN" sz="900" kern="1200" dirty="0">
                        <a:solidFill>
                          <a:schemeClr val="dk1"/>
                        </a:solidFill>
                        <a:effectLst/>
                        <a:latin typeface="+mn-lt"/>
                        <a:ea typeface="微软雅黑" panose="020B0503020204020204" pitchFamily="34" charset="-122"/>
                        <a:cs typeface="Arial" panose="020B0604020202020204" pitchFamily="34"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r>
                        <a:rPr lang="en-US" altLang="zh-CN" sz="900" dirty="0" smtClean="0">
                          <a:effectLst/>
                          <a:latin typeface="+mn-lt"/>
                        </a:rPr>
                        <a:t>Rel-18</a:t>
                      </a:r>
                      <a:r>
                        <a:rPr lang="en-US" sz="900" dirty="0">
                          <a:effectLst/>
                          <a:latin typeface="+mn-lt"/>
                          <a:hlinkClick r:id="rId3" action="ppaction://hlinkfile"/>
                        </a:rPr>
                        <a:t/>
                      </a:r>
                      <a:br>
                        <a:rPr lang="en-US" sz="900" dirty="0">
                          <a:effectLst/>
                          <a:latin typeface="+mn-lt"/>
                          <a:hlinkClick r:id="rId3" action="ppaction://hlinkfile"/>
                        </a:rPr>
                      </a:br>
                      <a:endParaRPr lang="en-US" sz="900" dirty="0">
                        <a:latin typeface="+mn-lt"/>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r>
                        <a:rPr lang="en-US" sz="900" dirty="0">
                          <a:effectLst/>
                          <a:latin typeface="+mn-lt"/>
                        </a:rPr>
                        <a:t>New SID on new aspects of EE for 5G networks Phase 2</a:t>
                      </a:r>
                      <a:endParaRPr lang="en-US" sz="900" dirty="0">
                        <a:latin typeface="+mn-lt"/>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r>
                        <a:rPr lang="en-US" sz="900" dirty="0">
                          <a:effectLst/>
                          <a:latin typeface="+mn-lt"/>
                        </a:rPr>
                        <a:t>Orange</a:t>
                      </a:r>
                      <a:endParaRPr lang="en-US" sz="900" dirty="0">
                        <a:latin typeface="+mn-lt"/>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endParaRPr lang="fr-FR" sz="900" kern="1200" dirty="0">
                        <a:solidFill>
                          <a:schemeClr val="dk1"/>
                        </a:solidFill>
                        <a:effectLst/>
                        <a:latin typeface="+mn-lt"/>
                        <a:ea typeface="微软雅黑" panose="020B0503020204020204" pitchFamily="34" charset="-122"/>
                        <a:cs typeface="Arial" panose="020B0604020202020204" pitchFamily="34" charset="0"/>
                      </a:endParaRPr>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r>
              <a:tr h="327804">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dirty="0" smtClean="0">
                          <a:effectLst/>
                          <a:latin typeface="+mn-lt"/>
                          <a:hlinkClick r:id="rId4" action="ppaction://hlinkfile"/>
                        </a:rPr>
                        <a:t>S5‑216425</a:t>
                      </a:r>
                      <a:endParaRPr lang="en-US" altLang="zh-CN" sz="900" dirty="0" smtClean="0">
                        <a:latin typeface="+mn-lt"/>
                      </a:endParaRPr>
                    </a:p>
                    <a:p>
                      <a:pPr marL="0" marR="0" lvl="0" indent="0" algn="l" defTabSz="1219170" rtl="0" eaLnBrk="1" fontAlgn="t" latinLnBrk="0" hangingPunct="1">
                        <a:lnSpc>
                          <a:spcPct val="100000"/>
                        </a:lnSpc>
                        <a:spcBef>
                          <a:spcPts val="0"/>
                        </a:spcBef>
                        <a:spcAft>
                          <a:spcPts val="0"/>
                        </a:spcAft>
                        <a:buClrTx/>
                        <a:buSzTx/>
                        <a:buFontTx/>
                        <a:buNone/>
                        <a:tabLst/>
                        <a:defRPr/>
                      </a:pPr>
                      <a:endParaRPr lang="zh-CN" altLang="en-US" sz="900" kern="1200" dirty="0">
                        <a:solidFill>
                          <a:schemeClr val="dk1"/>
                        </a:solidFill>
                        <a:effectLst/>
                        <a:latin typeface="+mn-lt"/>
                        <a:ea typeface="微软雅黑" panose="020B0503020204020204" pitchFamily="34" charset="-122"/>
                        <a:cs typeface="Arial" panose="020B0604020202020204" pitchFamily="34"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smtClean="0">
                          <a:solidFill>
                            <a:schemeClr val="dk1"/>
                          </a:solidFill>
                          <a:effectLst/>
                          <a:latin typeface="+mn-lt"/>
                          <a:ea typeface="微软雅黑" panose="020B0503020204020204" pitchFamily="34" charset="-122"/>
                          <a:cs typeface="Arial" panose="020B0604020202020204" pitchFamily="34" charset="0"/>
                        </a:rPr>
                        <a:t>New WID</a:t>
                      </a:r>
                    </a:p>
                    <a:p>
                      <a:pPr marL="0" marR="0" lvl="0" indent="0" algn="l" defTabSz="1219170" rtl="0" eaLnBrk="1" fontAlgn="t" latinLnBrk="0" hangingPunct="1">
                        <a:lnSpc>
                          <a:spcPct val="100000"/>
                        </a:lnSpc>
                        <a:spcBef>
                          <a:spcPts val="0"/>
                        </a:spcBef>
                        <a:spcAft>
                          <a:spcPts val="0"/>
                        </a:spcAft>
                        <a:buClrTx/>
                        <a:buSzTx/>
                        <a:buFontTx/>
                        <a:buNone/>
                        <a:tabLst/>
                        <a:defRPr/>
                      </a:pPr>
                      <a:endParaRPr lang="en-US" altLang="zh-CN" sz="900" kern="1200" dirty="0">
                        <a:solidFill>
                          <a:schemeClr val="dk1"/>
                        </a:solidFill>
                        <a:effectLst/>
                        <a:latin typeface="+mn-lt"/>
                        <a:ea typeface="微软雅黑" panose="020B0503020204020204" pitchFamily="34" charset="-122"/>
                        <a:cs typeface="Arial" panose="020B0604020202020204" pitchFamily="34"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r>
                        <a:rPr lang="en-US" altLang="zh-CN" sz="900" dirty="0" smtClean="0">
                          <a:effectLst/>
                          <a:latin typeface="+mn-lt"/>
                        </a:rPr>
                        <a:t>Rel-18</a:t>
                      </a:r>
                      <a:endParaRPr lang="en-US" sz="900" dirty="0">
                        <a:latin typeface="+mn-lt"/>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r>
                        <a:rPr lang="en-US" sz="900" dirty="0">
                          <a:effectLst/>
                          <a:latin typeface="+mn-lt"/>
                        </a:rPr>
                        <a:t>New WID on enhancements of EE for 5G phase 2</a:t>
                      </a:r>
                      <a:endParaRPr lang="en-US" sz="900" dirty="0">
                        <a:latin typeface="+mn-lt"/>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r>
                        <a:rPr lang="en-US" sz="900" dirty="0">
                          <a:effectLst/>
                          <a:latin typeface="+mn-lt"/>
                        </a:rPr>
                        <a:t>Orange</a:t>
                      </a:r>
                      <a:endParaRPr lang="en-US" sz="900" dirty="0">
                        <a:latin typeface="+mn-lt"/>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endParaRPr lang="fr-FR" sz="900" kern="1200" dirty="0">
                        <a:solidFill>
                          <a:schemeClr val="dk1"/>
                        </a:solidFill>
                        <a:effectLst/>
                        <a:latin typeface="+mn-lt"/>
                        <a:ea typeface="微软雅黑" panose="020B0503020204020204" pitchFamily="34" charset="-122"/>
                        <a:cs typeface="Arial" panose="020B0604020202020204" pitchFamily="34" charset="0"/>
                      </a:endParaRPr>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r>
              <a:tr h="327804">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dirty="0" smtClean="0">
                          <a:effectLst/>
                          <a:latin typeface="+mn-lt"/>
                          <a:hlinkClick r:id="rId5" action="ppaction://hlinkfile"/>
                        </a:rPr>
                        <a:t>S5‑216577</a:t>
                      </a:r>
                      <a:endParaRPr lang="en-US" altLang="zh-CN" sz="900" dirty="0" smtClean="0">
                        <a:latin typeface="+mn-lt"/>
                      </a:endParaRPr>
                    </a:p>
                    <a:p>
                      <a:pPr marL="0" marR="0" lvl="0" indent="0" algn="l" defTabSz="1219170" rtl="0" eaLnBrk="1" fontAlgn="t" latinLnBrk="0" hangingPunct="1">
                        <a:lnSpc>
                          <a:spcPct val="100000"/>
                        </a:lnSpc>
                        <a:spcBef>
                          <a:spcPts val="0"/>
                        </a:spcBef>
                        <a:spcAft>
                          <a:spcPts val="0"/>
                        </a:spcAft>
                        <a:buClrTx/>
                        <a:buSzTx/>
                        <a:buFontTx/>
                        <a:buNone/>
                        <a:tabLst/>
                        <a:defRPr/>
                      </a:pPr>
                      <a:endParaRPr lang="zh-CN" altLang="en-US" sz="900" kern="1200" dirty="0">
                        <a:solidFill>
                          <a:schemeClr val="dk1"/>
                        </a:solidFill>
                        <a:effectLst/>
                        <a:latin typeface="+mn-lt"/>
                        <a:ea typeface="微软雅黑" panose="020B0503020204020204" pitchFamily="34" charset="-122"/>
                        <a:cs typeface="Arial" panose="020B0604020202020204" pitchFamily="34"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smtClean="0">
                          <a:solidFill>
                            <a:schemeClr val="dk1"/>
                          </a:solidFill>
                          <a:effectLst/>
                          <a:latin typeface="+mn-lt"/>
                          <a:ea typeface="微软雅黑" panose="020B0503020204020204" pitchFamily="34" charset="-122"/>
                          <a:cs typeface="Arial" panose="020B0604020202020204" pitchFamily="34" charset="0"/>
                        </a:rPr>
                        <a:t>New SID</a:t>
                      </a:r>
                    </a:p>
                    <a:p>
                      <a:pPr marL="0" marR="0" lvl="0" indent="0" algn="l" defTabSz="1219170" rtl="0" eaLnBrk="1" fontAlgn="t" latinLnBrk="0" hangingPunct="1">
                        <a:lnSpc>
                          <a:spcPct val="100000"/>
                        </a:lnSpc>
                        <a:spcBef>
                          <a:spcPts val="0"/>
                        </a:spcBef>
                        <a:spcAft>
                          <a:spcPts val="0"/>
                        </a:spcAft>
                        <a:buClrTx/>
                        <a:buSzTx/>
                        <a:buFontTx/>
                        <a:buNone/>
                        <a:tabLst/>
                        <a:defRPr/>
                      </a:pPr>
                      <a:endParaRPr lang="en-US" altLang="zh-CN" sz="900" kern="1200" dirty="0">
                        <a:solidFill>
                          <a:schemeClr val="dk1"/>
                        </a:solidFill>
                        <a:effectLst/>
                        <a:latin typeface="+mn-lt"/>
                        <a:ea typeface="微软雅黑" panose="020B0503020204020204" pitchFamily="34" charset="-122"/>
                        <a:cs typeface="Arial" panose="020B0604020202020204" pitchFamily="34"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r>
                        <a:rPr lang="en-US" altLang="zh-CN" sz="900" dirty="0" smtClean="0">
                          <a:effectLst/>
                          <a:latin typeface="+mn-lt"/>
                        </a:rPr>
                        <a:t>Rel-18</a:t>
                      </a:r>
                      <a:endParaRPr lang="en-US" sz="900" dirty="0">
                        <a:latin typeface="+mn-lt"/>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r>
                        <a:rPr lang="en-US" sz="900" dirty="0">
                          <a:effectLst/>
                          <a:latin typeface="+mn-lt"/>
                        </a:rPr>
                        <a:t>New Rel-18 WID on Enhanced intent driven management services for mobile network</a:t>
                      </a:r>
                      <a:endParaRPr lang="en-US" sz="900" dirty="0">
                        <a:latin typeface="+mn-lt"/>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r>
                        <a:rPr lang="it-IT" sz="900" smtClean="0">
                          <a:effectLst/>
                          <a:latin typeface="+mn-lt"/>
                        </a:rPr>
                        <a:t>Huawei, Ericsson, China Telecom, CATT, AsiaInfo, China Unicom, China Mobile, ZTE</a:t>
                      </a:r>
                      <a:endParaRPr lang="it-IT" sz="900" dirty="0">
                        <a:latin typeface="+mn-lt"/>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endParaRPr lang="fr-FR" sz="900" kern="1200" dirty="0">
                        <a:solidFill>
                          <a:schemeClr val="dk1"/>
                        </a:solidFill>
                        <a:effectLst/>
                        <a:latin typeface="+mn-lt"/>
                        <a:ea typeface="微软雅黑" panose="020B0503020204020204" pitchFamily="34" charset="-122"/>
                        <a:cs typeface="Arial" panose="020B0604020202020204" pitchFamily="34" charset="0"/>
                      </a:endParaRPr>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r>
              <a:tr h="327804">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sz="900" kern="1200">
                          <a:solidFill>
                            <a:schemeClr val="tx1"/>
                          </a:solidFill>
                          <a:effectLst/>
                          <a:latin typeface="+mn-lt"/>
                          <a:ea typeface="+mn-ea"/>
                          <a:cs typeface="+mn-cs"/>
                          <a:hlinkClick r:id="rId6" action="ppaction://hlinkfile"/>
                        </a:rPr>
                        <a:t/>
                      </a:r>
                      <a:br>
                        <a:rPr lang="en-US" sz="900" kern="1200">
                          <a:solidFill>
                            <a:schemeClr val="tx1"/>
                          </a:solidFill>
                          <a:effectLst/>
                          <a:latin typeface="+mn-lt"/>
                          <a:ea typeface="+mn-ea"/>
                          <a:cs typeface="+mn-cs"/>
                          <a:hlinkClick r:id="rId6" action="ppaction://hlinkfile"/>
                        </a:rPr>
                      </a:br>
                      <a:r>
                        <a:rPr lang="en-US" sz="900" kern="1200">
                          <a:solidFill>
                            <a:schemeClr val="tx1"/>
                          </a:solidFill>
                          <a:effectLst/>
                          <a:latin typeface="+mn-lt"/>
                          <a:ea typeface="+mn-ea"/>
                          <a:cs typeface="+mn-cs"/>
                          <a:hlinkClick r:id="rId6" action="ppaction://hlinkfile"/>
                        </a:rPr>
                        <a:t>S5‑216426</a:t>
                      </a:r>
                      <a:endParaRPr lang="en-US" sz="900" kern="1200">
                        <a:solidFill>
                          <a:schemeClr val="tx1"/>
                        </a:solidFill>
                        <a:effectLst/>
                        <a:latin typeface="+mn-lt"/>
                        <a:ea typeface="+mn-ea"/>
                        <a:cs typeface="+mn-cs"/>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smtClean="0">
                          <a:solidFill>
                            <a:schemeClr val="dk1"/>
                          </a:solidFill>
                          <a:effectLst/>
                          <a:latin typeface="+mn-lt"/>
                          <a:ea typeface="微软雅黑" panose="020B0503020204020204" pitchFamily="34" charset="-122"/>
                          <a:cs typeface="Arial" panose="020B0604020202020204" pitchFamily="34" charset="0"/>
                        </a:rPr>
                        <a:t>New SID</a:t>
                      </a:r>
                      <a:endParaRPr lang="en-US" altLang="zh-CN" sz="900" kern="1200" dirty="0">
                        <a:solidFill>
                          <a:schemeClr val="dk1"/>
                        </a:solidFill>
                        <a:effectLst/>
                        <a:latin typeface="+mn-lt"/>
                        <a:ea typeface="微软雅黑" panose="020B0503020204020204" pitchFamily="34" charset="-122"/>
                        <a:cs typeface="Arial" panose="020B0604020202020204" pitchFamily="34"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r>
                        <a:rPr lang="en-US" altLang="zh-CN" sz="900" dirty="0" smtClean="0">
                          <a:effectLst/>
                          <a:latin typeface="+mn-lt"/>
                        </a:rPr>
                        <a:t>Rel-18</a:t>
                      </a:r>
                      <a:endParaRPr lang="zh-CN" altLang="en-US" sz="900" dirty="0">
                        <a:latin typeface="+mn-lt"/>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r>
                        <a:rPr lang="en-US" sz="900" dirty="0">
                          <a:effectLst/>
                          <a:latin typeface="+mn-lt"/>
                        </a:rPr>
                        <a:t>New SID on deterministic communication service assurance</a:t>
                      </a:r>
                      <a:endParaRPr lang="en-US" sz="900" dirty="0">
                        <a:latin typeface="+mn-lt"/>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r>
                        <a:rPr lang="it-IT" sz="900" dirty="0">
                          <a:effectLst/>
                          <a:latin typeface="+mn-lt"/>
                        </a:rPr>
                        <a:t>Huawei, China Mobile, CATT, China Unicom</a:t>
                      </a:r>
                      <a:endParaRPr lang="it-IT" sz="900" dirty="0">
                        <a:latin typeface="+mn-lt"/>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endParaRPr lang="fr-FR" sz="900" kern="1200" dirty="0">
                        <a:solidFill>
                          <a:schemeClr val="dk1"/>
                        </a:solidFill>
                        <a:effectLst/>
                        <a:latin typeface="+mn-lt"/>
                        <a:ea typeface="微软雅黑" panose="020B0503020204020204" pitchFamily="34" charset="-122"/>
                        <a:cs typeface="Arial" panose="020B0604020202020204" pitchFamily="34" charset="0"/>
                      </a:endParaRPr>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r>
              <a:tr h="327804">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sz="900" kern="1200">
                          <a:solidFill>
                            <a:schemeClr val="tx1"/>
                          </a:solidFill>
                          <a:effectLst/>
                          <a:latin typeface="+mn-lt"/>
                          <a:ea typeface="+mn-ea"/>
                          <a:cs typeface="+mn-cs"/>
                          <a:hlinkClick r:id="rId7" action="ppaction://hlinkfile"/>
                        </a:rPr>
                        <a:t/>
                      </a:r>
                      <a:br>
                        <a:rPr lang="en-US" sz="900" kern="1200">
                          <a:solidFill>
                            <a:schemeClr val="tx1"/>
                          </a:solidFill>
                          <a:effectLst/>
                          <a:latin typeface="+mn-lt"/>
                          <a:ea typeface="+mn-ea"/>
                          <a:cs typeface="+mn-cs"/>
                          <a:hlinkClick r:id="rId7" action="ppaction://hlinkfile"/>
                        </a:rPr>
                      </a:br>
                      <a:r>
                        <a:rPr lang="en-US" sz="900" kern="1200">
                          <a:solidFill>
                            <a:schemeClr val="tx1"/>
                          </a:solidFill>
                          <a:effectLst/>
                          <a:latin typeface="+mn-lt"/>
                          <a:ea typeface="+mn-ea"/>
                          <a:cs typeface="+mn-cs"/>
                          <a:hlinkClick r:id="rId7" action="ppaction://hlinkfile"/>
                        </a:rPr>
                        <a:t>S5‑216427</a:t>
                      </a:r>
                      <a:endParaRPr lang="en-US" sz="900" kern="1200">
                        <a:solidFill>
                          <a:schemeClr val="tx1"/>
                        </a:solidFill>
                        <a:effectLst/>
                        <a:latin typeface="+mn-lt"/>
                        <a:ea typeface="+mn-ea"/>
                        <a:cs typeface="+mn-cs"/>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smtClean="0">
                          <a:solidFill>
                            <a:schemeClr val="dk1"/>
                          </a:solidFill>
                          <a:effectLst/>
                          <a:latin typeface="+mn-lt"/>
                          <a:ea typeface="微软雅黑" panose="020B0503020204020204" pitchFamily="34" charset="-122"/>
                          <a:cs typeface="Arial" panose="020B0604020202020204" pitchFamily="34" charset="0"/>
                        </a:rPr>
                        <a:t>New SID</a:t>
                      </a:r>
                    </a:p>
                    <a:p>
                      <a:pPr marL="0" marR="0" lvl="0" indent="0" algn="l" defTabSz="1219170" rtl="0" eaLnBrk="1" fontAlgn="t" latinLnBrk="0" hangingPunct="1">
                        <a:lnSpc>
                          <a:spcPct val="100000"/>
                        </a:lnSpc>
                        <a:spcBef>
                          <a:spcPts val="0"/>
                        </a:spcBef>
                        <a:spcAft>
                          <a:spcPts val="0"/>
                        </a:spcAft>
                        <a:buClrTx/>
                        <a:buSzTx/>
                        <a:buFontTx/>
                        <a:buNone/>
                        <a:tabLst/>
                        <a:defRPr/>
                      </a:pPr>
                      <a:endParaRPr lang="en-US" altLang="zh-CN" sz="900" kern="1200" dirty="0">
                        <a:solidFill>
                          <a:schemeClr val="dk1"/>
                        </a:solidFill>
                        <a:effectLst/>
                        <a:latin typeface="+mn-lt"/>
                        <a:ea typeface="微软雅黑" panose="020B0503020204020204" pitchFamily="34" charset="-122"/>
                        <a:cs typeface="Arial" panose="020B0604020202020204" pitchFamily="34"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r>
                        <a:rPr lang="en-US" altLang="zh-CN" sz="900" smtClean="0">
                          <a:effectLst/>
                          <a:latin typeface="+mn-lt"/>
                        </a:rPr>
                        <a:t>Rel-18</a:t>
                      </a:r>
                      <a:endParaRPr lang="zh-CN" altLang="en-US" sz="900" dirty="0">
                        <a:latin typeface="+mn-lt"/>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r>
                        <a:rPr lang="en-US" sz="900" dirty="0">
                          <a:effectLst/>
                          <a:latin typeface="+mn-lt"/>
                        </a:rPr>
                        <a:t>New Rel-18 SID AI/ML management</a:t>
                      </a:r>
                      <a:endParaRPr lang="en-US" sz="900" dirty="0">
                        <a:latin typeface="+mn-lt"/>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r>
                        <a:rPr lang="en-US" sz="900" dirty="0">
                          <a:effectLst/>
                          <a:latin typeface="+mn-lt"/>
                        </a:rPr>
                        <a:t>Intel, NEC, Orange, Verizon, China Telecom, China Unicom, Samsung, CATT, ZTE, AT&amp;T, Deutsche Telekom, </a:t>
                      </a:r>
                      <a:r>
                        <a:rPr lang="en-US" sz="900" dirty="0" err="1">
                          <a:effectLst/>
                          <a:latin typeface="+mn-lt"/>
                        </a:rPr>
                        <a:t>Telefónica</a:t>
                      </a:r>
                      <a:r>
                        <a:rPr lang="en-US" sz="900" dirty="0">
                          <a:effectLst/>
                          <a:latin typeface="+mn-lt"/>
                        </a:rPr>
                        <a:t> S.A., Lenovo, Motorola Mobility, China Mobile, US Cellular, </a:t>
                      </a:r>
                      <a:r>
                        <a:rPr lang="en-US" sz="900" dirty="0" err="1">
                          <a:effectLst/>
                          <a:latin typeface="+mn-lt"/>
                        </a:rPr>
                        <a:t>AsiaInfo</a:t>
                      </a:r>
                      <a:endParaRPr lang="en-US" sz="900" dirty="0">
                        <a:latin typeface="+mn-lt"/>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fr-FR" sz="900" kern="1200" dirty="0" smtClean="0">
                          <a:solidFill>
                            <a:schemeClr val="dk1"/>
                          </a:solidFill>
                          <a:effectLst/>
                          <a:latin typeface="+mn-lt"/>
                          <a:ea typeface="微软雅黑" panose="020B0503020204020204" pitchFamily="34" charset="-122"/>
                          <a:cs typeface="Arial" panose="020B0604020202020204" pitchFamily="34" charset="0"/>
                        </a:rPr>
                        <a:t> </a:t>
                      </a:r>
                      <a:r>
                        <a:rPr lang="en-US" altLang="zh-CN" sz="900" kern="1200" dirty="0" smtClean="0">
                          <a:solidFill>
                            <a:schemeClr val="dk1"/>
                          </a:solidFill>
                          <a:effectLst/>
                          <a:latin typeface="+mn-lt"/>
                          <a:ea typeface="微软雅黑" panose="020B0503020204020204" pitchFamily="34" charset="-122"/>
                          <a:cs typeface="Arial" panose="020B0604020202020204" pitchFamily="34" charset="0"/>
                        </a:rPr>
                        <a:t>RAN3</a:t>
                      </a:r>
                      <a:r>
                        <a:rPr lang="zh-CN" altLang="en-US" sz="900" kern="1200" dirty="0" smtClean="0">
                          <a:solidFill>
                            <a:schemeClr val="dk1"/>
                          </a:solidFill>
                          <a:effectLst/>
                          <a:latin typeface="+mn-lt"/>
                          <a:ea typeface="微软雅黑" panose="020B0503020204020204" pitchFamily="34" charset="-122"/>
                          <a:cs typeface="Arial" panose="020B0604020202020204" pitchFamily="34" charset="0"/>
                        </a:rPr>
                        <a:t>， </a:t>
                      </a:r>
                      <a:r>
                        <a:rPr lang="en-US" altLang="zh-CN" sz="900" kern="1200" dirty="0" smtClean="0">
                          <a:solidFill>
                            <a:schemeClr val="dk1"/>
                          </a:solidFill>
                          <a:effectLst/>
                          <a:latin typeface="+mn-lt"/>
                          <a:ea typeface="微软雅黑" panose="020B0503020204020204" pitchFamily="34" charset="-122"/>
                          <a:cs typeface="Arial" panose="020B0604020202020204" pitchFamily="34" charset="0"/>
                        </a:rPr>
                        <a:t>SA2</a:t>
                      </a:r>
                      <a:endParaRPr lang="fr-FR" sz="900" kern="1200" dirty="0">
                        <a:solidFill>
                          <a:schemeClr val="dk1"/>
                        </a:solidFill>
                        <a:effectLst/>
                        <a:latin typeface="+mn-lt"/>
                        <a:ea typeface="微软雅黑" panose="020B0503020204020204" pitchFamily="34" charset="-122"/>
                        <a:cs typeface="Arial" panose="020B0604020202020204" pitchFamily="34" charset="0"/>
                      </a:endParaRPr>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r>
              <a:tr h="327804">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sz="900" kern="1200" dirty="0">
                          <a:solidFill>
                            <a:schemeClr val="tx1"/>
                          </a:solidFill>
                          <a:effectLst/>
                          <a:latin typeface="+mn-lt"/>
                          <a:ea typeface="+mn-ea"/>
                          <a:cs typeface="+mn-cs"/>
                          <a:hlinkClick r:id="rId8" action="ppaction://hlinkfile"/>
                        </a:rPr>
                        <a:t/>
                      </a:r>
                      <a:br>
                        <a:rPr lang="en-US" sz="900" kern="1200" dirty="0">
                          <a:solidFill>
                            <a:schemeClr val="tx1"/>
                          </a:solidFill>
                          <a:effectLst/>
                          <a:latin typeface="+mn-lt"/>
                          <a:ea typeface="+mn-ea"/>
                          <a:cs typeface="+mn-cs"/>
                          <a:hlinkClick r:id="rId8" action="ppaction://hlinkfile"/>
                        </a:rPr>
                      </a:br>
                      <a:r>
                        <a:rPr lang="en-US" sz="900" kern="1200" dirty="0">
                          <a:solidFill>
                            <a:schemeClr val="tx1"/>
                          </a:solidFill>
                          <a:effectLst/>
                          <a:latin typeface="+mn-lt"/>
                          <a:ea typeface="+mn-ea"/>
                          <a:cs typeface="+mn-cs"/>
                          <a:hlinkClick r:id="rId8" action="ppaction://hlinkfile"/>
                        </a:rPr>
                        <a:t>S5‑216549</a:t>
                      </a:r>
                      <a:endParaRPr lang="en-US" sz="900" kern="1200" dirty="0">
                        <a:solidFill>
                          <a:schemeClr val="tx1"/>
                        </a:solidFill>
                        <a:effectLst/>
                        <a:latin typeface="+mn-lt"/>
                        <a:ea typeface="+mn-ea"/>
                        <a:cs typeface="+mn-cs"/>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smtClean="0">
                          <a:solidFill>
                            <a:schemeClr val="dk1"/>
                          </a:solidFill>
                          <a:effectLst/>
                          <a:latin typeface="+mn-lt"/>
                          <a:ea typeface="微软雅黑" panose="020B0503020204020204" pitchFamily="34" charset="-122"/>
                          <a:cs typeface="Arial" panose="020B0604020202020204" pitchFamily="34" charset="0"/>
                        </a:rPr>
                        <a:t>New WID</a:t>
                      </a:r>
                      <a:endParaRPr lang="en-US" altLang="zh-CN" sz="900" kern="1200" dirty="0">
                        <a:solidFill>
                          <a:schemeClr val="dk1"/>
                        </a:solidFill>
                        <a:effectLst/>
                        <a:latin typeface="+mn-lt"/>
                        <a:ea typeface="微软雅黑" panose="020B0503020204020204" pitchFamily="34" charset="-122"/>
                        <a:cs typeface="Arial" panose="020B0604020202020204" pitchFamily="34"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r>
                        <a:rPr lang="en-US" altLang="zh-CN" sz="900" dirty="0" smtClean="0">
                          <a:effectLst/>
                          <a:latin typeface="+mn-lt"/>
                        </a:rPr>
                        <a:t>Rel-18</a:t>
                      </a:r>
                      <a:endParaRPr lang="zh-CN" altLang="en-US" sz="900" dirty="0">
                        <a:latin typeface="+mn-lt"/>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r>
                        <a:rPr lang="en-US" sz="900" dirty="0">
                          <a:effectLst/>
                          <a:latin typeface="+mn-lt"/>
                        </a:rPr>
                        <a:t>New WID on network slicing provisioning rules</a:t>
                      </a:r>
                      <a:endParaRPr lang="en-US" sz="900" dirty="0">
                        <a:latin typeface="+mn-lt"/>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r>
                        <a:rPr lang="en-US" sz="900" dirty="0">
                          <a:effectLst/>
                          <a:latin typeface="+mn-lt"/>
                        </a:rPr>
                        <a:t>Ericsson Inc.</a:t>
                      </a:r>
                      <a:endParaRPr lang="en-US" sz="900" dirty="0">
                        <a:latin typeface="+mn-lt"/>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smtClean="0">
                          <a:solidFill>
                            <a:schemeClr val="dk1"/>
                          </a:solidFill>
                          <a:effectLst/>
                          <a:latin typeface="+mn-lt"/>
                          <a:ea typeface="微软雅黑" panose="020B0503020204020204" pitchFamily="34" charset="-122"/>
                          <a:cs typeface="Arial" panose="020B0604020202020204" pitchFamily="34" charset="0"/>
                        </a:rPr>
                        <a:t>GSMA</a:t>
                      </a:r>
                      <a:endParaRPr lang="fr-FR" sz="900" kern="1200" dirty="0">
                        <a:solidFill>
                          <a:schemeClr val="dk1"/>
                        </a:solidFill>
                        <a:effectLst/>
                        <a:latin typeface="+mn-lt"/>
                        <a:ea typeface="微软雅黑" panose="020B0503020204020204" pitchFamily="34" charset="-122"/>
                        <a:cs typeface="Arial" panose="020B0604020202020204" pitchFamily="34" charset="0"/>
                      </a:endParaRPr>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r>
              <a:tr h="327804">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sz="900" kern="1200">
                          <a:solidFill>
                            <a:schemeClr val="tx1"/>
                          </a:solidFill>
                          <a:effectLst/>
                          <a:latin typeface="+mn-lt"/>
                          <a:ea typeface="+mn-ea"/>
                          <a:cs typeface="+mn-cs"/>
                          <a:hlinkClick r:id="rId9" action="ppaction://hlinkfile"/>
                        </a:rPr>
                        <a:t/>
                      </a:r>
                      <a:br>
                        <a:rPr lang="en-US" sz="900" kern="1200">
                          <a:solidFill>
                            <a:schemeClr val="tx1"/>
                          </a:solidFill>
                          <a:effectLst/>
                          <a:latin typeface="+mn-lt"/>
                          <a:ea typeface="+mn-ea"/>
                          <a:cs typeface="+mn-cs"/>
                          <a:hlinkClick r:id="rId9" action="ppaction://hlinkfile"/>
                        </a:rPr>
                      </a:br>
                      <a:r>
                        <a:rPr lang="en-US" sz="900" kern="1200">
                          <a:solidFill>
                            <a:schemeClr val="tx1"/>
                          </a:solidFill>
                          <a:effectLst/>
                          <a:latin typeface="+mn-lt"/>
                          <a:ea typeface="+mn-ea"/>
                          <a:cs typeface="+mn-cs"/>
                          <a:hlinkClick r:id="rId9" action="ppaction://hlinkfile"/>
                        </a:rPr>
                        <a:t>S5‑216428</a:t>
                      </a:r>
                      <a:endParaRPr lang="en-US" sz="900" kern="1200">
                        <a:solidFill>
                          <a:schemeClr val="tx1"/>
                        </a:solidFill>
                        <a:effectLst/>
                        <a:latin typeface="+mn-lt"/>
                        <a:ea typeface="+mn-ea"/>
                        <a:cs typeface="+mn-cs"/>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smtClean="0">
                          <a:solidFill>
                            <a:schemeClr val="dk1"/>
                          </a:solidFill>
                          <a:effectLst/>
                          <a:latin typeface="+mn-lt"/>
                          <a:ea typeface="微软雅黑" panose="020B0503020204020204" pitchFamily="34" charset="-122"/>
                          <a:cs typeface="Arial" panose="020B0604020202020204" pitchFamily="34" charset="0"/>
                        </a:rPr>
                        <a:t>New SID</a:t>
                      </a:r>
                    </a:p>
                    <a:p>
                      <a:pPr marL="0" marR="0" lvl="0" indent="0" algn="l" defTabSz="1219170" rtl="0" eaLnBrk="1" fontAlgn="t" latinLnBrk="0" hangingPunct="1">
                        <a:lnSpc>
                          <a:spcPct val="100000"/>
                        </a:lnSpc>
                        <a:spcBef>
                          <a:spcPts val="0"/>
                        </a:spcBef>
                        <a:spcAft>
                          <a:spcPts val="0"/>
                        </a:spcAft>
                        <a:buClrTx/>
                        <a:buSzTx/>
                        <a:buFontTx/>
                        <a:buNone/>
                        <a:tabLst/>
                        <a:defRPr/>
                      </a:pPr>
                      <a:endParaRPr lang="en-US" altLang="zh-CN" sz="900" kern="1200" dirty="0">
                        <a:solidFill>
                          <a:schemeClr val="dk1"/>
                        </a:solidFill>
                        <a:effectLst/>
                        <a:latin typeface="+mn-lt"/>
                        <a:ea typeface="微软雅黑" panose="020B0503020204020204" pitchFamily="34" charset="-122"/>
                        <a:cs typeface="Arial" panose="020B0604020202020204" pitchFamily="34"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r>
                        <a:rPr lang="en-US" altLang="zh-CN" sz="900" smtClean="0">
                          <a:effectLst/>
                          <a:latin typeface="+mn-lt"/>
                        </a:rPr>
                        <a:t>Rel-18</a:t>
                      </a:r>
                      <a:endParaRPr lang="zh-CN" altLang="en-US" sz="900" dirty="0">
                        <a:latin typeface="+mn-lt"/>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r>
                        <a:rPr lang="en-US" sz="900" dirty="0">
                          <a:effectLst/>
                          <a:latin typeface="+mn-lt"/>
                        </a:rPr>
                        <a:t>New SID on Network and Service Operations for Energy Verticals</a:t>
                      </a:r>
                      <a:endParaRPr lang="en-US" sz="900" dirty="0">
                        <a:latin typeface="+mn-lt"/>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r>
                        <a:rPr lang="en-US" sz="900" dirty="0">
                          <a:effectLst/>
                          <a:latin typeface="+mn-lt"/>
                        </a:rPr>
                        <a:t>EUTC, Samsung, </a:t>
                      </a:r>
                      <a:r>
                        <a:rPr lang="en-US" sz="900" dirty="0" err="1">
                          <a:effectLst/>
                          <a:latin typeface="+mn-lt"/>
                        </a:rPr>
                        <a:t>BMWi</a:t>
                      </a:r>
                      <a:r>
                        <a:rPr lang="en-US" sz="900" dirty="0">
                          <a:effectLst/>
                          <a:latin typeface="+mn-lt"/>
                        </a:rPr>
                        <a:t>, Vodafone, Orange, </a:t>
                      </a:r>
                      <a:r>
                        <a:rPr lang="en-US" sz="900" dirty="0" err="1">
                          <a:effectLst/>
                          <a:latin typeface="+mn-lt"/>
                        </a:rPr>
                        <a:t>Novamint</a:t>
                      </a:r>
                      <a:endParaRPr lang="en-US" sz="900" dirty="0">
                        <a:latin typeface="+mn-lt"/>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endParaRPr lang="fr-FR" sz="900" kern="1200" dirty="0">
                        <a:solidFill>
                          <a:schemeClr val="dk1"/>
                        </a:solidFill>
                        <a:effectLst/>
                        <a:latin typeface="+mn-lt"/>
                        <a:ea typeface="微软雅黑" panose="020B0503020204020204" pitchFamily="34" charset="-122"/>
                        <a:cs typeface="Arial" panose="020B0604020202020204" pitchFamily="34" charset="0"/>
                      </a:endParaRPr>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r>
              <a:tr h="327804">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sz="900" kern="1200">
                          <a:solidFill>
                            <a:schemeClr val="tx1"/>
                          </a:solidFill>
                          <a:effectLst/>
                          <a:latin typeface="+mn-lt"/>
                          <a:ea typeface="+mn-ea"/>
                          <a:cs typeface="+mn-cs"/>
                          <a:hlinkClick r:id="rId10" action="ppaction://hlinkfile"/>
                        </a:rPr>
                        <a:t/>
                      </a:r>
                      <a:br>
                        <a:rPr lang="en-US" sz="900" kern="1200">
                          <a:solidFill>
                            <a:schemeClr val="tx1"/>
                          </a:solidFill>
                          <a:effectLst/>
                          <a:latin typeface="+mn-lt"/>
                          <a:ea typeface="+mn-ea"/>
                          <a:cs typeface="+mn-cs"/>
                          <a:hlinkClick r:id="rId10" action="ppaction://hlinkfile"/>
                        </a:rPr>
                      </a:br>
                      <a:r>
                        <a:rPr lang="en-US" sz="900" kern="1200">
                          <a:solidFill>
                            <a:schemeClr val="tx1"/>
                          </a:solidFill>
                          <a:effectLst/>
                          <a:latin typeface="+mn-lt"/>
                          <a:ea typeface="+mn-ea"/>
                          <a:cs typeface="+mn-cs"/>
                          <a:hlinkClick r:id="rId10" action="ppaction://hlinkfile"/>
                        </a:rPr>
                        <a:t>S5‑216429</a:t>
                      </a:r>
                      <a:endParaRPr lang="en-US" sz="900" kern="1200">
                        <a:solidFill>
                          <a:schemeClr val="tx1"/>
                        </a:solidFill>
                        <a:effectLst/>
                        <a:latin typeface="+mn-lt"/>
                        <a:ea typeface="+mn-ea"/>
                        <a:cs typeface="+mn-cs"/>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smtClean="0">
                          <a:solidFill>
                            <a:schemeClr val="dk1"/>
                          </a:solidFill>
                          <a:effectLst/>
                          <a:latin typeface="+mn-lt"/>
                          <a:ea typeface="微软雅黑" panose="020B0503020204020204" pitchFamily="34" charset="-122"/>
                          <a:cs typeface="Arial" panose="020B0604020202020204" pitchFamily="34" charset="0"/>
                        </a:rPr>
                        <a:t>New SID</a:t>
                      </a:r>
                    </a:p>
                    <a:p>
                      <a:pPr marL="0" marR="0" lvl="0" indent="0" algn="l" defTabSz="1219170" rtl="0" eaLnBrk="1" fontAlgn="t" latinLnBrk="0" hangingPunct="1">
                        <a:lnSpc>
                          <a:spcPct val="100000"/>
                        </a:lnSpc>
                        <a:spcBef>
                          <a:spcPts val="0"/>
                        </a:spcBef>
                        <a:spcAft>
                          <a:spcPts val="0"/>
                        </a:spcAft>
                        <a:buClrTx/>
                        <a:buSzTx/>
                        <a:buFontTx/>
                        <a:buNone/>
                        <a:tabLst/>
                        <a:defRPr/>
                      </a:pPr>
                      <a:endParaRPr lang="en-US" altLang="zh-CN" sz="900" kern="1200" dirty="0">
                        <a:solidFill>
                          <a:schemeClr val="dk1"/>
                        </a:solidFill>
                        <a:effectLst/>
                        <a:latin typeface="+mn-lt"/>
                        <a:ea typeface="微软雅黑" panose="020B0503020204020204" pitchFamily="34" charset="-122"/>
                        <a:cs typeface="Arial" panose="020B0604020202020204" pitchFamily="34"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r>
                        <a:rPr lang="en-US" altLang="zh-CN" sz="900" smtClean="0">
                          <a:effectLst/>
                          <a:latin typeface="+mn-lt"/>
                        </a:rPr>
                        <a:t>Rel-18</a:t>
                      </a:r>
                      <a:endParaRPr lang="zh-CN" altLang="en-US" sz="900" dirty="0">
                        <a:latin typeface="+mn-lt"/>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r>
                        <a:rPr lang="en-US" sz="900" dirty="0">
                          <a:effectLst/>
                          <a:latin typeface="+mn-lt"/>
                        </a:rPr>
                        <a:t>New SID on evaluation of autonomous network levels</a:t>
                      </a:r>
                      <a:endParaRPr lang="en-US" sz="900" dirty="0">
                        <a:latin typeface="+mn-lt"/>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r>
                        <a:rPr lang="it-IT" sz="900" dirty="0">
                          <a:effectLst/>
                          <a:latin typeface="+mn-lt"/>
                        </a:rPr>
                        <a:t>China Mobile, Huawei, AsiaInfo, China Unicom, China Telecom, ZTE, CATT, Lenovo, Motorola Mobility, Intel</a:t>
                      </a:r>
                      <a:endParaRPr lang="it-IT" sz="900" dirty="0">
                        <a:latin typeface="+mn-lt"/>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endParaRPr lang="fr-FR" sz="900" kern="1200" dirty="0">
                        <a:solidFill>
                          <a:schemeClr val="dk1"/>
                        </a:solidFill>
                        <a:effectLst/>
                        <a:latin typeface="+mn-lt"/>
                        <a:ea typeface="微软雅黑" panose="020B0503020204020204" pitchFamily="34" charset="-122"/>
                        <a:cs typeface="Arial" panose="020B0604020202020204" pitchFamily="34" charset="0"/>
                      </a:endParaRPr>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r>
              <a:tr h="327804">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sz="900" kern="1200" dirty="0">
                          <a:solidFill>
                            <a:schemeClr val="tx1"/>
                          </a:solidFill>
                          <a:effectLst/>
                          <a:latin typeface="+mn-lt"/>
                          <a:ea typeface="+mn-ea"/>
                          <a:cs typeface="+mn-cs"/>
                          <a:hlinkClick r:id="rId11" action="ppaction://hlinkfile"/>
                        </a:rPr>
                        <a:t>S5‑216430</a:t>
                      </a:r>
                      <a:endParaRPr lang="en-US" sz="900" kern="1200" dirty="0">
                        <a:solidFill>
                          <a:schemeClr val="tx1"/>
                        </a:solidFill>
                        <a:effectLst/>
                        <a:latin typeface="+mn-lt"/>
                        <a:ea typeface="+mn-ea"/>
                        <a:cs typeface="+mn-cs"/>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smtClean="0">
                          <a:solidFill>
                            <a:schemeClr val="dk1"/>
                          </a:solidFill>
                          <a:effectLst/>
                          <a:latin typeface="+mn-lt"/>
                          <a:ea typeface="微软雅黑" panose="020B0503020204020204" pitchFamily="34" charset="-122"/>
                          <a:cs typeface="Arial" panose="020B0604020202020204" pitchFamily="34" charset="0"/>
                        </a:rPr>
                        <a:t>New SID</a:t>
                      </a:r>
                    </a:p>
                    <a:p>
                      <a:pPr marL="0" marR="0" lvl="0" indent="0" algn="l" defTabSz="1219170" rtl="0" eaLnBrk="1" fontAlgn="t" latinLnBrk="0" hangingPunct="1">
                        <a:lnSpc>
                          <a:spcPct val="100000"/>
                        </a:lnSpc>
                        <a:spcBef>
                          <a:spcPts val="0"/>
                        </a:spcBef>
                        <a:spcAft>
                          <a:spcPts val="0"/>
                        </a:spcAft>
                        <a:buClrTx/>
                        <a:buSzTx/>
                        <a:buFontTx/>
                        <a:buNone/>
                        <a:tabLst/>
                        <a:defRPr/>
                      </a:pPr>
                      <a:endParaRPr lang="en-US" altLang="zh-CN" sz="900" kern="1200" dirty="0">
                        <a:solidFill>
                          <a:schemeClr val="dk1"/>
                        </a:solidFill>
                        <a:effectLst/>
                        <a:latin typeface="+mn-lt"/>
                        <a:ea typeface="微软雅黑" panose="020B0503020204020204" pitchFamily="34" charset="-122"/>
                        <a:cs typeface="Arial" panose="020B0604020202020204" pitchFamily="34"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r>
                        <a:rPr lang="en-US" altLang="zh-CN" sz="900" dirty="0" smtClean="0">
                          <a:effectLst/>
                          <a:latin typeface="+mn-lt"/>
                        </a:rPr>
                        <a:t>Rel-18</a:t>
                      </a:r>
                      <a:endParaRPr lang="zh-CN" altLang="en-US" sz="900" dirty="0">
                        <a:latin typeface="+mn-lt"/>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r>
                        <a:rPr lang="en-US" sz="900" dirty="0">
                          <a:effectLst/>
                          <a:latin typeface="+mn-lt"/>
                        </a:rPr>
                        <a:t>New SID on enhancement of autonomous network levels</a:t>
                      </a:r>
                      <a:endParaRPr lang="en-US" sz="900" dirty="0">
                        <a:latin typeface="+mn-lt"/>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r>
                        <a:rPr lang="it-IT" sz="900" dirty="0">
                          <a:effectLst/>
                          <a:latin typeface="+mn-lt"/>
                        </a:rPr>
                        <a:t>China Mobile, Huawei, AsiaInfo, China Unicom, China Telecom, ZTE, CATT, Lenovo, Motorola Mobility, Intel</a:t>
                      </a:r>
                      <a:endParaRPr lang="it-IT" sz="900" dirty="0">
                        <a:latin typeface="+mn-lt"/>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endParaRPr lang="fr-FR" sz="900" kern="1200" dirty="0">
                        <a:solidFill>
                          <a:schemeClr val="dk1"/>
                        </a:solidFill>
                        <a:effectLst/>
                        <a:latin typeface="+mn-lt"/>
                        <a:ea typeface="微软雅黑" panose="020B0503020204020204" pitchFamily="34" charset="-122"/>
                        <a:cs typeface="Arial" panose="020B0604020202020204" pitchFamily="34" charset="0"/>
                      </a:endParaRPr>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r>
              <a:tr h="327804">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smtClean="0">
                          <a:solidFill>
                            <a:schemeClr val="tx1"/>
                          </a:solidFill>
                          <a:effectLst/>
                          <a:latin typeface="+mn-lt"/>
                          <a:ea typeface="+mn-ea"/>
                          <a:cs typeface="+mn-cs"/>
                          <a:hlinkClick r:id="rId12" action="ppaction://hlinkfile"/>
                        </a:rPr>
                        <a:t>S5‑216068</a:t>
                      </a:r>
                      <a:endParaRPr lang="en-US" altLang="zh-CN" sz="900" kern="1200" dirty="0" smtClean="0">
                        <a:solidFill>
                          <a:schemeClr val="tx1"/>
                        </a:solidFill>
                        <a:effectLst/>
                        <a:latin typeface="+mn-lt"/>
                        <a:ea typeface="+mn-ea"/>
                        <a:cs typeface="+mn-cs"/>
                      </a:endParaRPr>
                    </a:p>
                    <a:p>
                      <a:pPr marL="0" marR="0" lvl="0" indent="0" algn="l" defTabSz="1219170" rtl="0" eaLnBrk="1" fontAlgn="t" latinLnBrk="0" hangingPunct="1">
                        <a:lnSpc>
                          <a:spcPct val="100000"/>
                        </a:lnSpc>
                        <a:spcBef>
                          <a:spcPts val="0"/>
                        </a:spcBef>
                        <a:spcAft>
                          <a:spcPts val="0"/>
                        </a:spcAft>
                        <a:buClrTx/>
                        <a:buSzTx/>
                        <a:buFontTx/>
                        <a:buNone/>
                        <a:tabLst/>
                        <a:defRPr/>
                      </a:pPr>
                      <a:endParaRPr lang="en-US" sz="900" kern="1200" dirty="0">
                        <a:solidFill>
                          <a:schemeClr val="tx1"/>
                        </a:solidFill>
                        <a:effectLst/>
                        <a:latin typeface="+mn-lt"/>
                        <a:ea typeface="+mn-ea"/>
                        <a:cs typeface="+mn-cs"/>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smtClean="0">
                          <a:solidFill>
                            <a:schemeClr val="tx1"/>
                          </a:solidFill>
                          <a:effectLst/>
                          <a:latin typeface="+mn-lt"/>
                          <a:ea typeface="+mn-ea"/>
                          <a:cs typeface="+mn-cs"/>
                        </a:rPr>
                        <a:t>Revised WID</a:t>
                      </a:r>
                      <a:endParaRPr lang="en-US" altLang="zh-CN" sz="900" kern="1200" dirty="0">
                        <a:solidFill>
                          <a:schemeClr val="tx1"/>
                        </a:solidFill>
                        <a:effectLst/>
                        <a:latin typeface="+mn-lt"/>
                        <a:ea typeface="+mn-ea"/>
                        <a:cs typeface="+mn-cs"/>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algn="l" defTabSz="1219170" rtl="0" eaLnBrk="1" latinLnBrk="0" hangingPunct="1"/>
                      <a:r>
                        <a:rPr lang="en-US" altLang="zh-CN" sz="900" kern="1200" dirty="0" smtClean="0">
                          <a:solidFill>
                            <a:schemeClr val="tx1"/>
                          </a:solidFill>
                          <a:effectLst/>
                          <a:latin typeface="+mn-lt"/>
                          <a:ea typeface="+mn-ea"/>
                          <a:cs typeface="+mn-cs"/>
                        </a:rPr>
                        <a:t>Rel-17</a:t>
                      </a:r>
                      <a:endParaRPr lang="en-US" sz="900" kern="1200" dirty="0">
                        <a:solidFill>
                          <a:schemeClr val="tx1"/>
                        </a:solidFill>
                        <a:effectLst/>
                        <a:latin typeface="+mn-lt"/>
                        <a:ea typeface="+mn-ea"/>
                        <a:cs typeface="+mn-cs"/>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algn="l" defTabSz="1219170" rtl="0" eaLnBrk="1" latinLnBrk="0" hangingPunct="1"/>
                      <a:r>
                        <a:rPr lang="en-US" sz="900" kern="1200" dirty="0">
                          <a:solidFill>
                            <a:schemeClr val="tx1"/>
                          </a:solidFill>
                          <a:effectLst/>
                          <a:latin typeface="+mn-lt"/>
                          <a:ea typeface="+mn-ea"/>
                          <a:cs typeface="+mn-cs"/>
                        </a:rPr>
                        <a:t>Revised WID Enhancements on EE for 5G networks</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algn="l" defTabSz="1219170" rtl="0" eaLnBrk="1" latinLnBrk="0" hangingPunct="1"/>
                      <a:r>
                        <a:rPr lang="en-US" sz="900" kern="1200" dirty="0">
                          <a:solidFill>
                            <a:schemeClr val="tx1"/>
                          </a:solidFill>
                          <a:effectLst/>
                          <a:latin typeface="+mn-lt"/>
                          <a:ea typeface="+mn-ea"/>
                          <a:cs typeface="+mn-cs"/>
                        </a:rPr>
                        <a:t>Orange</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endParaRPr lang="fr-FR" sz="900" kern="1200" dirty="0">
                        <a:solidFill>
                          <a:schemeClr val="tx1"/>
                        </a:solidFill>
                        <a:effectLst/>
                        <a:latin typeface="+mn-lt"/>
                        <a:ea typeface="+mn-ea"/>
                        <a:cs typeface="+mn-cs"/>
                      </a:endParaRPr>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r>
              <a:tr h="327804">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smtClean="0">
                          <a:solidFill>
                            <a:schemeClr val="tx1"/>
                          </a:solidFill>
                          <a:effectLst/>
                          <a:latin typeface="+mn-lt"/>
                          <a:ea typeface="+mn-ea"/>
                          <a:cs typeface="+mn-cs"/>
                          <a:hlinkClick r:id="rId13" action="ppaction://hlinkfile"/>
                        </a:rPr>
                        <a:t>S5‑216348</a:t>
                      </a:r>
                      <a:endParaRPr lang="en-US" altLang="zh-CN" sz="900" kern="1200" dirty="0" smtClean="0">
                        <a:solidFill>
                          <a:schemeClr val="tx1"/>
                        </a:solidFill>
                        <a:effectLst/>
                        <a:latin typeface="+mn-lt"/>
                        <a:ea typeface="+mn-ea"/>
                        <a:cs typeface="+mn-cs"/>
                      </a:endParaRPr>
                    </a:p>
                    <a:p>
                      <a:pPr marL="0" marR="0" lvl="0" indent="0" algn="l" defTabSz="1219170" rtl="0" eaLnBrk="1" fontAlgn="t" latinLnBrk="0" hangingPunct="1">
                        <a:lnSpc>
                          <a:spcPct val="100000"/>
                        </a:lnSpc>
                        <a:spcBef>
                          <a:spcPts val="0"/>
                        </a:spcBef>
                        <a:spcAft>
                          <a:spcPts val="0"/>
                        </a:spcAft>
                        <a:buClrTx/>
                        <a:buSzTx/>
                        <a:buFontTx/>
                        <a:buNone/>
                        <a:tabLst/>
                        <a:defRPr/>
                      </a:pPr>
                      <a:endParaRPr lang="en-US" sz="900" kern="1200" dirty="0">
                        <a:solidFill>
                          <a:schemeClr val="tx1"/>
                        </a:solidFill>
                        <a:effectLst/>
                        <a:latin typeface="+mn-lt"/>
                        <a:ea typeface="+mn-ea"/>
                        <a:cs typeface="+mn-cs"/>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smtClean="0">
                          <a:solidFill>
                            <a:schemeClr val="tx1"/>
                          </a:solidFill>
                          <a:effectLst/>
                          <a:latin typeface="+mn-lt"/>
                          <a:ea typeface="+mn-ea"/>
                          <a:cs typeface="+mn-cs"/>
                        </a:rPr>
                        <a:t>Revised WID</a:t>
                      </a:r>
                      <a:endParaRPr lang="en-US" altLang="zh-CN" sz="900" kern="1200" dirty="0">
                        <a:solidFill>
                          <a:schemeClr val="tx1"/>
                        </a:solidFill>
                        <a:effectLst/>
                        <a:latin typeface="+mn-lt"/>
                        <a:ea typeface="+mn-ea"/>
                        <a:cs typeface="+mn-cs"/>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algn="l" defTabSz="1219170" rtl="0" eaLnBrk="1" latinLnBrk="0" hangingPunct="1"/>
                      <a:r>
                        <a:rPr lang="en-US" altLang="zh-CN" sz="900" kern="1200" dirty="0" smtClean="0">
                          <a:solidFill>
                            <a:schemeClr val="tx1"/>
                          </a:solidFill>
                          <a:effectLst/>
                          <a:latin typeface="+mn-lt"/>
                          <a:ea typeface="+mn-ea"/>
                          <a:cs typeface="+mn-cs"/>
                        </a:rPr>
                        <a:t>Rel-17</a:t>
                      </a:r>
                      <a:endParaRPr lang="en-US" sz="900" kern="1200" dirty="0">
                        <a:solidFill>
                          <a:schemeClr val="tx1"/>
                        </a:solidFill>
                        <a:effectLst/>
                        <a:latin typeface="+mn-lt"/>
                        <a:ea typeface="+mn-ea"/>
                        <a:cs typeface="+mn-cs"/>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r>
                        <a:rPr lang="en-US" sz="800" dirty="0">
                          <a:effectLst/>
                          <a:latin typeface="Arial" panose="020B0604020202020204" pitchFamily="34" charset="0"/>
                        </a:rPr>
                        <a:t>Revised WID Enhancements of Management Data Analytics Service</a:t>
                      </a:r>
                      <a:endParaRPr lang="en-US" dirty="0"/>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r>
                        <a:rPr lang="en-US" sz="800" dirty="0">
                          <a:effectLst/>
                          <a:latin typeface="Arial" panose="020B0604020202020204" pitchFamily="34" charset="0"/>
                        </a:rPr>
                        <a:t>Intel, NEC</a:t>
                      </a:r>
                      <a:endParaRPr lang="en-US" dirty="0"/>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endParaRPr lang="fr-FR" sz="900" kern="1200" dirty="0">
                        <a:solidFill>
                          <a:schemeClr val="tx1"/>
                        </a:solidFill>
                        <a:effectLst/>
                        <a:latin typeface="+mn-lt"/>
                        <a:ea typeface="+mn-ea"/>
                        <a:cs typeface="+mn-cs"/>
                      </a:endParaRPr>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r>
              <a:tr h="351157">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smtClean="0">
                          <a:solidFill>
                            <a:schemeClr val="tx1"/>
                          </a:solidFill>
                          <a:effectLst/>
                          <a:latin typeface="+mn-lt"/>
                          <a:ea typeface="+mn-ea"/>
                          <a:cs typeface="+mn-cs"/>
                          <a:hlinkClick r:id="rId14" action="ppaction://hlinkfile"/>
                        </a:rPr>
                        <a:t>S5‑216595</a:t>
                      </a:r>
                      <a:endParaRPr lang="en-US" sz="900" kern="1200" dirty="0">
                        <a:solidFill>
                          <a:schemeClr val="tx1"/>
                        </a:solidFill>
                        <a:effectLst/>
                        <a:latin typeface="+mn-lt"/>
                        <a:ea typeface="+mn-ea"/>
                        <a:cs typeface="+mn-cs"/>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900" kern="1200" dirty="0" smtClean="0">
                          <a:solidFill>
                            <a:schemeClr val="tx1"/>
                          </a:solidFill>
                          <a:effectLst/>
                          <a:latin typeface="+mn-lt"/>
                          <a:ea typeface="+mn-ea"/>
                          <a:cs typeface="+mn-cs"/>
                        </a:rPr>
                        <a:t>Revised WID</a:t>
                      </a:r>
                      <a:endParaRPr lang="en-US" altLang="zh-CN" sz="900" kern="1200" dirty="0">
                        <a:solidFill>
                          <a:schemeClr val="tx1"/>
                        </a:solidFill>
                        <a:effectLst/>
                        <a:latin typeface="+mn-lt"/>
                        <a:ea typeface="+mn-ea"/>
                        <a:cs typeface="+mn-cs"/>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algn="l" defTabSz="1219170" rtl="0" eaLnBrk="1" latinLnBrk="0" hangingPunct="1"/>
                      <a:r>
                        <a:rPr lang="en-US" altLang="zh-CN" sz="900" kern="1200" dirty="0" smtClean="0">
                          <a:solidFill>
                            <a:schemeClr val="tx1"/>
                          </a:solidFill>
                          <a:effectLst/>
                          <a:latin typeface="+mn-lt"/>
                          <a:ea typeface="+mn-ea"/>
                          <a:cs typeface="+mn-cs"/>
                        </a:rPr>
                        <a:t>Rel-17</a:t>
                      </a:r>
                      <a:endParaRPr lang="en-US" sz="900" kern="1200" dirty="0">
                        <a:solidFill>
                          <a:schemeClr val="tx1"/>
                        </a:solidFill>
                        <a:effectLst/>
                        <a:latin typeface="+mn-lt"/>
                        <a:ea typeface="+mn-ea"/>
                        <a:cs typeface="+mn-cs"/>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algn="l" defTabSz="1219170" rtl="0" eaLnBrk="1" latinLnBrk="0" hangingPunct="1"/>
                      <a:r>
                        <a:rPr lang="en-US" sz="900" kern="1200" dirty="0">
                          <a:solidFill>
                            <a:schemeClr val="tx1"/>
                          </a:solidFill>
                          <a:effectLst/>
                          <a:latin typeface="+mn-lt"/>
                          <a:ea typeface="+mn-ea"/>
                          <a:cs typeface="+mn-cs"/>
                        </a:rPr>
                        <a:t>SID revised was SP-210136 SID on enhancement of service based management architecture</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algn="l" defTabSz="1219170" rtl="0" eaLnBrk="1" latinLnBrk="0" hangingPunct="1"/>
                      <a:r>
                        <a:rPr lang="en-US" sz="900" kern="1200" dirty="0">
                          <a:solidFill>
                            <a:schemeClr val="tx1"/>
                          </a:solidFill>
                          <a:effectLst/>
                          <a:latin typeface="+mn-lt"/>
                          <a:ea typeface="+mn-ea"/>
                          <a:cs typeface="+mn-cs"/>
                        </a:rPr>
                        <a:t>Huawei Technologies (Korea)</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endParaRPr lang="fr-FR" sz="900" kern="1200" dirty="0">
                        <a:solidFill>
                          <a:schemeClr val="tx1"/>
                        </a:solidFill>
                        <a:effectLst/>
                        <a:latin typeface="+mn-lt"/>
                        <a:ea typeface="+mn-ea"/>
                        <a:cs typeface="+mn-cs"/>
                      </a:endParaRPr>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455952544"/>
      </p:ext>
    </p:extLst>
  </p:cSld>
  <p:clrMapOvr>
    <a:masterClrMapping/>
  </p:clrMapOvr>
  <p:transition spd="slow"/>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4"/>
          <p:cNvSpPr>
            <a:spLocks noChangeArrowheads="1"/>
          </p:cNvSpPr>
          <p:nvPr/>
        </p:nvSpPr>
        <p:spPr bwMode="auto">
          <a:xfrm>
            <a:off x="573206" y="260350"/>
            <a:ext cx="9253182" cy="790528"/>
          </a:xfrm>
          <a:prstGeom prst="rect">
            <a:avLst/>
          </a:prstGeom>
          <a:noFill/>
          <a:ln w="12700">
            <a:noFill/>
            <a:miter lim="800000"/>
            <a:headEnd/>
            <a:tailEnd/>
          </a:ln>
        </p:spPr>
        <p:txBody>
          <a:bodyPr lIns="90488" tIns="44450" rIns="90488" bIns="44450" anchor="ctr"/>
          <a:lstStyle/>
          <a:p>
            <a:pPr algn="ctr">
              <a:defRPr/>
            </a:pPr>
            <a:r>
              <a:rPr lang="en-US" altLang="zh-CN" sz="3200" kern="0" dirty="0" smtClean="0">
                <a:solidFill>
                  <a:srgbClr val="FF0000"/>
                </a:solidFill>
                <a:latin typeface="Calibri"/>
                <a:cs typeface="+mj-cs"/>
              </a:rPr>
              <a:t>Work Items / Study Items which need more discussion</a:t>
            </a:r>
          </a:p>
        </p:txBody>
      </p:sp>
      <p:sp>
        <p:nvSpPr>
          <p:cNvPr id="8" name="矩形 7"/>
          <p:cNvSpPr/>
          <p:nvPr/>
        </p:nvSpPr>
        <p:spPr>
          <a:xfrm>
            <a:off x="782593" y="1687147"/>
            <a:ext cx="10659763" cy="2108269"/>
          </a:xfrm>
          <a:prstGeom prst="rect">
            <a:avLst/>
          </a:prstGeom>
        </p:spPr>
        <p:txBody>
          <a:bodyPr wrap="square">
            <a:spAutoFit/>
          </a:bodyPr>
          <a:lstStyle/>
          <a:p>
            <a:r>
              <a:rPr lang="en-US" altLang="zh-CN" dirty="0"/>
              <a:t>S5‑216132	New SID Study on Computing Power Management and Orchestration			China Telecommunications</a:t>
            </a:r>
          </a:p>
          <a:p>
            <a:r>
              <a:rPr lang="en-US" altLang="zh-CN" dirty="0"/>
              <a:t>S5‑216182	New SID on alignment with GSMA OPG and ETSI MEC for Edge computing management	Huawei, Samsung</a:t>
            </a:r>
          </a:p>
          <a:p>
            <a:r>
              <a:rPr lang="en-US" altLang="zh-CN" dirty="0"/>
              <a:t>S5‑216262	Discussion on digital twin for network management				China Mobile</a:t>
            </a:r>
          </a:p>
          <a:p>
            <a:r>
              <a:rPr lang="en-US" altLang="zh-CN" dirty="0"/>
              <a:t>S5‑216264	New SID on Federated machine learning for mobile network management			China Mobile</a:t>
            </a:r>
          </a:p>
          <a:p>
            <a:r>
              <a:rPr lang="en-US" altLang="zh-CN" dirty="0"/>
              <a:t>S5‑216306	New R18 SID on Conflict management and coordination				Lenovo, Motorola Mobility</a:t>
            </a:r>
          </a:p>
          <a:p>
            <a:r>
              <a:rPr lang="en-US" altLang="zh-CN" dirty="0"/>
              <a:t>S5‑216371	New SID Study on measurement data collection to support RAN intelligence	</a:t>
            </a:r>
            <a:r>
              <a:rPr lang="en-US" altLang="zh-CN"/>
              <a:t>	</a:t>
            </a:r>
            <a:r>
              <a:rPr lang="en-US" altLang="zh-CN" smtClean="0"/>
              <a:t>Intel, </a:t>
            </a:r>
            <a:r>
              <a:rPr lang="en-US" altLang="zh-CN" dirty="0"/>
              <a:t>Verizon, AT&amp;T</a:t>
            </a:r>
            <a:r>
              <a:rPr lang="en-US" altLang="zh-CN"/>
              <a:t>, CMCC</a:t>
            </a:r>
          </a:p>
          <a:p>
            <a:r>
              <a:rPr lang="en-US" altLang="zh-CN"/>
              <a:t>S5‑216579 New SID on PaaS for Virtualized Network Functions				China Mobile</a:t>
            </a:r>
          </a:p>
          <a:p>
            <a:r>
              <a:rPr lang="en-US" altLang="zh-CN"/>
              <a:t>S5‑216578 New SID on intent-driven network slicing management 				Ericsson </a:t>
            </a:r>
          </a:p>
          <a:p>
            <a:endParaRPr lang="en-US" altLang="zh-CN" sz="1400" smtClean="0"/>
          </a:p>
          <a:p>
            <a:endParaRPr lang="zh-CN" altLang="en-US" dirty="0"/>
          </a:p>
        </p:txBody>
      </p:sp>
    </p:spTree>
    <p:extLst>
      <p:ext uri="{BB962C8B-B14F-4D97-AF65-F5344CB8AC3E}">
        <p14:creationId xmlns:p14="http://schemas.microsoft.com/office/powerpoint/2010/main" val="388029042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4"/>
          <p:cNvSpPr>
            <a:spLocks noChangeArrowheads="1"/>
          </p:cNvSpPr>
          <p:nvPr/>
        </p:nvSpPr>
        <p:spPr bwMode="auto">
          <a:xfrm>
            <a:off x="573206" y="260350"/>
            <a:ext cx="9253182" cy="790528"/>
          </a:xfrm>
          <a:prstGeom prst="rect">
            <a:avLst/>
          </a:prstGeom>
          <a:noFill/>
          <a:ln w="12700">
            <a:noFill/>
            <a:miter lim="800000"/>
            <a:headEnd/>
            <a:tailEnd/>
          </a:ln>
        </p:spPr>
        <p:txBody>
          <a:bodyPr lIns="90488" tIns="44450" rIns="90488" bIns="44450" anchor="ctr"/>
          <a:lstStyle/>
          <a:p>
            <a:pPr algn="ctr">
              <a:defRPr/>
            </a:pPr>
            <a:r>
              <a:rPr lang="en-US" altLang="zh-CN" sz="3200" kern="0" dirty="0" smtClean="0">
                <a:solidFill>
                  <a:srgbClr val="FF0000"/>
                </a:solidFill>
                <a:latin typeface="Calibri"/>
                <a:cs typeface="+mj-cs"/>
              </a:rPr>
              <a:t>Documents endorsed by OA&amp;M</a:t>
            </a:r>
          </a:p>
        </p:txBody>
      </p:sp>
      <p:graphicFrame>
        <p:nvGraphicFramePr>
          <p:cNvPr id="6" name="Group 76"/>
          <p:cNvGraphicFramePr>
            <a:graphicFrameLocks/>
          </p:cNvGraphicFramePr>
          <p:nvPr>
            <p:extLst>
              <p:ext uri="{D42A27DB-BD31-4B8C-83A1-F6EECF244321}">
                <p14:modId xmlns:p14="http://schemas.microsoft.com/office/powerpoint/2010/main" val="3638834612"/>
              </p:ext>
            </p:extLst>
          </p:nvPr>
        </p:nvGraphicFramePr>
        <p:xfrm>
          <a:off x="301991" y="1104978"/>
          <a:ext cx="11537378" cy="2316480"/>
        </p:xfrm>
        <a:graphic>
          <a:graphicData uri="http://schemas.openxmlformats.org/drawingml/2006/table">
            <a:tbl>
              <a:tblPr/>
              <a:tblGrid>
                <a:gridCol w="1040524">
                  <a:extLst>
                    <a:ext uri="{9D8B030D-6E8A-4147-A177-3AD203B41FA5}">
                      <a16:colId xmlns="" xmlns:a16="http://schemas.microsoft.com/office/drawing/2014/main" val="20000"/>
                    </a:ext>
                  </a:extLst>
                </a:gridCol>
                <a:gridCol w="5030108">
                  <a:extLst>
                    <a:ext uri="{9D8B030D-6E8A-4147-A177-3AD203B41FA5}">
                      <a16:colId xmlns="" xmlns:a16="http://schemas.microsoft.com/office/drawing/2014/main" val="20001"/>
                    </a:ext>
                  </a:extLst>
                </a:gridCol>
                <a:gridCol w="2733373"/>
                <a:gridCol w="2733373"/>
              </a:tblGrid>
              <a:tr h="554596">
                <a:tc>
                  <a:txBody>
                    <a:bodyPr/>
                    <a:lstStyle/>
                    <a:p>
                      <a:pPr marL="0" marR="0" lvl="0" indent="0" algn="ctr" defTabSz="1219170" rtl="0" eaLnBrk="1" fontAlgn="base" latinLnBrk="0" hangingPunct="1">
                        <a:lnSpc>
                          <a:spcPct val="100000"/>
                        </a:lnSpc>
                        <a:spcBef>
                          <a:spcPct val="0"/>
                        </a:spcBef>
                        <a:spcAft>
                          <a:spcPct val="0"/>
                        </a:spcAft>
                        <a:buClrTx/>
                        <a:buSzTx/>
                        <a:buFontTx/>
                        <a:buNone/>
                        <a:tabLst/>
                      </a:pPr>
                      <a:r>
                        <a:rPr lang="en-GB" altLang="zh-CN" sz="1600" b="1" kern="1200" dirty="0" err="1" smtClean="0">
                          <a:solidFill>
                            <a:schemeClr val="tx1"/>
                          </a:solidFill>
                          <a:latin typeface="+mn-lt"/>
                          <a:ea typeface="+mn-ea"/>
                          <a:cs typeface="+mn-cs"/>
                        </a:rPr>
                        <a:t>TDoc</a:t>
                      </a:r>
                      <a:endParaRPr lang="en-GB" altLang="zh-CN" sz="1600" b="1" kern="1200" dirty="0">
                        <a:solidFill>
                          <a:schemeClr val="tx1"/>
                        </a:solidFill>
                        <a:latin typeface="+mn-lt"/>
                        <a:ea typeface="+mn-ea"/>
                        <a:cs typeface="+mn-cs"/>
                      </a:endParaRPr>
                    </a:p>
                  </a:txBody>
                  <a:tcPr marL="144000" anchor="ct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1219170" rtl="0" eaLnBrk="1" fontAlgn="base" latinLnBrk="0" hangingPunct="1">
                        <a:lnSpc>
                          <a:spcPct val="100000"/>
                        </a:lnSpc>
                        <a:spcBef>
                          <a:spcPct val="0"/>
                        </a:spcBef>
                        <a:spcAft>
                          <a:spcPct val="0"/>
                        </a:spcAft>
                        <a:buClrTx/>
                        <a:buSzTx/>
                        <a:buFontTx/>
                        <a:buNone/>
                        <a:tabLst/>
                      </a:pPr>
                      <a:r>
                        <a:rPr lang="en-GB" altLang="zh-CN" sz="1600" b="1" kern="1200" dirty="0">
                          <a:solidFill>
                            <a:schemeClr val="tx1"/>
                          </a:solidFill>
                          <a:latin typeface="+mn-lt"/>
                          <a:ea typeface="+mn-ea"/>
                          <a:cs typeface="+mn-cs"/>
                        </a:rPr>
                        <a:t>Title</a:t>
                      </a:r>
                    </a:p>
                  </a:txBody>
                  <a:tcPr marL="144000" anchor="ct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1219170" rtl="0" eaLnBrk="1" fontAlgn="base" latinLnBrk="0" hangingPunct="1">
                        <a:lnSpc>
                          <a:spcPct val="100000"/>
                        </a:lnSpc>
                        <a:spcBef>
                          <a:spcPct val="0"/>
                        </a:spcBef>
                        <a:spcAft>
                          <a:spcPct val="0"/>
                        </a:spcAft>
                        <a:buClrTx/>
                        <a:buSzTx/>
                        <a:buFontTx/>
                        <a:buNone/>
                        <a:tabLst/>
                      </a:pPr>
                      <a:r>
                        <a:rPr lang="en-GB" altLang="zh-CN" sz="1600" b="1" kern="1200" dirty="0" smtClean="0">
                          <a:solidFill>
                            <a:schemeClr val="tx1"/>
                          </a:solidFill>
                          <a:latin typeface="+mn-lt"/>
                          <a:ea typeface="+mn-ea"/>
                          <a:cs typeface="+mn-cs"/>
                        </a:rPr>
                        <a:t>Source</a:t>
                      </a:r>
                      <a:endParaRPr lang="en-GB" altLang="zh-CN" sz="1600" b="1" kern="1200" dirty="0">
                        <a:solidFill>
                          <a:schemeClr val="tx1"/>
                        </a:solidFill>
                        <a:latin typeface="+mn-lt"/>
                        <a:ea typeface="+mn-ea"/>
                        <a:cs typeface="+mn-cs"/>
                      </a:endParaRPr>
                    </a:p>
                  </a:txBody>
                  <a:tcPr marL="144000" anchor="ct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1219170" rtl="0" eaLnBrk="1" fontAlgn="base" latinLnBrk="0" hangingPunct="1">
                        <a:lnSpc>
                          <a:spcPct val="100000"/>
                        </a:lnSpc>
                        <a:spcBef>
                          <a:spcPct val="0"/>
                        </a:spcBef>
                        <a:spcAft>
                          <a:spcPct val="0"/>
                        </a:spcAft>
                        <a:buClrTx/>
                        <a:buSzTx/>
                        <a:buFontTx/>
                        <a:buNone/>
                        <a:tabLst/>
                      </a:pPr>
                      <a:r>
                        <a:rPr lang="en-GB" altLang="zh-CN" sz="1600" b="1" kern="1200" dirty="0" smtClean="0">
                          <a:solidFill>
                            <a:schemeClr val="tx1"/>
                          </a:solidFill>
                          <a:latin typeface="+mn-lt"/>
                          <a:ea typeface="+mn-ea"/>
                          <a:cs typeface="+mn-cs"/>
                        </a:rPr>
                        <a:t>Potential related topics and related groups</a:t>
                      </a:r>
                      <a:endParaRPr lang="en-GB" altLang="zh-CN" sz="1600" b="1" kern="1200" dirty="0">
                        <a:solidFill>
                          <a:schemeClr val="tx1"/>
                        </a:solidFill>
                        <a:latin typeface="+mn-lt"/>
                        <a:ea typeface="+mn-ea"/>
                        <a:cs typeface="+mn-cs"/>
                      </a:endParaRPr>
                    </a:p>
                  </a:txBody>
                  <a:tcPr marL="144000" anchor="ct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92D050"/>
                    </a:solidFill>
                  </a:tcPr>
                </a:tc>
                <a:extLst>
                  <a:ext uri="{0D108BD9-81ED-4DB2-BD59-A6C34878D82A}">
                    <a16:rowId xmlns="" xmlns:a16="http://schemas.microsoft.com/office/drawing/2014/main" val="10000"/>
                  </a:ext>
                </a:extLst>
              </a:tr>
              <a:tr h="248109">
                <a:tc>
                  <a:txBody>
                    <a:bodyPr/>
                    <a:lstStyle/>
                    <a:p>
                      <a:r>
                        <a:rPr lang="en-US" sz="1200">
                          <a:effectLst/>
                          <a:latin typeface="+mn-lt"/>
                          <a:hlinkClick r:id="rId3" action="ppaction://hlinkfile"/>
                        </a:rPr>
                        <a:t>S5‑216327</a:t>
                      </a:r>
                      <a:endParaRPr lang="en-US" sz="1200">
                        <a:latin typeface="+mn-lt"/>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r>
                        <a:rPr lang="en-US" sz="1200">
                          <a:effectLst/>
                          <a:latin typeface="+mn-lt"/>
                        </a:rPr>
                        <a:t>Correct wording and header</a:t>
                      </a:r>
                      <a:endParaRPr lang="en-US" sz="1200">
                        <a:latin typeface="+mn-lt"/>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r>
                        <a:rPr lang="en-US" sz="1200" dirty="0">
                          <a:effectLst/>
                          <a:latin typeface="+mn-lt"/>
                        </a:rPr>
                        <a:t>Ericsson France S.A.S</a:t>
                      </a:r>
                      <a:endParaRPr lang="en-US" sz="1200" dirty="0">
                        <a:latin typeface="+mn-lt"/>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endParaRPr lang="en-US" sz="1200" kern="1200" dirty="0">
                        <a:solidFill>
                          <a:schemeClr val="dk1"/>
                        </a:solidFill>
                        <a:effectLst/>
                        <a:latin typeface="+mn-lt"/>
                        <a:ea typeface="微软雅黑" panose="020B0503020204020204" pitchFamily="34" charset="-122"/>
                        <a:cs typeface="Arial" panose="020B0604020202020204" pitchFamily="34"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r>
              <a:tr h="248109">
                <a:tc>
                  <a:txBody>
                    <a:bodyPr/>
                    <a:lstStyle/>
                    <a:p>
                      <a:r>
                        <a:rPr lang="en-US" sz="1200">
                          <a:effectLst/>
                          <a:latin typeface="+mn-lt"/>
                          <a:hlinkClick r:id="rId4" action="ppaction://hlinkfile"/>
                        </a:rPr>
                        <a:t/>
                      </a:r>
                      <a:br>
                        <a:rPr lang="en-US" sz="1200">
                          <a:effectLst/>
                          <a:latin typeface="+mn-lt"/>
                          <a:hlinkClick r:id="rId4" action="ppaction://hlinkfile"/>
                        </a:rPr>
                      </a:br>
                      <a:r>
                        <a:rPr lang="en-US" sz="1200">
                          <a:effectLst/>
                          <a:latin typeface="+mn-lt"/>
                          <a:hlinkClick r:id="rId4" action="ppaction://hlinkfile"/>
                        </a:rPr>
                        <a:t>S5‑216547</a:t>
                      </a:r>
                      <a:endParaRPr lang="en-US" sz="1200">
                        <a:latin typeface="+mn-lt"/>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r>
                        <a:rPr lang="en-US" sz="1200">
                          <a:effectLst/>
                          <a:latin typeface="+mn-lt"/>
                        </a:rPr>
                        <a:t>Discussion on enhanced MIMO PRB Usage for cell</a:t>
                      </a:r>
                      <a:endParaRPr lang="en-US" sz="1200">
                        <a:latin typeface="+mn-lt"/>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r>
                        <a:rPr lang="en-US" sz="1200" dirty="0">
                          <a:effectLst/>
                          <a:latin typeface="+mn-lt"/>
                        </a:rPr>
                        <a:t>China Unicom</a:t>
                      </a:r>
                      <a:endParaRPr lang="en-US" sz="1200" dirty="0">
                        <a:latin typeface="+mn-lt"/>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endParaRPr lang="en-US" sz="1200" kern="1200" dirty="0">
                        <a:solidFill>
                          <a:schemeClr val="dk1"/>
                        </a:solidFill>
                        <a:effectLst/>
                        <a:latin typeface="+mn-lt"/>
                        <a:ea typeface="微软雅黑" panose="020B0503020204020204" pitchFamily="34" charset="-122"/>
                        <a:cs typeface="Arial" panose="020B0604020202020204" pitchFamily="34"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r>
              <a:tr h="248109">
                <a:tc>
                  <a:txBody>
                    <a:bodyPr/>
                    <a:lstStyle/>
                    <a:p>
                      <a:r>
                        <a:rPr lang="en-US" sz="1200">
                          <a:effectLst/>
                          <a:latin typeface="+mn-lt"/>
                          <a:hlinkClick r:id="rId5" action="ppaction://hlinkfile"/>
                        </a:rPr>
                        <a:t/>
                      </a:r>
                      <a:br>
                        <a:rPr lang="en-US" sz="1200">
                          <a:effectLst/>
                          <a:latin typeface="+mn-lt"/>
                          <a:hlinkClick r:id="rId5" action="ppaction://hlinkfile"/>
                        </a:rPr>
                      </a:br>
                      <a:r>
                        <a:rPr lang="en-US" sz="1200">
                          <a:effectLst/>
                          <a:latin typeface="+mn-lt"/>
                          <a:hlinkClick r:id="rId5" action="ppaction://hlinkfile"/>
                        </a:rPr>
                        <a:t>S5‑216401</a:t>
                      </a:r>
                      <a:endParaRPr lang="en-US" sz="1200">
                        <a:latin typeface="+mn-lt"/>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r>
                        <a:rPr lang="en-US" sz="1200" dirty="0">
                          <a:effectLst/>
                          <a:latin typeface="+mn-lt"/>
                        </a:rPr>
                        <a:t>DP on YANG solution set for Inventory</a:t>
                      </a:r>
                      <a:endParaRPr lang="en-US" sz="1200" dirty="0">
                        <a:latin typeface="+mn-lt"/>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r>
                        <a:rPr lang="en-US" sz="1200" dirty="0">
                          <a:effectLst/>
                          <a:latin typeface="+mn-lt"/>
                        </a:rPr>
                        <a:t>Ericsson Hungary Ltd</a:t>
                      </a:r>
                      <a:endParaRPr lang="en-US" sz="1200" dirty="0">
                        <a:latin typeface="+mn-lt"/>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endParaRPr lang="en-US" sz="1200" kern="1200" dirty="0">
                        <a:solidFill>
                          <a:schemeClr val="dk1"/>
                        </a:solidFill>
                        <a:effectLst/>
                        <a:latin typeface="+mn-lt"/>
                        <a:ea typeface="微软雅黑" panose="020B0503020204020204" pitchFamily="34" charset="-122"/>
                        <a:cs typeface="Arial" panose="020B0604020202020204" pitchFamily="34"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r>
              <a:tr h="248109">
                <a:tc>
                  <a:txBody>
                    <a:bodyPr/>
                    <a:lstStyle/>
                    <a:p>
                      <a:r>
                        <a:rPr lang="en-US" sz="1200">
                          <a:effectLst/>
                          <a:latin typeface="+mn-lt"/>
                          <a:hlinkClick r:id="rId6" action="ppaction://hlinkfile"/>
                        </a:rPr>
                        <a:t>S5‑216311</a:t>
                      </a:r>
                      <a:endParaRPr lang="en-US" sz="1200">
                        <a:latin typeface="+mn-lt"/>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r>
                        <a:rPr lang="en-US" sz="1200">
                          <a:effectLst/>
                          <a:latin typeface="+mn-lt"/>
                        </a:rPr>
                        <a:t>Enhance Management Service to Support Access Control Procedures</a:t>
                      </a:r>
                      <a:endParaRPr lang="en-US" sz="1200">
                        <a:latin typeface="+mn-lt"/>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r>
                        <a:rPr lang="en-US" sz="1200" dirty="0">
                          <a:effectLst/>
                          <a:latin typeface="+mn-lt"/>
                        </a:rPr>
                        <a:t>Ericsson LM</a:t>
                      </a:r>
                      <a:endParaRPr lang="en-US" sz="1200" dirty="0">
                        <a:latin typeface="+mn-lt"/>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endParaRPr lang="en-US" sz="1200" kern="1200" dirty="0">
                        <a:solidFill>
                          <a:schemeClr val="dk1"/>
                        </a:solidFill>
                        <a:effectLst/>
                        <a:latin typeface="+mn-lt"/>
                        <a:ea typeface="微软雅黑" panose="020B0503020204020204" pitchFamily="34" charset="-122"/>
                        <a:cs typeface="Arial" panose="020B0604020202020204" pitchFamily="34"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r>
              <a:tr h="248109">
                <a:tc>
                  <a:txBody>
                    <a:bodyPr/>
                    <a:lstStyle/>
                    <a:p>
                      <a:r>
                        <a:rPr lang="en-US" sz="1200">
                          <a:effectLst/>
                          <a:latin typeface="+mn-lt"/>
                          <a:hlinkClick r:id="rId7" action="ppaction://hlinkfile"/>
                        </a:rPr>
                        <a:t>S5‑216584</a:t>
                      </a:r>
                      <a:endParaRPr lang="en-US" sz="1200">
                        <a:latin typeface="+mn-lt"/>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r>
                        <a:rPr lang="en-US" sz="1200">
                          <a:effectLst/>
                          <a:latin typeface="+mn-lt"/>
                        </a:rPr>
                        <a:t>Discussion Paper on exposure scenario</a:t>
                      </a:r>
                      <a:endParaRPr lang="en-US" sz="1200">
                        <a:latin typeface="+mn-lt"/>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r>
                        <a:rPr lang="en-US" sz="1200" dirty="0">
                          <a:effectLst/>
                          <a:latin typeface="+mn-lt"/>
                        </a:rPr>
                        <a:t>Alibaba Group, </a:t>
                      </a:r>
                      <a:r>
                        <a:rPr lang="en-US" sz="1200" dirty="0" err="1">
                          <a:effectLst/>
                          <a:latin typeface="+mn-lt"/>
                        </a:rPr>
                        <a:t>AsiaInfo</a:t>
                      </a:r>
                      <a:endParaRPr lang="en-US" sz="1200" dirty="0">
                        <a:latin typeface="+mn-lt"/>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endParaRPr lang="en-US" sz="1200" kern="1200" dirty="0">
                        <a:solidFill>
                          <a:schemeClr val="dk1"/>
                        </a:solidFill>
                        <a:effectLst/>
                        <a:latin typeface="+mn-lt"/>
                        <a:ea typeface="微软雅黑" panose="020B0503020204020204" pitchFamily="34" charset="-122"/>
                        <a:cs typeface="Arial" panose="020B0604020202020204" pitchFamily="34"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spTree>
    <p:extLst>
      <p:ext uri="{BB962C8B-B14F-4D97-AF65-F5344CB8AC3E}">
        <p14:creationId xmlns:p14="http://schemas.microsoft.com/office/powerpoint/2010/main" val="2526596947"/>
      </p:ext>
    </p:extLst>
  </p:cSld>
  <p:clrMapOvr>
    <a:masterClrMapping/>
  </p:clrMapOvr>
  <p:transition spd="slow"/>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05572" y="4603"/>
            <a:ext cx="10139206" cy="920688"/>
          </a:xfrm>
          <a:prstGeom prst="rect">
            <a:avLst/>
          </a:prstGeom>
        </p:spPr>
        <p:txBody>
          <a:bodyPr/>
          <a:lstStyle>
            <a:lvl1pPr algn="ctr" rtl="0" eaLnBrk="0" fontAlgn="base" hangingPunct="0">
              <a:spcBef>
                <a:spcPct val="0"/>
              </a:spcBef>
              <a:spcAft>
                <a:spcPct val="0"/>
              </a:spcAft>
              <a:defRPr sz="4200">
                <a:solidFill>
                  <a:srgbClr val="FF0000"/>
                </a:solidFill>
                <a:latin typeface="+mj-lt"/>
                <a:ea typeface="+mj-ea"/>
                <a:cs typeface="+mj-cs"/>
              </a:defRPr>
            </a:lvl1pPr>
            <a:lvl2pPr algn="ctr" rtl="0" eaLnBrk="0" fontAlgn="base" hangingPunct="0">
              <a:spcBef>
                <a:spcPct val="0"/>
              </a:spcBef>
              <a:spcAft>
                <a:spcPct val="0"/>
              </a:spcAft>
              <a:defRPr sz="4200">
                <a:solidFill>
                  <a:srgbClr val="FF0000"/>
                </a:solidFill>
                <a:latin typeface="Calibri" pitchFamily="34" charset="0"/>
              </a:defRPr>
            </a:lvl2pPr>
            <a:lvl3pPr algn="ctr" rtl="0" eaLnBrk="0" fontAlgn="base" hangingPunct="0">
              <a:spcBef>
                <a:spcPct val="0"/>
              </a:spcBef>
              <a:spcAft>
                <a:spcPct val="0"/>
              </a:spcAft>
              <a:defRPr sz="4200">
                <a:solidFill>
                  <a:srgbClr val="FF0000"/>
                </a:solidFill>
                <a:latin typeface="Calibri" pitchFamily="34" charset="0"/>
              </a:defRPr>
            </a:lvl3pPr>
            <a:lvl4pPr algn="ctr" rtl="0" eaLnBrk="0" fontAlgn="base" hangingPunct="0">
              <a:spcBef>
                <a:spcPct val="0"/>
              </a:spcBef>
              <a:spcAft>
                <a:spcPct val="0"/>
              </a:spcAft>
              <a:defRPr sz="4200">
                <a:solidFill>
                  <a:srgbClr val="FF0000"/>
                </a:solidFill>
                <a:latin typeface="Calibri" pitchFamily="34" charset="0"/>
              </a:defRPr>
            </a:lvl4pPr>
            <a:lvl5pPr algn="ctr" rtl="0" eaLnBrk="0" fontAlgn="base" hangingPunct="0">
              <a:spcBef>
                <a:spcPct val="0"/>
              </a:spcBef>
              <a:spcAft>
                <a:spcPct val="0"/>
              </a:spcAft>
              <a:defRPr sz="4200">
                <a:solidFill>
                  <a:srgbClr val="FF0000"/>
                </a:solidFill>
                <a:latin typeface="Calibri" pitchFamily="34" charset="0"/>
              </a:defRPr>
            </a:lvl5pPr>
            <a:lvl6pPr marL="609585" algn="ctr" rtl="0" eaLnBrk="0" fontAlgn="base" hangingPunct="0">
              <a:spcBef>
                <a:spcPct val="0"/>
              </a:spcBef>
              <a:spcAft>
                <a:spcPct val="0"/>
              </a:spcAft>
              <a:defRPr sz="4267">
                <a:solidFill>
                  <a:srgbClr val="FF0000"/>
                </a:solidFill>
                <a:latin typeface="Calibri" pitchFamily="34" charset="0"/>
              </a:defRPr>
            </a:lvl6pPr>
            <a:lvl7pPr marL="1219170" algn="ctr" rtl="0" eaLnBrk="0" fontAlgn="base" hangingPunct="0">
              <a:spcBef>
                <a:spcPct val="0"/>
              </a:spcBef>
              <a:spcAft>
                <a:spcPct val="0"/>
              </a:spcAft>
              <a:defRPr sz="4267">
                <a:solidFill>
                  <a:srgbClr val="FF0000"/>
                </a:solidFill>
                <a:latin typeface="Calibri" pitchFamily="34" charset="0"/>
              </a:defRPr>
            </a:lvl7pPr>
            <a:lvl8pPr marL="1828754" algn="ctr" rtl="0" eaLnBrk="0" fontAlgn="base" hangingPunct="0">
              <a:spcBef>
                <a:spcPct val="0"/>
              </a:spcBef>
              <a:spcAft>
                <a:spcPct val="0"/>
              </a:spcAft>
              <a:defRPr sz="4267">
                <a:solidFill>
                  <a:srgbClr val="FF0000"/>
                </a:solidFill>
                <a:latin typeface="Calibri" pitchFamily="34" charset="0"/>
              </a:defRPr>
            </a:lvl8pPr>
            <a:lvl9pPr marL="2438339" algn="ctr" rtl="0" eaLnBrk="0" fontAlgn="base" hangingPunct="0">
              <a:spcBef>
                <a:spcPct val="0"/>
              </a:spcBef>
              <a:spcAft>
                <a:spcPct val="0"/>
              </a:spcAft>
              <a:defRPr sz="4267">
                <a:solidFill>
                  <a:srgbClr val="FF0000"/>
                </a:solidFill>
                <a:latin typeface="Calibri" pitchFamily="34" charset="0"/>
              </a:defRPr>
            </a:lvl9pPr>
          </a:lstStyle>
          <a:p>
            <a:r>
              <a:rPr lang="en-US" altLang="zh-CN" sz="3200" kern="0" dirty="0" smtClean="0"/>
              <a:t>OAM General </a:t>
            </a:r>
            <a:r>
              <a:rPr lang="en-US" altLang="zh-CN" sz="3200" kern="0" dirty="0"/>
              <a:t>T</a:t>
            </a:r>
            <a:r>
              <a:rPr lang="en-US" altLang="zh-CN" sz="3200" kern="0" dirty="0" smtClean="0"/>
              <a:t>opics</a:t>
            </a:r>
            <a:endParaRPr lang="sv-SE" sz="3200" kern="0" dirty="0"/>
          </a:p>
        </p:txBody>
      </p:sp>
      <p:sp>
        <p:nvSpPr>
          <p:cNvPr id="7" name="文本框 6"/>
          <p:cNvSpPr txBox="1"/>
          <p:nvPr/>
        </p:nvSpPr>
        <p:spPr>
          <a:xfrm>
            <a:off x="555484" y="925291"/>
            <a:ext cx="10873444" cy="292388"/>
          </a:xfrm>
          <a:prstGeom prst="rect">
            <a:avLst/>
          </a:prstGeom>
          <a:solidFill>
            <a:srgbClr val="92D050"/>
          </a:solidFill>
        </p:spPr>
        <p:txBody>
          <a:bodyPr wrap="square" rtlCol="0">
            <a:spAutoFit/>
          </a:bodyPr>
          <a:lstStyle/>
          <a:p>
            <a:pPr algn="ctr"/>
            <a:r>
              <a:rPr lang="en-US" altLang="zh-CN" b="1" dirty="0" smtClean="0">
                <a:solidFill>
                  <a:prstClr val="black"/>
                </a:solidFill>
              </a:rPr>
              <a:t>Working Progress</a:t>
            </a:r>
            <a:endParaRPr lang="zh-CN" altLang="en-US" b="1" dirty="0">
              <a:solidFill>
                <a:prstClr val="black"/>
              </a:solidFill>
            </a:endParaRPr>
          </a:p>
        </p:txBody>
      </p:sp>
      <p:sp>
        <p:nvSpPr>
          <p:cNvPr id="8" name="矩形 7"/>
          <p:cNvSpPr/>
          <p:nvPr/>
        </p:nvSpPr>
        <p:spPr>
          <a:xfrm>
            <a:off x="688686" y="1321124"/>
            <a:ext cx="10607040" cy="4801314"/>
          </a:xfrm>
          <a:prstGeom prst="rect">
            <a:avLst/>
          </a:prstGeom>
        </p:spPr>
        <p:txBody>
          <a:bodyPr wrap="square">
            <a:spAutoFit/>
          </a:bodyPr>
          <a:lstStyle/>
          <a:p>
            <a:pPr defTabSz="1219170" eaLnBrk="1" fontAlgn="auto" hangingPunct="1">
              <a:spcBef>
                <a:spcPts val="0"/>
              </a:spcBef>
              <a:spcAft>
                <a:spcPts val="0"/>
              </a:spcAft>
              <a:defRPr/>
            </a:pPr>
            <a:r>
              <a:rPr lang="en-US" altLang="zh-CN" sz="1400" b="1" dirty="0" smtClean="0">
                <a:solidFill>
                  <a:prstClr val="black"/>
                </a:solidFill>
                <a:latin typeface="+mj-lt"/>
                <a:cs typeface="Arial" charset="0"/>
              </a:rPr>
              <a:t>The </a:t>
            </a:r>
            <a:r>
              <a:rPr lang="en-US" altLang="zh-CN" sz="1400" b="1" dirty="0">
                <a:solidFill>
                  <a:prstClr val="black"/>
                </a:solidFill>
                <a:latin typeface="+mj-lt"/>
                <a:cs typeface="Arial" charset="0"/>
              </a:rPr>
              <a:t>following </a:t>
            </a:r>
            <a:r>
              <a:rPr lang="en-US" altLang="zh-CN" sz="1400" b="1" dirty="0" smtClean="0">
                <a:solidFill>
                  <a:prstClr val="black"/>
                </a:solidFill>
                <a:latin typeface="+mj-lt"/>
                <a:cs typeface="Arial" charset="0"/>
              </a:rPr>
              <a:t>general topics </a:t>
            </a:r>
            <a:r>
              <a:rPr lang="en-US" altLang="zh-CN" sz="1400" b="1" dirty="0">
                <a:solidFill>
                  <a:prstClr val="black"/>
                </a:solidFill>
                <a:latin typeface="+mj-lt"/>
                <a:cs typeface="Arial" charset="0"/>
              </a:rPr>
              <a:t>are </a:t>
            </a:r>
            <a:r>
              <a:rPr lang="en-US" altLang="zh-CN" sz="1400" b="1" dirty="0" smtClean="0">
                <a:solidFill>
                  <a:prstClr val="black"/>
                </a:solidFill>
                <a:latin typeface="+mj-lt"/>
                <a:cs typeface="Arial" charset="0"/>
              </a:rPr>
              <a:t>discussed and approved in </a:t>
            </a:r>
            <a:r>
              <a:rPr lang="en-US" altLang="zh-CN" sz="1400" b="1" dirty="0">
                <a:solidFill>
                  <a:prstClr val="black"/>
                </a:solidFill>
                <a:latin typeface="+mj-lt"/>
                <a:cs typeface="Arial" charset="0"/>
              </a:rPr>
              <a:t>the </a:t>
            </a:r>
            <a:r>
              <a:rPr lang="en-US" altLang="zh-CN" sz="1400" b="1" dirty="0" smtClean="0">
                <a:solidFill>
                  <a:prstClr val="black"/>
                </a:solidFill>
                <a:latin typeface="+mj-lt"/>
                <a:cs typeface="Arial" charset="0"/>
              </a:rPr>
              <a:t>meeting: </a:t>
            </a:r>
            <a:endParaRPr lang="en-US" altLang="zh-CN" sz="1400" dirty="0" smtClean="0">
              <a:solidFill>
                <a:prstClr val="black"/>
              </a:solidFill>
              <a:latin typeface="+mj-lt"/>
              <a:cs typeface="Arial" charset="0"/>
            </a:endParaRPr>
          </a:p>
          <a:p>
            <a:pPr marL="171450" indent="-171450" defTabSz="1219170" eaLnBrk="1" fontAlgn="auto" hangingPunct="1">
              <a:spcBef>
                <a:spcPts val="0"/>
              </a:spcBef>
              <a:spcAft>
                <a:spcPts val="0"/>
              </a:spcAft>
              <a:buFont typeface="Wingdings" panose="05000000000000000000" pitchFamily="2" charset="2"/>
              <a:buChar char="Ø"/>
              <a:defRPr/>
            </a:pPr>
            <a:r>
              <a:rPr lang="en-US" altLang="zh-CN" sz="1400" dirty="0">
                <a:solidFill>
                  <a:prstClr val="black"/>
                </a:solidFill>
                <a:latin typeface="+mj-lt"/>
                <a:cs typeface="Arial" charset="0"/>
              </a:rPr>
              <a:t>5‑216551	Discussion on structuring Rel-18 work in </a:t>
            </a:r>
            <a:r>
              <a:rPr lang="en-US" altLang="zh-CN" sz="1400" dirty="0" smtClean="0">
                <a:solidFill>
                  <a:prstClr val="black"/>
                </a:solidFill>
                <a:latin typeface="+mj-lt"/>
                <a:cs typeface="Arial" charset="0"/>
              </a:rPr>
              <a:t>SA5 </a:t>
            </a:r>
            <a:r>
              <a:rPr lang="de-DE" altLang="zh-CN" sz="1400" dirty="0" smtClean="0">
                <a:solidFill>
                  <a:prstClr val="black"/>
                </a:solidFill>
                <a:latin typeface="+mj-lt"/>
                <a:cs typeface="Arial" charset="0"/>
              </a:rPr>
              <a:t>Orange</a:t>
            </a:r>
            <a:r>
              <a:rPr lang="de-DE" altLang="zh-CN" sz="1400" dirty="0">
                <a:solidFill>
                  <a:prstClr val="black"/>
                </a:solidFill>
                <a:latin typeface="+mj-lt"/>
                <a:cs typeface="Arial" charset="0"/>
              </a:rPr>
              <a:t>, Deutsche Telekom, Telefonica, Ericsson, </a:t>
            </a:r>
            <a:r>
              <a:rPr lang="de-DE" altLang="zh-CN" sz="1400" dirty="0" smtClean="0">
                <a:solidFill>
                  <a:prstClr val="black"/>
                </a:solidFill>
                <a:latin typeface="+mj-lt"/>
                <a:cs typeface="Arial" charset="0"/>
              </a:rPr>
              <a:t>Huawei</a:t>
            </a:r>
            <a:endParaRPr lang="en-US" altLang="zh-CN" sz="1400" dirty="0">
              <a:solidFill>
                <a:prstClr val="black"/>
              </a:solidFill>
              <a:latin typeface="+mj-lt"/>
              <a:cs typeface="Arial" charset="0"/>
            </a:endParaRPr>
          </a:p>
          <a:p>
            <a:endParaRPr lang="en-GB" altLang="zh-CN" sz="1100" b="1" dirty="0" smtClean="0"/>
          </a:p>
          <a:p>
            <a:r>
              <a:rPr lang="en-US" altLang="zh-CN" sz="1100" b="1" dirty="0" smtClean="0"/>
              <a:t>S</a:t>
            </a:r>
            <a:r>
              <a:rPr lang="en-GB" altLang="zh-CN" sz="1100" b="1" dirty="0" err="1" smtClean="0"/>
              <a:t>tructure</a:t>
            </a:r>
            <a:r>
              <a:rPr lang="en-GB" altLang="zh-CN" sz="1100" b="1" dirty="0" smtClean="0"/>
              <a:t> </a:t>
            </a:r>
            <a:r>
              <a:rPr lang="en-GB" altLang="zh-CN" sz="1100" b="1" dirty="0"/>
              <a:t>for Rel-18 is as follows</a:t>
            </a:r>
            <a:r>
              <a:rPr lang="en-GB" altLang="zh-CN" sz="1100" b="1" dirty="0" smtClean="0"/>
              <a:t>:</a:t>
            </a:r>
            <a:r>
              <a:rPr lang="en-GB" altLang="zh-CN" sz="1100" b="1" dirty="0"/>
              <a:t> </a:t>
            </a:r>
            <a:endParaRPr lang="zh-CN" altLang="zh-CN" sz="1100" b="1" dirty="0"/>
          </a:p>
          <a:p>
            <a:pPr lvl="1"/>
            <a:r>
              <a:rPr lang="en-GB" altLang="zh-CN" sz="1100" b="1" dirty="0" smtClean="0"/>
              <a:t>1. Intelligence </a:t>
            </a:r>
            <a:r>
              <a:rPr lang="en-GB" altLang="zh-CN" sz="1100" b="1" dirty="0"/>
              <a:t>and Automation</a:t>
            </a:r>
            <a:endParaRPr lang="zh-CN" altLang="zh-CN" sz="1100" b="1" dirty="0"/>
          </a:p>
          <a:p>
            <a:pPr lvl="1"/>
            <a:r>
              <a:rPr lang="en-GB" altLang="zh-CN" sz="1100" dirty="0" smtClean="0"/>
              <a:t>	// </a:t>
            </a:r>
            <a:r>
              <a:rPr lang="en-GB" altLang="zh-CN" sz="1100" dirty="0"/>
              <a:t>Will include functionalities or enablers such as e.g.:</a:t>
            </a:r>
            <a:endParaRPr lang="zh-CN" altLang="zh-CN" sz="1100" dirty="0"/>
          </a:p>
          <a:p>
            <a:pPr lvl="2">
              <a:buFont typeface="+mj-lt"/>
              <a:buAutoNum type="alphaLcPeriod"/>
            </a:pPr>
            <a:r>
              <a:rPr lang="en-GB" altLang="zh-CN" sz="1100" dirty="0"/>
              <a:t>ANL</a:t>
            </a:r>
            <a:endParaRPr lang="zh-CN" altLang="zh-CN" sz="1100" dirty="0"/>
          </a:p>
          <a:p>
            <a:pPr lvl="2">
              <a:buFont typeface="+mj-lt"/>
              <a:buAutoNum type="alphaLcPeriod"/>
            </a:pPr>
            <a:r>
              <a:rPr lang="en-GB" altLang="zh-CN" sz="1100" dirty="0" smtClean="0"/>
              <a:t>SON</a:t>
            </a:r>
            <a:r>
              <a:rPr lang="en-US" altLang="zh-CN" sz="1100" dirty="0"/>
              <a:t> </a:t>
            </a:r>
            <a:r>
              <a:rPr lang="en-US" altLang="zh-CN" sz="1100" dirty="0" smtClean="0"/>
              <a:t>       </a:t>
            </a:r>
            <a:r>
              <a:rPr lang="en-GB" altLang="zh-CN" sz="1100" dirty="0" smtClean="0"/>
              <a:t>// </a:t>
            </a:r>
            <a:r>
              <a:rPr lang="en-GB" altLang="zh-CN" sz="1100" dirty="0"/>
              <a:t>Will include topics such as e.g. Plug-and-Connect, etc.</a:t>
            </a:r>
            <a:endParaRPr lang="zh-CN" altLang="zh-CN" sz="1100" dirty="0"/>
          </a:p>
          <a:p>
            <a:pPr lvl="2">
              <a:buFont typeface="+mj-lt"/>
              <a:buAutoNum type="alphaLcPeriod"/>
            </a:pPr>
            <a:r>
              <a:rPr lang="en-GB" altLang="zh-CN" sz="1100" dirty="0"/>
              <a:t>Closed loop </a:t>
            </a:r>
            <a:endParaRPr lang="zh-CN" altLang="zh-CN" sz="1100" dirty="0"/>
          </a:p>
          <a:p>
            <a:pPr lvl="2">
              <a:buFont typeface="+mj-lt"/>
              <a:buAutoNum type="alphaLcPeriod"/>
            </a:pPr>
            <a:r>
              <a:rPr lang="en-GB" altLang="zh-CN" sz="1100" dirty="0"/>
              <a:t>Intent</a:t>
            </a:r>
            <a:endParaRPr lang="zh-CN" altLang="zh-CN" sz="1100" dirty="0"/>
          </a:p>
          <a:p>
            <a:pPr lvl="2">
              <a:buFont typeface="+mj-lt"/>
              <a:buAutoNum type="alphaLcPeriod"/>
            </a:pPr>
            <a:r>
              <a:rPr lang="en-GB" altLang="zh-CN" sz="1100" dirty="0"/>
              <a:t>MDA</a:t>
            </a:r>
            <a:endParaRPr lang="zh-CN" altLang="zh-CN" sz="1100" dirty="0"/>
          </a:p>
          <a:p>
            <a:pPr lvl="2">
              <a:buFont typeface="+mj-lt"/>
              <a:buAutoNum type="alphaLcPeriod"/>
            </a:pPr>
            <a:r>
              <a:rPr lang="en-GB" altLang="zh-CN" sz="1100" dirty="0"/>
              <a:t>AI/ML</a:t>
            </a:r>
            <a:endParaRPr lang="zh-CN" altLang="zh-CN" sz="1100" dirty="0"/>
          </a:p>
          <a:p>
            <a:pPr lvl="1"/>
            <a:r>
              <a:rPr lang="en-GB" altLang="zh-CN" sz="1100" b="1" dirty="0" smtClean="0"/>
              <a:t>2. Management </a:t>
            </a:r>
            <a:r>
              <a:rPr lang="en-GB" altLang="zh-CN" sz="1100" b="1" dirty="0"/>
              <a:t>Architecture and Mechanisms</a:t>
            </a:r>
            <a:endParaRPr lang="zh-CN" altLang="zh-CN" sz="1100" b="1" dirty="0"/>
          </a:p>
          <a:p>
            <a:pPr lvl="2">
              <a:buFont typeface="+mj-lt"/>
              <a:buAutoNum type="alphaLcPeriod"/>
            </a:pPr>
            <a:r>
              <a:rPr lang="en-GB" altLang="zh-CN" sz="1100" dirty="0"/>
              <a:t>SBMA </a:t>
            </a:r>
            <a:endParaRPr lang="zh-CN" altLang="zh-CN" sz="1100" dirty="0"/>
          </a:p>
          <a:p>
            <a:pPr lvl="2">
              <a:buFont typeface="+mj-lt"/>
              <a:buAutoNum type="alphaLcPeriod"/>
            </a:pPr>
            <a:r>
              <a:rPr lang="en-GB" altLang="zh-CN" sz="1100" dirty="0"/>
              <a:t>NRM</a:t>
            </a:r>
            <a:endParaRPr lang="zh-CN" altLang="zh-CN" sz="1100" dirty="0"/>
          </a:p>
          <a:p>
            <a:pPr lvl="2">
              <a:buFont typeface="+mj-lt"/>
              <a:buAutoNum type="alphaLcPeriod"/>
            </a:pPr>
            <a:r>
              <a:rPr lang="en-GB" altLang="zh-CN" sz="1100" dirty="0"/>
              <a:t>Provisioning</a:t>
            </a:r>
            <a:endParaRPr lang="zh-CN" altLang="zh-CN" sz="1100" dirty="0"/>
          </a:p>
          <a:p>
            <a:pPr lvl="2">
              <a:buFont typeface="+mj-lt"/>
              <a:buAutoNum type="alphaLcPeriod"/>
            </a:pPr>
            <a:r>
              <a:rPr lang="en-GB" altLang="zh-CN" sz="1100" dirty="0"/>
              <a:t>Fault Supervision</a:t>
            </a:r>
            <a:endParaRPr lang="zh-CN" altLang="zh-CN" sz="1100" dirty="0"/>
          </a:p>
          <a:p>
            <a:pPr lvl="2">
              <a:buFont typeface="+mj-lt"/>
              <a:buAutoNum type="alphaLcPeriod"/>
            </a:pPr>
            <a:r>
              <a:rPr lang="en-GB" altLang="zh-CN" sz="1100" dirty="0"/>
              <a:t>Performance Assurance</a:t>
            </a:r>
            <a:endParaRPr lang="zh-CN" altLang="zh-CN" sz="1100" dirty="0"/>
          </a:p>
          <a:p>
            <a:pPr lvl="2">
              <a:buFont typeface="+mj-lt"/>
              <a:buAutoNum type="alphaLcPeriod"/>
            </a:pPr>
            <a:r>
              <a:rPr lang="en-GB" altLang="zh-CN" sz="1100" dirty="0"/>
              <a:t>Other management capabilities</a:t>
            </a:r>
            <a:endParaRPr lang="zh-CN" altLang="zh-CN" sz="1100" dirty="0"/>
          </a:p>
          <a:p>
            <a:pPr lvl="1"/>
            <a:r>
              <a:rPr lang="en-GB" altLang="zh-CN" sz="1100" b="1" dirty="0" smtClean="0"/>
              <a:t>3. Support </a:t>
            </a:r>
            <a:r>
              <a:rPr lang="en-GB" altLang="zh-CN" sz="1100" b="1" dirty="0"/>
              <a:t>of New Services</a:t>
            </a:r>
            <a:endParaRPr lang="zh-CN" altLang="zh-CN" sz="1100" b="1" dirty="0"/>
          </a:p>
          <a:p>
            <a:pPr lvl="2">
              <a:buFont typeface="+mj-lt"/>
              <a:buAutoNum type="alphaLcPeriod"/>
            </a:pPr>
            <a:r>
              <a:rPr lang="en-GB" altLang="zh-CN" sz="1100" dirty="0"/>
              <a:t>5G management exposure</a:t>
            </a:r>
            <a:endParaRPr lang="zh-CN" altLang="zh-CN" sz="1100" dirty="0"/>
          </a:p>
          <a:p>
            <a:pPr lvl="2">
              <a:buFont typeface="+mj-lt"/>
              <a:buAutoNum type="alphaLcPeriod"/>
            </a:pPr>
            <a:r>
              <a:rPr lang="en-GB" altLang="zh-CN" sz="1100" dirty="0"/>
              <a:t>Non-Public Networks</a:t>
            </a:r>
            <a:endParaRPr lang="zh-CN" altLang="zh-CN" sz="1100" dirty="0"/>
          </a:p>
          <a:p>
            <a:pPr lvl="2">
              <a:buFont typeface="+mj-lt"/>
              <a:buAutoNum type="alphaLcPeriod"/>
            </a:pPr>
            <a:r>
              <a:rPr lang="en-GB" altLang="zh-CN" sz="1100" dirty="0"/>
              <a:t>Quality of </a:t>
            </a:r>
            <a:r>
              <a:rPr lang="en-GB" altLang="zh-CN" sz="1100" dirty="0" smtClean="0"/>
              <a:t>Experience	// </a:t>
            </a:r>
            <a:r>
              <a:rPr lang="en-GB" altLang="zh-CN" sz="1100" dirty="0"/>
              <a:t>Will include such topics as e.g. KQI, SLA, etc.</a:t>
            </a:r>
            <a:endParaRPr lang="zh-CN" altLang="zh-CN" sz="1100" dirty="0"/>
          </a:p>
          <a:p>
            <a:pPr lvl="2">
              <a:buFont typeface="+mj-lt"/>
              <a:buAutoNum type="alphaLcPeriod"/>
            </a:pPr>
            <a:r>
              <a:rPr lang="en-GB" altLang="zh-CN" sz="1100" dirty="0"/>
              <a:t>Business use </a:t>
            </a:r>
            <a:r>
              <a:rPr lang="en-GB" altLang="zh-CN" sz="1100" dirty="0" smtClean="0"/>
              <a:t>cases</a:t>
            </a:r>
            <a:r>
              <a:rPr lang="en-US" altLang="zh-CN" sz="1100" dirty="0"/>
              <a:t> </a:t>
            </a:r>
            <a:r>
              <a:rPr lang="en-US" altLang="zh-CN" sz="1100" dirty="0" smtClean="0"/>
              <a:t>	</a:t>
            </a:r>
            <a:r>
              <a:rPr lang="en-GB" altLang="zh-CN" sz="1100" dirty="0" smtClean="0"/>
              <a:t>// </a:t>
            </a:r>
            <a:r>
              <a:rPr lang="en-GB" altLang="zh-CN" sz="1100" dirty="0"/>
              <a:t>Will include such topics as e.g. Network and Service Operations for Energy Verticals, Management aspects of network sharing, etc.</a:t>
            </a:r>
            <a:endParaRPr lang="zh-CN" altLang="zh-CN" sz="1100" dirty="0"/>
          </a:p>
          <a:p>
            <a:pPr lvl="2">
              <a:buFont typeface="+mj-lt"/>
              <a:buAutoNum type="alphaLcPeriod"/>
            </a:pPr>
            <a:r>
              <a:rPr lang="en-GB" altLang="zh-CN" sz="1100" dirty="0"/>
              <a:t>Management aspects of edge computing</a:t>
            </a:r>
            <a:endParaRPr lang="zh-CN" altLang="zh-CN" sz="1100" dirty="0"/>
          </a:p>
          <a:p>
            <a:pPr defTabSz="1219170" eaLnBrk="1" fontAlgn="auto" hangingPunct="1">
              <a:spcBef>
                <a:spcPts val="0"/>
              </a:spcBef>
              <a:spcAft>
                <a:spcPts val="0"/>
              </a:spcAft>
              <a:defRPr/>
            </a:pPr>
            <a:endParaRPr lang="en-US" altLang="zh-CN" sz="1400" dirty="0" smtClean="0">
              <a:solidFill>
                <a:prstClr val="black"/>
              </a:solidFill>
              <a:latin typeface="+mj-lt"/>
              <a:cs typeface="Arial" charset="0"/>
            </a:endParaRPr>
          </a:p>
        </p:txBody>
      </p:sp>
    </p:spTree>
    <p:extLst>
      <p:ext uri="{BB962C8B-B14F-4D97-AF65-F5344CB8AC3E}">
        <p14:creationId xmlns:p14="http://schemas.microsoft.com/office/powerpoint/2010/main" val="196020729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a:spLocks noGrp="1"/>
          </p:cNvSpPr>
          <p:nvPr>
            <p:ph type="title"/>
          </p:nvPr>
        </p:nvSpPr>
        <p:spPr>
          <a:xfrm>
            <a:off x="120651" y="0"/>
            <a:ext cx="9759950" cy="1016000"/>
          </a:xfrm>
        </p:spPr>
        <p:txBody>
          <a:bodyPr/>
          <a:lstStyle/>
          <a:p>
            <a:pPr algn="l"/>
            <a:r>
              <a:rPr lang="en-US" sz="3600" dirty="0" smtClean="0"/>
              <a:t>Overview of </a:t>
            </a:r>
            <a:r>
              <a:rPr lang="en-US" altLang="zh-CN" sz="3600" dirty="0" smtClean="0"/>
              <a:t>Rel-17 </a:t>
            </a:r>
            <a:r>
              <a:rPr lang="en-US" sz="3600" dirty="0" smtClean="0"/>
              <a:t>SA5 OAM ongoing WIs/SIs</a:t>
            </a:r>
            <a:endParaRPr lang="en-US" sz="3600" dirty="0"/>
          </a:p>
        </p:txBody>
      </p:sp>
      <p:graphicFrame>
        <p:nvGraphicFramePr>
          <p:cNvPr id="12" name="表格 11"/>
          <p:cNvGraphicFramePr>
            <a:graphicFrameLocks noGrp="1"/>
          </p:cNvGraphicFramePr>
          <p:nvPr>
            <p:extLst>
              <p:ext uri="{D42A27DB-BD31-4B8C-83A1-F6EECF244321}">
                <p14:modId xmlns:p14="http://schemas.microsoft.com/office/powerpoint/2010/main" val="1215387665"/>
              </p:ext>
            </p:extLst>
          </p:nvPr>
        </p:nvGraphicFramePr>
        <p:xfrm>
          <a:off x="5541665" y="1036314"/>
          <a:ext cx="6486211" cy="5249396"/>
        </p:xfrm>
        <a:graphic>
          <a:graphicData uri="http://schemas.openxmlformats.org/drawingml/2006/table">
            <a:tbl>
              <a:tblPr>
                <a:tableStyleId>{5C22544A-7EE6-4342-B048-85BDC9FD1C3A}</a:tableStyleId>
              </a:tblPr>
              <a:tblGrid>
                <a:gridCol w="276331"/>
                <a:gridCol w="4265525"/>
                <a:gridCol w="1268113"/>
                <a:gridCol w="676242"/>
              </a:tblGrid>
              <a:tr h="442114">
                <a:tc>
                  <a:txBody>
                    <a:bodyPr/>
                    <a:lstStyle/>
                    <a:p>
                      <a:pPr algn="l">
                        <a:spcAft>
                          <a:spcPts val="0"/>
                        </a:spcAft>
                      </a:pPr>
                      <a:endParaRPr lang="zh-CN" sz="2000" b="1"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rgbClr val="92D050"/>
                    </a:solidFill>
                  </a:tcPr>
                </a:tc>
                <a:tc gridSpan="3">
                  <a:txBody>
                    <a:bodyPr/>
                    <a:lstStyle/>
                    <a:p>
                      <a:pPr algn="l">
                        <a:spcAft>
                          <a:spcPts val="0"/>
                        </a:spcAft>
                      </a:pPr>
                      <a:r>
                        <a:rPr lang="en-GB" sz="1200" b="1" dirty="0">
                          <a:effectLst/>
                          <a:latin typeface="Arial" panose="020B0604020202020204" pitchFamily="34" charset="0"/>
                          <a:cs typeface="Arial" panose="020B0604020202020204" pitchFamily="34" charset="0"/>
                        </a:rPr>
                        <a:t> </a:t>
                      </a:r>
                      <a:r>
                        <a:rPr lang="en-GB" sz="1400" b="1" kern="1200" dirty="0" smtClean="0">
                          <a:solidFill>
                            <a:schemeClr val="dk1"/>
                          </a:solidFill>
                          <a:effectLst/>
                          <a:latin typeface="Arial" panose="020B0604020202020204" pitchFamily="34" charset="0"/>
                          <a:ea typeface="+mn-ea"/>
                          <a:cs typeface="Arial" panose="020B0604020202020204" pitchFamily="34" charset="0"/>
                        </a:rPr>
                        <a:t>Rel-17 </a:t>
                      </a:r>
                      <a:r>
                        <a:rPr lang="en-GB" sz="1400" b="1" kern="1200" dirty="0">
                          <a:solidFill>
                            <a:schemeClr val="dk1"/>
                          </a:solidFill>
                          <a:effectLst/>
                          <a:latin typeface="Arial" panose="020B0604020202020204" pitchFamily="34" charset="0"/>
                          <a:ea typeface="+mn-ea"/>
                          <a:cs typeface="Arial" panose="020B0604020202020204" pitchFamily="34" charset="0"/>
                        </a:rPr>
                        <a:t>Operations, Administration, Maintenance and Provisioning (OAM&amp;P</a:t>
                      </a:r>
                      <a:r>
                        <a:rPr lang="en-GB" sz="1400" b="1" kern="1200" dirty="0" smtClean="0">
                          <a:solidFill>
                            <a:schemeClr val="dk1"/>
                          </a:solidFill>
                          <a:effectLst/>
                          <a:latin typeface="Arial" panose="020B0604020202020204" pitchFamily="34" charset="0"/>
                          <a:ea typeface="+mn-ea"/>
                          <a:cs typeface="Arial" panose="020B0604020202020204" pitchFamily="34" charset="0"/>
                        </a:rPr>
                        <a:t>)</a:t>
                      </a:r>
                      <a:r>
                        <a:rPr lang="en-GB" sz="1200" b="1" dirty="0">
                          <a:effectLst/>
                          <a:latin typeface="Arial" panose="020B0604020202020204" pitchFamily="34" charset="0"/>
                          <a:cs typeface="Arial" panose="020B0604020202020204" pitchFamily="34" charset="0"/>
                        </a:rPr>
                        <a:t> </a:t>
                      </a:r>
                      <a:endParaRPr lang="zh-CN" sz="2000" b="1"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rgbClr val="92D050"/>
                    </a:solidFill>
                  </a:tcPr>
                </a:tc>
                <a:tc hMerge="1">
                  <a:txBody>
                    <a:bodyPr/>
                    <a:lstStyle/>
                    <a:p>
                      <a:pPr algn="l">
                        <a:spcAft>
                          <a:spcPts val="0"/>
                        </a:spcAft>
                      </a:pPr>
                      <a:endParaRPr lang="zh-CN" sz="2000">
                        <a:effectLst/>
                        <a:latin typeface="Times New Roman" panose="02020603050405020304" pitchFamily="18" charset="0"/>
                        <a:ea typeface="宋体" panose="02010600030101010101" pitchFamily="2" charset="-122"/>
                      </a:endParaRPr>
                    </a:p>
                  </a:txBody>
                  <a:tcPr marL="9525" marR="9525" marT="9525" marB="9525"/>
                </a:tc>
                <a:tc hMerge="1">
                  <a:txBody>
                    <a:bodyPr/>
                    <a:lstStyle/>
                    <a:p>
                      <a:pPr algn="l">
                        <a:spcAft>
                          <a:spcPts val="0"/>
                        </a:spcAft>
                      </a:pPr>
                      <a:endParaRPr lang="zh-CN" sz="2000" dirty="0">
                        <a:effectLst/>
                        <a:latin typeface="Times New Roman" panose="02020603050405020304" pitchFamily="18" charset="0"/>
                        <a:ea typeface="宋体" panose="02010600030101010101" pitchFamily="2" charset="-122"/>
                      </a:endParaRPr>
                    </a:p>
                  </a:txBody>
                  <a:tcPr marL="9525" marR="9525" marT="9525" marB="9525"/>
                </a:tc>
              </a:tr>
              <a:tr h="185159">
                <a:tc>
                  <a:txBody>
                    <a:bodyPr/>
                    <a:lstStyle/>
                    <a:p>
                      <a:pPr algn="l">
                        <a:spcAft>
                          <a:spcPts val="0"/>
                        </a:spcAft>
                      </a:pPr>
                      <a:r>
                        <a:rPr lang="en-US" altLang="zh-CN" sz="1100" smtClean="0">
                          <a:effectLst/>
                          <a:latin typeface="Arial" panose="020B0604020202020204" pitchFamily="34" charset="0"/>
                          <a:ea typeface="宋体" panose="02010600030101010101" pitchFamily="2" charset="-122"/>
                          <a:cs typeface="Arial" panose="020B0604020202020204" pitchFamily="34" charset="0"/>
                        </a:rPr>
                        <a:t>1</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a:txBody>
                    <a:bodyPr/>
                    <a:lstStyle/>
                    <a:p>
                      <a:pPr algn="l">
                        <a:spcAft>
                          <a:spcPts val="0"/>
                        </a:spcAft>
                      </a:pPr>
                      <a:r>
                        <a:rPr lang="en-GB" sz="1100" dirty="0" smtClean="0">
                          <a:solidFill>
                            <a:srgbClr val="000000"/>
                          </a:solidFill>
                          <a:effectLst/>
                          <a:latin typeface="Arial" panose="020B0604020202020204" pitchFamily="34" charset="0"/>
                          <a:ea typeface="宋体" panose="02010600030101010101" pitchFamily="2" charset="-122"/>
                          <a:cs typeface="Arial" panose="020B0604020202020204" pitchFamily="34" charset="0"/>
                        </a:rPr>
                        <a:t>Additional </a:t>
                      </a:r>
                      <a:r>
                        <a:rPr lang="en-GB" sz="1100" dirty="0">
                          <a:solidFill>
                            <a:srgbClr val="000000"/>
                          </a:solidFill>
                          <a:effectLst/>
                          <a:latin typeface="Arial" panose="020B0604020202020204" pitchFamily="34" charset="0"/>
                          <a:ea typeface="宋体" panose="02010600030101010101" pitchFamily="2" charset="-122"/>
                          <a:cs typeface="Arial" panose="020B0604020202020204" pitchFamily="34" charset="0"/>
                        </a:rPr>
                        <a:t>NRM features</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a:txBody>
                    <a:bodyPr/>
                    <a:lstStyle/>
                    <a:p>
                      <a:pPr algn="ctr">
                        <a:spcAft>
                          <a:spcPts val="0"/>
                        </a:spcAft>
                      </a:pPr>
                      <a:r>
                        <a:rPr lang="en-GB" sz="1100" dirty="0" err="1">
                          <a:solidFill>
                            <a:srgbClr val="000000"/>
                          </a:solidFill>
                          <a:effectLst/>
                          <a:latin typeface="Arial" panose="020B0604020202020204" pitchFamily="34" charset="0"/>
                          <a:ea typeface="宋体" panose="02010600030101010101" pitchFamily="2" charset="-122"/>
                          <a:cs typeface="Arial" panose="020B0604020202020204" pitchFamily="34" charset="0"/>
                        </a:rPr>
                        <a:t>adNRM</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a:txBody>
                    <a:bodyPr/>
                    <a:lstStyle/>
                    <a:p>
                      <a:pPr algn="just">
                        <a:spcAft>
                          <a:spcPts val="0"/>
                        </a:spcAft>
                      </a:pPr>
                      <a:r>
                        <a:rPr lang="en-US" altLang="zh-CN" sz="1100" dirty="0" smtClean="0">
                          <a:effectLst/>
                          <a:latin typeface="Arial" panose="020B0604020202020204" pitchFamily="34" charset="0"/>
                          <a:ea typeface="+mn-ea"/>
                          <a:cs typeface="Arial" panose="020B0604020202020204" pitchFamily="34" charset="0"/>
                        </a:rPr>
                        <a:t>870026</a:t>
                      </a:r>
                      <a:endParaRPr lang="zh-CN" altLang="zh-CN" sz="1100" dirty="0">
                        <a:effectLst/>
                        <a:latin typeface="Arial" panose="020B0604020202020204" pitchFamily="34" charset="0"/>
                        <a:ea typeface="+mn-ea"/>
                        <a:cs typeface="Arial" panose="020B0604020202020204" pitchFamily="34" charset="0"/>
                      </a:endParaRPr>
                    </a:p>
                  </a:txBody>
                  <a:tcPr marL="9525" marR="9525" marT="9525" marB="9525">
                    <a:solidFill>
                      <a:schemeClr val="tx2">
                        <a:lumMod val="20000"/>
                        <a:lumOff val="80000"/>
                      </a:schemeClr>
                    </a:solidFill>
                  </a:tcPr>
                </a:tc>
              </a:tr>
              <a:tr h="185159">
                <a:tc>
                  <a:txBody>
                    <a:bodyPr/>
                    <a:lstStyle/>
                    <a:p>
                      <a:pPr algn="l">
                        <a:spcAft>
                          <a:spcPts val="0"/>
                        </a:spcAft>
                      </a:pPr>
                      <a:r>
                        <a:rPr lang="en-US" altLang="zh-CN" sz="1100" smtClean="0">
                          <a:effectLst/>
                          <a:latin typeface="Arial" panose="020B0604020202020204" pitchFamily="34" charset="0"/>
                          <a:ea typeface="宋体" panose="02010600030101010101" pitchFamily="2" charset="-122"/>
                          <a:cs typeface="Arial" panose="020B0604020202020204" pitchFamily="34" charset="0"/>
                        </a:rPr>
                        <a:t>2</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a:txBody>
                    <a:bodyPr/>
                    <a:lstStyle/>
                    <a:p>
                      <a:pPr algn="l">
                        <a:spcAft>
                          <a:spcPts val="0"/>
                        </a:spcAft>
                      </a:pPr>
                      <a:r>
                        <a:rPr lang="en-US" sz="1100" dirty="0">
                          <a:solidFill>
                            <a:srgbClr val="000000"/>
                          </a:solidFill>
                          <a:effectLst/>
                          <a:latin typeface="Arial" panose="020B0604020202020204" pitchFamily="34" charset="0"/>
                          <a:ea typeface="宋体" panose="02010600030101010101" pitchFamily="2" charset="-122"/>
                          <a:cs typeface="Arial" panose="020B0604020202020204" pitchFamily="34" charset="0"/>
                        </a:rPr>
                        <a:t>Enhancements of 5G performance measurements and KPIs</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a:txBody>
                    <a:bodyPr/>
                    <a:lstStyle/>
                    <a:p>
                      <a:pPr algn="ctr">
                        <a:spcAft>
                          <a:spcPts val="0"/>
                        </a:spcAft>
                      </a:pPr>
                      <a:r>
                        <a:rPr lang="en-GB" sz="1100" dirty="0">
                          <a:solidFill>
                            <a:srgbClr val="000000"/>
                          </a:solidFill>
                          <a:effectLst/>
                          <a:latin typeface="Arial" panose="020B0604020202020204" pitchFamily="34" charset="0"/>
                          <a:ea typeface="宋体" panose="02010600030101010101" pitchFamily="2" charset="-122"/>
                          <a:cs typeface="Arial" panose="020B0604020202020204" pitchFamily="34" charset="0"/>
                        </a:rPr>
                        <a:t>ePM_KPI_5G</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a:txBody>
                    <a:bodyPr/>
                    <a:lstStyle/>
                    <a:p>
                      <a:pPr algn="just">
                        <a:spcAft>
                          <a:spcPts val="0"/>
                        </a:spcAft>
                      </a:pPr>
                      <a:r>
                        <a:rPr lang="en-US" sz="1100" dirty="0" smtClean="0">
                          <a:effectLst/>
                          <a:latin typeface="Arial" panose="020B0604020202020204" pitchFamily="34" charset="0"/>
                          <a:ea typeface="宋体" panose="02010600030101010101" pitchFamily="2" charset="-122"/>
                          <a:cs typeface="Arial" panose="020B0604020202020204" pitchFamily="34" charset="0"/>
                        </a:rPr>
                        <a:t>880025</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r>
              <a:tr h="185159">
                <a:tc>
                  <a:txBody>
                    <a:bodyPr/>
                    <a:lstStyle/>
                    <a:p>
                      <a:pPr algn="l">
                        <a:spcAft>
                          <a:spcPts val="0"/>
                        </a:spcAft>
                      </a:pPr>
                      <a:r>
                        <a:rPr lang="en-US" altLang="zh-CN" sz="1100" smtClean="0">
                          <a:effectLst/>
                          <a:latin typeface="Arial" panose="020B0604020202020204" pitchFamily="34" charset="0"/>
                          <a:ea typeface="宋体" panose="02010600030101010101" pitchFamily="2" charset="-122"/>
                          <a:cs typeface="Arial" panose="020B0604020202020204" pitchFamily="34" charset="0"/>
                        </a:rPr>
                        <a:t>3</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a:txBody>
                    <a:bodyPr/>
                    <a:lstStyle/>
                    <a:p>
                      <a:pPr algn="l">
                        <a:spcAft>
                          <a:spcPts val="0"/>
                        </a:spcAft>
                      </a:pPr>
                      <a:r>
                        <a:rPr lang="en-GB" sz="1100" dirty="0">
                          <a:solidFill>
                            <a:srgbClr val="000000"/>
                          </a:solidFill>
                          <a:effectLst/>
                          <a:latin typeface="Arial" panose="020B0604020202020204" pitchFamily="34" charset="0"/>
                          <a:ea typeface="宋体" panose="02010600030101010101" pitchFamily="2" charset="-122"/>
                          <a:cs typeface="Arial" panose="020B0604020202020204" pitchFamily="34" charset="0"/>
                        </a:rPr>
                        <a:t>Management of MDT enhancement in 5G</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a:txBody>
                    <a:bodyPr/>
                    <a:lstStyle/>
                    <a:p>
                      <a:pPr algn="ctr">
                        <a:spcAft>
                          <a:spcPts val="0"/>
                        </a:spcAft>
                      </a:pPr>
                      <a:r>
                        <a:rPr lang="en-GB" sz="1100" dirty="0">
                          <a:solidFill>
                            <a:srgbClr val="000000"/>
                          </a:solidFill>
                          <a:effectLst/>
                          <a:latin typeface="Arial" panose="020B0604020202020204" pitchFamily="34" charset="0"/>
                          <a:ea typeface="宋体" panose="02010600030101010101" pitchFamily="2" charset="-122"/>
                          <a:cs typeface="Arial" panose="020B0604020202020204" pitchFamily="34" charset="0"/>
                        </a:rPr>
                        <a:t>e_5GMDT</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a:txBody>
                    <a:bodyPr/>
                    <a:lstStyle/>
                    <a:p>
                      <a:pPr algn="just">
                        <a:spcAft>
                          <a:spcPts val="0"/>
                        </a:spcAft>
                      </a:pPr>
                      <a:r>
                        <a:rPr lang="en-US" sz="1100" dirty="0" smtClean="0">
                          <a:effectLst/>
                          <a:latin typeface="Arial" panose="020B0604020202020204" pitchFamily="34" charset="0"/>
                          <a:ea typeface="宋体" panose="02010600030101010101" pitchFamily="2" charset="-122"/>
                          <a:cs typeface="Arial" panose="020B0604020202020204" pitchFamily="34" charset="0"/>
                        </a:rPr>
                        <a:t>870025</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r>
              <a:tr h="185159">
                <a:tc>
                  <a:txBody>
                    <a:bodyPr/>
                    <a:lstStyle/>
                    <a:p>
                      <a:pPr algn="l">
                        <a:spcAft>
                          <a:spcPts val="0"/>
                        </a:spcAft>
                      </a:pPr>
                      <a:r>
                        <a:rPr lang="en-US" altLang="zh-CN" sz="1100" smtClean="0">
                          <a:effectLst/>
                          <a:latin typeface="Arial" panose="020B0604020202020204" pitchFamily="34" charset="0"/>
                          <a:ea typeface="宋体" panose="02010600030101010101" pitchFamily="2" charset="-122"/>
                          <a:cs typeface="Arial" panose="020B0604020202020204" pitchFamily="34" charset="0"/>
                        </a:rPr>
                        <a:t>4</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a:txBody>
                    <a:bodyPr/>
                    <a:lstStyle/>
                    <a:p>
                      <a:pPr algn="l">
                        <a:spcAft>
                          <a:spcPts val="0"/>
                        </a:spcAft>
                      </a:pPr>
                      <a:r>
                        <a:rPr lang="en-GB" sz="1100" dirty="0">
                          <a:solidFill>
                            <a:srgbClr val="000000"/>
                          </a:solidFill>
                          <a:effectLst/>
                          <a:latin typeface="Arial" panose="020B0604020202020204" pitchFamily="34" charset="0"/>
                          <a:ea typeface="宋体" panose="02010600030101010101" pitchFamily="2" charset="-122"/>
                          <a:cs typeface="Arial" panose="020B0604020202020204" pitchFamily="34" charset="0"/>
                        </a:rPr>
                        <a:t>Enhancement of </a:t>
                      </a:r>
                      <a:r>
                        <a:rPr lang="en-GB" sz="1100" dirty="0" err="1">
                          <a:solidFill>
                            <a:srgbClr val="000000"/>
                          </a:solidFill>
                          <a:effectLst/>
                          <a:latin typeface="Arial" panose="020B0604020202020204" pitchFamily="34" charset="0"/>
                          <a:ea typeface="宋体" panose="02010600030101010101" pitchFamily="2" charset="-122"/>
                          <a:cs typeface="Arial" panose="020B0604020202020204" pitchFamily="34" charset="0"/>
                        </a:rPr>
                        <a:t>QoE</a:t>
                      </a:r>
                      <a:r>
                        <a:rPr lang="en-GB" sz="1100" dirty="0">
                          <a:solidFill>
                            <a:srgbClr val="000000"/>
                          </a:solidFill>
                          <a:effectLst/>
                          <a:latin typeface="Arial" panose="020B0604020202020204" pitchFamily="34" charset="0"/>
                          <a:ea typeface="宋体" panose="02010600030101010101" pitchFamily="2" charset="-122"/>
                          <a:cs typeface="Arial" panose="020B0604020202020204" pitchFamily="34" charset="0"/>
                        </a:rPr>
                        <a:t> Measurement Collection</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a:txBody>
                    <a:bodyPr/>
                    <a:lstStyle/>
                    <a:p>
                      <a:pPr algn="ctr">
                        <a:spcAft>
                          <a:spcPts val="0"/>
                        </a:spcAft>
                      </a:pPr>
                      <a:r>
                        <a:rPr lang="en-GB" sz="1100">
                          <a:solidFill>
                            <a:srgbClr val="000000"/>
                          </a:solidFill>
                          <a:effectLst/>
                          <a:latin typeface="Arial" panose="020B0604020202020204" pitchFamily="34" charset="0"/>
                          <a:ea typeface="宋体" panose="02010600030101010101" pitchFamily="2" charset="-122"/>
                          <a:cs typeface="Arial" panose="020B0604020202020204" pitchFamily="34" charset="0"/>
                        </a:rPr>
                        <a:t>eQoE</a:t>
                      </a:r>
                      <a:endParaRPr lang="zh-CN" sz="110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a:txBody>
                    <a:bodyPr/>
                    <a:lstStyle/>
                    <a:p>
                      <a:pPr algn="just">
                        <a:spcAft>
                          <a:spcPts val="0"/>
                        </a:spcAft>
                      </a:pPr>
                      <a:r>
                        <a:rPr lang="en-US" sz="1100" dirty="0" smtClean="0">
                          <a:effectLst/>
                          <a:latin typeface="Arial" panose="020B0604020202020204" pitchFamily="34" charset="0"/>
                          <a:ea typeface="宋体" panose="02010600030101010101" pitchFamily="2" charset="-122"/>
                          <a:cs typeface="Arial" panose="020B0604020202020204" pitchFamily="34" charset="0"/>
                        </a:rPr>
                        <a:t>870027</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r>
              <a:tr h="185159">
                <a:tc>
                  <a:txBody>
                    <a:bodyPr/>
                    <a:lstStyle/>
                    <a:p>
                      <a:pPr algn="l">
                        <a:spcAft>
                          <a:spcPts val="0"/>
                        </a:spcAft>
                      </a:pPr>
                      <a:r>
                        <a:rPr lang="en-US" altLang="zh-CN" sz="1100" dirty="0" smtClean="0">
                          <a:effectLst/>
                          <a:latin typeface="Arial" panose="020B0604020202020204" pitchFamily="34" charset="0"/>
                          <a:ea typeface="宋体" panose="02010600030101010101" pitchFamily="2" charset="-122"/>
                          <a:cs typeface="Arial" panose="020B0604020202020204" pitchFamily="34" charset="0"/>
                        </a:rPr>
                        <a:t>5</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a:txBody>
                    <a:bodyPr/>
                    <a:lstStyle/>
                    <a:p>
                      <a:pPr marL="0" algn="l" defTabSz="1219170" rtl="0" eaLnBrk="1" latinLnBrk="0" hangingPunct="1">
                        <a:spcAft>
                          <a:spcPts val="0"/>
                        </a:spcAft>
                      </a:pPr>
                      <a:r>
                        <a:rPr lang="en-US" altLang="zh-CN" sz="1100" kern="1200" dirty="0" smtClean="0">
                          <a:solidFill>
                            <a:srgbClr val="000000"/>
                          </a:solidFill>
                          <a:effectLst/>
                          <a:latin typeface="Arial" panose="020B0604020202020204" pitchFamily="34" charset="0"/>
                          <a:ea typeface="宋体" panose="02010600030101010101" pitchFamily="2" charset="-122"/>
                          <a:cs typeface="Arial" panose="020B0604020202020204" pitchFamily="34" charset="0"/>
                        </a:rPr>
                        <a:t>Management Aspects of 5G Network Sharing</a:t>
                      </a:r>
                      <a:endParaRPr lang="zh-CN" sz="1100" kern="1200" dirty="0">
                        <a:solidFill>
                          <a:srgbClr val="000000"/>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a:txBody>
                    <a:bodyPr/>
                    <a:lstStyle/>
                    <a:p>
                      <a:pPr marL="0" algn="ctr" defTabSz="1219170" rtl="0" eaLnBrk="1" latinLnBrk="0" hangingPunct="1">
                        <a:spcAft>
                          <a:spcPts val="0"/>
                        </a:spcAft>
                      </a:pPr>
                      <a:r>
                        <a:rPr lang="en-US" altLang="zh-CN" sz="1100" kern="1200" dirty="0" smtClean="0">
                          <a:solidFill>
                            <a:srgbClr val="000000"/>
                          </a:solidFill>
                          <a:effectLst/>
                          <a:latin typeface="Arial" panose="020B0604020202020204" pitchFamily="34" charset="0"/>
                          <a:ea typeface="宋体" panose="02010600030101010101" pitchFamily="2" charset="-122"/>
                          <a:cs typeface="Arial" panose="020B0604020202020204" pitchFamily="34" charset="0"/>
                        </a:rPr>
                        <a:t>MANS</a:t>
                      </a:r>
                      <a:endParaRPr lang="zh-CN" sz="1100" kern="1200" dirty="0">
                        <a:solidFill>
                          <a:srgbClr val="000000"/>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a:txBody>
                    <a:bodyPr/>
                    <a:lstStyle/>
                    <a:p>
                      <a:pPr marL="0" algn="l" defTabSz="1219170" rtl="0" eaLnBrk="1" latinLnBrk="0" hangingPunct="1">
                        <a:spcAft>
                          <a:spcPts val="0"/>
                        </a:spcAft>
                      </a:pPr>
                      <a:r>
                        <a:rPr lang="en-US" altLang="zh-CN" sz="1100" kern="1200" dirty="0" smtClean="0">
                          <a:solidFill>
                            <a:srgbClr val="000000"/>
                          </a:solidFill>
                          <a:effectLst/>
                          <a:latin typeface="Arial" panose="020B0604020202020204" pitchFamily="34" charset="0"/>
                          <a:ea typeface="+mn-ea"/>
                          <a:cs typeface="Arial" panose="020B0604020202020204" pitchFamily="34" charset="0"/>
                        </a:rPr>
                        <a:t>900021</a:t>
                      </a:r>
                      <a:endParaRPr lang="zh-CN" sz="1100" kern="1200" dirty="0">
                        <a:solidFill>
                          <a:srgbClr val="000000"/>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r>
              <a:tr h="185159">
                <a:tc>
                  <a:txBody>
                    <a:bodyPr/>
                    <a:lstStyle/>
                    <a:p>
                      <a:pPr marL="0" algn="l" defTabSz="1219170" rtl="0" eaLnBrk="1" latinLnBrk="0" hangingPunct="1">
                        <a:spcAft>
                          <a:spcPts val="0"/>
                        </a:spcAft>
                      </a:pPr>
                      <a:r>
                        <a:rPr lang="en-US" altLang="zh-CN" sz="1100" kern="1200" dirty="0" smtClean="0">
                          <a:solidFill>
                            <a:srgbClr val="000000"/>
                          </a:solidFill>
                          <a:effectLst/>
                          <a:latin typeface="Arial" panose="020B0604020202020204" pitchFamily="34" charset="0"/>
                          <a:ea typeface="宋体" panose="02010600030101010101" pitchFamily="2" charset="-122"/>
                          <a:cs typeface="Arial" panose="020B0604020202020204" pitchFamily="34" charset="0"/>
                        </a:rPr>
                        <a:t>6</a:t>
                      </a:r>
                      <a:endParaRPr lang="zh-CN" sz="1100" kern="1200" dirty="0">
                        <a:solidFill>
                          <a:srgbClr val="000000"/>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sz="1100" kern="1200" dirty="0" smtClean="0">
                          <a:solidFill>
                            <a:schemeClr val="tx1"/>
                          </a:solidFill>
                          <a:effectLst/>
                          <a:latin typeface="Arial" panose="020B0604020202020204" pitchFamily="34" charset="0"/>
                          <a:ea typeface="宋体" panose="02010600030101010101" pitchFamily="2" charset="-122"/>
                          <a:cs typeface="Arial" panose="020B0604020202020204" pitchFamily="34" charset="0"/>
                        </a:rPr>
                        <a:t>File Management</a:t>
                      </a:r>
                      <a:endParaRPr lang="zh-CN" sz="1100" kern="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a:txBody>
                    <a:bodyPr/>
                    <a:lstStyle/>
                    <a:p>
                      <a:pPr marL="0" algn="ctr" defTabSz="1219170" rtl="0" eaLnBrk="1" fontAlgn="t" latinLnBrk="0" hangingPunct="1">
                        <a:spcAft>
                          <a:spcPts val="0"/>
                        </a:spcAft>
                      </a:pPr>
                      <a:r>
                        <a:rPr lang="en-US" altLang="zh-CN" sz="1100" kern="1200" dirty="0" smtClean="0">
                          <a:solidFill>
                            <a:schemeClr val="tx1"/>
                          </a:solidFill>
                          <a:effectLst/>
                          <a:latin typeface="Arial" panose="020B0604020202020204" pitchFamily="34" charset="0"/>
                          <a:ea typeface="宋体" panose="02010600030101010101" pitchFamily="2" charset="-122"/>
                          <a:cs typeface="Arial" panose="020B0604020202020204" pitchFamily="34" charset="0"/>
                        </a:rPr>
                        <a:t>FIMA</a:t>
                      </a:r>
                      <a:endParaRPr lang="zh-CN" sz="1100" kern="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1100" kern="1200" dirty="0" smtClean="0">
                          <a:solidFill>
                            <a:schemeClr val="tx1"/>
                          </a:solidFill>
                          <a:effectLst/>
                          <a:latin typeface="Arial" panose="020B0604020202020204" pitchFamily="34" charset="0"/>
                          <a:ea typeface="+mn-ea"/>
                          <a:cs typeface="Arial" panose="020B0604020202020204" pitchFamily="34" charset="0"/>
                        </a:rPr>
                        <a:t>910030</a:t>
                      </a:r>
                      <a:endParaRPr lang="zh-CN" altLang="zh-CN" sz="1100" kern="1200" dirty="0" smtClean="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r>
              <a:tr h="185159">
                <a:tc>
                  <a:txBody>
                    <a:bodyPr/>
                    <a:lstStyle/>
                    <a:p>
                      <a:pPr marL="0" algn="l" defTabSz="1219170" rtl="0" eaLnBrk="1" fontAlgn="t" latinLnBrk="0" hangingPunct="1">
                        <a:spcAft>
                          <a:spcPts val="0"/>
                        </a:spcAft>
                      </a:pPr>
                      <a:r>
                        <a:rPr lang="en-US" altLang="zh-CN" sz="1100" kern="1200" dirty="0" smtClean="0">
                          <a:solidFill>
                            <a:schemeClr val="tx1"/>
                          </a:solidFill>
                          <a:effectLst/>
                          <a:latin typeface="Arial" panose="020B0604020202020204" pitchFamily="34" charset="0"/>
                          <a:ea typeface="宋体" panose="02010600030101010101" pitchFamily="2" charset="-122"/>
                          <a:cs typeface="Arial" panose="020B0604020202020204" pitchFamily="34" charset="0"/>
                        </a:rPr>
                        <a:t>7</a:t>
                      </a:r>
                      <a:endParaRPr lang="zh-CN" sz="1100" kern="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a:txBody>
                    <a:bodyPr/>
                    <a:lstStyle/>
                    <a:p>
                      <a:pPr marL="0" marR="0" lvl="0" indent="0" algn="just" defTabSz="1219170" rtl="0" eaLnBrk="1" fontAlgn="auto" latinLnBrk="0" hangingPunct="1">
                        <a:lnSpc>
                          <a:spcPct val="100000"/>
                        </a:lnSpc>
                        <a:spcBef>
                          <a:spcPts val="0"/>
                        </a:spcBef>
                        <a:spcAft>
                          <a:spcPts val="0"/>
                        </a:spcAft>
                        <a:buClrTx/>
                        <a:buSzTx/>
                        <a:buFontTx/>
                        <a:buNone/>
                        <a:tabLst/>
                        <a:defRPr/>
                      </a:pPr>
                      <a:r>
                        <a:rPr lang="en-US" altLang="zh-CN" sz="1100" kern="1200" dirty="0" smtClean="0">
                          <a:solidFill>
                            <a:schemeClr val="tx1"/>
                          </a:solidFill>
                          <a:effectLst/>
                          <a:latin typeface="Arial" panose="020B0604020202020204" pitchFamily="34" charset="0"/>
                          <a:ea typeface="宋体" panose="02010600030101010101" pitchFamily="2" charset="-122"/>
                          <a:cs typeface="Arial" panose="020B0604020202020204" pitchFamily="34" charset="0"/>
                        </a:rPr>
                        <a:t>Access control on management service</a:t>
                      </a:r>
                      <a:endParaRPr lang="zh-CN" sz="1100" kern="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a:txBody>
                    <a:bodyPr/>
                    <a:lstStyle/>
                    <a:p>
                      <a:pPr marL="0" algn="ctr" defTabSz="1219170" rtl="0" eaLnBrk="1" latinLnBrk="0" hangingPunct="1">
                        <a:spcAft>
                          <a:spcPts val="0"/>
                        </a:spcAft>
                      </a:pPr>
                      <a:r>
                        <a:rPr lang="en-US" altLang="zh-CN" sz="1100" kern="1200" dirty="0" smtClean="0">
                          <a:solidFill>
                            <a:schemeClr val="tx1"/>
                          </a:solidFill>
                          <a:effectLst/>
                          <a:latin typeface="Arial" panose="020B0604020202020204" pitchFamily="34" charset="0"/>
                          <a:ea typeface="宋体" panose="02010600030101010101" pitchFamily="2" charset="-122"/>
                          <a:cs typeface="Arial" panose="020B0604020202020204" pitchFamily="34" charset="0"/>
                        </a:rPr>
                        <a:t>MSAC</a:t>
                      </a:r>
                      <a:endParaRPr lang="zh-CN" sz="1100" kern="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a:txBody>
                    <a:bodyPr/>
                    <a:lstStyle/>
                    <a:p>
                      <a:pPr marL="0" marR="0" lvl="0" indent="0" algn="just" defTabSz="1219170" rtl="0" eaLnBrk="1" fontAlgn="t" latinLnBrk="0" hangingPunct="1">
                        <a:lnSpc>
                          <a:spcPct val="100000"/>
                        </a:lnSpc>
                        <a:spcBef>
                          <a:spcPts val="0"/>
                        </a:spcBef>
                        <a:spcAft>
                          <a:spcPts val="0"/>
                        </a:spcAft>
                        <a:buClrTx/>
                        <a:buSzTx/>
                        <a:buFontTx/>
                        <a:buNone/>
                        <a:tabLst/>
                        <a:defRPr/>
                      </a:pPr>
                      <a:r>
                        <a:rPr lang="en-US" altLang="zh-CN" sz="1100" kern="1200" dirty="0" smtClean="0">
                          <a:solidFill>
                            <a:schemeClr val="tx1"/>
                          </a:solidFill>
                          <a:effectLst/>
                          <a:latin typeface="Arial" panose="020B0604020202020204" pitchFamily="34" charset="0"/>
                          <a:ea typeface="+mn-ea"/>
                          <a:cs typeface="Arial" panose="020B0604020202020204" pitchFamily="34" charset="0"/>
                        </a:rPr>
                        <a:t>930010</a:t>
                      </a:r>
                      <a:endParaRPr lang="zh-CN" altLang="zh-CN" sz="1100" kern="1200" dirty="0" smtClean="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r>
              <a:tr h="185159">
                <a:tc>
                  <a:txBody>
                    <a:bodyPr/>
                    <a:lstStyle/>
                    <a:p>
                      <a:pPr algn="l">
                        <a:spcAft>
                          <a:spcPts val="0"/>
                        </a:spcAft>
                      </a:pPr>
                      <a:r>
                        <a:rPr lang="en-US" altLang="zh-CN" sz="1100" dirty="0" smtClean="0">
                          <a:effectLst/>
                          <a:latin typeface="Arial" panose="020B0604020202020204" pitchFamily="34" charset="0"/>
                          <a:ea typeface="宋体" panose="02010600030101010101" pitchFamily="2" charset="-122"/>
                          <a:cs typeface="Arial" panose="020B0604020202020204" pitchFamily="34" charset="0"/>
                        </a:rPr>
                        <a:t>8</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a:txBody>
                    <a:bodyPr/>
                    <a:lstStyle/>
                    <a:p>
                      <a:pPr marL="0" algn="just" defTabSz="1219170" rtl="0" eaLnBrk="1" latinLnBrk="0" hangingPunct="1">
                        <a:spcAft>
                          <a:spcPts val="0"/>
                        </a:spcAft>
                      </a:pPr>
                      <a:r>
                        <a:rPr lang="en-US" altLang="zh-CN" sz="1100" kern="1200" dirty="0" smtClean="0">
                          <a:solidFill>
                            <a:schemeClr val="tx1"/>
                          </a:solidFill>
                          <a:effectLst/>
                          <a:latin typeface="Arial" panose="020B0604020202020204" pitchFamily="34" charset="0"/>
                          <a:ea typeface="+mn-ea"/>
                          <a:cs typeface="Arial" panose="020B0604020202020204" pitchFamily="34" charset="0"/>
                        </a:rPr>
                        <a:t>Enhancement of service-based management architecture</a:t>
                      </a:r>
                      <a:endParaRPr lang="zh-CN" sz="1100" kern="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a:txBody>
                    <a:bodyPr/>
                    <a:lstStyle/>
                    <a:p>
                      <a:pPr marL="0" algn="ctr" defTabSz="1219170" rtl="0" eaLnBrk="1" latinLnBrk="0" hangingPunct="1">
                        <a:spcAft>
                          <a:spcPts val="0"/>
                        </a:spcAft>
                      </a:pPr>
                      <a:r>
                        <a:rPr lang="en-US" altLang="zh-CN" sz="1100" kern="1200" dirty="0" smtClean="0">
                          <a:solidFill>
                            <a:schemeClr val="tx1"/>
                          </a:solidFill>
                          <a:effectLst/>
                          <a:latin typeface="Arial" panose="020B0604020202020204" pitchFamily="34" charset="0"/>
                          <a:ea typeface="+mn-ea"/>
                          <a:cs typeface="Arial" panose="020B0604020202020204" pitchFamily="34" charset="0"/>
                        </a:rPr>
                        <a:t>NSA_SBMA</a:t>
                      </a:r>
                      <a:endParaRPr lang="zh-CN" sz="1100" kern="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a:txBody>
                    <a:bodyPr/>
                    <a:lstStyle/>
                    <a:p>
                      <a:pPr marL="0" marR="0" lvl="0" indent="0" algn="just" defTabSz="1219170" rtl="0" eaLnBrk="1" fontAlgn="t" latinLnBrk="0" hangingPunct="1">
                        <a:lnSpc>
                          <a:spcPct val="100000"/>
                        </a:lnSpc>
                        <a:spcBef>
                          <a:spcPts val="0"/>
                        </a:spcBef>
                        <a:spcAft>
                          <a:spcPts val="0"/>
                        </a:spcAft>
                        <a:buClrTx/>
                        <a:buSzTx/>
                        <a:buFontTx/>
                        <a:buNone/>
                        <a:tabLst/>
                        <a:defRPr/>
                      </a:pPr>
                      <a:r>
                        <a:rPr lang="en-US" altLang="zh-CN" sz="1100" kern="1200" dirty="0" smtClean="0">
                          <a:solidFill>
                            <a:schemeClr val="tx1"/>
                          </a:solidFill>
                          <a:effectLst/>
                          <a:latin typeface="Arial" panose="020B0604020202020204" pitchFamily="34" charset="0"/>
                          <a:ea typeface="+mn-ea"/>
                          <a:cs typeface="Arial" panose="020B0604020202020204" pitchFamily="34" charset="0"/>
                        </a:rPr>
                        <a:t>930009</a:t>
                      </a:r>
                      <a:endParaRPr lang="zh-CN" altLang="zh-CN" sz="1100" kern="1200" dirty="0" smtClean="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r>
              <a:tr h="185159">
                <a:tc>
                  <a:txBody>
                    <a:bodyPr/>
                    <a:lstStyle/>
                    <a:p>
                      <a:pPr algn="l">
                        <a:spcAft>
                          <a:spcPts val="0"/>
                        </a:spcAft>
                      </a:pPr>
                      <a:r>
                        <a:rPr lang="en-US" altLang="zh-CN" sz="1100" dirty="0" smtClean="0">
                          <a:effectLst/>
                          <a:latin typeface="Arial" panose="020B0604020202020204" pitchFamily="34" charset="0"/>
                          <a:ea typeface="宋体" panose="02010600030101010101" pitchFamily="2" charset="-122"/>
                          <a:cs typeface="Arial" panose="020B0604020202020204" pitchFamily="34" charset="0"/>
                        </a:rPr>
                        <a:t>9</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6">
                        <a:lumMod val="20000"/>
                        <a:lumOff val="80000"/>
                      </a:schemeClr>
                    </a:solidFill>
                  </a:tcPr>
                </a:tc>
                <a:tc>
                  <a:txBody>
                    <a:bodyPr/>
                    <a:lstStyle/>
                    <a:p>
                      <a:pPr algn="l">
                        <a:spcAft>
                          <a:spcPts val="0"/>
                        </a:spcAft>
                      </a:pPr>
                      <a:r>
                        <a:rPr lang="en-US" sz="1100" dirty="0">
                          <a:solidFill>
                            <a:srgbClr val="000000"/>
                          </a:solidFill>
                          <a:effectLst/>
                          <a:latin typeface="Arial" panose="020B0604020202020204" pitchFamily="34" charset="0"/>
                          <a:ea typeface="宋体" panose="02010600030101010101" pitchFamily="2" charset="-122"/>
                          <a:cs typeface="Arial" panose="020B0604020202020204" pitchFamily="34" charset="0"/>
                        </a:rPr>
                        <a:t>Autonomous network levels</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6">
                        <a:lumMod val="20000"/>
                        <a:lumOff val="80000"/>
                      </a:schemeClr>
                    </a:solidFill>
                  </a:tcPr>
                </a:tc>
                <a:tc>
                  <a:txBody>
                    <a:bodyPr/>
                    <a:lstStyle/>
                    <a:p>
                      <a:pPr algn="ctr">
                        <a:spcAft>
                          <a:spcPts val="0"/>
                        </a:spcAft>
                      </a:pPr>
                      <a:r>
                        <a:rPr lang="en-GB" sz="1100">
                          <a:solidFill>
                            <a:srgbClr val="000000"/>
                          </a:solidFill>
                          <a:effectLst/>
                          <a:latin typeface="Arial" panose="020B0604020202020204" pitchFamily="34" charset="0"/>
                          <a:ea typeface="宋体" panose="02010600030101010101" pitchFamily="2" charset="-122"/>
                          <a:cs typeface="Arial" panose="020B0604020202020204" pitchFamily="34" charset="0"/>
                        </a:rPr>
                        <a:t>ANL</a:t>
                      </a:r>
                      <a:endParaRPr lang="zh-CN" sz="110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6">
                        <a:lumMod val="20000"/>
                        <a:lumOff val="80000"/>
                      </a:schemeClr>
                    </a:solidFill>
                  </a:tcPr>
                </a:tc>
                <a:tc>
                  <a:txBody>
                    <a:bodyPr/>
                    <a:lstStyle/>
                    <a:p>
                      <a:pPr algn="just">
                        <a:spcAft>
                          <a:spcPts val="0"/>
                        </a:spcAft>
                      </a:pPr>
                      <a:r>
                        <a:rPr lang="en-US" sz="1100" dirty="0" smtClean="0">
                          <a:effectLst/>
                          <a:latin typeface="Arial" panose="020B0604020202020204" pitchFamily="34" charset="0"/>
                          <a:ea typeface="宋体" panose="02010600030101010101" pitchFamily="2" charset="-122"/>
                          <a:cs typeface="Arial" panose="020B0604020202020204" pitchFamily="34" charset="0"/>
                        </a:rPr>
                        <a:t>880027</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6">
                        <a:lumMod val="20000"/>
                        <a:lumOff val="80000"/>
                      </a:schemeClr>
                    </a:solidFill>
                  </a:tcPr>
                </a:tc>
              </a:tr>
              <a:tr h="185159">
                <a:tc>
                  <a:txBody>
                    <a:bodyPr/>
                    <a:lstStyle/>
                    <a:p>
                      <a:pPr algn="l">
                        <a:spcAft>
                          <a:spcPts val="0"/>
                        </a:spcAft>
                      </a:pPr>
                      <a:r>
                        <a:rPr lang="en-US" altLang="zh-CN" sz="1100" dirty="0" smtClean="0">
                          <a:effectLst/>
                          <a:latin typeface="Arial" panose="020B0604020202020204" pitchFamily="34" charset="0"/>
                          <a:ea typeface="宋体" panose="02010600030101010101" pitchFamily="2" charset="-122"/>
                          <a:cs typeface="Arial" panose="020B0604020202020204" pitchFamily="34" charset="0"/>
                        </a:rPr>
                        <a:t>10</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6">
                        <a:lumMod val="20000"/>
                        <a:lumOff val="80000"/>
                      </a:schemeClr>
                    </a:solidFill>
                  </a:tcPr>
                </a:tc>
                <a:tc>
                  <a:txBody>
                    <a:bodyPr/>
                    <a:lstStyle/>
                    <a:p>
                      <a:pPr algn="l">
                        <a:spcAft>
                          <a:spcPts val="0"/>
                        </a:spcAft>
                      </a:pPr>
                      <a:r>
                        <a:rPr lang="en-GB" sz="1100" dirty="0">
                          <a:solidFill>
                            <a:srgbClr val="000000"/>
                          </a:solidFill>
                          <a:effectLst/>
                          <a:latin typeface="Arial" panose="020B0604020202020204" pitchFamily="34" charset="0"/>
                          <a:ea typeface="宋体" panose="02010600030101010101" pitchFamily="2" charset="-122"/>
                          <a:cs typeface="Arial" panose="020B0604020202020204" pitchFamily="34" charset="0"/>
                        </a:rPr>
                        <a:t>Intent driven management service for mobile networks</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6">
                        <a:lumMod val="20000"/>
                        <a:lumOff val="80000"/>
                      </a:schemeClr>
                    </a:solidFill>
                  </a:tcPr>
                </a:tc>
                <a:tc>
                  <a:txBody>
                    <a:bodyPr/>
                    <a:lstStyle/>
                    <a:p>
                      <a:pPr algn="ctr">
                        <a:spcAft>
                          <a:spcPts val="0"/>
                        </a:spcAft>
                      </a:pPr>
                      <a:r>
                        <a:rPr lang="en-GB" sz="1100" dirty="0">
                          <a:solidFill>
                            <a:srgbClr val="000000"/>
                          </a:solidFill>
                          <a:effectLst/>
                          <a:latin typeface="Arial" panose="020B0604020202020204" pitchFamily="34" charset="0"/>
                          <a:ea typeface="宋体" panose="02010600030101010101" pitchFamily="2" charset="-122"/>
                          <a:cs typeface="Arial" panose="020B0604020202020204" pitchFamily="34" charset="0"/>
                        </a:rPr>
                        <a:t>IDMS_MN</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6">
                        <a:lumMod val="20000"/>
                        <a:lumOff val="80000"/>
                      </a:schemeClr>
                    </a:solidFill>
                  </a:tcPr>
                </a:tc>
                <a:tc>
                  <a:txBody>
                    <a:bodyPr/>
                    <a:lstStyle/>
                    <a:p>
                      <a:pPr algn="just">
                        <a:spcAft>
                          <a:spcPts val="0"/>
                        </a:spcAft>
                      </a:pPr>
                      <a:r>
                        <a:rPr lang="en-GB" sz="1100" dirty="0" smtClean="0">
                          <a:solidFill>
                            <a:srgbClr val="000000"/>
                          </a:solidFill>
                          <a:effectLst/>
                          <a:latin typeface="Arial" panose="020B0604020202020204" pitchFamily="34" charset="0"/>
                          <a:ea typeface="宋体" panose="02010600030101010101" pitchFamily="2" charset="-122"/>
                          <a:cs typeface="Arial" panose="020B0604020202020204" pitchFamily="34" charset="0"/>
                        </a:rPr>
                        <a:t>810027</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6">
                        <a:lumMod val="20000"/>
                        <a:lumOff val="80000"/>
                      </a:schemeClr>
                    </a:solidFill>
                  </a:tcPr>
                </a:tc>
              </a:tr>
              <a:tr h="185159">
                <a:tc>
                  <a:txBody>
                    <a:bodyPr/>
                    <a:lstStyle/>
                    <a:p>
                      <a:pPr algn="l">
                        <a:spcAft>
                          <a:spcPts val="0"/>
                        </a:spcAft>
                      </a:pPr>
                      <a:r>
                        <a:rPr lang="en-US" altLang="zh-CN" sz="1100" dirty="0" smtClean="0">
                          <a:effectLst/>
                          <a:latin typeface="Arial" panose="020B0604020202020204" pitchFamily="34" charset="0"/>
                          <a:ea typeface="宋体" panose="02010600030101010101" pitchFamily="2" charset="-122"/>
                          <a:cs typeface="Arial" panose="020B0604020202020204" pitchFamily="34" charset="0"/>
                        </a:rPr>
                        <a:t>11</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6">
                        <a:lumMod val="20000"/>
                        <a:lumOff val="80000"/>
                      </a:schemeClr>
                    </a:solidFill>
                  </a:tcPr>
                </a:tc>
                <a:tc>
                  <a:txBody>
                    <a:bodyPr/>
                    <a:lstStyle/>
                    <a:p>
                      <a:pPr algn="l">
                        <a:spcAft>
                          <a:spcPts val="0"/>
                        </a:spcAft>
                      </a:pPr>
                      <a:r>
                        <a:rPr lang="en-GB" sz="1100" dirty="0">
                          <a:solidFill>
                            <a:srgbClr val="000000"/>
                          </a:solidFill>
                          <a:effectLst/>
                          <a:latin typeface="Arial" panose="020B0604020202020204" pitchFamily="34" charset="0"/>
                          <a:ea typeface="宋体" panose="02010600030101010101" pitchFamily="2" charset="-122"/>
                          <a:cs typeface="Arial" panose="020B0604020202020204" pitchFamily="34" charset="0"/>
                        </a:rPr>
                        <a:t>Enhanced Closed loop SLS Assurance</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6">
                        <a:lumMod val="20000"/>
                        <a:lumOff val="80000"/>
                      </a:schemeClr>
                    </a:solidFill>
                  </a:tcPr>
                </a:tc>
                <a:tc>
                  <a:txBody>
                    <a:bodyPr/>
                    <a:lstStyle/>
                    <a:p>
                      <a:pPr algn="ctr">
                        <a:spcAft>
                          <a:spcPts val="0"/>
                        </a:spcAft>
                      </a:pPr>
                      <a:r>
                        <a:rPr lang="en-GB" sz="1100">
                          <a:solidFill>
                            <a:srgbClr val="000000"/>
                          </a:solidFill>
                          <a:effectLst/>
                          <a:latin typeface="Arial" panose="020B0604020202020204" pitchFamily="34" charset="0"/>
                          <a:ea typeface="宋体" panose="02010600030101010101" pitchFamily="2" charset="-122"/>
                          <a:cs typeface="Arial" panose="020B0604020202020204" pitchFamily="34" charset="0"/>
                        </a:rPr>
                        <a:t>eCOSLA</a:t>
                      </a:r>
                      <a:endParaRPr lang="zh-CN" sz="110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6">
                        <a:lumMod val="20000"/>
                        <a:lumOff val="80000"/>
                      </a:schemeClr>
                    </a:solidFill>
                  </a:tcPr>
                </a:tc>
                <a:tc>
                  <a:txBody>
                    <a:bodyPr/>
                    <a:lstStyle/>
                    <a:p>
                      <a:pPr algn="just">
                        <a:spcAft>
                          <a:spcPts val="0"/>
                        </a:spcAft>
                      </a:pPr>
                      <a:r>
                        <a:rPr lang="en-US" sz="1100" dirty="0" smtClean="0">
                          <a:effectLst/>
                          <a:latin typeface="Arial" panose="020B0604020202020204" pitchFamily="34" charset="0"/>
                          <a:ea typeface="宋体" panose="02010600030101010101" pitchFamily="2" charset="-122"/>
                          <a:cs typeface="Arial" panose="020B0604020202020204" pitchFamily="34" charset="0"/>
                        </a:rPr>
                        <a:t>870030</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6">
                        <a:lumMod val="20000"/>
                        <a:lumOff val="80000"/>
                      </a:schemeClr>
                    </a:solidFill>
                  </a:tcPr>
                </a:tc>
              </a:tr>
              <a:tr h="185159">
                <a:tc>
                  <a:txBody>
                    <a:bodyPr/>
                    <a:lstStyle/>
                    <a:p>
                      <a:pPr algn="l">
                        <a:spcAft>
                          <a:spcPts val="0"/>
                        </a:spcAft>
                      </a:pPr>
                      <a:r>
                        <a:rPr lang="en-US" altLang="zh-CN" sz="1100" dirty="0" smtClean="0">
                          <a:effectLst/>
                          <a:latin typeface="Arial" panose="020B0604020202020204" pitchFamily="34" charset="0"/>
                          <a:ea typeface="宋体" panose="02010600030101010101" pitchFamily="2" charset="-122"/>
                          <a:cs typeface="Arial" panose="020B0604020202020204" pitchFamily="34" charset="0"/>
                        </a:rPr>
                        <a:t>12</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6">
                        <a:lumMod val="20000"/>
                        <a:lumOff val="80000"/>
                      </a:schemeClr>
                    </a:solidFill>
                  </a:tcPr>
                </a:tc>
                <a:tc>
                  <a:txBody>
                    <a:bodyPr/>
                    <a:lstStyle/>
                    <a:p>
                      <a:pPr algn="l">
                        <a:spcAft>
                          <a:spcPts val="0"/>
                        </a:spcAft>
                      </a:pPr>
                      <a:r>
                        <a:rPr lang="en-US" sz="1100" dirty="0" smtClean="0">
                          <a:effectLst/>
                          <a:latin typeface="Arial" panose="020B0604020202020204" pitchFamily="34" charset="0"/>
                          <a:ea typeface="宋体" panose="02010600030101010101" pitchFamily="2" charset="-122"/>
                          <a:cs typeface="Arial" panose="020B0604020202020204" pitchFamily="34" charset="0"/>
                        </a:rPr>
                        <a:t>Network policy management for 5G mobile networks </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6">
                        <a:lumMod val="20000"/>
                        <a:lumOff val="80000"/>
                      </a:schemeClr>
                    </a:solidFill>
                  </a:tcPr>
                </a:tc>
                <a:tc>
                  <a:txBody>
                    <a:bodyPr/>
                    <a:lstStyle/>
                    <a:p>
                      <a:pPr algn="ctr">
                        <a:spcAft>
                          <a:spcPts val="0"/>
                        </a:spcAft>
                      </a:pPr>
                      <a:r>
                        <a:rPr lang="en-US" sz="1100">
                          <a:effectLst/>
                          <a:latin typeface="Arial" panose="020B0604020202020204" pitchFamily="34" charset="0"/>
                          <a:ea typeface="宋体" panose="02010600030101010101" pitchFamily="2" charset="-122"/>
                          <a:cs typeface="Arial" panose="020B0604020202020204" pitchFamily="34" charset="0"/>
                        </a:rPr>
                        <a:t>NPM</a:t>
                      </a:r>
                      <a:endParaRPr lang="zh-CN" sz="110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6">
                        <a:lumMod val="20000"/>
                        <a:lumOff val="80000"/>
                      </a:schemeClr>
                    </a:solidFill>
                  </a:tcPr>
                </a:tc>
                <a:tc>
                  <a:txBody>
                    <a:bodyPr/>
                    <a:lstStyle/>
                    <a:p>
                      <a:pPr algn="just">
                        <a:spcAft>
                          <a:spcPts val="0"/>
                        </a:spcAft>
                      </a:pPr>
                      <a:r>
                        <a:rPr lang="en-GB" sz="1100" dirty="0" smtClean="0">
                          <a:solidFill>
                            <a:srgbClr val="000000"/>
                          </a:solidFill>
                          <a:effectLst/>
                          <a:latin typeface="Arial" panose="020B0604020202020204" pitchFamily="34" charset="0"/>
                          <a:ea typeface="宋体" panose="02010600030101010101" pitchFamily="2" charset="-122"/>
                          <a:cs typeface="Arial" panose="020B0604020202020204" pitchFamily="34" charset="0"/>
                        </a:rPr>
                        <a:t>860024</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6">
                        <a:lumMod val="20000"/>
                        <a:lumOff val="80000"/>
                      </a:schemeClr>
                    </a:solidFill>
                  </a:tcPr>
                </a:tc>
              </a:tr>
              <a:tr h="185159">
                <a:tc>
                  <a:txBody>
                    <a:bodyPr/>
                    <a:lstStyle/>
                    <a:p>
                      <a:pPr marL="0" algn="l" defTabSz="1219170" rtl="0" eaLnBrk="1" latinLnBrk="0" hangingPunct="1">
                        <a:spcAft>
                          <a:spcPts val="0"/>
                        </a:spcAft>
                      </a:pPr>
                      <a:r>
                        <a:rPr lang="en-US" altLang="zh-CN" sz="1100" kern="1200" dirty="0" smtClean="0">
                          <a:solidFill>
                            <a:schemeClr val="dk1"/>
                          </a:solidFill>
                          <a:effectLst/>
                          <a:latin typeface="Arial" panose="020B0604020202020204" pitchFamily="34" charset="0"/>
                          <a:ea typeface="宋体" panose="02010600030101010101" pitchFamily="2" charset="-122"/>
                          <a:cs typeface="Arial" panose="020B0604020202020204" pitchFamily="34" charset="0"/>
                        </a:rPr>
                        <a:t>13</a:t>
                      </a:r>
                      <a:endParaRPr lang="zh-CN" sz="1100" kern="1200" dirty="0">
                        <a:solidFill>
                          <a:schemeClr val="dk1"/>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6">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1100" kern="1200" dirty="0" smtClean="0">
                          <a:solidFill>
                            <a:schemeClr val="tx1"/>
                          </a:solidFill>
                          <a:effectLst/>
                          <a:latin typeface="Arial" panose="020B0604020202020204" pitchFamily="34" charset="0"/>
                          <a:ea typeface="+mn-ea"/>
                          <a:cs typeface="Arial" panose="020B0604020202020204" pitchFamily="34" charset="0"/>
                        </a:rPr>
                        <a:t>Enhancements of Management Data Analytics Service</a:t>
                      </a:r>
                      <a:endParaRPr lang="zh-CN" sz="1100" kern="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6">
                        <a:lumMod val="20000"/>
                        <a:lumOff val="80000"/>
                      </a:schemeClr>
                    </a:solidFill>
                  </a:tcPr>
                </a:tc>
                <a:tc>
                  <a:txBody>
                    <a:bodyPr/>
                    <a:lstStyle/>
                    <a:p>
                      <a:pPr marL="0" algn="ctr" defTabSz="1219170" rtl="0" eaLnBrk="1" latinLnBrk="0" hangingPunct="1">
                        <a:spcAft>
                          <a:spcPts val="0"/>
                        </a:spcAft>
                      </a:pPr>
                      <a:r>
                        <a:rPr lang="en-US" altLang="zh-CN" sz="1100" kern="1200" dirty="0" err="1" smtClean="0">
                          <a:solidFill>
                            <a:schemeClr val="tx1"/>
                          </a:solidFill>
                          <a:effectLst/>
                          <a:latin typeface="Arial" panose="020B0604020202020204" pitchFamily="34" charset="0"/>
                          <a:ea typeface="+mn-ea"/>
                          <a:cs typeface="Arial" panose="020B0604020202020204" pitchFamily="34" charset="0"/>
                        </a:rPr>
                        <a:t>eMDAS</a:t>
                      </a:r>
                      <a:endParaRPr lang="zh-CN" sz="1100" kern="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6">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1100" kern="1200" dirty="0" smtClean="0">
                          <a:solidFill>
                            <a:schemeClr val="tx1"/>
                          </a:solidFill>
                          <a:effectLst/>
                          <a:latin typeface="Arial" panose="020B0604020202020204" pitchFamily="34" charset="0"/>
                          <a:ea typeface="+mn-ea"/>
                          <a:cs typeface="Arial" panose="020B0604020202020204" pitchFamily="34" charset="0"/>
                        </a:rPr>
                        <a:t>850028</a:t>
                      </a:r>
                      <a:endParaRPr lang="zh-CN" sz="1100" kern="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6">
                        <a:lumMod val="20000"/>
                        <a:lumOff val="80000"/>
                      </a:schemeClr>
                    </a:solidFill>
                  </a:tcPr>
                </a:tc>
              </a:tr>
              <a:tr h="185159">
                <a:tc>
                  <a:txBody>
                    <a:bodyPr/>
                    <a:lstStyle/>
                    <a:p>
                      <a:pPr marL="0" algn="l" defTabSz="1219170" rtl="0" eaLnBrk="1" latinLnBrk="0" hangingPunct="1">
                        <a:spcAft>
                          <a:spcPts val="0"/>
                        </a:spcAft>
                      </a:pPr>
                      <a:r>
                        <a:rPr lang="en-US" altLang="zh-CN" sz="1100" kern="1200" dirty="0" smtClean="0">
                          <a:solidFill>
                            <a:schemeClr val="dk1"/>
                          </a:solidFill>
                          <a:effectLst/>
                          <a:latin typeface="Arial" panose="020B0604020202020204" pitchFamily="34" charset="0"/>
                          <a:ea typeface="宋体" panose="02010600030101010101" pitchFamily="2" charset="-122"/>
                          <a:cs typeface="Arial" panose="020B0604020202020204" pitchFamily="34" charset="0"/>
                        </a:rPr>
                        <a:t>14</a:t>
                      </a:r>
                      <a:endParaRPr lang="zh-CN" sz="1100" kern="1200" dirty="0">
                        <a:solidFill>
                          <a:schemeClr val="dk1"/>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6">
                        <a:lumMod val="20000"/>
                        <a:lumOff val="80000"/>
                      </a:schemeClr>
                    </a:solidFill>
                  </a:tcPr>
                </a:tc>
                <a:tc>
                  <a:txBody>
                    <a:bodyPr/>
                    <a:lstStyle/>
                    <a:p>
                      <a:pPr algn="l">
                        <a:spcAft>
                          <a:spcPts val="0"/>
                        </a:spcAft>
                      </a:pPr>
                      <a:r>
                        <a:rPr lang="en-US" sz="1100" dirty="0" smtClean="0">
                          <a:solidFill>
                            <a:srgbClr val="000000"/>
                          </a:solidFill>
                          <a:effectLst/>
                          <a:latin typeface="Arial" panose="020B0604020202020204" pitchFamily="34" charset="0"/>
                          <a:ea typeface="宋体" panose="02010600030101010101" pitchFamily="2" charset="-122"/>
                          <a:cs typeface="Arial" panose="020B0604020202020204" pitchFamily="34" charset="0"/>
                        </a:rPr>
                        <a:t>Enhancements of Self-Organizing Networks (SON) for 5G networks </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6">
                        <a:lumMod val="20000"/>
                        <a:lumOff val="80000"/>
                      </a:schemeClr>
                    </a:solidFill>
                  </a:tcPr>
                </a:tc>
                <a:tc>
                  <a:txBody>
                    <a:bodyPr/>
                    <a:lstStyle/>
                    <a:p>
                      <a:pPr algn="ctr">
                        <a:spcAft>
                          <a:spcPts val="0"/>
                        </a:spcAft>
                      </a:pPr>
                      <a:r>
                        <a:rPr lang="en-GB" sz="1100" dirty="0">
                          <a:solidFill>
                            <a:srgbClr val="000000"/>
                          </a:solidFill>
                          <a:effectLst/>
                          <a:latin typeface="Arial" panose="020B0604020202020204" pitchFamily="34" charset="0"/>
                          <a:ea typeface="宋体" panose="02010600030101010101" pitchFamily="2" charset="-122"/>
                          <a:cs typeface="Arial" panose="020B0604020202020204" pitchFamily="34" charset="0"/>
                        </a:rPr>
                        <a:t>eSON_5G</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6">
                        <a:lumMod val="20000"/>
                        <a:lumOff val="80000"/>
                      </a:schemeClr>
                    </a:solidFill>
                  </a:tcPr>
                </a:tc>
                <a:tc>
                  <a:txBody>
                    <a:bodyPr/>
                    <a:lstStyle/>
                    <a:p>
                      <a:pPr algn="just">
                        <a:spcAft>
                          <a:spcPts val="0"/>
                        </a:spcAft>
                      </a:pPr>
                      <a:r>
                        <a:rPr lang="en-US" sz="1100" dirty="0" smtClean="0">
                          <a:effectLst/>
                          <a:latin typeface="Arial" panose="020B0604020202020204" pitchFamily="34" charset="0"/>
                          <a:ea typeface="宋体" panose="02010600030101010101" pitchFamily="2" charset="-122"/>
                          <a:cs typeface="Arial" panose="020B0604020202020204" pitchFamily="34" charset="0"/>
                        </a:rPr>
                        <a:t>870028</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6">
                        <a:lumMod val="20000"/>
                        <a:lumOff val="80000"/>
                      </a:schemeClr>
                    </a:solidFill>
                  </a:tcPr>
                </a:tc>
              </a:tr>
              <a:tr h="204956">
                <a:tc>
                  <a:txBody>
                    <a:bodyPr/>
                    <a:lstStyle/>
                    <a:p>
                      <a:pPr marL="0" algn="l" defTabSz="1219170" rtl="0" eaLnBrk="1" latinLnBrk="0" hangingPunct="1">
                        <a:spcAft>
                          <a:spcPts val="0"/>
                        </a:spcAft>
                      </a:pPr>
                      <a:r>
                        <a:rPr lang="en-US" altLang="zh-CN" sz="1100" kern="1200" dirty="0" smtClean="0">
                          <a:solidFill>
                            <a:schemeClr val="dk1"/>
                          </a:solidFill>
                          <a:effectLst/>
                          <a:latin typeface="Arial" panose="020B0604020202020204" pitchFamily="34" charset="0"/>
                          <a:ea typeface="宋体" panose="02010600030101010101" pitchFamily="2" charset="-122"/>
                          <a:cs typeface="Arial" panose="020B0604020202020204" pitchFamily="34" charset="0"/>
                        </a:rPr>
                        <a:t>15</a:t>
                      </a:r>
                      <a:endParaRPr lang="zh-CN" sz="1100" kern="1200" dirty="0">
                        <a:solidFill>
                          <a:schemeClr val="dk1"/>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6">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1100" kern="1200" dirty="0" smtClean="0">
                          <a:solidFill>
                            <a:schemeClr val="tx1"/>
                          </a:solidFill>
                          <a:effectLst/>
                          <a:latin typeface="Arial" panose="020B0604020202020204" pitchFamily="34" charset="0"/>
                          <a:ea typeface="宋体" panose="02010600030101010101" pitchFamily="2" charset="-122"/>
                          <a:cs typeface="Arial" panose="020B0604020202020204" pitchFamily="34" charset="0"/>
                        </a:rPr>
                        <a:t>Generic Plug and connect</a:t>
                      </a:r>
                      <a:endParaRPr lang="zh-CN" sz="1100" kern="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6">
                        <a:lumMod val="20000"/>
                        <a:lumOff val="80000"/>
                      </a:schemeClr>
                    </a:solidFill>
                  </a:tcPr>
                </a:tc>
                <a:tc>
                  <a:txBody>
                    <a:bodyPr/>
                    <a:lstStyle/>
                    <a:p>
                      <a:pPr marL="0" algn="ctr" defTabSz="1219170" rtl="0" eaLnBrk="1" latinLnBrk="0" hangingPunct="1">
                        <a:spcAft>
                          <a:spcPts val="0"/>
                        </a:spcAft>
                      </a:pPr>
                      <a:r>
                        <a:rPr lang="en-US" altLang="zh-CN" sz="1100" kern="1200" dirty="0" smtClean="0">
                          <a:solidFill>
                            <a:schemeClr val="tx1"/>
                          </a:solidFill>
                          <a:effectLst/>
                          <a:latin typeface="Arial" panose="020B0604020202020204" pitchFamily="34" charset="0"/>
                          <a:ea typeface="宋体" panose="02010600030101010101" pitchFamily="2" charset="-122"/>
                          <a:cs typeface="Arial" panose="020B0604020202020204" pitchFamily="34" charset="0"/>
                        </a:rPr>
                        <a:t>PACMAN</a:t>
                      </a:r>
                      <a:endParaRPr lang="zh-CN" sz="1100" kern="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6">
                        <a:lumMod val="20000"/>
                        <a:lumOff val="80000"/>
                      </a:schemeClr>
                    </a:solidFill>
                  </a:tcPr>
                </a:tc>
                <a:tc>
                  <a:txBody>
                    <a:bodyPr/>
                    <a:lstStyle/>
                    <a:p>
                      <a:pPr marL="0" algn="l" defTabSz="1219170" rtl="0" eaLnBrk="1" latinLnBrk="0" hangingPunct="1">
                        <a:spcAft>
                          <a:spcPts val="0"/>
                        </a:spcAft>
                      </a:pPr>
                      <a:r>
                        <a:rPr lang="en-US" altLang="zh-CN" sz="1100" kern="1200" dirty="0" smtClean="0">
                          <a:solidFill>
                            <a:schemeClr val="tx1"/>
                          </a:solidFill>
                          <a:effectLst/>
                          <a:latin typeface="Arial" panose="020B0604020202020204" pitchFamily="34" charset="0"/>
                          <a:ea typeface="+mn-ea"/>
                          <a:cs typeface="Arial" panose="020B0604020202020204" pitchFamily="34" charset="0"/>
                        </a:rPr>
                        <a:t>910029</a:t>
                      </a:r>
                    </a:p>
                  </a:txBody>
                  <a:tcPr marL="9525" marR="9525" marT="9525" marB="9525">
                    <a:solidFill>
                      <a:schemeClr val="accent6">
                        <a:lumMod val="20000"/>
                        <a:lumOff val="80000"/>
                      </a:schemeClr>
                    </a:solidFill>
                  </a:tcPr>
                </a:tc>
              </a:tr>
              <a:tr h="185159">
                <a:tc>
                  <a:txBody>
                    <a:bodyPr/>
                    <a:lstStyle/>
                    <a:p>
                      <a:pPr marL="0" algn="l" defTabSz="1219170" rtl="0" eaLnBrk="1" latinLnBrk="0" hangingPunct="1">
                        <a:spcAft>
                          <a:spcPts val="0"/>
                        </a:spcAft>
                      </a:pPr>
                      <a:r>
                        <a:rPr lang="en-US" altLang="zh-CN" sz="1100" kern="1200" dirty="0" smtClean="0">
                          <a:solidFill>
                            <a:schemeClr val="tx1"/>
                          </a:solidFill>
                          <a:effectLst/>
                          <a:latin typeface="Arial" panose="020B0604020202020204" pitchFamily="34" charset="0"/>
                          <a:ea typeface="宋体" panose="02010600030101010101" pitchFamily="2" charset="-122"/>
                          <a:cs typeface="Arial" panose="020B0604020202020204" pitchFamily="34" charset="0"/>
                        </a:rPr>
                        <a:t>16</a:t>
                      </a:r>
                      <a:endParaRPr lang="zh-CN" sz="1100" kern="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6">
                        <a:lumMod val="20000"/>
                        <a:lumOff val="80000"/>
                      </a:schemeClr>
                    </a:solidFill>
                  </a:tcPr>
                </a:tc>
                <a:tc>
                  <a:txBody>
                    <a:bodyPr/>
                    <a:lstStyle/>
                    <a:p>
                      <a:pPr algn="l">
                        <a:spcAft>
                          <a:spcPts val="0"/>
                        </a:spcAft>
                      </a:pPr>
                      <a:r>
                        <a:rPr lang="en-US" sz="1100" dirty="0">
                          <a:solidFill>
                            <a:srgbClr val="000000"/>
                          </a:solidFill>
                          <a:effectLst/>
                          <a:latin typeface="Arial" panose="020B0604020202020204" pitchFamily="34" charset="0"/>
                          <a:ea typeface="宋体" panose="02010600030101010101" pitchFamily="2" charset="-122"/>
                          <a:cs typeface="Arial" panose="020B0604020202020204" pitchFamily="34" charset="0"/>
                        </a:rPr>
                        <a:t>Enhancement of Handover Optimization</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6">
                        <a:lumMod val="20000"/>
                        <a:lumOff val="80000"/>
                      </a:schemeClr>
                    </a:solidFill>
                  </a:tcPr>
                </a:tc>
                <a:tc>
                  <a:txBody>
                    <a:bodyPr/>
                    <a:lstStyle/>
                    <a:p>
                      <a:pPr algn="ctr">
                        <a:spcAft>
                          <a:spcPts val="0"/>
                        </a:spcAft>
                      </a:pPr>
                      <a:r>
                        <a:rPr lang="en-GB" sz="1100" dirty="0">
                          <a:solidFill>
                            <a:srgbClr val="000000"/>
                          </a:solidFill>
                          <a:effectLst/>
                          <a:latin typeface="Arial" panose="020B0604020202020204" pitchFamily="34" charset="0"/>
                          <a:ea typeface="宋体" panose="02010600030101010101" pitchFamily="2" charset="-122"/>
                          <a:cs typeface="Arial" panose="020B0604020202020204" pitchFamily="34" charset="0"/>
                        </a:rPr>
                        <a:t>E_HOO</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6">
                        <a:lumMod val="20000"/>
                        <a:lumOff val="80000"/>
                      </a:schemeClr>
                    </a:solidFill>
                  </a:tcPr>
                </a:tc>
                <a:tc>
                  <a:txBody>
                    <a:bodyPr/>
                    <a:lstStyle/>
                    <a:p>
                      <a:pPr algn="just">
                        <a:spcAft>
                          <a:spcPts val="0"/>
                        </a:spcAft>
                      </a:pPr>
                      <a:r>
                        <a:rPr lang="en-US" sz="1100" dirty="0" smtClean="0">
                          <a:effectLst/>
                          <a:latin typeface="Arial" panose="020B0604020202020204" pitchFamily="34" charset="0"/>
                          <a:ea typeface="宋体" panose="02010600030101010101" pitchFamily="2" charset="-122"/>
                          <a:cs typeface="Arial" panose="020B0604020202020204" pitchFamily="34" charset="0"/>
                        </a:rPr>
                        <a:t>880029</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6">
                        <a:lumMod val="20000"/>
                        <a:lumOff val="80000"/>
                      </a:schemeClr>
                    </a:solidFill>
                  </a:tcPr>
                </a:tc>
              </a:tr>
              <a:tr h="185159">
                <a:tc>
                  <a:txBody>
                    <a:bodyPr/>
                    <a:lstStyle/>
                    <a:p>
                      <a:pPr marL="0" algn="l" defTabSz="1219170" rtl="0" eaLnBrk="1" latinLnBrk="0" hangingPunct="1">
                        <a:spcAft>
                          <a:spcPts val="0"/>
                        </a:spcAft>
                      </a:pPr>
                      <a:r>
                        <a:rPr lang="en-US" altLang="zh-CN" sz="1100" kern="1200" dirty="0" smtClean="0">
                          <a:solidFill>
                            <a:schemeClr val="tx1"/>
                          </a:solidFill>
                          <a:effectLst/>
                          <a:latin typeface="Arial" panose="020B0604020202020204" pitchFamily="34" charset="0"/>
                          <a:ea typeface="宋体" panose="02010600030101010101" pitchFamily="2" charset="-122"/>
                          <a:cs typeface="Arial" panose="020B0604020202020204" pitchFamily="34" charset="0"/>
                        </a:rPr>
                        <a:t>17</a:t>
                      </a:r>
                      <a:endParaRPr lang="zh-CN" sz="1100" kern="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6">
                        <a:lumMod val="20000"/>
                        <a:lumOff val="80000"/>
                      </a:schemeClr>
                    </a:solidFill>
                  </a:tcPr>
                </a:tc>
                <a:tc>
                  <a:txBody>
                    <a:bodyPr/>
                    <a:lstStyle/>
                    <a:p>
                      <a:pPr algn="l">
                        <a:spcAft>
                          <a:spcPts val="0"/>
                        </a:spcAft>
                      </a:pPr>
                      <a:r>
                        <a:rPr lang="en-GB" sz="1100" dirty="0">
                          <a:solidFill>
                            <a:srgbClr val="000000"/>
                          </a:solidFill>
                          <a:effectLst/>
                          <a:latin typeface="Arial" panose="020B0604020202020204" pitchFamily="34" charset="0"/>
                          <a:ea typeface="宋体" panose="02010600030101010101" pitchFamily="2" charset="-122"/>
                          <a:cs typeface="Arial" panose="020B0604020202020204" pitchFamily="34" charset="0"/>
                        </a:rPr>
                        <a:t>Enhancements on EE for 5G networks</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6">
                        <a:lumMod val="20000"/>
                        <a:lumOff val="80000"/>
                      </a:schemeClr>
                    </a:solidFill>
                  </a:tcPr>
                </a:tc>
                <a:tc>
                  <a:txBody>
                    <a:bodyPr/>
                    <a:lstStyle/>
                    <a:p>
                      <a:pPr algn="ctr">
                        <a:spcAft>
                          <a:spcPts val="0"/>
                        </a:spcAft>
                      </a:pPr>
                      <a:r>
                        <a:rPr lang="en-GB" sz="1100" dirty="0">
                          <a:solidFill>
                            <a:srgbClr val="000000"/>
                          </a:solidFill>
                          <a:effectLst/>
                          <a:latin typeface="Arial" panose="020B0604020202020204" pitchFamily="34" charset="0"/>
                          <a:ea typeface="宋体" panose="02010600030101010101" pitchFamily="2" charset="-122"/>
                          <a:cs typeface="Arial" panose="020B0604020202020204" pitchFamily="34" charset="0"/>
                        </a:rPr>
                        <a:t>EE5GPLUS</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6">
                        <a:lumMod val="20000"/>
                        <a:lumOff val="80000"/>
                      </a:schemeClr>
                    </a:solidFill>
                  </a:tcPr>
                </a:tc>
                <a:tc>
                  <a:txBody>
                    <a:bodyPr/>
                    <a:lstStyle/>
                    <a:p>
                      <a:pPr algn="just">
                        <a:spcAft>
                          <a:spcPts val="0"/>
                        </a:spcAft>
                      </a:pPr>
                      <a:r>
                        <a:rPr lang="en-GB" sz="1100" dirty="0" smtClean="0">
                          <a:solidFill>
                            <a:srgbClr val="000000"/>
                          </a:solidFill>
                          <a:effectLst/>
                          <a:latin typeface="Arial" panose="020B0604020202020204" pitchFamily="34" charset="0"/>
                          <a:ea typeface="宋体" panose="02010600030101010101" pitchFamily="2" charset="-122"/>
                          <a:cs typeface="Arial" panose="020B0604020202020204" pitchFamily="34" charset="0"/>
                        </a:rPr>
                        <a:t>870022</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6">
                        <a:lumMod val="20000"/>
                        <a:lumOff val="80000"/>
                      </a:schemeClr>
                    </a:solidFill>
                  </a:tcPr>
                </a:tc>
              </a:tr>
              <a:tr h="185159">
                <a:tc>
                  <a:txBody>
                    <a:bodyPr/>
                    <a:lstStyle/>
                    <a:p>
                      <a:pPr algn="l">
                        <a:spcAft>
                          <a:spcPts val="0"/>
                        </a:spcAft>
                      </a:pPr>
                      <a:r>
                        <a:rPr lang="en-US" altLang="zh-CN" sz="1100" dirty="0" smtClean="0">
                          <a:effectLst/>
                          <a:latin typeface="Arial" panose="020B0604020202020204" pitchFamily="34" charset="0"/>
                          <a:ea typeface="宋体" panose="02010600030101010101" pitchFamily="2" charset="-122"/>
                          <a:cs typeface="Arial" panose="020B0604020202020204" pitchFamily="34" charset="0"/>
                        </a:rPr>
                        <a:t>18</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6">
                        <a:lumMod val="20000"/>
                        <a:lumOff val="80000"/>
                      </a:schemeClr>
                    </a:solidFill>
                  </a:tcPr>
                </a:tc>
                <a:tc>
                  <a:txBody>
                    <a:bodyPr/>
                    <a:lstStyle/>
                    <a:p>
                      <a:pPr marL="0" algn="l" defTabSz="1219170" rtl="0" eaLnBrk="1" latinLnBrk="0" hangingPunct="1">
                        <a:spcAft>
                          <a:spcPts val="0"/>
                        </a:spcAft>
                      </a:pPr>
                      <a:r>
                        <a:rPr lang="en-GB" sz="1100" kern="1200" dirty="0">
                          <a:solidFill>
                            <a:schemeClr val="tx1"/>
                          </a:solidFill>
                          <a:effectLst/>
                          <a:latin typeface="Arial" panose="020B0604020202020204" pitchFamily="34" charset="0"/>
                          <a:ea typeface="宋体" panose="02010600030101010101" pitchFamily="2" charset="-122"/>
                          <a:cs typeface="Arial" panose="020B0604020202020204" pitchFamily="34" charset="0"/>
                        </a:rPr>
                        <a:t>Discovery of management services in 5G  </a:t>
                      </a:r>
                      <a:endParaRPr lang="zh-CN" sz="1100" kern="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6">
                        <a:lumMod val="20000"/>
                        <a:lumOff val="80000"/>
                      </a:schemeClr>
                    </a:solidFill>
                  </a:tcPr>
                </a:tc>
                <a:tc>
                  <a:txBody>
                    <a:bodyPr/>
                    <a:lstStyle/>
                    <a:p>
                      <a:pPr marL="0" algn="ctr" defTabSz="1219170" rtl="0" eaLnBrk="1" latinLnBrk="0" hangingPunct="1">
                        <a:spcAft>
                          <a:spcPts val="0"/>
                        </a:spcAft>
                      </a:pPr>
                      <a:r>
                        <a:rPr lang="en-GB" sz="1100" kern="1200" dirty="0" smtClean="0">
                          <a:solidFill>
                            <a:schemeClr val="tx1"/>
                          </a:solidFill>
                          <a:effectLst/>
                          <a:latin typeface="Arial" panose="020B0604020202020204" pitchFamily="34" charset="0"/>
                          <a:ea typeface="宋体" panose="02010600030101010101" pitchFamily="2" charset="-122"/>
                          <a:cs typeface="Arial" panose="020B0604020202020204" pitchFamily="34" charset="0"/>
                        </a:rPr>
                        <a:t>5G</a:t>
                      </a:r>
                      <a:r>
                        <a:rPr lang="en-US" altLang="zh-CN" sz="1100" kern="1200" dirty="0" smtClean="0">
                          <a:solidFill>
                            <a:schemeClr val="tx1"/>
                          </a:solidFill>
                          <a:effectLst/>
                          <a:latin typeface="Arial" panose="020B0604020202020204" pitchFamily="34" charset="0"/>
                          <a:ea typeface="宋体" panose="02010600030101010101" pitchFamily="2" charset="-122"/>
                          <a:cs typeface="Arial" panose="020B0604020202020204" pitchFamily="34" charset="0"/>
                        </a:rPr>
                        <a:t>D</a:t>
                      </a:r>
                      <a:r>
                        <a:rPr lang="en-GB" sz="1100" kern="1200" dirty="0" smtClean="0">
                          <a:solidFill>
                            <a:schemeClr val="tx1"/>
                          </a:solidFill>
                          <a:effectLst/>
                          <a:latin typeface="Arial" panose="020B0604020202020204" pitchFamily="34" charset="0"/>
                          <a:ea typeface="宋体" panose="02010600030101010101" pitchFamily="2" charset="-122"/>
                          <a:cs typeface="Arial" panose="020B0604020202020204" pitchFamily="34" charset="0"/>
                        </a:rPr>
                        <a:t>MS</a:t>
                      </a:r>
                      <a:endParaRPr lang="zh-CN" sz="1100" kern="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6">
                        <a:lumMod val="20000"/>
                        <a:lumOff val="80000"/>
                      </a:schemeClr>
                    </a:solidFill>
                  </a:tcPr>
                </a:tc>
                <a:tc>
                  <a:txBody>
                    <a:bodyPr/>
                    <a:lstStyle/>
                    <a:p>
                      <a:pPr marL="0" algn="l" defTabSz="1219170" rtl="0" eaLnBrk="1" latinLnBrk="0" hangingPunct="1">
                        <a:spcAft>
                          <a:spcPts val="0"/>
                        </a:spcAft>
                      </a:pPr>
                      <a:r>
                        <a:rPr lang="en-GB" sz="1100" kern="1200" dirty="0">
                          <a:solidFill>
                            <a:schemeClr val="tx1"/>
                          </a:solidFill>
                          <a:effectLst/>
                          <a:latin typeface="Arial" panose="020B0604020202020204" pitchFamily="34" charset="0"/>
                          <a:ea typeface="宋体" panose="02010600030101010101" pitchFamily="2" charset="-122"/>
                          <a:cs typeface="Arial" panose="020B0604020202020204" pitchFamily="34" charset="0"/>
                        </a:rPr>
                        <a:t>820035</a:t>
                      </a:r>
                      <a:endParaRPr lang="zh-CN" sz="1100" kern="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6">
                        <a:lumMod val="20000"/>
                        <a:lumOff val="80000"/>
                      </a:schemeClr>
                    </a:solidFill>
                  </a:tcPr>
                </a:tc>
              </a:tr>
              <a:tr h="185159">
                <a:tc>
                  <a:txBody>
                    <a:bodyPr/>
                    <a:lstStyle/>
                    <a:p>
                      <a:pPr algn="l">
                        <a:spcAft>
                          <a:spcPts val="0"/>
                        </a:spcAft>
                      </a:pPr>
                      <a:r>
                        <a:rPr lang="en-US" altLang="zh-CN" sz="1100" dirty="0" smtClean="0">
                          <a:effectLst/>
                          <a:latin typeface="Arial" panose="020B0604020202020204" pitchFamily="34" charset="0"/>
                          <a:ea typeface="宋体" panose="02010600030101010101" pitchFamily="2" charset="-122"/>
                          <a:cs typeface="Arial" panose="020B0604020202020204" pitchFamily="34" charset="0"/>
                        </a:rPr>
                        <a:t>19</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6">
                        <a:lumMod val="20000"/>
                        <a:lumOff val="80000"/>
                      </a:schemeClr>
                    </a:solidFill>
                  </a:tcPr>
                </a:tc>
                <a:tc>
                  <a:txBody>
                    <a:bodyPr/>
                    <a:lstStyle/>
                    <a:p>
                      <a:pPr algn="l">
                        <a:spcAft>
                          <a:spcPts val="0"/>
                        </a:spcAft>
                      </a:pPr>
                      <a:r>
                        <a:rPr lang="en-US" sz="1100" dirty="0">
                          <a:solidFill>
                            <a:srgbClr val="000000"/>
                          </a:solidFill>
                          <a:effectLst/>
                          <a:latin typeface="Arial" panose="020B0604020202020204" pitchFamily="34" charset="0"/>
                          <a:ea typeface="宋体" panose="02010600030101010101" pitchFamily="2" charset="-122"/>
                          <a:cs typeface="Arial" panose="020B0604020202020204" pitchFamily="34" charset="0"/>
                        </a:rPr>
                        <a:t>Management data collection control and discovery</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6">
                        <a:lumMod val="20000"/>
                        <a:lumOff val="80000"/>
                      </a:schemeClr>
                    </a:solidFill>
                  </a:tcPr>
                </a:tc>
                <a:tc>
                  <a:txBody>
                    <a:bodyPr/>
                    <a:lstStyle/>
                    <a:p>
                      <a:pPr algn="ctr">
                        <a:spcAft>
                          <a:spcPts val="0"/>
                        </a:spcAft>
                      </a:pPr>
                      <a:r>
                        <a:rPr lang="en-GB" sz="1100" dirty="0">
                          <a:solidFill>
                            <a:srgbClr val="000000"/>
                          </a:solidFill>
                          <a:effectLst/>
                          <a:latin typeface="Arial" panose="020B0604020202020204" pitchFamily="34" charset="0"/>
                          <a:ea typeface="宋体" panose="02010600030101010101" pitchFamily="2" charset="-122"/>
                          <a:cs typeface="Arial" panose="020B0604020202020204" pitchFamily="34" charset="0"/>
                        </a:rPr>
                        <a:t>MADCOL</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6">
                        <a:lumMod val="20000"/>
                        <a:lumOff val="80000"/>
                      </a:schemeClr>
                    </a:solidFill>
                  </a:tcPr>
                </a:tc>
                <a:tc>
                  <a:txBody>
                    <a:bodyPr/>
                    <a:lstStyle/>
                    <a:p>
                      <a:pPr algn="just">
                        <a:spcAft>
                          <a:spcPts val="0"/>
                        </a:spcAft>
                      </a:pPr>
                      <a:r>
                        <a:rPr lang="en-US" sz="1100" dirty="0" smtClean="0">
                          <a:effectLst/>
                          <a:latin typeface="Arial" panose="020B0604020202020204" pitchFamily="34" charset="0"/>
                          <a:ea typeface="宋体" panose="02010600030101010101" pitchFamily="2" charset="-122"/>
                          <a:cs typeface="Arial" panose="020B0604020202020204" pitchFamily="34" charset="0"/>
                        </a:rPr>
                        <a:t>880028</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accent6">
                        <a:lumMod val="20000"/>
                        <a:lumOff val="80000"/>
                      </a:schemeClr>
                    </a:solidFill>
                  </a:tcPr>
                </a:tc>
              </a:tr>
              <a:tr h="185159">
                <a:tc>
                  <a:txBody>
                    <a:bodyPr/>
                    <a:lstStyle/>
                    <a:p>
                      <a:pPr algn="l">
                        <a:spcAft>
                          <a:spcPts val="0"/>
                        </a:spcAft>
                      </a:pPr>
                      <a:r>
                        <a:rPr lang="en-US" altLang="zh-CN" sz="1100" dirty="0" smtClean="0">
                          <a:effectLst/>
                          <a:latin typeface="Arial" panose="020B0604020202020204" pitchFamily="34" charset="0"/>
                          <a:ea typeface="宋体" panose="02010600030101010101" pitchFamily="2" charset="-122"/>
                          <a:cs typeface="Arial" panose="020B0604020202020204" pitchFamily="34" charset="0"/>
                        </a:rPr>
                        <a:t>20</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a:txBody>
                    <a:bodyPr/>
                    <a:lstStyle/>
                    <a:p>
                      <a:pPr algn="l">
                        <a:spcAft>
                          <a:spcPts val="0"/>
                        </a:spcAft>
                      </a:pPr>
                      <a:r>
                        <a:rPr lang="en-GB" sz="1100" dirty="0">
                          <a:solidFill>
                            <a:srgbClr val="000000"/>
                          </a:solidFill>
                          <a:effectLst/>
                          <a:latin typeface="Arial" panose="020B0604020202020204" pitchFamily="34" charset="0"/>
                          <a:ea typeface="宋体" panose="02010600030101010101" pitchFamily="2" charset="-122"/>
                          <a:cs typeface="Arial" panose="020B0604020202020204" pitchFamily="34" charset="0"/>
                        </a:rPr>
                        <a:t>Management of non-public networks</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a:txBody>
                    <a:bodyPr/>
                    <a:lstStyle/>
                    <a:p>
                      <a:pPr algn="ctr">
                        <a:spcAft>
                          <a:spcPts val="0"/>
                        </a:spcAft>
                      </a:pPr>
                      <a:r>
                        <a:rPr lang="en-GB" sz="1100">
                          <a:solidFill>
                            <a:srgbClr val="000000"/>
                          </a:solidFill>
                          <a:effectLst/>
                          <a:latin typeface="Arial" panose="020B0604020202020204" pitchFamily="34" charset="0"/>
                          <a:ea typeface="宋体" panose="02010600030101010101" pitchFamily="2" charset="-122"/>
                          <a:cs typeface="Arial" panose="020B0604020202020204" pitchFamily="34" charset="0"/>
                        </a:rPr>
                        <a:t>OAM_NPN</a:t>
                      </a:r>
                      <a:endParaRPr lang="zh-CN" sz="110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a:txBody>
                    <a:bodyPr/>
                    <a:lstStyle/>
                    <a:p>
                      <a:pPr algn="just">
                        <a:spcAft>
                          <a:spcPts val="0"/>
                        </a:spcAft>
                      </a:pPr>
                      <a:r>
                        <a:rPr lang="en-US" sz="1100" dirty="0" smtClean="0">
                          <a:effectLst/>
                          <a:latin typeface="Arial" panose="020B0604020202020204" pitchFamily="34" charset="0"/>
                          <a:ea typeface="宋体" panose="02010600030101010101" pitchFamily="2" charset="-122"/>
                          <a:cs typeface="Arial" panose="020B0604020202020204" pitchFamily="34" charset="0"/>
                        </a:rPr>
                        <a:t>870023</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r>
              <a:tr h="196989">
                <a:tc>
                  <a:txBody>
                    <a:bodyPr/>
                    <a:lstStyle/>
                    <a:p>
                      <a:pPr marL="0" algn="just" defTabSz="1219170" rtl="0" eaLnBrk="1" latinLnBrk="0" hangingPunct="1">
                        <a:spcAft>
                          <a:spcPts val="0"/>
                        </a:spcAft>
                      </a:pPr>
                      <a:r>
                        <a:rPr lang="en-US" altLang="zh-CN" sz="1100" kern="1200" dirty="0" smtClean="0">
                          <a:solidFill>
                            <a:schemeClr val="dk1"/>
                          </a:solidFill>
                          <a:effectLst/>
                          <a:latin typeface="Arial" panose="020B0604020202020204" pitchFamily="34" charset="0"/>
                          <a:ea typeface="宋体" panose="02010600030101010101" pitchFamily="2" charset="-122"/>
                          <a:cs typeface="Arial" panose="020B0604020202020204" pitchFamily="34" charset="0"/>
                        </a:rPr>
                        <a:t>21</a:t>
                      </a:r>
                      <a:endParaRPr lang="zh-CN" sz="1100" kern="1200" dirty="0">
                        <a:solidFill>
                          <a:schemeClr val="dk1"/>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a:txBody>
                    <a:bodyPr/>
                    <a:lstStyle/>
                    <a:p>
                      <a:pPr algn="l">
                        <a:spcAft>
                          <a:spcPts val="0"/>
                        </a:spcAft>
                      </a:pPr>
                      <a:r>
                        <a:rPr lang="en-GB" sz="1100" dirty="0">
                          <a:solidFill>
                            <a:srgbClr val="000000"/>
                          </a:solidFill>
                          <a:effectLst/>
                          <a:latin typeface="Arial" panose="020B0604020202020204" pitchFamily="34" charset="0"/>
                          <a:ea typeface="宋体" panose="02010600030101010101" pitchFamily="2" charset="-122"/>
                          <a:cs typeface="Arial" panose="020B0604020202020204" pitchFamily="34" charset="0"/>
                        </a:rPr>
                        <a:t>Enhancement on Management Aspects of 5G Service-Level Agreement</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a:txBody>
                    <a:bodyPr/>
                    <a:lstStyle/>
                    <a:p>
                      <a:pPr algn="ctr">
                        <a:spcAft>
                          <a:spcPts val="0"/>
                        </a:spcAft>
                      </a:pPr>
                      <a:r>
                        <a:rPr lang="en-GB" sz="1100" dirty="0">
                          <a:solidFill>
                            <a:srgbClr val="000000"/>
                          </a:solidFill>
                          <a:effectLst/>
                          <a:latin typeface="Arial" panose="020B0604020202020204" pitchFamily="34" charset="0"/>
                          <a:ea typeface="宋体" panose="02010600030101010101" pitchFamily="2" charset="-122"/>
                          <a:cs typeface="Arial" panose="020B0604020202020204" pitchFamily="34" charset="0"/>
                        </a:rPr>
                        <a:t>EMA5SLA</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a:txBody>
                    <a:bodyPr/>
                    <a:lstStyle/>
                    <a:p>
                      <a:pPr algn="just">
                        <a:spcAft>
                          <a:spcPts val="0"/>
                        </a:spcAft>
                      </a:pPr>
                      <a:r>
                        <a:rPr lang="en-GB" sz="1100" dirty="0" smtClean="0">
                          <a:solidFill>
                            <a:srgbClr val="000000"/>
                          </a:solidFill>
                          <a:effectLst/>
                          <a:latin typeface="Arial" panose="020B0604020202020204" pitchFamily="34" charset="0"/>
                          <a:ea typeface="宋体" panose="02010600030101010101" pitchFamily="2" charset="-122"/>
                          <a:cs typeface="Arial" panose="020B0604020202020204" pitchFamily="34" charset="0"/>
                        </a:rPr>
                        <a:t>870024</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r>
              <a:tr h="185159">
                <a:tc>
                  <a:txBody>
                    <a:bodyPr/>
                    <a:lstStyle/>
                    <a:p>
                      <a:pPr marL="0" algn="just" defTabSz="1219170" rtl="0" eaLnBrk="1" latinLnBrk="0" hangingPunct="1">
                        <a:spcAft>
                          <a:spcPts val="0"/>
                        </a:spcAft>
                      </a:pPr>
                      <a:r>
                        <a:rPr lang="en-US" altLang="zh-CN" sz="1050" kern="1200" dirty="0" smtClean="0">
                          <a:solidFill>
                            <a:schemeClr val="tx1"/>
                          </a:solidFill>
                          <a:effectLst/>
                          <a:latin typeface="Arial" panose="020B0604020202020204" pitchFamily="34" charset="0"/>
                          <a:ea typeface="宋体" panose="02010600030101010101" pitchFamily="2" charset="-122"/>
                          <a:cs typeface="Arial" panose="020B0604020202020204" pitchFamily="34" charset="0"/>
                        </a:rPr>
                        <a:t>22</a:t>
                      </a:r>
                      <a:endParaRPr lang="zh-CN" sz="1050" kern="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a:txBody>
                    <a:bodyPr/>
                    <a:lstStyle/>
                    <a:p>
                      <a:pPr algn="l">
                        <a:spcAft>
                          <a:spcPts val="0"/>
                        </a:spcAft>
                      </a:pPr>
                      <a:r>
                        <a:rPr lang="en-US" sz="1100" dirty="0">
                          <a:solidFill>
                            <a:srgbClr val="000000"/>
                          </a:solidFill>
                          <a:effectLst/>
                          <a:latin typeface="Arial" panose="020B0604020202020204" pitchFamily="34" charset="0"/>
                          <a:ea typeface="宋体" panose="02010600030101010101" pitchFamily="2" charset="-122"/>
                          <a:cs typeface="Arial" panose="020B0604020202020204" pitchFamily="34" charset="0"/>
                        </a:rPr>
                        <a:t>Management of the enhanced tenant concept</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a:txBody>
                    <a:bodyPr/>
                    <a:lstStyle/>
                    <a:p>
                      <a:pPr algn="ctr">
                        <a:spcAft>
                          <a:spcPts val="0"/>
                        </a:spcAft>
                      </a:pPr>
                      <a:r>
                        <a:rPr lang="en-GB" sz="1100" dirty="0" err="1">
                          <a:solidFill>
                            <a:srgbClr val="000000"/>
                          </a:solidFill>
                          <a:effectLst/>
                          <a:latin typeface="Arial" panose="020B0604020202020204" pitchFamily="34" charset="0"/>
                          <a:ea typeface="宋体" panose="02010600030101010101" pitchFamily="2" charset="-122"/>
                          <a:cs typeface="Arial" panose="020B0604020202020204" pitchFamily="34" charset="0"/>
                        </a:rPr>
                        <a:t>eMEMTANE</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a:txBody>
                    <a:bodyPr/>
                    <a:lstStyle/>
                    <a:p>
                      <a:pPr algn="just">
                        <a:spcAft>
                          <a:spcPts val="0"/>
                        </a:spcAft>
                      </a:pPr>
                      <a:r>
                        <a:rPr lang="en-US" sz="1100" dirty="0" smtClean="0">
                          <a:effectLst/>
                          <a:latin typeface="Arial" panose="020B0604020202020204" pitchFamily="34" charset="0"/>
                          <a:ea typeface="宋体" panose="02010600030101010101" pitchFamily="2" charset="-122"/>
                          <a:cs typeface="Arial" panose="020B0604020202020204" pitchFamily="34" charset="0"/>
                        </a:rPr>
                        <a:t>880026</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r>
              <a:tr h="185159">
                <a:tc>
                  <a:txBody>
                    <a:bodyPr/>
                    <a:lstStyle/>
                    <a:p>
                      <a:pPr marL="0" algn="just" defTabSz="1219170" rtl="0" eaLnBrk="1" latinLnBrk="0" hangingPunct="1">
                        <a:spcAft>
                          <a:spcPts val="0"/>
                        </a:spcAft>
                      </a:pPr>
                      <a:r>
                        <a:rPr lang="en-US" altLang="zh-CN" sz="1050" kern="1200" dirty="0" smtClean="0">
                          <a:solidFill>
                            <a:schemeClr val="tx1"/>
                          </a:solidFill>
                          <a:effectLst/>
                          <a:latin typeface="Arial" panose="020B0604020202020204" pitchFamily="34" charset="0"/>
                          <a:ea typeface="宋体" panose="02010600030101010101" pitchFamily="2" charset="-122"/>
                          <a:cs typeface="Arial" panose="020B0604020202020204" pitchFamily="34" charset="0"/>
                        </a:rPr>
                        <a:t>23</a:t>
                      </a:r>
                      <a:endParaRPr lang="zh-CN" sz="1050" kern="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a:txBody>
                    <a:bodyPr/>
                    <a:lstStyle/>
                    <a:p>
                      <a:pPr marL="0" algn="just" defTabSz="1219170" rtl="0" eaLnBrk="1" latinLnBrk="0" hangingPunct="1">
                        <a:spcAft>
                          <a:spcPts val="0"/>
                        </a:spcAft>
                      </a:pPr>
                      <a:r>
                        <a:rPr lang="en-US" altLang="zh-CN" sz="1100" kern="1200" dirty="0" smtClean="0">
                          <a:solidFill>
                            <a:schemeClr val="dk1"/>
                          </a:solidFill>
                          <a:effectLst/>
                          <a:latin typeface="Arial" panose="020B0604020202020204" pitchFamily="34" charset="0"/>
                          <a:ea typeface="宋体" panose="02010600030101010101" pitchFamily="2" charset="-122"/>
                          <a:cs typeface="Arial" panose="020B0604020202020204" pitchFamily="34" charset="0"/>
                        </a:rPr>
                        <a:t>Edge Computing Management</a:t>
                      </a:r>
                      <a:endParaRPr lang="zh-CN" sz="1100" kern="1200" dirty="0">
                        <a:solidFill>
                          <a:schemeClr val="dk1"/>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a:txBody>
                    <a:bodyPr/>
                    <a:lstStyle/>
                    <a:p>
                      <a:pPr marL="0" algn="ctr" defTabSz="1219170" rtl="0" eaLnBrk="1" latinLnBrk="0" hangingPunct="1">
                        <a:spcAft>
                          <a:spcPts val="0"/>
                        </a:spcAft>
                      </a:pPr>
                      <a:r>
                        <a:rPr lang="en-US" altLang="zh-CN" sz="1100" kern="1200" dirty="0" smtClean="0">
                          <a:solidFill>
                            <a:schemeClr val="dk1"/>
                          </a:solidFill>
                          <a:effectLst/>
                          <a:latin typeface="Arial" panose="020B0604020202020204" pitchFamily="34" charset="0"/>
                          <a:ea typeface="宋体" panose="02010600030101010101" pitchFamily="2" charset="-122"/>
                          <a:cs typeface="Arial" panose="020B0604020202020204" pitchFamily="34" charset="0"/>
                        </a:rPr>
                        <a:t>ECM</a:t>
                      </a:r>
                      <a:endParaRPr lang="zh-CN" sz="1100" kern="1200" dirty="0">
                        <a:solidFill>
                          <a:schemeClr val="dk1"/>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a:txBody>
                    <a:bodyPr/>
                    <a:lstStyle/>
                    <a:p>
                      <a:pPr marL="0" marR="0" lvl="0" indent="0" algn="just" defTabSz="1219170" rtl="0" eaLnBrk="1" fontAlgn="t" latinLnBrk="0" hangingPunct="1">
                        <a:lnSpc>
                          <a:spcPct val="100000"/>
                        </a:lnSpc>
                        <a:spcBef>
                          <a:spcPts val="0"/>
                        </a:spcBef>
                        <a:spcAft>
                          <a:spcPts val="0"/>
                        </a:spcAft>
                        <a:buClrTx/>
                        <a:buSzTx/>
                        <a:buFontTx/>
                        <a:buNone/>
                        <a:tabLst/>
                        <a:defRPr/>
                      </a:pPr>
                      <a:r>
                        <a:rPr lang="en-US" altLang="zh-CN" sz="1100" kern="1200" dirty="0" smtClean="0">
                          <a:solidFill>
                            <a:schemeClr val="dk1"/>
                          </a:solidFill>
                          <a:effectLst/>
                          <a:latin typeface="Arial" panose="020B0604020202020204" pitchFamily="34" charset="0"/>
                          <a:ea typeface="宋体" panose="02010600030101010101" pitchFamily="2" charset="-122"/>
                          <a:cs typeface="Arial" panose="020B0604020202020204" pitchFamily="34" charset="0"/>
                        </a:rPr>
                        <a:t>920019</a:t>
                      </a:r>
                      <a:endParaRPr lang="zh-CN" altLang="zh-CN" sz="1100" kern="1200" dirty="0" smtClean="0">
                        <a:solidFill>
                          <a:schemeClr val="dk1"/>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r>
              <a:tr h="185159">
                <a:tc>
                  <a:txBody>
                    <a:bodyPr/>
                    <a:lstStyle/>
                    <a:p>
                      <a:pPr marL="0" algn="just" defTabSz="1219170" rtl="0" eaLnBrk="1" latinLnBrk="0" hangingPunct="1">
                        <a:spcAft>
                          <a:spcPts val="0"/>
                        </a:spcAft>
                      </a:pPr>
                      <a:r>
                        <a:rPr lang="en-US" altLang="zh-CN" sz="1050" kern="1200" dirty="0" smtClean="0">
                          <a:solidFill>
                            <a:schemeClr val="tx1"/>
                          </a:solidFill>
                          <a:effectLst/>
                          <a:latin typeface="Arial" panose="020B0604020202020204" pitchFamily="34" charset="0"/>
                          <a:ea typeface="宋体" panose="02010600030101010101" pitchFamily="2" charset="-122"/>
                          <a:cs typeface="Arial" panose="020B0604020202020204" pitchFamily="34" charset="0"/>
                        </a:rPr>
                        <a:t>24</a:t>
                      </a:r>
                      <a:endParaRPr lang="zh-CN" sz="1050" kern="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a:txBody>
                    <a:bodyPr/>
                    <a:lstStyle/>
                    <a:p>
                      <a:pPr marL="0" algn="just" defTabSz="1219170" rtl="0" eaLnBrk="1" latinLnBrk="0" hangingPunct="1">
                        <a:spcAft>
                          <a:spcPts val="0"/>
                        </a:spcAft>
                      </a:pPr>
                      <a:r>
                        <a:rPr lang="en-US" altLang="zh-CN" sz="1100" kern="1200" dirty="0" smtClean="0">
                          <a:solidFill>
                            <a:schemeClr val="dk1"/>
                          </a:solidFill>
                          <a:effectLst/>
                          <a:latin typeface="Arial" panose="020B0604020202020204" pitchFamily="34" charset="0"/>
                          <a:ea typeface="+mn-ea"/>
                          <a:cs typeface="Arial" panose="020B0604020202020204" pitchFamily="34" charset="0"/>
                        </a:rPr>
                        <a:t>network slice provisioning enhancement</a:t>
                      </a:r>
                      <a:endParaRPr lang="zh-CN" sz="1100" kern="1200" dirty="0">
                        <a:solidFill>
                          <a:schemeClr val="dk1"/>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a:txBody>
                    <a:bodyPr/>
                    <a:lstStyle/>
                    <a:p>
                      <a:pPr marL="0" algn="ctr" defTabSz="1219170" rtl="0" eaLnBrk="1" latinLnBrk="0" hangingPunct="1">
                        <a:spcAft>
                          <a:spcPts val="0"/>
                        </a:spcAft>
                      </a:pPr>
                      <a:r>
                        <a:rPr lang="en-US" altLang="zh-CN" sz="1100" kern="1200" dirty="0" err="1" smtClean="0">
                          <a:solidFill>
                            <a:schemeClr val="dk1"/>
                          </a:solidFill>
                          <a:effectLst/>
                          <a:latin typeface="Arial" panose="020B0604020202020204" pitchFamily="34" charset="0"/>
                          <a:ea typeface="+mn-ea"/>
                          <a:cs typeface="Arial" panose="020B0604020202020204" pitchFamily="34" charset="0"/>
                        </a:rPr>
                        <a:t>eNETSLICE_PRO</a:t>
                      </a:r>
                      <a:endParaRPr lang="zh-CN" sz="1100" kern="1200" dirty="0">
                        <a:solidFill>
                          <a:schemeClr val="dk1"/>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a:txBody>
                    <a:bodyPr/>
                    <a:lstStyle/>
                    <a:p>
                      <a:pPr marL="0" marR="0" lvl="0" indent="0" algn="just" defTabSz="1219170" rtl="0" eaLnBrk="1" fontAlgn="t" latinLnBrk="0" hangingPunct="1">
                        <a:lnSpc>
                          <a:spcPct val="100000"/>
                        </a:lnSpc>
                        <a:spcBef>
                          <a:spcPts val="0"/>
                        </a:spcBef>
                        <a:spcAft>
                          <a:spcPts val="0"/>
                        </a:spcAft>
                        <a:buClrTx/>
                        <a:buSzTx/>
                        <a:buFontTx/>
                        <a:buNone/>
                        <a:tabLst/>
                        <a:defRPr/>
                      </a:pPr>
                      <a:r>
                        <a:rPr lang="en-US" altLang="zh-CN" sz="1000" kern="1200" dirty="0" smtClean="0">
                          <a:solidFill>
                            <a:schemeClr val="dk1"/>
                          </a:solidFill>
                          <a:effectLst/>
                          <a:latin typeface="Arial" panose="020B0604020202020204" pitchFamily="34" charset="0"/>
                          <a:ea typeface="宋体" panose="02010600030101010101" pitchFamily="2" charset="-122"/>
                          <a:cs typeface="Arial" panose="020B0604020202020204" pitchFamily="34" charset="0"/>
                        </a:rPr>
                        <a:t>Wait for SA approval</a:t>
                      </a:r>
                      <a:endParaRPr lang="zh-CN" altLang="zh-CN" sz="1000" kern="1200" dirty="0" smtClean="0">
                        <a:solidFill>
                          <a:schemeClr val="dk1"/>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r>
            </a:tbl>
          </a:graphicData>
        </a:graphic>
      </p:graphicFrame>
      <p:graphicFrame>
        <p:nvGraphicFramePr>
          <p:cNvPr id="13" name="表格 12"/>
          <p:cNvGraphicFramePr>
            <a:graphicFrameLocks noGrp="1"/>
          </p:cNvGraphicFramePr>
          <p:nvPr>
            <p:extLst>
              <p:ext uri="{D42A27DB-BD31-4B8C-83A1-F6EECF244321}">
                <p14:modId xmlns:p14="http://schemas.microsoft.com/office/powerpoint/2010/main" val="2882331147"/>
              </p:ext>
            </p:extLst>
          </p:nvPr>
        </p:nvGraphicFramePr>
        <p:xfrm>
          <a:off x="120651" y="2047696"/>
          <a:ext cx="5330580" cy="4028123"/>
        </p:xfrm>
        <a:graphic>
          <a:graphicData uri="http://schemas.openxmlformats.org/drawingml/2006/table">
            <a:tbl>
              <a:tblPr>
                <a:tableStyleId>{5C22544A-7EE6-4342-B048-85BDC9FD1C3A}</a:tableStyleId>
              </a:tblPr>
              <a:tblGrid>
                <a:gridCol w="291331"/>
                <a:gridCol w="3268317"/>
                <a:gridCol w="982110"/>
                <a:gridCol w="788822"/>
              </a:tblGrid>
              <a:tr h="228518">
                <a:tc>
                  <a:txBody>
                    <a:bodyPr/>
                    <a:lstStyle/>
                    <a:p>
                      <a:pPr algn="l">
                        <a:spcAft>
                          <a:spcPts val="0"/>
                        </a:spcAft>
                      </a:pPr>
                      <a:endParaRPr lang="zh-CN" sz="1800" b="1" kern="1200" dirty="0">
                        <a:solidFill>
                          <a:schemeClr val="dk1"/>
                        </a:solidFill>
                        <a:effectLst/>
                        <a:latin typeface="Arial" panose="020B0604020202020204" pitchFamily="34" charset="0"/>
                        <a:ea typeface="+mn-ea"/>
                        <a:cs typeface="Arial" panose="020B0604020202020204" pitchFamily="34" charset="0"/>
                      </a:endParaRPr>
                    </a:p>
                  </a:txBody>
                  <a:tcPr marL="9525" marR="9525" marT="9525" marB="9525">
                    <a:solidFill>
                      <a:srgbClr val="92D050"/>
                    </a:solidFill>
                  </a:tcPr>
                </a:tc>
                <a:tc gridSpan="3">
                  <a:txBody>
                    <a:bodyPr/>
                    <a:lstStyle/>
                    <a:p>
                      <a:pPr marL="0" algn="l" defTabSz="1219170" rtl="0" eaLnBrk="1" latinLnBrk="0" hangingPunct="1">
                        <a:spcAft>
                          <a:spcPts val="0"/>
                        </a:spcAft>
                      </a:pPr>
                      <a:r>
                        <a:rPr lang="en-US" altLang="zh-CN" sz="1400" b="1" kern="1200" dirty="0" smtClean="0">
                          <a:solidFill>
                            <a:schemeClr val="dk1"/>
                          </a:solidFill>
                          <a:effectLst/>
                          <a:latin typeface="Arial" panose="020B0604020202020204" pitchFamily="34" charset="0"/>
                          <a:ea typeface="+mn-ea"/>
                          <a:cs typeface="Arial" panose="020B0604020202020204" pitchFamily="34" charset="0"/>
                        </a:rPr>
                        <a:t>Rel-17 OAM&amp;P Studies</a:t>
                      </a:r>
                      <a:endParaRPr lang="zh-CN" sz="1400" b="1" kern="1200" dirty="0">
                        <a:solidFill>
                          <a:schemeClr val="dk1"/>
                        </a:solidFill>
                        <a:effectLst/>
                        <a:latin typeface="Arial" panose="020B0604020202020204" pitchFamily="34" charset="0"/>
                        <a:ea typeface="+mn-ea"/>
                        <a:cs typeface="Arial" panose="020B0604020202020204" pitchFamily="34" charset="0"/>
                      </a:endParaRPr>
                    </a:p>
                  </a:txBody>
                  <a:tcPr marL="9525" marR="9525" marT="9525" marB="9525">
                    <a:solidFill>
                      <a:srgbClr val="92D050"/>
                    </a:solidFill>
                  </a:tcPr>
                </a:tc>
                <a:tc hMerge="1">
                  <a:txBody>
                    <a:bodyPr/>
                    <a:lstStyle/>
                    <a:p>
                      <a:pPr algn="l">
                        <a:spcAft>
                          <a:spcPts val="0"/>
                        </a:spcAft>
                      </a:pPr>
                      <a:endParaRPr lang="zh-CN" sz="2000" dirty="0">
                        <a:effectLst/>
                        <a:latin typeface="Times New Roman" panose="02020603050405020304" pitchFamily="18" charset="0"/>
                        <a:ea typeface="宋体" panose="02010600030101010101" pitchFamily="2" charset="-122"/>
                      </a:endParaRPr>
                    </a:p>
                  </a:txBody>
                  <a:tcPr marL="9525" marR="9525" marT="9525" marB="9525"/>
                </a:tc>
                <a:tc hMerge="1">
                  <a:txBody>
                    <a:bodyPr/>
                    <a:lstStyle/>
                    <a:p>
                      <a:pPr algn="l">
                        <a:spcAft>
                          <a:spcPts val="0"/>
                        </a:spcAft>
                      </a:pPr>
                      <a:endParaRPr lang="zh-CN" sz="2000" dirty="0">
                        <a:effectLst/>
                        <a:latin typeface="Times New Roman" panose="02020603050405020304" pitchFamily="18" charset="0"/>
                        <a:ea typeface="宋体" panose="02010600030101010101" pitchFamily="2" charset="-122"/>
                      </a:endParaRPr>
                    </a:p>
                  </a:txBody>
                  <a:tcPr marL="9525" marR="9525" marT="9525" marB="9525"/>
                </a:tc>
              </a:tr>
              <a:tr h="0">
                <a:tc>
                  <a:txBody>
                    <a:bodyPr/>
                    <a:lstStyle/>
                    <a:p>
                      <a:pPr algn="l">
                        <a:spcAft>
                          <a:spcPts val="0"/>
                        </a:spcAft>
                      </a:pPr>
                      <a:r>
                        <a:rPr lang="en-US" altLang="zh-CN" sz="1100" dirty="0" smtClean="0">
                          <a:effectLst/>
                          <a:latin typeface="Arial" panose="020B0604020202020204" pitchFamily="34" charset="0"/>
                          <a:ea typeface="宋体" panose="02010600030101010101" pitchFamily="2" charset="-122"/>
                          <a:cs typeface="Arial" panose="020B0604020202020204" pitchFamily="34" charset="0"/>
                        </a:rPr>
                        <a:t>1</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a:txBody>
                    <a:bodyPr/>
                    <a:lstStyle/>
                    <a:p>
                      <a:pPr algn="l">
                        <a:spcAft>
                          <a:spcPts val="0"/>
                        </a:spcAft>
                      </a:pPr>
                      <a:r>
                        <a:rPr lang="en-US" sz="1100" dirty="0">
                          <a:solidFill>
                            <a:srgbClr val="000000"/>
                          </a:solidFill>
                          <a:effectLst/>
                          <a:latin typeface="Arial" panose="020B0604020202020204" pitchFamily="34" charset="0"/>
                          <a:ea typeface="宋体" panose="02010600030101010101" pitchFamily="2" charset="-122"/>
                          <a:cs typeface="Arial" panose="020B0604020202020204" pitchFamily="34" charset="0"/>
                        </a:rPr>
                        <a:t>Study on new aspects of EE for 5G networks</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a:txBody>
                    <a:bodyPr/>
                    <a:lstStyle/>
                    <a:p>
                      <a:pPr algn="l">
                        <a:spcAft>
                          <a:spcPts val="0"/>
                        </a:spcAft>
                      </a:pPr>
                      <a:r>
                        <a:rPr lang="en-US" sz="1100" dirty="0">
                          <a:solidFill>
                            <a:srgbClr val="000000"/>
                          </a:solidFill>
                          <a:effectLst/>
                          <a:latin typeface="Arial" panose="020B0604020202020204" pitchFamily="34" charset="0"/>
                          <a:ea typeface="宋体" panose="02010600030101010101" pitchFamily="2" charset="-122"/>
                          <a:cs typeface="Arial" panose="020B0604020202020204" pitchFamily="34" charset="0"/>
                        </a:rPr>
                        <a:t>FS_EE5G</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a:txBody>
                    <a:bodyPr/>
                    <a:lstStyle/>
                    <a:p>
                      <a:pPr algn="l">
                        <a:spcAft>
                          <a:spcPts val="0"/>
                        </a:spcAft>
                      </a:pPr>
                      <a:r>
                        <a:rPr lang="en-US" sz="1100" dirty="0">
                          <a:solidFill>
                            <a:srgbClr val="000000"/>
                          </a:solidFill>
                          <a:effectLst/>
                          <a:latin typeface="Arial" panose="020B0604020202020204" pitchFamily="34" charset="0"/>
                          <a:ea typeface="宋体" panose="02010600030101010101" pitchFamily="2" charset="-122"/>
                          <a:cs typeface="Arial" panose="020B0604020202020204" pitchFamily="34" charset="0"/>
                        </a:rPr>
                        <a:t>870021</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r>
              <a:tr h="0">
                <a:tc>
                  <a:txBody>
                    <a:bodyPr/>
                    <a:lstStyle/>
                    <a:p>
                      <a:pPr algn="l">
                        <a:spcAft>
                          <a:spcPts val="0"/>
                        </a:spcAft>
                      </a:pPr>
                      <a:r>
                        <a:rPr lang="en-US" altLang="zh-CN" sz="1100" dirty="0" smtClean="0">
                          <a:effectLst/>
                          <a:latin typeface="Arial" panose="020B0604020202020204" pitchFamily="34" charset="0"/>
                          <a:ea typeface="宋体" panose="02010600030101010101" pitchFamily="2" charset="-122"/>
                          <a:cs typeface="Arial" panose="020B0604020202020204" pitchFamily="34" charset="0"/>
                        </a:rPr>
                        <a:t>2</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a:txBody>
                    <a:bodyPr/>
                    <a:lstStyle/>
                    <a:p>
                      <a:pPr marL="0" algn="l" defTabSz="1219170" rtl="0" eaLnBrk="1" fontAlgn="t" latinLnBrk="0" hangingPunct="1">
                        <a:spcAft>
                          <a:spcPts val="0"/>
                        </a:spcAft>
                      </a:pPr>
                      <a:r>
                        <a:rPr lang="en-US" sz="1100" kern="1200" dirty="0">
                          <a:solidFill>
                            <a:schemeClr val="dk1"/>
                          </a:solidFill>
                          <a:effectLst/>
                          <a:latin typeface="Arial" panose="020B0604020202020204" pitchFamily="34" charset="0"/>
                          <a:ea typeface="宋体" panose="02010600030101010101" pitchFamily="2" charset="-122"/>
                          <a:cs typeface="Arial" panose="020B0604020202020204" pitchFamily="34" charset="0"/>
                        </a:rPr>
                        <a:t>Study on YANG PUSH </a:t>
                      </a:r>
                    </a:p>
                  </a:txBody>
                  <a:tcPr marL="4763" marR="4763" marT="4763" marB="0">
                    <a:solidFill>
                      <a:schemeClr val="tx2">
                        <a:lumMod val="20000"/>
                        <a:lumOff val="80000"/>
                      </a:schemeClr>
                    </a:solidFill>
                  </a:tcPr>
                </a:tc>
                <a:tc>
                  <a:txBody>
                    <a:bodyPr/>
                    <a:lstStyle/>
                    <a:p>
                      <a:pPr marL="0" algn="l" defTabSz="1219170" rtl="0" eaLnBrk="1" fontAlgn="t" latinLnBrk="0" hangingPunct="1">
                        <a:spcAft>
                          <a:spcPts val="0"/>
                        </a:spcAft>
                      </a:pPr>
                      <a:r>
                        <a:rPr lang="en-US" sz="1100" kern="1200" dirty="0">
                          <a:solidFill>
                            <a:schemeClr val="dk1"/>
                          </a:solidFill>
                          <a:effectLst/>
                          <a:latin typeface="Arial" panose="020B0604020202020204" pitchFamily="34" charset="0"/>
                          <a:ea typeface="宋体" panose="02010600030101010101" pitchFamily="2" charset="-122"/>
                          <a:cs typeface="Arial" panose="020B0604020202020204" pitchFamily="34" charset="0"/>
                        </a:rPr>
                        <a:t>FS_YANG</a:t>
                      </a:r>
                    </a:p>
                  </a:txBody>
                  <a:tcPr marL="4763" marR="4763" marT="4763" marB="0">
                    <a:solidFill>
                      <a:schemeClr val="tx2">
                        <a:lumMod val="20000"/>
                        <a:lumOff val="80000"/>
                      </a:schemeClr>
                    </a:solidFill>
                  </a:tcPr>
                </a:tc>
                <a:tc>
                  <a:txBody>
                    <a:bodyPr/>
                    <a:lstStyle/>
                    <a:p>
                      <a:pPr algn="l">
                        <a:spcAft>
                          <a:spcPts val="0"/>
                        </a:spcAft>
                      </a:pPr>
                      <a:r>
                        <a:rPr lang="en-US" altLang="zh-CN" sz="1100" kern="1200" dirty="0" smtClean="0">
                          <a:solidFill>
                            <a:schemeClr val="dk1"/>
                          </a:solidFill>
                          <a:effectLst/>
                          <a:latin typeface="Arial" panose="020B0604020202020204" pitchFamily="34" charset="0"/>
                          <a:ea typeface="宋体" panose="02010600030101010101" pitchFamily="2" charset="-122"/>
                          <a:cs typeface="Arial" panose="020B0604020202020204" pitchFamily="34" charset="0"/>
                        </a:rPr>
                        <a:t>890017</a:t>
                      </a:r>
                      <a:endParaRPr lang="zh-CN" sz="1100" kern="1200" dirty="0">
                        <a:solidFill>
                          <a:schemeClr val="dk1"/>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r>
              <a:tr h="0">
                <a:tc>
                  <a:txBody>
                    <a:bodyPr/>
                    <a:lstStyle/>
                    <a:p>
                      <a:pPr algn="l">
                        <a:spcAft>
                          <a:spcPts val="0"/>
                        </a:spcAft>
                      </a:pPr>
                      <a:r>
                        <a:rPr lang="en-US" altLang="zh-CN" sz="1100" dirty="0" smtClean="0">
                          <a:effectLst/>
                          <a:latin typeface="Arial" panose="020B0604020202020204" pitchFamily="34" charset="0"/>
                          <a:ea typeface="宋体" panose="02010600030101010101" pitchFamily="2" charset="-122"/>
                          <a:cs typeface="Arial" panose="020B0604020202020204" pitchFamily="34" charset="0"/>
                        </a:rPr>
                        <a:t>3</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1100" kern="1200" dirty="0" smtClean="0">
                          <a:solidFill>
                            <a:schemeClr val="tx1"/>
                          </a:solidFill>
                          <a:effectLst/>
                          <a:latin typeface="Arial" panose="020B0604020202020204" pitchFamily="34" charset="0"/>
                          <a:ea typeface="宋体" panose="02010600030101010101" pitchFamily="2" charset="-122"/>
                          <a:cs typeface="Arial" panose="020B0604020202020204" pitchFamily="34" charset="0"/>
                        </a:rPr>
                        <a:t>Study on continuous integration continuous delivery support for 3GPP NFs</a:t>
                      </a:r>
                      <a:endParaRPr lang="zh-CN" sz="1100" kern="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a:txBody>
                    <a:bodyPr/>
                    <a:lstStyle/>
                    <a:p>
                      <a:pPr marL="0" algn="l" defTabSz="1219170" rtl="0" eaLnBrk="1" fontAlgn="t" latinLnBrk="0" hangingPunct="1">
                        <a:spcAft>
                          <a:spcPts val="0"/>
                        </a:spcAft>
                      </a:pPr>
                      <a:r>
                        <a:rPr lang="en-US" altLang="zh-CN" sz="1100" kern="1200" dirty="0" smtClean="0">
                          <a:solidFill>
                            <a:schemeClr val="tx1"/>
                          </a:solidFill>
                          <a:effectLst/>
                          <a:latin typeface="Arial" panose="020B0604020202020204" pitchFamily="34" charset="0"/>
                          <a:ea typeface="+mn-ea"/>
                          <a:cs typeface="Arial" panose="020B0604020202020204" pitchFamily="34" charset="0"/>
                        </a:rPr>
                        <a:t>FS_CICDNS</a:t>
                      </a:r>
                      <a:endParaRPr lang="zh-CN" sz="1100" kern="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1100" kern="1200" dirty="0" smtClean="0">
                          <a:solidFill>
                            <a:schemeClr val="tx1"/>
                          </a:solidFill>
                          <a:effectLst/>
                          <a:latin typeface="Arial" panose="020B0604020202020204" pitchFamily="34" charset="0"/>
                          <a:ea typeface="+mn-ea"/>
                          <a:cs typeface="Arial" panose="020B0604020202020204" pitchFamily="34" charset="0"/>
                        </a:rPr>
                        <a:t>910028</a:t>
                      </a:r>
                      <a:endParaRPr lang="zh-CN" altLang="zh-CN" sz="1100" kern="1200" dirty="0" smtClean="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r>
              <a:tr h="0">
                <a:tc>
                  <a:txBody>
                    <a:bodyPr/>
                    <a:lstStyle/>
                    <a:p>
                      <a:pPr algn="l">
                        <a:spcAft>
                          <a:spcPts val="0"/>
                        </a:spcAft>
                      </a:pPr>
                      <a:r>
                        <a:rPr lang="en-US" altLang="zh-CN" sz="1100" dirty="0" smtClean="0">
                          <a:effectLst/>
                          <a:latin typeface="Arial" panose="020B0604020202020204" pitchFamily="34" charset="0"/>
                          <a:ea typeface="宋体" panose="02010600030101010101" pitchFamily="2" charset="-122"/>
                          <a:cs typeface="Arial" panose="020B0604020202020204" pitchFamily="34" charset="0"/>
                        </a:rPr>
                        <a:t>4</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a:txBody>
                    <a:bodyPr/>
                    <a:lstStyle/>
                    <a:p>
                      <a:pPr algn="l">
                        <a:spcAft>
                          <a:spcPts val="0"/>
                        </a:spcAft>
                      </a:pPr>
                      <a:r>
                        <a:rPr lang="en-US" sz="1100" dirty="0">
                          <a:solidFill>
                            <a:srgbClr val="000000"/>
                          </a:solidFill>
                          <a:effectLst/>
                          <a:latin typeface="Arial" panose="020B0604020202020204" pitchFamily="34" charset="0"/>
                          <a:ea typeface="宋体" panose="02010600030101010101" pitchFamily="2" charset="-122"/>
                          <a:cs typeface="Arial" panose="020B0604020202020204" pitchFamily="34" charset="0"/>
                        </a:rPr>
                        <a:t>Study on network slice management enhancements </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a:txBody>
                    <a:bodyPr/>
                    <a:lstStyle/>
                    <a:p>
                      <a:pPr algn="l">
                        <a:spcAft>
                          <a:spcPts val="0"/>
                        </a:spcAft>
                      </a:pPr>
                      <a:r>
                        <a:rPr lang="en-US" sz="1100" dirty="0">
                          <a:solidFill>
                            <a:srgbClr val="000000"/>
                          </a:solidFill>
                          <a:effectLst/>
                          <a:latin typeface="Arial" panose="020B0604020202020204" pitchFamily="34" charset="0"/>
                          <a:ea typeface="宋体" panose="02010600030101010101" pitchFamily="2" charset="-122"/>
                          <a:cs typeface="Arial" panose="020B0604020202020204" pitchFamily="34" charset="0"/>
                        </a:rPr>
                        <a:t>FS_NSMEN</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a:txBody>
                    <a:bodyPr/>
                    <a:lstStyle/>
                    <a:p>
                      <a:pPr algn="l">
                        <a:spcAft>
                          <a:spcPts val="0"/>
                        </a:spcAft>
                      </a:pPr>
                      <a:r>
                        <a:rPr lang="en-US" sz="1100" dirty="0">
                          <a:effectLst/>
                          <a:latin typeface="Arial" panose="020B0604020202020204" pitchFamily="34" charset="0"/>
                          <a:ea typeface="宋体" panose="02010600030101010101" pitchFamily="2" charset="-122"/>
                          <a:cs typeface="Arial" panose="020B0604020202020204" pitchFamily="34" charset="0"/>
                        </a:rPr>
                        <a:t>860022</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r>
              <a:tr h="0">
                <a:tc>
                  <a:txBody>
                    <a:bodyPr/>
                    <a:lstStyle/>
                    <a:p>
                      <a:pPr algn="l">
                        <a:spcAft>
                          <a:spcPts val="0"/>
                        </a:spcAft>
                      </a:pPr>
                      <a:r>
                        <a:rPr lang="en-US" altLang="zh-CN" sz="1100" dirty="0" smtClean="0">
                          <a:effectLst/>
                          <a:latin typeface="Arial" panose="020B0604020202020204" pitchFamily="34" charset="0"/>
                          <a:ea typeface="宋体" panose="02010600030101010101" pitchFamily="2" charset="-122"/>
                          <a:cs typeface="Arial" panose="020B0604020202020204" pitchFamily="34" charset="0"/>
                        </a:rPr>
                        <a:t>5</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1100" kern="1200" dirty="0" smtClean="0">
                          <a:solidFill>
                            <a:schemeClr val="tx1"/>
                          </a:solidFill>
                          <a:effectLst/>
                          <a:latin typeface="Arial" panose="020B0604020202020204" pitchFamily="34" charset="0"/>
                          <a:ea typeface="+mn-ea"/>
                          <a:cs typeface="Arial" panose="020B0604020202020204" pitchFamily="34" charset="0"/>
                        </a:rPr>
                        <a:t>Study on enhancement of service based management architecture</a:t>
                      </a:r>
                      <a:endParaRPr lang="zh-CN" sz="1100" kern="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a:txBody>
                    <a:bodyPr/>
                    <a:lstStyle/>
                    <a:p>
                      <a:pPr marL="0" algn="l" defTabSz="1219170" rtl="0" eaLnBrk="1" fontAlgn="t" latinLnBrk="0" hangingPunct="1">
                        <a:spcAft>
                          <a:spcPts val="0"/>
                        </a:spcAft>
                      </a:pPr>
                      <a:r>
                        <a:rPr lang="en-US" altLang="zh-CN" sz="1100" kern="1200" dirty="0" err="1" smtClean="0">
                          <a:solidFill>
                            <a:schemeClr val="tx1"/>
                          </a:solidFill>
                          <a:effectLst/>
                          <a:latin typeface="Arial" panose="020B0604020202020204" pitchFamily="34" charset="0"/>
                          <a:ea typeface="+mn-ea"/>
                          <a:cs typeface="Arial" panose="020B0604020202020204" pitchFamily="34" charset="0"/>
                        </a:rPr>
                        <a:t>FS_eSBMA</a:t>
                      </a:r>
                      <a:endParaRPr lang="zh-CN" sz="1100" kern="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1100" kern="1200" dirty="0" smtClean="0">
                          <a:solidFill>
                            <a:schemeClr val="tx1"/>
                          </a:solidFill>
                          <a:effectLst/>
                          <a:latin typeface="Arial" panose="020B0604020202020204" pitchFamily="34" charset="0"/>
                          <a:ea typeface="+mn-ea"/>
                          <a:cs typeface="Arial" panose="020B0604020202020204" pitchFamily="34" charset="0"/>
                        </a:rPr>
                        <a:t>910031</a:t>
                      </a:r>
                      <a:endParaRPr lang="zh-CN" altLang="zh-CN" sz="1100" kern="1200" dirty="0" smtClean="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r>
              <a:tr h="0">
                <a:tc>
                  <a:txBody>
                    <a:bodyPr/>
                    <a:lstStyle/>
                    <a:p>
                      <a:pPr marL="0" algn="l" defTabSz="1219170" rtl="0" eaLnBrk="1" fontAlgn="t" latinLnBrk="0" hangingPunct="1">
                        <a:spcAft>
                          <a:spcPts val="0"/>
                        </a:spcAft>
                      </a:pPr>
                      <a:r>
                        <a:rPr lang="en-US" altLang="zh-CN" sz="1100" kern="1200" dirty="0" smtClean="0">
                          <a:solidFill>
                            <a:schemeClr val="dk1"/>
                          </a:solidFill>
                          <a:effectLst/>
                          <a:latin typeface="Arial" panose="020B0604020202020204" pitchFamily="34" charset="0"/>
                          <a:ea typeface="宋体" panose="02010600030101010101" pitchFamily="2" charset="-122"/>
                          <a:cs typeface="Arial" panose="020B0604020202020204" pitchFamily="34" charset="0"/>
                        </a:rPr>
                        <a:t>6</a:t>
                      </a:r>
                      <a:endParaRPr lang="zh-CN" sz="1100" kern="1200" dirty="0">
                        <a:solidFill>
                          <a:schemeClr val="dk1"/>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1100" kern="1200" dirty="0" smtClean="0">
                          <a:solidFill>
                            <a:schemeClr val="tx1"/>
                          </a:solidFill>
                          <a:effectLst/>
                          <a:latin typeface="Arial" panose="020B0604020202020204" pitchFamily="34" charset="0"/>
                          <a:ea typeface="+mn-ea"/>
                          <a:cs typeface="Arial" panose="020B0604020202020204" pitchFamily="34" charset="0"/>
                        </a:rPr>
                        <a:t>Study on management aspects of network slice management capability exposure</a:t>
                      </a:r>
                      <a:endParaRPr lang="zh-CN" sz="1100" kern="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a:txBody>
                    <a:bodyPr/>
                    <a:lstStyle/>
                    <a:p>
                      <a:pPr marL="0" algn="l" defTabSz="1219170" rtl="0" eaLnBrk="1" fontAlgn="t" latinLnBrk="0" hangingPunct="1">
                        <a:spcAft>
                          <a:spcPts val="0"/>
                        </a:spcAft>
                      </a:pPr>
                      <a:r>
                        <a:rPr lang="en-US" altLang="zh-CN" sz="1100" kern="1200" dirty="0" smtClean="0">
                          <a:solidFill>
                            <a:schemeClr val="tx1"/>
                          </a:solidFill>
                          <a:effectLst/>
                          <a:latin typeface="Arial" panose="020B0604020202020204" pitchFamily="34" charset="0"/>
                          <a:ea typeface="+mn-ea"/>
                          <a:cs typeface="Arial" panose="020B0604020202020204" pitchFamily="34" charset="0"/>
                        </a:rPr>
                        <a:t>FS_NSCE</a:t>
                      </a:r>
                      <a:endParaRPr lang="zh-CN" sz="1100" kern="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1100" kern="1200" dirty="0" smtClean="0">
                          <a:solidFill>
                            <a:schemeClr val="tx1"/>
                          </a:solidFill>
                          <a:effectLst/>
                          <a:latin typeface="Arial" panose="020B0604020202020204" pitchFamily="34" charset="0"/>
                          <a:ea typeface="+mn-ea"/>
                          <a:cs typeface="Arial" panose="020B0604020202020204" pitchFamily="34" charset="0"/>
                        </a:rPr>
                        <a:t>910026</a:t>
                      </a:r>
                      <a:endParaRPr lang="zh-CN" altLang="zh-CN" sz="1100" kern="1200" dirty="0" smtClean="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r>
              <a:tr h="0">
                <a:tc>
                  <a:txBody>
                    <a:bodyPr/>
                    <a:lstStyle/>
                    <a:p>
                      <a:pPr algn="l">
                        <a:spcAft>
                          <a:spcPts val="0"/>
                        </a:spcAft>
                      </a:pPr>
                      <a:r>
                        <a:rPr lang="en-US" altLang="zh-CN" sz="1100" dirty="0" smtClean="0">
                          <a:effectLst/>
                          <a:latin typeface="Arial" panose="020B0604020202020204" pitchFamily="34" charset="0"/>
                          <a:ea typeface="宋体" panose="02010600030101010101" pitchFamily="2" charset="-122"/>
                          <a:cs typeface="Arial" panose="020B0604020202020204" pitchFamily="34" charset="0"/>
                        </a:rPr>
                        <a:t>7</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1100" kern="1200" dirty="0" smtClean="0">
                          <a:solidFill>
                            <a:schemeClr val="tx1"/>
                          </a:solidFill>
                          <a:effectLst/>
                          <a:latin typeface="Arial" panose="020B0604020202020204" pitchFamily="34" charset="0"/>
                          <a:ea typeface="+mn-ea"/>
                          <a:cs typeface="Arial" panose="020B0604020202020204" pitchFamily="34" charset="0"/>
                        </a:rPr>
                        <a:t>Study on Management Aspects of 5G Network Sharing</a:t>
                      </a:r>
                      <a:endParaRPr lang="zh-CN" sz="1100" kern="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a:txBody>
                    <a:bodyPr/>
                    <a:lstStyle/>
                    <a:p>
                      <a:pPr marL="0" algn="l" defTabSz="1219170" rtl="0" eaLnBrk="1" fontAlgn="t" latinLnBrk="0" hangingPunct="1">
                        <a:spcAft>
                          <a:spcPts val="0"/>
                        </a:spcAft>
                      </a:pPr>
                      <a:r>
                        <a:rPr lang="en-US" altLang="zh-CN" sz="1100" kern="1200" dirty="0" smtClean="0">
                          <a:solidFill>
                            <a:schemeClr val="tx1"/>
                          </a:solidFill>
                          <a:effectLst/>
                          <a:latin typeface="Arial" panose="020B0604020202020204" pitchFamily="34" charset="0"/>
                          <a:ea typeface="+mn-ea"/>
                          <a:cs typeface="Arial" panose="020B0604020202020204" pitchFamily="34" charset="0"/>
                        </a:rPr>
                        <a:t>FS_MANS</a:t>
                      </a:r>
                      <a:endParaRPr lang="zh-CN" sz="1100" kern="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c>
                  <a: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altLang="zh-CN" sz="1100" kern="1200" dirty="0" smtClean="0">
                          <a:solidFill>
                            <a:schemeClr val="tx1"/>
                          </a:solidFill>
                          <a:effectLst/>
                          <a:latin typeface="Arial" panose="020B0604020202020204" pitchFamily="34" charset="0"/>
                          <a:ea typeface="宋体" panose="02010600030101010101" pitchFamily="2" charset="-122"/>
                          <a:cs typeface="Arial" panose="020B0604020202020204" pitchFamily="34" charset="0"/>
                        </a:rPr>
                        <a:t>920018</a:t>
                      </a:r>
                      <a:endParaRPr lang="zh-CN" altLang="zh-CN" sz="1100" kern="1200" dirty="0" smtClean="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tx2">
                        <a:lumMod val="20000"/>
                        <a:lumOff val="80000"/>
                      </a:schemeClr>
                    </a:solidFill>
                  </a:tcPr>
                </a:tc>
              </a:tr>
              <a:tr h="0">
                <a:tc>
                  <a:txBody>
                    <a:bodyPr/>
                    <a:lstStyle/>
                    <a:p>
                      <a:pPr marL="0" algn="l" defTabSz="1219170" rtl="0" eaLnBrk="1" latinLnBrk="0" hangingPunct="1">
                        <a:spcAft>
                          <a:spcPts val="0"/>
                        </a:spcAft>
                      </a:pPr>
                      <a:r>
                        <a:rPr lang="en-US" altLang="zh-CN" sz="1100" kern="1200" dirty="0" smtClean="0">
                          <a:solidFill>
                            <a:schemeClr val="dk1"/>
                          </a:solidFill>
                          <a:effectLst/>
                          <a:latin typeface="Arial" panose="020B0604020202020204" pitchFamily="34" charset="0"/>
                          <a:ea typeface="宋体" panose="02010600030101010101" pitchFamily="2" charset="-122"/>
                          <a:cs typeface="Arial" panose="020B0604020202020204" pitchFamily="34" charset="0"/>
                        </a:rPr>
                        <a:t>8</a:t>
                      </a:r>
                      <a:endParaRPr lang="zh-CN" sz="1100" kern="1200" dirty="0">
                        <a:solidFill>
                          <a:schemeClr val="dk1"/>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bg1">
                        <a:lumMod val="85000"/>
                      </a:schemeClr>
                    </a:solidFill>
                  </a:tcPr>
                </a:tc>
                <a:tc>
                  <a:txBody>
                    <a:bodyPr/>
                    <a:lstStyle/>
                    <a:p>
                      <a:pPr marL="0" algn="l" defTabSz="1219170" rtl="0" eaLnBrk="1" latinLnBrk="0" hangingPunct="1">
                        <a:spcAft>
                          <a:spcPts val="0"/>
                        </a:spcAft>
                      </a:pPr>
                      <a:r>
                        <a:rPr lang="en-US" sz="1100" kern="1200" dirty="0" smtClean="0">
                          <a:solidFill>
                            <a:schemeClr val="dk1"/>
                          </a:solidFill>
                          <a:effectLst/>
                          <a:latin typeface="Arial" panose="020B0604020202020204" pitchFamily="34" charset="0"/>
                          <a:ea typeface="宋体" panose="02010600030101010101" pitchFamily="2" charset="-122"/>
                          <a:cs typeface="Arial" panose="020B0604020202020204" pitchFamily="34" charset="0"/>
                        </a:rPr>
                        <a:t>(finished) Study </a:t>
                      </a:r>
                      <a:r>
                        <a:rPr lang="en-US" sz="1100" kern="1200" dirty="0">
                          <a:solidFill>
                            <a:schemeClr val="dk1"/>
                          </a:solidFill>
                          <a:effectLst/>
                          <a:latin typeface="Arial" panose="020B0604020202020204" pitchFamily="34" charset="0"/>
                          <a:ea typeface="宋体" panose="02010600030101010101" pitchFamily="2" charset="-122"/>
                          <a:cs typeface="Arial" panose="020B0604020202020204" pitchFamily="34" charset="0"/>
                        </a:rPr>
                        <a:t>on autonomous network </a:t>
                      </a:r>
                      <a:r>
                        <a:rPr lang="en-US" sz="1100" kern="1200" dirty="0" smtClean="0">
                          <a:solidFill>
                            <a:schemeClr val="dk1"/>
                          </a:solidFill>
                          <a:effectLst/>
                          <a:latin typeface="Arial" panose="020B0604020202020204" pitchFamily="34" charset="0"/>
                          <a:ea typeface="宋体" panose="02010600030101010101" pitchFamily="2" charset="-122"/>
                          <a:cs typeface="Arial" panose="020B0604020202020204" pitchFamily="34" charset="0"/>
                        </a:rPr>
                        <a:t>levels</a:t>
                      </a:r>
                      <a:endParaRPr lang="zh-CN" sz="1100" kern="1200" dirty="0">
                        <a:solidFill>
                          <a:schemeClr val="dk1"/>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bg1">
                        <a:lumMod val="85000"/>
                      </a:schemeClr>
                    </a:solidFill>
                  </a:tcPr>
                </a:tc>
                <a:tc>
                  <a:txBody>
                    <a:bodyPr/>
                    <a:lstStyle/>
                    <a:p>
                      <a:pPr marL="0" algn="l" defTabSz="1219170" rtl="0" eaLnBrk="1" latinLnBrk="0" hangingPunct="1">
                        <a:spcAft>
                          <a:spcPts val="0"/>
                        </a:spcAft>
                      </a:pPr>
                      <a:r>
                        <a:rPr lang="en-US" sz="1100" kern="1200" dirty="0">
                          <a:solidFill>
                            <a:schemeClr val="dk1"/>
                          </a:solidFill>
                          <a:effectLst/>
                          <a:latin typeface="Arial" panose="020B0604020202020204" pitchFamily="34" charset="0"/>
                          <a:ea typeface="宋体" panose="02010600030101010101" pitchFamily="2" charset="-122"/>
                          <a:cs typeface="Arial" panose="020B0604020202020204" pitchFamily="34" charset="0"/>
                        </a:rPr>
                        <a:t>FS_ANL</a:t>
                      </a:r>
                      <a:endParaRPr lang="zh-CN" sz="1100" kern="1200" dirty="0">
                        <a:solidFill>
                          <a:schemeClr val="dk1"/>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bg1">
                        <a:lumMod val="85000"/>
                      </a:schemeClr>
                    </a:solidFill>
                  </a:tcPr>
                </a:tc>
                <a:tc>
                  <a:txBody>
                    <a:bodyPr/>
                    <a:lstStyle/>
                    <a:p>
                      <a:pPr marL="0" algn="l" defTabSz="1219170" rtl="0" eaLnBrk="1" latinLnBrk="0" hangingPunct="1">
                        <a:spcAft>
                          <a:spcPts val="0"/>
                        </a:spcAft>
                      </a:pPr>
                      <a:r>
                        <a:rPr lang="en-US" sz="1100" kern="1200" dirty="0" smtClean="0">
                          <a:solidFill>
                            <a:schemeClr val="dk1"/>
                          </a:solidFill>
                          <a:effectLst/>
                          <a:latin typeface="Arial" panose="020B0604020202020204" pitchFamily="34" charset="0"/>
                          <a:ea typeface="宋体" panose="02010600030101010101" pitchFamily="2" charset="-122"/>
                          <a:cs typeface="Arial" panose="020B0604020202020204" pitchFamily="34" charset="0"/>
                        </a:rPr>
                        <a:t>850032</a:t>
                      </a:r>
                      <a:endParaRPr lang="zh-CN" sz="1100" kern="1200" dirty="0">
                        <a:solidFill>
                          <a:schemeClr val="dk1"/>
                        </a:solidFill>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bg1">
                        <a:lumMod val="85000"/>
                      </a:schemeClr>
                    </a:solidFill>
                  </a:tcPr>
                </a:tc>
              </a:tr>
              <a:tr h="0">
                <a:tc>
                  <a:txBody>
                    <a:bodyPr/>
                    <a:lstStyle/>
                    <a:p>
                      <a:pPr algn="l">
                        <a:spcAft>
                          <a:spcPts val="0"/>
                        </a:spcAft>
                      </a:pPr>
                      <a:r>
                        <a:rPr lang="en-US" altLang="zh-CN" sz="1100" dirty="0" smtClean="0">
                          <a:effectLst/>
                          <a:latin typeface="Arial" panose="020B0604020202020204" pitchFamily="34" charset="0"/>
                          <a:ea typeface="宋体" panose="02010600030101010101" pitchFamily="2" charset="-122"/>
                          <a:cs typeface="Arial" panose="020B0604020202020204" pitchFamily="34" charset="0"/>
                        </a:rPr>
                        <a:t>9</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bg1">
                        <a:lumMod val="85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100" dirty="0" smtClean="0">
                          <a:solidFill>
                            <a:srgbClr val="000000"/>
                          </a:solidFill>
                          <a:effectLst/>
                          <a:latin typeface="Arial" panose="020B0604020202020204" pitchFamily="34" charset="0"/>
                          <a:ea typeface="宋体" panose="02010600030101010101" pitchFamily="2" charset="-122"/>
                          <a:cs typeface="Arial" panose="020B0604020202020204" pitchFamily="34" charset="0"/>
                        </a:rPr>
                        <a:t>(finished) Study </a:t>
                      </a:r>
                      <a:r>
                        <a:rPr lang="en-US" sz="1100" dirty="0">
                          <a:solidFill>
                            <a:srgbClr val="000000"/>
                          </a:solidFill>
                          <a:effectLst/>
                          <a:latin typeface="Arial" panose="020B0604020202020204" pitchFamily="34" charset="0"/>
                          <a:ea typeface="宋体" panose="02010600030101010101" pitchFamily="2" charset="-122"/>
                          <a:cs typeface="Arial" panose="020B0604020202020204" pitchFamily="34" charset="0"/>
                        </a:rPr>
                        <a:t>on management and orchestration aspects with integrated satellite components in a 5G </a:t>
                      </a:r>
                      <a:r>
                        <a:rPr lang="en-US" sz="1100" dirty="0" smtClean="0">
                          <a:solidFill>
                            <a:srgbClr val="000000"/>
                          </a:solidFill>
                          <a:effectLst/>
                          <a:latin typeface="Arial" panose="020B0604020202020204" pitchFamily="34" charset="0"/>
                          <a:ea typeface="宋体" panose="02010600030101010101" pitchFamily="2" charset="-122"/>
                          <a:cs typeface="Arial" panose="020B0604020202020204" pitchFamily="34" charset="0"/>
                        </a:rPr>
                        <a:t>network</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bg1">
                        <a:lumMod val="85000"/>
                      </a:schemeClr>
                    </a:solidFill>
                  </a:tcPr>
                </a:tc>
                <a:tc>
                  <a:txBody>
                    <a:bodyPr/>
                    <a:lstStyle/>
                    <a:p>
                      <a:pPr algn="l">
                        <a:spcAft>
                          <a:spcPts val="0"/>
                        </a:spcAft>
                      </a:pPr>
                      <a:r>
                        <a:rPr lang="en-US" sz="1100" dirty="0">
                          <a:solidFill>
                            <a:srgbClr val="000000"/>
                          </a:solidFill>
                          <a:effectLst/>
                          <a:latin typeface="Arial" panose="020B0604020202020204" pitchFamily="34" charset="0"/>
                          <a:ea typeface="宋体" panose="02010600030101010101" pitchFamily="2" charset="-122"/>
                          <a:cs typeface="Arial" panose="020B0604020202020204" pitchFamily="34" charset="0"/>
                        </a:rPr>
                        <a:t>FS_5GSAT_MO</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bg1">
                        <a:lumMod val="85000"/>
                      </a:schemeClr>
                    </a:solidFill>
                  </a:tcPr>
                </a:tc>
                <a:tc>
                  <a:txBody>
                    <a:bodyPr/>
                    <a:lstStyle/>
                    <a:p>
                      <a:pPr algn="l">
                        <a:spcAft>
                          <a:spcPts val="0"/>
                        </a:spcAft>
                      </a:pPr>
                      <a:r>
                        <a:rPr lang="en-US" sz="1100" dirty="0" smtClean="0">
                          <a:solidFill>
                            <a:srgbClr val="000000"/>
                          </a:solidFill>
                          <a:effectLst/>
                          <a:latin typeface="Arial" panose="020B0604020202020204" pitchFamily="34" charset="0"/>
                          <a:ea typeface="宋体" panose="02010600030101010101" pitchFamily="2" charset="-122"/>
                          <a:cs typeface="Arial" panose="020B0604020202020204" pitchFamily="34" charset="0"/>
                        </a:rPr>
                        <a:t>830025</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bg1">
                        <a:lumMod val="85000"/>
                      </a:schemeClr>
                    </a:solidFill>
                  </a:tcPr>
                </a:tc>
              </a:tr>
              <a:tr h="0">
                <a:tc>
                  <a:txBody>
                    <a:bodyPr/>
                    <a:lstStyle/>
                    <a:p>
                      <a:pPr algn="l">
                        <a:spcAft>
                          <a:spcPts val="0"/>
                        </a:spcAft>
                      </a:pPr>
                      <a:r>
                        <a:rPr lang="en-US" altLang="zh-CN" sz="1100" dirty="0" smtClean="0">
                          <a:effectLst/>
                          <a:latin typeface="Arial" panose="020B0604020202020204" pitchFamily="34" charset="0"/>
                          <a:ea typeface="宋体" panose="02010600030101010101" pitchFamily="2" charset="-122"/>
                          <a:cs typeface="Arial" panose="020B0604020202020204" pitchFamily="34" charset="0"/>
                        </a:rPr>
                        <a:t>10</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bg1">
                        <a:lumMod val="85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100" dirty="0" smtClean="0">
                          <a:solidFill>
                            <a:srgbClr val="000000"/>
                          </a:solidFill>
                          <a:effectLst/>
                          <a:latin typeface="Arial" panose="020B0604020202020204" pitchFamily="34" charset="0"/>
                          <a:ea typeface="宋体" panose="02010600030101010101" pitchFamily="2" charset="-122"/>
                          <a:cs typeface="Arial" panose="020B0604020202020204" pitchFamily="34" charset="0"/>
                        </a:rPr>
                        <a:t>(finished) Study </a:t>
                      </a:r>
                      <a:r>
                        <a:rPr lang="en-US" sz="1100" dirty="0">
                          <a:solidFill>
                            <a:srgbClr val="000000"/>
                          </a:solidFill>
                          <a:effectLst/>
                          <a:latin typeface="Arial" panose="020B0604020202020204" pitchFamily="34" charset="0"/>
                          <a:ea typeface="宋体" panose="02010600030101010101" pitchFamily="2" charset="-122"/>
                          <a:cs typeface="Arial" panose="020B0604020202020204" pitchFamily="34" charset="0"/>
                        </a:rPr>
                        <a:t>on enhancement of Management Data Analytics </a:t>
                      </a:r>
                      <a:r>
                        <a:rPr lang="en-US" sz="1100" dirty="0" smtClean="0">
                          <a:solidFill>
                            <a:srgbClr val="000000"/>
                          </a:solidFill>
                          <a:effectLst/>
                          <a:latin typeface="Arial" panose="020B0604020202020204" pitchFamily="34" charset="0"/>
                          <a:ea typeface="宋体" panose="02010600030101010101" pitchFamily="2" charset="-122"/>
                          <a:cs typeface="Arial" panose="020B0604020202020204" pitchFamily="34" charset="0"/>
                        </a:rPr>
                        <a:t>Service (finished)</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bg1">
                        <a:lumMod val="85000"/>
                      </a:schemeClr>
                    </a:solidFill>
                  </a:tcPr>
                </a:tc>
                <a:tc>
                  <a:txBody>
                    <a:bodyPr/>
                    <a:lstStyle/>
                    <a:p>
                      <a:pPr algn="l">
                        <a:spcAft>
                          <a:spcPts val="0"/>
                        </a:spcAft>
                      </a:pPr>
                      <a:r>
                        <a:rPr lang="en-US" sz="1100" dirty="0" err="1">
                          <a:solidFill>
                            <a:srgbClr val="000000"/>
                          </a:solidFill>
                          <a:effectLst/>
                          <a:latin typeface="Arial" panose="020B0604020202020204" pitchFamily="34" charset="0"/>
                          <a:ea typeface="宋体" panose="02010600030101010101" pitchFamily="2" charset="-122"/>
                          <a:cs typeface="Arial" panose="020B0604020202020204" pitchFamily="34" charset="0"/>
                        </a:rPr>
                        <a:t>FS_eMDAS</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bg1">
                        <a:lumMod val="85000"/>
                      </a:schemeClr>
                    </a:solidFill>
                  </a:tcPr>
                </a:tc>
                <a:tc>
                  <a:txBody>
                    <a:bodyPr/>
                    <a:lstStyle/>
                    <a:p>
                      <a:pPr algn="l">
                        <a:spcAft>
                          <a:spcPts val="0"/>
                        </a:spcAft>
                      </a:pPr>
                      <a:r>
                        <a:rPr lang="en-US" sz="1100" dirty="0" smtClean="0">
                          <a:solidFill>
                            <a:srgbClr val="000000"/>
                          </a:solidFill>
                          <a:effectLst/>
                          <a:latin typeface="Arial" panose="020B0604020202020204" pitchFamily="34" charset="0"/>
                          <a:ea typeface="宋体" panose="02010600030101010101" pitchFamily="2" charset="-122"/>
                          <a:cs typeface="Arial" panose="020B0604020202020204" pitchFamily="34" charset="0"/>
                        </a:rPr>
                        <a:t>850028</a:t>
                      </a:r>
                      <a:r>
                        <a:rPr lang="en-US" sz="1100" dirty="0">
                          <a:solidFill>
                            <a:srgbClr val="000000"/>
                          </a:solidFill>
                          <a:effectLst/>
                          <a:latin typeface="Arial" panose="020B0604020202020204" pitchFamily="34" charset="0"/>
                          <a:ea typeface="宋体" panose="02010600030101010101" pitchFamily="2" charset="-122"/>
                          <a:cs typeface="Arial" panose="020B0604020202020204" pitchFamily="34" charset="0"/>
                        </a:rPr>
                        <a:t> </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bg1">
                        <a:lumMod val="85000"/>
                      </a:schemeClr>
                    </a:solidFill>
                  </a:tcPr>
                </a:tc>
              </a:tr>
              <a:tr h="0">
                <a:tc>
                  <a:txBody>
                    <a:bodyPr/>
                    <a:lstStyle/>
                    <a:p>
                      <a:pPr algn="l">
                        <a:spcAft>
                          <a:spcPts val="0"/>
                        </a:spcAft>
                      </a:pPr>
                      <a:r>
                        <a:rPr lang="en-US" altLang="zh-CN" sz="1100" dirty="0" smtClean="0">
                          <a:effectLst/>
                          <a:latin typeface="Arial" panose="020B0604020202020204" pitchFamily="34" charset="0"/>
                          <a:ea typeface="宋体" panose="02010600030101010101" pitchFamily="2" charset="-122"/>
                          <a:cs typeface="Arial" panose="020B0604020202020204" pitchFamily="34" charset="0"/>
                        </a:rPr>
                        <a:t>11</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bg1">
                        <a:lumMod val="85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100" dirty="0" smtClean="0">
                          <a:solidFill>
                            <a:srgbClr val="000000"/>
                          </a:solidFill>
                          <a:effectLst/>
                          <a:latin typeface="Arial" panose="020B0604020202020204" pitchFamily="34" charset="0"/>
                          <a:ea typeface="宋体" panose="02010600030101010101" pitchFamily="2" charset="-122"/>
                          <a:cs typeface="Arial" panose="020B0604020202020204" pitchFamily="34" charset="0"/>
                        </a:rPr>
                        <a:t>(finished) </a:t>
                      </a:r>
                      <a:r>
                        <a:rPr lang="en-US" sz="1100" dirty="0" smtClean="0">
                          <a:effectLst/>
                          <a:latin typeface="Arial" panose="020B0604020202020204" pitchFamily="34" charset="0"/>
                          <a:ea typeface="宋体" panose="02010600030101010101" pitchFamily="2" charset="-122"/>
                          <a:cs typeface="Arial" panose="020B0604020202020204" pitchFamily="34" charset="0"/>
                        </a:rPr>
                        <a:t>Study on enhancements of edge computing management</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bg1">
                        <a:lumMod val="85000"/>
                      </a:schemeClr>
                    </a:solidFill>
                  </a:tcPr>
                </a:tc>
                <a:tc>
                  <a:txBody>
                    <a:bodyPr/>
                    <a:lstStyle/>
                    <a:p>
                      <a:pPr algn="l">
                        <a:spcAft>
                          <a:spcPts val="0"/>
                        </a:spcAft>
                      </a:pPr>
                      <a:r>
                        <a:rPr lang="en-US" sz="1100" dirty="0" err="1">
                          <a:effectLst/>
                          <a:latin typeface="Arial" panose="020B0604020202020204" pitchFamily="34" charset="0"/>
                          <a:ea typeface="宋体" panose="02010600030101010101" pitchFamily="2" charset="-122"/>
                          <a:cs typeface="Arial" panose="020B0604020202020204" pitchFamily="34" charset="0"/>
                        </a:rPr>
                        <a:t>FS_eEDGE_Mgt</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bg1">
                        <a:lumMod val="85000"/>
                      </a:schemeClr>
                    </a:solidFill>
                  </a:tcPr>
                </a:tc>
                <a:tc>
                  <a:txBody>
                    <a:bodyPr/>
                    <a:lstStyle/>
                    <a:p>
                      <a:pPr algn="l">
                        <a:spcAft>
                          <a:spcPts val="0"/>
                        </a:spcAft>
                      </a:pPr>
                      <a:r>
                        <a:rPr lang="en-US" sz="1100" dirty="0">
                          <a:effectLst/>
                          <a:latin typeface="Arial" panose="020B0604020202020204" pitchFamily="34" charset="0"/>
                          <a:ea typeface="宋体" panose="02010600030101010101" pitchFamily="2" charset="-122"/>
                          <a:cs typeface="Arial" panose="020B0604020202020204" pitchFamily="34" charset="0"/>
                        </a:rPr>
                        <a:t>870029</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bg1">
                        <a:lumMod val="85000"/>
                      </a:schemeClr>
                    </a:solidFill>
                  </a:tcPr>
                </a:tc>
              </a:tr>
              <a:tr h="0">
                <a:tc>
                  <a:txBody>
                    <a:bodyPr/>
                    <a:lstStyle/>
                    <a:p>
                      <a:pPr algn="l">
                        <a:spcAft>
                          <a:spcPts val="0"/>
                        </a:spcAft>
                      </a:pPr>
                      <a:r>
                        <a:rPr lang="en-US" altLang="zh-CN" sz="1100" dirty="0" smtClean="0">
                          <a:effectLst/>
                          <a:latin typeface="Arial" panose="020B0604020202020204" pitchFamily="34" charset="0"/>
                          <a:ea typeface="宋体" panose="02010600030101010101" pitchFamily="2" charset="-122"/>
                          <a:cs typeface="Arial" panose="020B0604020202020204" pitchFamily="34" charset="0"/>
                        </a:rPr>
                        <a:t>12</a:t>
                      </a:r>
                      <a:endParaRPr lang="zh-CN" sz="1100" dirty="0">
                        <a:effectLst/>
                        <a:latin typeface="Arial" panose="020B0604020202020204" pitchFamily="34" charset="0"/>
                        <a:ea typeface="宋体" panose="02010600030101010101" pitchFamily="2" charset="-122"/>
                        <a:cs typeface="Arial" panose="020B0604020202020204" pitchFamily="34" charset="0"/>
                      </a:endParaRPr>
                    </a:p>
                  </a:txBody>
                  <a:tcPr marL="9525" marR="9525" marT="9525" marB="9525">
                    <a:solidFill>
                      <a:schemeClr val="bg1">
                        <a:lumMod val="85000"/>
                      </a:schemeClr>
                    </a:solidFill>
                  </a:tcPr>
                </a:tc>
                <a:tc>
                  <a:txBody>
                    <a:bodyPr/>
                    <a:lstStyle/>
                    <a:p>
                      <a:pPr marL="0" algn="l" defTabSz="1219170" rtl="0" eaLnBrk="1" fontAlgn="t" latinLnBrk="0" hangingPunct="1">
                        <a:spcAft>
                          <a:spcPts val="0"/>
                        </a:spcAft>
                      </a:pPr>
                      <a:r>
                        <a:rPr lang="en-US" sz="1100" kern="1200" dirty="0" smtClean="0">
                          <a:solidFill>
                            <a:schemeClr val="dk1"/>
                          </a:solidFill>
                          <a:effectLst/>
                          <a:latin typeface="Arial" panose="020B0604020202020204" pitchFamily="34" charset="0"/>
                          <a:ea typeface="宋体" panose="02010600030101010101" pitchFamily="2" charset="-122"/>
                          <a:cs typeface="Arial" panose="020B0604020202020204" pitchFamily="34" charset="0"/>
                        </a:rPr>
                        <a:t>(finished) Study </a:t>
                      </a:r>
                      <a:r>
                        <a:rPr lang="en-US" sz="1100" kern="1200" dirty="0">
                          <a:solidFill>
                            <a:schemeClr val="dk1"/>
                          </a:solidFill>
                          <a:effectLst/>
                          <a:latin typeface="Arial" panose="020B0604020202020204" pitchFamily="34" charset="0"/>
                          <a:ea typeface="宋体" panose="02010600030101010101" pitchFamily="2" charset="-122"/>
                          <a:cs typeface="Arial" panose="020B0604020202020204" pitchFamily="34" charset="0"/>
                        </a:rPr>
                        <a:t>on access control for management </a:t>
                      </a:r>
                      <a:r>
                        <a:rPr lang="en-US" sz="1100" kern="1200" dirty="0" smtClean="0">
                          <a:solidFill>
                            <a:schemeClr val="dk1"/>
                          </a:solidFill>
                          <a:effectLst/>
                          <a:latin typeface="Arial" panose="020B0604020202020204" pitchFamily="34" charset="0"/>
                          <a:ea typeface="宋体" panose="02010600030101010101" pitchFamily="2" charset="-122"/>
                          <a:cs typeface="Arial" panose="020B0604020202020204" pitchFamily="34" charset="0"/>
                        </a:rPr>
                        <a:t>service</a:t>
                      </a:r>
                      <a:endParaRPr lang="en-US" sz="1100" kern="1200" dirty="0">
                        <a:solidFill>
                          <a:schemeClr val="dk1"/>
                        </a:solidFill>
                        <a:effectLst/>
                        <a:latin typeface="Arial" panose="020B0604020202020204" pitchFamily="34" charset="0"/>
                        <a:ea typeface="宋体" panose="02010600030101010101" pitchFamily="2" charset="-122"/>
                        <a:cs typeface="Arial" panose="020B0604020202020204" pitchFamily="34" charset="0"/>
                      </a:endParaRPr>
                    </a:p>
                  </a:txBody>
                  <a:tcPr marL="4763" marR="4763" marT="4763" marB="0">
                    <a:solidFill>
                      <a:schemeClr val="bg1">
                        <a:lumMod val="85000"/>
                      </a:schemeClr>
                    </a:solidFill>
                  </a:tcPr>
                </a:tc>
                <a:tc>
                  <a:txBody>
                    <a:bodyPr/>
                    <a:lstStyle/>
                    <a:p>
                      <a:pPr marL="0" algn="l" defTabSz="1219170" rtl="0" eaLnBrk="1" fontAlgn="t" latinLnBrk="0" hangingPunct="1">
                        <a:spcAft>
                          <a:spcPts val="0"/>
                        </a:spcAft>
                      </a:pPr>
                      <a:r>
                        <a:rPr lang="en-US" sz="1100" kern="1200" dirty="0">
                          <a:solidFill>
                            <a:schemeClr val="dk1"/>
                          </a:solidFill>
                          <a:effectLst/>
                          <a:latin typeface="Arial" panose="020B0604020202020204" pitchFamily="34" charset="0"/>
                          <a:ea typeface="宋体" panose="02010600030101010101" pitchFamily="2" charset="-122"/>
                          <a:cs typeface="Arial" panose="020B0604020202020204" pitchFamily="34" charset="0"/>
                        </a:rPr>
                        <a:t>FS_MNSAC</a:t>
                      </a:r>
                    </a:p>
                  </a:txBody>
                  <a:tcPr marL="4763" marR="4763" marT="4763" marB="0">
                    <a:solidFill>
                      <a:schemeClr val="bg1">
                        <a:lumMod val="85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1100" kern="1200" dirty="0" smtClean="0">
                          <a:solidFill>
                            <a:schemeClr val="dk1"/>
                          </a:solidFill>
                          <a:effectLst/>
                          <a:latin typeface="Arial" panose="020B0604020202020204" pitchFamily="34" charset="0"/>
                          <a:ea typeface="+mn-ea"/>
                          <a:cs typeface="Arial" panose="020B0604020202020204" pitchFamily="34" charset="0"/>
                        </a:rPr>
                        <a:t>890016</a:t>
                      </a:r>
                      <a:endParaRPr lang="zh-CN" altLang="zh-CN" sz="1100" kern="1200" dirty="0" smtClean="0">
                        <a:solidFill>
                          <a:schemeClr val="dk1"/>
                        </a:solidFill>
                        <a:effectLst/>
                        <a:latin typeface="Arial" panose="020B0604020202020204" pitchFamily="34" charset="0"/>
                        <a:ea typeface="+mn-ea"/>
                        <a:cs typeface="Arial" panose="020B0604020202020204" pitchFamily="34" charset="0"/>
                      </a:endParaRPr>
                    </a:p>
                  </a:txBody>
                  <a:tcPr marL="9525" marR="9525" marT="9525" marB="9525">
                    <a:solidFill>
                      <a:schemeClr val="bg1">
                        <a:lumMod val="85000"/>
                      </a:schemeClr>
                    </a:solidFill>
                  </a:tcPr>
                </a:tc>
              </a:tr>
            </a:tbl>
          </a:graphicData>
        </a:graphic>
      </p:graphicFrame>
      <p:sp>
        <p:nvSpPr>
          <p:cNvPr id="14" name="矩形 13"/>
          <p:cNvSpPr/>
          <p:nvPr/>
        </p:nvSpPr>
        <p:spPr>
          <a:xfrm>
            <a:off x="160845" y="1102393"/>
            <a:ext cx="5380820" cy="830997"/>
          </a:xfrm>
          <a:prstGeom prst="rect">
            <a:avLst/>
          </a:prstGeom>
        </p:spPr>
        <p:txBody>
          <a:bodyPr wrap="square">
            <a:spAutoFit/>
          </a:bodyPr>
          <a:lstStyle/>
          <a:p>
            <a:r>
              <a:rPr lang="en-US" altLang="zh-CN" sz="1600" b="1" dirty="0" smtClean="0">
                <a:solidFill>
                  <a:srgbClr val="0000FF"/>
                </a:solidFill>
                <a:latin typeface="+mn-lt"/>
              </a:rPr>
              <a:t>31 ongoing WIs/SIs, 5 finished SI</a:t>
            </a:r>
            <a:endParaRPr lang="en-US" altLang="zh-CN" sz="1600" b="1" dirty="0">
              <a:solidFill>
                <a:srgbClr val="0000FF"/>
              </a:solidFill>
              <a:latin typeface="+mn-lt"/>
            </a:endParaRPr>
          </a:p>
          <a:p>
            <a:pPr marL="285750" indent="-285750">
              <a:buFont typeface="Wingdings" panose="05000000000000000000" pitchFamily="2" charset="2"/>
              <a:buChar char="Ø"/>
            </a:pPr>
            <a:r>
              <a:rPr lang="en-US" altLang="zh-CN" sz="1600" b="1" dirty="0" smtClean="0">
                <a:solidFill>
                  <a:srgbClr val="0000FF"/>
                </a:solidFill>
                <a:latin typeface="+mn-lt"/>
              </a:rPr>
              <a:t>23 </a:t>
            </a:r>
            <a:r>
              <a:rPr lang="en-US" altLang="zh-CN" sz="1600" b="1" dirty="0">
                <a:solidFill>
                  <a:srgbClr val="0000FF"/>
                </a:solidFill>
                <a:latin typeface="+mn-lt"/>
              </a:rPr>
              <a:t>ongoing </a:t>
            </a:r>
            <a:r>
              <a:rPr lang="en-US" altLang="zh-CN" sz="1600" b="1" dirty="0" err="1" smtClean="0">
                <a:solidFill>
                  <a:srgbClr val="0000FF"/>
                </a:solidFill>
                <a:latin typeface="+mn-lt"/>
              </a:rPr>
              <a:t>Wis</a:t>
            </a:r>
            <a:r>
              <a:rPr lang="en-US" altLang="zh-CN" sz="1600" b="1" dirty="0" smtClean="0">
                <a:solidFill>
                  <a:srgbClr val="0000FF"/>
                </a:solidFill>
                <a:latin typeface="+mn-lt"/>
              </a:rPr>
              <a:t>, 1 WI wait for SA approval</a:t>
            </a:r>
            <a:endParaRPr lang="en-US" altLang="zh-CN" sz="1600" b="1" dirty="0">
              <a:solidFill>
                <a:srgbClr val="0000FF"/>
              </a:solidFill>
              <a:latin typeface="+mn-lt"/>
            </a:endParaRPr>
          </a:p>
          <a:p>
            <a:pPr marL="285750" indent="-285750">
              <a:buFont typeface="Wingdings" panose="05000000000000000000" pitchFamily="2" charset="2"/>
              <a:buChar char="Ø"/>
            </a:pPr>
            <a:r>
              <a:rPr lang="en-US" altLang="zh-CN" sz="1600" b="1" dirty="0" smtClean="0">
                <a:solidFill>
                  <a:srgbClr val="0000FF"/>
                </a:solidFill>
                <a:latin typeface="+mn-lt"/>
              </a:rPr>
              <a:t>7 ongoing SIs, 5 finished SIs</a:t>
            </a:r>
            <a:endParaRPr lang="en-US" altLang="zh-CN" sz="1600" b="1" dirty="0">
              <a:solidFill>
                <a:srgbClr val="0000FF"/>
              </a:solidFill>
              <a:latin typeface="+mn-lt"/>
            </a:endParaRPr>
          </a:p>
        </p:txBody>
      </p:sp>
    </p:spTree>
    <p:extLst>
      <p:ext uri="{BB962C8B-B14F-4D97-AF65-F5344CB8AC3E}">
        <p14:creationId xmlns:p14="http://schemas.microsoft.com/office/powerpoint/2010/main" val="255020354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1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1000" b="0" i="0" u="none" strike="noStrike" cap="none" normalizeH="0" baseline="0" smtClean="0">
            <a:ln>
              <a:noFill/>
            </a:ln>
            <a:solidFill>
              <a:schemeClr val="tx1"/>
            </a:solidFill>
            <a:effectLst/>
            <a:latin typeface="Arial" charset="0"/>
          </a:defRPr>
        </a:defPPr>
      </a:lstStyle>
    </a:lnDef>
  </a:objectDefaults>
  <a:extraClrSchemeLst>
    <a:extraClrScheme>
      <a:clrScheme name="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166271</TotalTime>
  <Words>5006</Words>
  <Application>Microsoft Office PowerPoint</Application>
  <PresentationFormat>宽屏</PresentationFormat>
  <Paragraphs>1215</Paragraphs>
  <Slides>25</Slides>
  <Notes>3</Notes>
  <HiddenSlides>0</HiddenSlides>
  <MMClips>0</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25</vt:i4>
      </vt:variant>
    </vt:vector>
  </HeadingPairs>
  <TitlesOfParts>
    <vt:vector size="36" baseType="lpstr">
      <vt:lpstr>MS Gothic</vt:lpstr>
      <vt:lpstr>MS Mincho</vt:lpstr>
      <vt:lpstr>Nokia Pure Text Light</vt:lpstr>
      <vt:lpstr>宋体</vt:lpstr>
      <vt:lpstr>宋体</vt:lpstr>
      <vt:lpstr>微软雅黑</vt:lpstr>
      <vt:lpstr>Arial</vt:lpstr>
      <vt:lpstr>Calibri</vt:lpstr>
      <vt:lpstr>Times New Roman</vt:lpstr>
      <vt:lpstr>Wingdings</vt:lpstr>
      <vt:lpstr>Office Theme</vt:lpstr>
      <vt:lpstr>    SA5 OAM&amp;P Exec Report SA5#140e, 15 – 24 November, 2021 e-meeting </vt:lpstr>
      <vt:lpstr>Incoming LSs(1/2)</vt:lpstr>
      <vt:lpstr>Incoming LSs(2/2)</vt:lpstr>
      <vt:lpstr>Outgoing LSs</vt:lpstr>
      <vt:lpstr>PowerPoint 演示文稿</vt:lpstr>
      <vt:lpstr>PowerPoint 演示文稿</vt:lpstr>
      <vt:lpstr>PowerPoint 演示文稿</vt:lpstr>
      <vt:lpstr>PowerPoint 演示文稿</vt:lpstr>
      <vt:lpstr>Overview of Rel-17 SA5 OAM ongoing WIs/SIs</vt:lpstr>
      <vt:lpstr>Overview of Rel-18 SA5 OAM ongoing WIs/SIs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List of latest DraftCRs </vt:lpstr>
      <vt:lpstr>Rapporteur calls (draft plan after SA5#140e)</vt:lpstr>
      <vt:lpstr>TRs / TSs to be sent to SA#94-e </vt:lpstr>
      <vt:lpstr>Exception to be sent to SA#94-e </vt:lpstr>
      <vt:lpstr>TRs / TSs to be sent to Edithelp  </vt:lpstr>
      <vt:lpstr>New action items from this meeting</vt:lpstr>
      <vt:lpstr>Thank you!</vt:lpstr>
    </vt:vector>
  </TitlesOfParts>
  <Company>3GPP</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Zou Lan</dc:creator>
  <dc:description>© 2009  All rights reserved</dc:description>
  <cp:lastModifiedBy>Zoulan</cp:lastModifiedBy>
  <cp:revision>4139</cp:revision>
  <dcterms:created xsi:type="dcterms:W3CDTF">2008-08-30T09:32:10Z</dcterms:created>
  <dcterms:modified xsi:type="dcterms:W3CDTF">2021-11-30T15:14:16Z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2015_ms_pID_725343">
    <vt:lpwstr>(3)HBscG23xKoUyWrtpXXIKgj7gJ96I/738bCUqeEjLJEeAqfYscWGB3Bi1/XOqJLojsXgt6y/O
ssS37NZIQ8zjds2MR6IesQu3pWjuUCT24fT8xbYdWP5QLD6YJPC0ihpABKG/R1DBHdjkHzFB
LoeMCA+hDUeBJ2hq3S9AwH3DlBX+/5fJvzRe95E3mHV/8ygn7p41c4l6SCMDHu5CVczrtbhc
vpYn0+onu1Nzn+Ika2</vt:lpwstr>
  </property>
  <property fmtid="{D5CDD505-2E9C-101B-9397-08002B2CF9AE}" pid="3" name="_2015_ms_pID_7253431">
    <vt:lpwstr>mp8sb37jUCGCeYUh9Cc2WFZ+iH99edi+5XLA6MKnkLemDbilk/EnQD
jbkGvuW2t6vOZVDrtbt4d3nX51Ani+iwPE+Ti2WTZRKhEtAmb8rWAIUaiJXXTKI+0xC4jXk+
UizTEPWw1xozmMLMoRXnFiD19sYvNHHNDjxNrYZZbjOkwNzjY/ZS2iBDwcugsOQFJVUvxoOl
kBLJ4lRFBOcc+Wusg0UQ02rPmbjUml5mnOUL</vt:lpwstr>
  </property>
  <property fmtid="{D5CDD505-2E9C-101B-9397-08002B2CF9AE}" pid="4" name="_2015_ms_pID_7253432">
    <vt:lpwstr>5Q==</vt:lpwstr>
  </property>
  <property fmtid="{D5CDD505-2E9C-101B-9397-08002B2CF9AE}" pid="5" name="_readonly">
    <vt:lpwstr/>
  </property>
  <property fmtid="{D5CDD505-2E9C-101B-9397-08002B2CF9AE}" pid="6" name="_change">
    <vt:lpwstr/>
  </property>
  <property fmtid="{D5CDD505-2E9C-101B-9397-08002B2CF9AE}" pid="7" name="_full-control">
    <vt:lpwstr/>
  </property>
  <property fmtid="{D5CDD505-2E9C-101B-9397-08002B2CF9AE}" pid="8" name="sflag">
    <vt:lpwstr>1637976326</vt:lpwstr>
  </property>
</Properties>
</file>