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11441" r:id="rId2"/>
    <p:sldId id="11453" r:id="rId3"/>
    <p:sldId id="1145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79984"/>
  </p:normalViewPr>
  <p:slideViewPr>
    <p:cSldViewPr snapToGrid="0" snapToObjects="1">
      <p:cViewPr varScale="1">
        <p:scale>
          <a:sx n="86" d="100"/>
          <a:sy n="86" d="100"/>
        </p:scale>
        <p:origin x="2152" y="184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88E3D4-0485-1B4E-9E9F-44E5A8E17A44}" type="datetimeFigureOut">
              <a:rPr kumimoji="1" lang="zh-CN" altLang="en-US" smtClean="0"/>
              <a:t>2021/8/25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0AA33-EDED-F54B-A314-8FC9705341E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208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E0EEB-E525-1D4A-9D05-1FA5027E10AF}" type="slidenum">
              <a:rPr kumimoji="1" lang="zh-CN" altLang="en-US" smtClean="0"/>
              <a:t>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929686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sz="12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E0EEB-E525-1D4A-9D05-1FA5027E10AF}" type="slidenum">
              <a:rPr kumimoji="1" lang="zh-CN" altLang="en-US" smtClean="0"/>
              <a:t>2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53669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E0EEB-E525-1D4A-9D05-1FA5027E10AF}" type="slidenum">
              <a:rPr kumimoji="1" lang="zh-CN" altLang="en-US" smtClean="0"/>
              <a:t>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309726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6B87A5-A336-2B4C-8C36-BA7FDFA7FA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B392DF4-437F-7F44-8A4B-F912C650BF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58A7170-ECBB-DE45-86CD-A30811DEB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2021/8/25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794608F-886F-7A4B-9EA0-4CC310EF6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171146C-D720-C741-8CE7-CBB02E155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20554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E9D811-2AAC-4C4C-B5F6-472637A0E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12593FF-9335-F642-92AD-64EC9E9253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625F775-C6C3-8441-85E8-BB4D4213F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2021/8/25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6BE32C0-E961-3347-AA3D-80FA86B63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07B6EE9-6DBF-104E-A3EA-1EFD3F245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19900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B1B2C49-B393-5345-BA62-BCF424D968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071CD7F-F980-114A-AA1E-2943E2AD6C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1842293-C9C4-574E-AAF7-8BF4D8914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2021/8/25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945454D-8494-2A4A-9C56-0EEB38A66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4D45552-49CB-9E4C-9C30-0A172CB1E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930247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CEC45B-9CE7-4A4C-850A-61E1923AC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DABCE2F-A00C-B346-A775-8E9F439F8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12CFCF7-8FA6-334C-A918-DE75D253B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2021/8/25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FDD3329-735C-D54C-9672-EB2654774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B9E8E79-079F-7442-AD69-75A604B35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21879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294BEA-A1AE-B24B-9A38-76BCD5D0E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60EDAC0-F635-5044-9D19-75F5FDDF6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9DCE33-C6E2-6A46-8001-F85AF8FF4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2021/8/25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A5DA665-0D78-4247-A32B-E4781CFDD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95F5565-BB19-F849-AE1A-41A4FC6D1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1265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B0908BC-C8DA-1D45-8DA7-11F70551E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0741BF2-9E71-5047-8183-EED6CA16B1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033ACD9-31F0-C841-B3E8-3AF9746F5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5E4C8BE-FE3B-F14B-9E60-F661A6799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2021/8/25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8DEF341-7BF8-5048-87D8-3F74EA1A9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2246CC3-99B5-DD49-8D53-6857BEF47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19335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E6F6EF-C146-AF40-8A8C-A6DA753BB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78EE3B4-6B4B-5945-AF87-749B791F5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CDEE44D-37E7-FF4C-94B7-507E9A00D1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384F7E9-3C4E-5348-B652-A4FA0C4BCC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DCB8084-1CA2-7244-B1D9-067BC5A0FE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2988359-8F11-D347-8B48-CA8118F19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2021/8/25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88932ED-388A-A048-9C89-2D8BF550A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10F1458-7BB3-4D45-8485-D9E27E7C6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229633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A8029DE-780C-AB46-8E31-313A6E246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88A4625-6E20-9146-941A-61D9FCB0A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2021/8/25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54C42FF-61AC-2946-986E-AB8A6AD7E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F10F5EF-B309-DB48-95C3-588873852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343770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611BA6A-9F14-B840-AAA1-BDDA30315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2021/8/25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21329AB-6121-C741-9A3A-8E63EE467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D5BBAC9-D1FE-F949-9B89-397C40704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171296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2FF647-E7D7-8C4D-B8CC-FE3FAFD5B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240F615-F612-A249-8A54-51C05F7AC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B92FBE4-D8B2-0D43-9F40-77CF74470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E839018-0EC4-614B-BE54-CFCB88FC7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2021/8/25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8BD79A5-C681-F14B-89BD-DA2F371D1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39B6FD5-7041-4A44-BFF3-1DAA2004A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73667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C8678F-B229-9045-9E84-A7DE18F0B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7F48A6E-916C-6040-9A36-44F8D52910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BCD012C-A6FC-514D-98D0-1491E37EAB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F18B08E-267D-8F43-B775-880852FA6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2021/8/25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1BE274D-FB2E-624B-9960-84E5ECCF8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7D9BAA1-2638-A54C-9F7E-0FFD36763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48909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1311B4C1-651F-8B4A-AAA8-4766525BF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05E6B6A-FAFD-2F45-B4B5-C4CAFAAA0D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4389287-2EE8-C84F-BC24-2C6F9F371F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A49E8-7C68-DE41-A54A-366DEFC4D3CC}" type="datetimeFigureOut">
              <a:rPr kumimoji="1" lang="zh-CN" altLang="en-US" smtClean="0"/>
              <a:t>2021/8/25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D7329A5-078C-FD4C-90F4-BD9FF4634C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601A551-3931-7240-BAAC-7430BE7FF0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56401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1">
            <a:extLst>
              <a:ext uri="{FF2B5EF4-FFF2-40B4-BE49-F238E27FC236}">
                <a16:creationId xmlns:a16="http://schemas.microsoft.com/office/drawing/2014/main" id="{9AFE5DCC-2211-4C4E-AE0C-A1A76B94F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7421" y="2332253"/>
            <a:ext cx="8890952" cy="1073750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</a:pPr>
            <a:r>
              <a:rPr kumimoji="1" lang="en-US" altLang="zh-CN" sz="3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Discussion paper on</a:t>
            </a:r>
            <a:r>
              <a:rPr kumimoji="1" lang="zh-CN" altLang="en-US" sz="3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3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Exposure</a:t>
            </a:r>
            <a:r>
              <a:rPr kumimoji="1" lang="zh-CN" altLang="en-US" sz="3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3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NRM</a:t>
            </a:r>
            <a:endParaRPr kumimoji="1" lang="zh-CN" altLang="en-US" sz="30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2D44FAB7-3BF5-8C43-9A0F-5DCFBD28108D}"/>
              </a:ext>
            </a:extLst>
          </p:cNvPr>
          <p:cNvSpPr/>
          <p:nvPr/>
        </p:nvSpPr>
        <p:spPr>
          <a:xfrm>
            <a:off x="10498373" y="233027"/>
            <a:ext cx="1535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/>
              <a:t>S5-214101</a:t>
            </a:r>
            <a:r>
              <a:rPr lang="en-US" altLang="zh-CN" b="1" dirty="0">
                <a:solidFill>
                  <a:srgbClr val="00B050"/>
                </a:solidFill>
              </a:rPr>
              <a:t>r1</a:t>
            </a:r>
            <a:endParaRPr lang="zh-CN" alt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17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C4ED871-4746-9C42-BC7B-DE80859B7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74AD-4290-44F8-924A-E94A17C0AF2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3C9A74DF-496E-E747-80AC-5441C83830ED}"/>
              </a:ext>
            </a:extLst>
          </p:cNvPr>
          <p:cNvSpPr/>
          <p:nvPr/>
        </p:nvSpPr>
        <p:spPr>
          <a:xfrm>
            <a:off x="8482870" y="1277167"/>
            <a:ext cx="2487827" cy="4602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5652B688-20F6-8145-A67C-DD1D14CCBDE9}"/>
              </a:ext>
            </a:extLst>
          </p:cNvPr>
          <p:cNvSpPr/>
          <p:nvPr/>
        </p:nvSpPr>
        <p:spPr>
          <a:xfrm>
            <a:off x="8610600" y="1284032"/>
            <a:ext cx="22982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External</a:t>
            </a:r>
            <a:r>
              <a:rPr kumimoji="1"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customer</a:t>
            </a:r>
          </a:p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(e.g. SA6 Enablement layer)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9CA3F338-12A6-A14D-883A-A6E445A054D5}"/>
              </a:ext>
            </a:extLst>
          </p:cNvPr>
          <p:cNvSpPr/>
          <p:nvPr/>
        </p:nvSpPr>
        <p:spPr>
          <a:xfrm>
            <a:off x="8482870" y="2243064"/>
            <a:ext cx="2487827" cy="4602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DC44D7B8-6947-674A-9C53-AF4AF3334926}"/>
              </a:ext>
            </a:extLst>
          </p:cNvPr>
          <p:cNvSpPr/>
          <p:nvPr/>
        </p:nvSpPr>
        <p:spPr>
          <a:xfrm>
            <a:off x="9187202" y="2340547"/>
            <a:ext cx="106263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CSP</a:t>
            </a:r>
            <a:r>
              <a:rPr kumimoji="1"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BSS</a:t>
            </a:r>
          </a:p>
        </p:txBody>
      </p:sp>
      <p:cxnSp>
        <p:nvCxnSpPr>
          <p:cNvPr id="25" name="直线连接符 24">
            <a:extLst>
              <a:ext uri="{FF2B5EF4-FFF2-40B4-BE49-F238E27FC236}">
                <a16:creationId xmlns:a16="http://schemas.microsoft.com/office/drawing/2014/main" id="{4FCC8642-CEFC-1347-90B8-DB5890379311}"/>
              </a:ext>
            </a:extLst>
          </p:cNvPr>
          <p:cNvCxnSpPr/>
          <p:nvPr/>
        </p:nvCxnSpPr>
        <p:spPr>
          <a:xfrm>
            <a:off x="9759731" y="1731972"/>
            <a:ext cx="0" cy="5076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>
            <a:extLst>
              <a:ext uri="{FF2B5EF4-FFF2-40B4-BE49-F238E27FC236}">
                <a16:creationId xmlns:a16="http://schemas.microsoft.com/office/drawing/2014/main" id="{3C091123-1BB8-4A45-B6A3-8BDA71C9F440}"/>
              </a:ext>
            </a:extLst>
          </p:cNvPr>
          <p:cNvSpPr/>
          <p:nvPr/>
        </p:nvSpPr>
        <p:spPr>
          <a:xfrm>
            <a:off x="9225109" y="1864808"/>
            <a:ext cx="1127232" cy="24622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zh-CN" sz="1000" dirty="0">
                <a:solidFill>
                  <a:srgbClr val="0070C0"/>
                </a:solidFill>
              </a:rPr>
              <a:t>External interface</a:t>
            </a:r>
            <a:endParaRPr lang="zh-CN" altLang="en-US" sz="1000" dirty="0">
              <a:solidFill>
                <a:srgbClr val="0070C0"/>
              </a:solidFill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A61BAB0B-0CAE-2A45-8C8A-C285C0640838}"/>
              </a:ext>
            </a:extLst>
          </p:cNvPr>
          <p:cNvSpPr/>
          <p:nvPr/>
        </p:nvSpPr>
        <p:spPr>
          <a:xfrm>
            <a:off x="8515817" y="3228108"/>
            <a:ext cx="2487827" cy="4602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9D530924-F408-B146-8EF6-AA0ED8CA0819}"/>
              </a:ext>
            </a:extLst>
          </p:cNvPr>
          <p:cNvSpPr/>
          <p:nvPr/>
        </p:nvSpPr>
        <p:spPr>
          <a:xfrm>
            <a:off x="8795769" y="3325591"/>
            <a:ext cx="212124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CSP</a:t>
            </a:r>
            <a:r>
              <a:rPr kumimoji="1"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Service manager</a:t>
            </a:r>
          </a:p>
        </p:txBody>
      </p:sp>
      <p:cxnSp>
        <p:nvCxnSpPr>
          <p:cNvPr id="29" name="直线连接符 28">
            <a:extLst>
              <a:ext uri="{FF2B5EF4-FFF2-40B4-BE49-F238E27FC236}">
                <a16:creationId xmlns:a16="http://schemas.microsoft.com/office/drawing/2014/main" id="{E0D5B673-F0F5-6149-8339-4C94CB2237B7}"/>
              </a:ext>
            </a:extLst>
          </p:cNvPr>
          <p:cNvCxnSpPr/>
          <p:nvPr/>
        </p:nvCxnSpPr>
        <p:spPr>
          <a:xfrm>
            <a:off x="9759731" y="2698272"/>
            <a:ext cx="0" cy="5076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矩形 30">
            <a:extLst>
              <a:ext uri="{FF2B5EF4-FFF2-40B4-BE49-F238E27FC236}">
                <a16:creationId xmlns:a16="http://schemas.microsoft.com/office/drawing/2014/main" id="{2E8846C0-B1ED-DB42-A793-E66CD7DA3FFE}"/>
              </a:ext>
            </a:extLst>
          </p:cNvPr>
          <p:cNvSpPr/>
          <p:nvPr/>
        </p:nvSpPr>
        <p:spPr>
          <a:xfrm>
            <a:off x="9241585" y="2841618"/>
            <a:ext cx="1144865" cy="24622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zh-CN" sz="1000" dirty="0"/>
              <a:t>Internal interface</a:t>
            </a:r>
            <a:endParaRPr lang="zh-CN" altLang="en-US" sz="1000" dirty="0"/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4E40592D-CB73-CD47-A7DC-33D3A8AAC6E8}"/>
              </a:ext>
            </a:extLst>
          </p:cNvPr>
          <p:cNvSpPr/>
          <p:nvPr/>
        </p:nvSpPr>
        <p:spPr>
          <a:xfrm>
            <a:off x="8515817" y="4205603"/>
            <a:ext cx="2487827" cy="4602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934CC4CD-254F-D64D-BE96-51D7729A4622}"/>
              </a:ext>
            </a:extLst>
          </p:cNvPr>
          <p:cNvSpPr/>
          <p:nvPr/>
        </p:nvSpPr>
        <p:spPr>
          <a:xfrm>
            <a:off x="9277820" y="4303086"/>
            <a:ext cx="96794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NOP BSS</a:t>
            </a:r>
          </a:p>
        </p:txBody>
      </p:sp>
      <p:cxnSp>
        <p:nvCxnSpPr>
          <p:cNvPr id="34" name="直线连接符 33">
            <a:extLst>
              <a:ext uri="{FF2B5EF4-FFF2-40B4-BE49-F238E27FC236}">
                <a16:creationId xmlns:a16="http://schemas.microsoft.com/office/drawing/2014/main" id="{A0802D44-CC09-8549-9D21-06E496E16DBB}"/>
              </a:ext>
            </a:extLst>
          </p:cNvPr>
          <p:cNvCxnSpPr/>
          <p:nvPr/>
        </p:nvCxnSpPr>
        <p:spPr>
          <a:xfrm>
            <a:off x="9759731" y="3693427"/>
            <a:ext cx="0" cy="5076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>
            <a:extLst>
              <a:ext uri="{FF2B5EF4-FFF2-40B4-BE49-F238E27FC236}">
                <a16:creationId xmlns:a16="http://schemas.microsoft.com/office/drawing/2014/main" id="{67A84CFB-7272-804E-9FF2-DA63AB87FBFF}"/>
              </a:ext>
            </a:extLst>
          </p:cNvPr>
          <p:cNvSpPr/>
          <p:nvPr/>
        </p:nvSpPr>
        <p:spPr>
          <a:xfrm>
            <a:off x="9241585" y="3826263"/>
            <a:ext cx="1162498" cy="24622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zh-CN" sz="1000" dirty="0">
                <a:solidFill>
                  <a:srgbClr val="FF0000"/>
                </a:solidFill>
              </a:rPr>
              <a:t>External interface</a:t>
            </a:r>
            <a:endParaRPr lang="zh-CN" altLang="en-US" sz="1000" dirty="0">
              <a:solidFill>
                <a:srgbClr val="FF0000"/>
              </a:solidFill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6C27978E-8089-9849-9159-5AECDBCDE6A9}"/>
              </a:ext>
            </a:extLst>
          </p:cNvPr>
          <p:cNvSpPr/>
          <p:nvPr/>
        </p:nvSpPr>
        <p:spPr>
          <a:xfrm>
            <a:off x="8515817" y="5188193"/>
            <a:ext cx="2487827" cy="4602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51A8C776-0E2E-434B-850F-86734128915C}"/>
              </a:ext>
            </a:extLst>
          </p:cNvPr>
          <p:cNvSpPr/>
          <p:nvPr/>
        </p:nvSpPr>
        <p:spPr>
          <a:xfrm>
            <a:off x="8816498" y="5277438"/>
            <a:ext cx="196060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NOP Network manager</a:t>
            </a:r>
          </a:p>
        </p:txBody>
      </p:sp>
      <p:cxnSp>
        <p:nvCxnSpPr>
          <p:cNvPr id="38" name="直线连接符 37">
            <a:extLst>
              <a:ext uri="{FF2B5EF4-FFF2-40B4-BE49-F238E27FC236}">
                <a16:creationId xmlns:a16="http://schemas.microsoft.com/office/drawing/2014/main" id="{D2A370FE-CDE9-0448-9D84-442AC672E211}"/>
              </a:ext>
            </a:extLst>
          </p:cNvPr>
          <p:cNvCxnSpPr/>
          <p:nvPr/>
        </p:nvCxnSpPr>
        <p:spPr>
          <a:xfrm>
            <a:off x="9763848" y="4666178"/>
            <a:ext cx="0" cy="5076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矩形 38">
            <a:extLst>
              <a:ext uri="{FF2B5EF4-FFF2-40B4-BE49-F238E27FC236}">
                <a16:creationId xmlns:a16="http://schemas.microsoft.com/office/drawing/2014/main" id="{591C14D2-3B50-7342-B067-6830E5E4D0DD}"/>
              </a:ext>
            </a:extLst>
          </p:cNvPr>
          <p:cNvSpPr/>
          <p:nvPr/>
        </p:nvSpPr>
        <p:spPr>
          <a:xfrm>
            <a:off x="9245702" y="4790776"/>
            <a:ext cx="1109599" cy="24622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zh-CN" sz="1000" dirty="0"/>
              <a:t>Internal interface</a:t>
            </a:r>
            <a:endParaRPr lang="zh-CN" altLang="en-US" sz="1000" dirty="0"/>
          </a:p>
        </p:txBody>
      </p:sp>
      <p:sp>
        <p:nvSpPr>
          <p:cNvPr id="54" name="标题 1">
            <a:extLst>
              <a:ext uri="{FF2B5EF4-FFF2-40B4-BE49-F238E27FC236}">
                <a16:creationId xmlns:a16="http://schemas.microsoft.com/office/drawing/2014/main" id="{45F3756D-14E0-EA46-96AB-6B83BD332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3148" y="137560"/>
            <a:ext cx="5953529" cy="445472"/>
          </a:xfrm>
        </p:spPr>
        <p:txBody>
          <a:bodyPr>
            <a:noAutofit/>
          </a:bodyPr>
          <a:lstStyle/>
          <a:p>
            <a:pPr algn="ctr"/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Exposure Architecture and Interface</a:t>
            </a:r>
            <a:endParaRPr kumimoji="1" lang="zh-CN" altLang="en-US" sz="24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id="{E1171089-0BCE-1A4C-8A4B-B16AE7DF148C}"/>
              </a:ext>
            </a:extLst>
          </p:cNvPr>
          <p:cNvSpPr/>
          <p:nvPr/>
        </p:nvSpPr>
        <p:spPr>
          <a:xfrm>
            <a:off x="337074" y="1240172"/>
            <a:ext cx="77175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1400" dirty="0"/>
              <a:t>-</a:t>
            </a:r>
            <a:r>
              <a:rPr lang="zh-CN" altLang="en-US" sz="1400" dirty="0"/>
              <a:t> </a:t>
            </a:r>
            <a:r>
              <a:rPr lang="en-US" altLang="zh-CN" sz="1400" dirty="0"/>
              <a:t>In </a:t>
            </a:r>
            <a:r>
              <a:rPr lang="en-US" altLang="zh-CN" sz="1400" dirty="0" err="1"/>
              <a:t>NSaaS</a:t>
            </a:r>
            <a:r>
              <a:rPr lang="en-US" altLang="zh-CN" sz="1400" dirty="0"/>
              <a:t> mode, A vertical (i.e. CSP) may provide its service to external customer. The vertical </a:t>
            </a:r>
            <a:r>
              <a:rPr lang="en-US" altLang="zh-CN" sz="1400" dirty="0">
                <a:solidFill>
                  <a:srgbClr val="00B050"/>
                </a:solidFill>
              </a:rPr>
              <a:t>(NSC)</a:t>
            </a:r>
            <a:r>
              <a:rPr lang="en-US" altLang="zh-CN" sz="1400" dirty="0"/>
              <a:t> orders a network slices from N</a:t>
            </a:r>
            <a:r>
              <a:rPr lang="en-US" altLang="zh-CN" sz="1400" strike="sngStrike" dirty="0"/>
              <a:t>O</a:t>
            </a:r>
            <a:r>
              <a:rPr lang="en-US" altLang="zh-CN" sz="1400" dirty="0">
                <a:solidFill>
                  <a:srgbClr val="00B050"/>
                </a:solidFill>
              </a:rPr>
              <a:t>S</a:t>
            </a:r>
            <a:r>
              <a:rPr lang="en-US" altLang="zh-CN" sz="1400" dirty="0"/>
              <a:t>P in order to better serve its external customer. Both external customer and vertical may have the requirement to enable the exposure of certain </a:t>
            </a:r>
            <a:r>
              <a:rPr lang="en-US" altLang="zh-CN" sz="1400" dirty="0" err="1"/>
              <a:t>MnSs</a:t>
            </a:r>
            <a:r>
              <a:rPr lang="en-US" altLang="zh-CN" sz="1400" dirty="0"/>
              <a:t> that are related to the QoS performance of the network slices.</a:t>
            </a:r>
            <a:endParaRPr lang="zh-CN" altLang="en-US" sz="1400" dirty="0"/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id="{710CB017-F742-F546-A8F9-F6ECE6F39DA4}"/>
              </a:ext>
            </a:extLst>
          </p:cNvPr>
          <p:cNvSpPr/>
          <p:nvPr/>
        </p:nvSpPr>
        <p:spPr>
          <a:xfrm>
            <a:off x="413105" y="2374283"/>
            <a:ext cx="7717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dirty="0"/>
              <a:t>-</a:t>
            </a:r>
            <a:r>
              <a:rPr lang="zh-CN" altLang="en-US" sz="1400" dirty="0"/>
              <a:t> </a:t>
            </a:r>
            <a:r>
              <a:rPr lang="en-US" altLang="zh-CN" sz="1400" dirty="0"/>
              <a:t>Since external customer/vertical may not have good knowledges on the NRM defined in SA5. Exposing existing IoC to externals may not be use-friendly</a:t>
            </a:r>
            <a:r>
              <a:rPr lang="zh-CN" altLang="en-US" sz="1400" dirty="0"/>
              <a:t>；</a:t>
            </a:r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0C1E5E5C-8928-ED4A-8D6B-9503F41AF5EC}"/>
              </a:ext>
            </a:extLst>
          </p:cNvPr>
          <p:cNvSpPr/>
          <p:nvPr/>
        </p:nvSpPr>
        <p:spPr>
          <a:xfrm>
            <a:off x="382864" y="3103737"/>
            <a:ext cx="7717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dirty="0"/>
              <a:t>-</a:t>
            </a:r>
            <a:r>
              <a:rPr lang="zh-CN" altLang="en-US" sz="1400" dirty="0"/>
              <a:t> </a:t>
            </a:r>
            <a:r>
              <a:rPr lang="en-US" altLang="zh-CN" sz="1400" dirty="0"/>
              <a:t>SA5 can consider to </a:t>
            </a:r>
            <a:r>
              <a:rPr lang="en-US" altLang="zh-CN" sz="1400" strike="sngStrike" dirty="0"/>
              <a:t>encapsulate</a:t>
            </a:r>
            <a:r>
              <a:rPr lang="en-US" altLang="zh-CN" sz="1400" dirty="0"/>
              <a:t> </a:t>
            </a:r>
            <a:r>
              <a:rPr lang="en-US" altLang="zh-CN" sz="1400" dirty="0">
                <a:solidFill>
                  <a:srgbClr val="00B050"/>
                </a:solidFill>
              </a:rPr>
              <a:t>regroup</a:t>
            </a:r>
            <a:r>
              <a:rPr lang="en-US" altLang="zh-CN" sz="1400" dirty="0"/>
              <a:t> certain IoC for different type of application in order to make the exposed IoC more customer friendly</a:t>
            </a:r>
            <a:r>
              <a:rPr lang="zh-CN" altLang="en-US" sz="1400" dirty="0"/>
              <a:t>；</a:t>
            </a: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FA2B3D6C-E703-6048-8CFD-D651621BA227}"/>
              </a:ext>
            </a:extLst>
          </p:cNvPr>
          <p:cNvSpPr/>
          <p:nvPr/>
        </p:nvSpPr>
        <p:spPr>
          <a:xfrm>
            <a:off x="10498373" y="233027"/>
            <a:ext cx="1535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/>
              <a:t>S5-214101</a:t>
            </a:r>
            <a:r>
              <a:rPr lang="en-US" altLang="zh-CN" b="1" dirty="0">
                <a:solidFill>
                  <a:srgbClr val="00B050"/>
                </a:solidFill>
              </a:rPr>
              <a:t>r1</a:t>
            </a:r>
            <a:endParaRPr lang="zh-CN" alt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582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C4ED871-4746-9C42-BC7B-DE80859B7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74AD-4290-44F8-924A-E94A17C0AF2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2E23DF10-A3C5-DE41-80C7-B11D350DB20A}"/>
              </a:ext>
            </a:extLst>
          </p:cNvPr>
          <p:cNvSpPr/>
          <p:nvPr/>
        </p:nvSpPr>
        <p:spPr>
          <a:xfrm>
            <a:off x="868150" y="825222"/>
            <a:ext cx="22557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 b="1" dirty="0"/>
              <a:t>Exposure</a:t>
            </a:r>
            <a:r>
              <a:rPr lang="zh-CN" altLang="en-US" sz="2000" b="1" dirty="0"/>
              <a:t> </a:t>
            </a:r>
            <a:r>
              <a:rPr lang="en-US" altLang="zh-CN" sz="2000" b="1" dirty="0"/>
              <a:t>NRM</a:t>
            </a:r>
            <a:endParaRPr lang="zh-CN" altLang="en-US" sz="2000" b="1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92443003-C916-2849-B062-0F1A642BE244}"/>
              </a:ext>
            </a:extLst>
          </p:cNvPr>
          <p:cNvSpPr/>
          <p:nvPr/>
        </p:nvSpPr>
        <p:spPr>
          <a:xfrm>
            <a:off x="1129198" y="1304329"/>
            <a:ext cx="1003117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-</a:t>
            </a:r>
            <a:r>
              <a:rPr lang="zh-CN" altLang="en-US" sz="1500" dirty="0"/>
              <a:t> </a:t>
            </a:r>
            <a:r>
              <a:rPr lang="en-US" altLang="zh-CN" sz="1500" strike="sngStrike" dirty="0"/>
              <a:t>Encapsulate</a:t>
            </a:r>
            <a:r>
              <a:rPr lang="en-US" altLang="zh-CN" sz="1500" dirty="0"/>
              <a:t> </a:t>
            </a:r>
            <a:r>
              <a:rPr lang="en-US" altLang="zh-CN" sz="1500" dirty="0">
                <a:solidFill>
                  <a:srgbClr val="00B050"/>
                </a:solidFill>
              </a:rPr>
              <a:t>Regroup</a:t>
            </a:r>
            <a:r>
              <a:rPr lang="en-US" altLang="zh-CN" sz="1500" dirty="0"/>
              <a:t> the IOC regarding Network slice management </a:t>
            </a:r>
            <a:r>
              <a:rPr lang="en-US" altLang="zh-CN" sz="1500" dirty="0">
                <a:solidFill>
                  <a:srgbClr val="00B050"/>
                </a:solidFill>
              </a:rPr>
              <a:t>exposure</a:t>
            </a:r>
            <a:r>
              <a:rPr lang="en-US" altLang="zh-CN" sz="1500" dirty="0"/>
              <a:t> and exposes the </a:t>
            </a:r>
            <a:r>
              <a:rPr lang="en-US" altLang="zh-CN" sz="1500" strike="sngStrike" dirty="0"/>
              <a:t>encapsulated</a:t>
            </a:r>
            <a:r>
              <a:rPr lang="en-US" altLang="zh-CN" sz="1500" dirty="0">
                <a:solidFill>
                  <a:srgbClr val="00B050"/>
                </a:solidFill>
              </a:rPr>
              <a:t> exposure </a:t>
            </a:r>
            <a:r>
              <a:rPr lang="en-US" altLang="zh-CN" sz="1500" dirty="0"/>
              <a:t>IOC to </a:t>
            </a:r>
            <a:r>
              <a:rPr lang="en-US" altLang="zh-CN" sz="1500" dirty="0" err="1"/>
              <a:t>eMnS</a:t>
            </a:r>
            <a:r>
              <a:rPr lang="zh-CN" altLang="en-US" sz="1500" dirty="0"/>
              <a:t> </a:t>
            </a:r>
            <a:r>
              <a:rPr lang="en-US" altLang="zh-CN" sz="1500" dirty="0"/>
              <a:t>consumer in order to make the exposure more customer friendly</a:t>
            </a:r>
            <a:r>
              <a:rPr lang="zh-CN" altLang="en-US" sz="1500" dirty="0"/>
              <a:t>；</a:t>
            </a: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B6BF7644-513B-1348-9D22-DBF6E5136D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654153"/>
              </p:ext>
            </p:extLst>
          </p:nvPr>
        </p:nvGraphicFramePr>
        <p:xfrm>
          <a:off x="1308276" y="3964761"/>
          <a:ext cx="2082236" cy="12904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236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5769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NetworkSlice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operationalState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administrativeState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5300867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serviceProfileList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Attribute related to role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networkSliceSubnetRef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3" name="右箭头 2">
            <a:extLst>
              <a:ext uri="{FF2B5EF4-FFF2-40B4-BE49-F238E27FC236}">
                <a16:creationId xmlns:a16="http://schemas.microsoft.com/office/drawing/2014/main" id="{91326DA7-236C-244A-B32C-6D6DB9FBA0DD}"/>
              </a:ext>
            </a:extLst>
          </p:cNvPr>
          <p:cNvSpPr/>
          <p:nvPr/>
        </p:nvSpPr>
        <p:spPr>
          <a:xfrm>
            <a:off x="3942820" y="4532814"/>
            <a:ext cx="632530" cy="2936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aphicFrame>
        <p:nvGraphicFramePr>
          <p:cNvPr id="14" name="表格 13">
            <a:extLst>
              <a:ext uri="{FF2B5EF4-FFF2-40B4-BE49-F238E27FC236}">
                <a16:creationId xmlns:a16="http://schemas.microsoft.com/office/drawing/2014/main" id="{54043ECD-5640-DF4C-86BF-BF78BCD50F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640688"/>
              </p:ext>
            </p:extLst>
          </p:nvPr>
        </p:nvGraphicFramePr>
        <p:xfrm>
          <a:off x="4953010" y="4038431"/>
          <a:ext cx="1779629" cy="12196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9629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64710"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eNetworkSlice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algn="l"/>
                      <a:r>
                        <a:rPr lang="en-GB" altLang="zh-CN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ServiceType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(live video streaming, V2X, etc)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eServiceProfile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100" strike="sng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PermissionInfo</a:t>
                      </a:r>
                      <a:endParaRPr lang="zh-CN" altLang="en-US" sz="1100" strike="sng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6" name="矩形 5">
            <a:extLst>
              <a:ext uri="{FF2B5EF4-FFF2-40B4-BE49-F238E27FC236}">
                <a16:creationId xmlns:a16="http://schemas.microsoft.com/office/drawing/2014/main" id="{E06631E2-C418-C745-9613-E8D13B137574}"/>
              </a:ext>
            </a:extLst>
          </p:cNvPr>
          <p:cNvSpPr/>
          <p:nvPr/>
        </p:nvSpPr>
        <p:spPr>
          <a:xfrm>
            <a:off x="4931810" y="3533491"/>
            <a:ext cx="19746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200" dirty="0"/>
              <a:t>Exposed IOC for video streaming </a:t>
            </a:r>
            <a:endParaRPr lang="zh-CN" altLang="en-US" sz="1200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3EFFFCB8-B799-F647-A1BF-4EA3578E77E1}"/>
              </a:ext>
            </a:extLst>
          </p:cNvPr>
          <p:cNvSpPr/>
          <p:nvPr/>
        </p:nvSpPr>
        <p:spPr>
          <a:xfrm>
            <a:off x="1771718" y="3631103"/>
            <a:ext cx="10390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200" dirty="0" err="1"/>
              <a:t>NetworkSlice</a:t>
            </a:r>
            <a:endParaRPr lang="zh-CN" altLang="en-US" sz="1200" dirty="0"/>
          </a:p>
        </p:txBody>
      </p:sp>
      <p:sp>
        <p:nvSpPr>
          <p:cNvPr id="15" name="右箭头 14">
            <a:extLst>
              <a:ext uri="{FF2B5EF4-FFF2-40B4-BE49-F238E27FC236}">
                <a16:creationId xmlns:a16="http://schemas.microsoft.com/office/drawing/2014/main" id="{05220094-D855-2F4D-98BA-279BD6CC7F75}"/>
              </a:ext>
            </a:extLst>
          </p:cNvPr>
          <p:cNvSpPr/>
          <p:nvPr/>
        </p:nvSpPr>
        <p:spPr>
          <a:xfrm>
            <a:off x="6826800" y="4648246"/>
            <a:ext cx="596915" cy="1664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aphicFrame>
        <p:nvGraphicFramePr>
          <p:cNvPr id="17" name="表格 16">
            <a:extLst>
              <a:ext uri="{FF2B5EF4-FFF2-40B4-BE49-F238E27FC236}">
                <a16:creationId xmlns:a16="http://schemas.microsoft.com/office/drawing/2014/main" id="{6720658E-795F-954A-82BE-245C037B75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171317"/>
              </p:ext>
            </p:extLst>
          </p:nvPr>
        </p:nvGraphicFramePr>
        <p:xfrm>
          <a:off x="7613348" y="4038431"/>
          <a:ext cx="1862491" cy="11614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62491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6471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eServiceProfile</a:t>
                      </a:r>
                      <a:r>
                        <a:rPr lang="en-US" altLang="zh-CN" sz="1100" b="1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(live video streaming)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Latency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reliability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DelayTolerance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Jitter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18" name="矩形 17">
            <a:extLst>
              <a:ext uri="{FF2B5EF4-FFF2-40B4-BE49-F238E27FC236}">
                <a16:creationId xmlns:a16="http://schemas.microsoft.com/office/drawing/2014/main" id="{DFBF5374-EEF1-CD45-96F3-3751DE7BAA27}"/>
              </a:ext>
            </a:extLst>
          </p:cNvPr>
          <p:cNvSpPr/>
          <p:nvPr/>
        </p:nvSpPr>
        <p:spPr>
          <a:xfrm>
            <a:off x="1129199" y="1921336"/>
            <a:ext cx="7956928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-</a:t>
            </a:r>
            <a:r>
              <a:rPr lang="zh-CN" altLang="en-US" sz="1500" dirty="0"/>
              <a:t> </a:t>
            </a:r>
            <a:r>
              <a:rPr lang="en-US" altLang="zh-CN" sz="1500" dirty="0"/>
              <a:t>The </a:t>
            </a:r>
            <a:r>
              <a:rPr lang="en-US" altLang="zh-CN" sz="1500" strike="sngStrike" dirty="0"/>
              <a:t>encapsulated</a:t>
            </a:r>
            <a:r>
              <a:rPr lang="en-US" altLang="zh-CN" sz="1500" dirty="0"/>
              <a:t> </a:t>
            </a:r>
            <a:r>
              <a:rPr lang="en-US" altLang="zh-CN" sz="1500" dirty="0">
                <a:solidFill>
                  <a:srgbClr val="00B050"/>
                </a:solidFill>
              </a:rPr>
              <a:t>exposure</a:t>
            </a:r>
            <a:r>
              <a:rPr lang="en-US" altLang="zh-CN" sz="1500" dirty="0"/>
              <a:t> IOCs are based on different verticals (e.g. live video streaming) </a:t>
            </a:r>
            <a:r>
              <a:rPr lang="zh-CN" altLang="en-US" sz="1500" dirty="0"/>
              <a:t>；</a:t>
            </a:r>
          </a:p>
        </p:txBody>
      </p:sp>
      <p:sp>
        <p:nvSpPr>
          <p:cNvPr id="19" name="标题 1">
            <a:extLst>
              <a:ext uri="{FF2B5EF4-FFF2-40B4-BE49-F238E27FC236}">
                <a16:creationId xmlns:a16="http://schemas.microsoft.com/office/drawing/2014/main" id="{2B0122F0-815C-434C-BAFD-0D2C4B71DA38}"/>
              </a:ext>
            </a:extLst>
          </p:cNvPr>
          <p:cNvSpPr txBox="1">
            <a:spLocks/>
          </p:cNvSpPr>
          <p:nvPr/>
        </p:nvSpPr>
        <p:spPr>
          <a:xfrm>
            <a:off x="4480730" y="180050"/>
            <a:ext cx="2865998" cy="4454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Exposure</a:t>
            </a:r>
            <a:r>
              <a:rPr kumimoji="1" lang="zh-CN" altLang="en-US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NRM</a:t>
            </a:r>
            <a:endParaRPr kumimoji="1" lang="zh-CN" altLang="en-US" sz="24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DC98FEE3-861D-BB46-862A-2F9051350DF1}"/>
              </a:ext>
            </a:extLst>
          </p:cNvPr>
          <p:cNvSpPr/>
          <p:nvPr/>
        </p:nvSpPr>
        <p:spPr>
          <a:xfrm>
            <a:off x="1138076" y="2728110"/>
            <a:ext cx="775192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-</a:t>
            </a:r>
            <a:r>
              <a:rPr lang="zh-CN" altLang="en-US" sz="1500" dirty="0"/>
              <a:t> </a:t>
            </a:r>
            <a:r>
              <a:rPr lang="en-US" altLang="zh-CN" sz="1500" strike="sngStrike" dirty="0"/>
              <a:t>Encapsulated</a:t>
            </a:r>
            <a:r>
              <a:rPr lang="en-US" altLang="zh-CN" sz="1500" dirty="0">
                <a:solidFill>
                  <a:srgbClr val="00B050"/>
                </a:solidFill>
              </a:rPr>
              <a:t> Exposure </a:t>
            </a:r>
            <a:r>
              <a:rPr lang="en-US" altLang="zh-CN" sz="1500" dirty="0"/>
              <a:t>IOC can be easily used by CSP to serve its external customer</a:t>
            </a:r>
            <a:r>
              <a:rPr lang="zh-CN" altLang="en-US" sz="1500" dirty="0"/>
              <a:t>；</a:t>
            </a:r>
          </a:p>
        </p:txBody>
      </p:sp>
      <p:graphicFrame>
        <p:nvGraphicFramePr>
          <p:cNvPr id="21" name="表格 20">
            <a:extLst>
              <a:ext uri="{FF2B5EF4-FFF2-40B4-BE49-F238E27FC236}">
                <a16:creationId xmlns:a16="http://schemas.microsoft.com/office/drawing/2014/main" id="{87E2A800-6A82-AA49-BF75-F208CF9D99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576655"/>
              </p:ext>
            </p:extLst>
          </p:nvPr>
        </p:nvGraphicFramePr>
        <p:xfrm>
          <a:off x="9724462" y="4044438"/>
          <a:ext cx="1862491" cy="10908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62491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6471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eServiceProfile</a:t>
                      </a:r>
                      <a:r>
                        <a:rPr lang="en-US" altLang="zh-CN" sz="1100" b="1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(V2X)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Latency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UEMobilityLevel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V2XCommModels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22" name="矩形 21">
            <a:extLst>
              <a:ext uri="{FF2B5EF4-FFF2-40B4-BE49-F238E27FC236}">
                <a16:creationId xmlns:a16="http://schemas.microsoft.com/office/drawing/2014/main" id="{96B762F3-AE84-074D-969F-653E4310DB4D}"/>
              </a:ext>
            </a:extLst>
          </p:cNvPr>
          <p:cNvSpPr/>
          <p:nvPr/>
        </p:nvSpPr>
        <p:spPr>
          <a:xfrm>
            <a:off x="1129199" y="2330321"/>
            <a:ext cx="6484149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-</a:t>
            </a:r>
            <a:r>
              <a:rPr lang="zh-CN" altLang="en-US" sz="1500" dirty="0"/>
              <a:t> </a:t>
            </a:r>
            <a:r>
              <a:rPr lang="en-US" altLang="zh-CN" sz="1500" dirty="0"/>
              <a:t>The </a:t>
            </a:r>
            <a:r>
              <a:rPr lang="en-US" altLang="zh-CN" sz="1500" strike="sngStrike" dirty="0"/>
              <a:t>encapsulated</a:t>
            </a:r>
            <a:r>
              <a:rPr lang="en-US" altLang="zh-CN" sz="1500" dirty="0"/>
              <a:t> </a:t>
            </a:r>
            <a:r>
              <a:rPr lang="en-US" altLang="zh-CN" sz="1500" dirty="0">
                <a:solidFill>
                  <a:srgbClr val="00B050"/>
                </a:solidFill>
              </a:rPr>
              <a:t>Exposure</a:t>
            </a:r>
            <a:r>
              <a:rPr lang="en-US" altLang="zh-CN" sz="1500" dirty="0"/>
              <a:t> IOCs are based on the current concept of NRM</a:t>
            </a:r>
            <a:r>
              <a:rPr lang="zh-CN" altLang="en-US" sz="1500" dirty="0"/>
              <a:t>；</a:t>
            </a: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F3DBA308-40C7-724F-879D-4965DCE94D06}"/>
              </a:ext>
            </a:extLst>
          </p:cNvPr>
          <p:cNvSpPr/>
          <p:nvPr/>
        </p:nvSpPr>
        <p:spPr>
          <a:xfrm>
            <a:off x="10498373" y="233027"/>
            <a:ext cx="1535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/>
              <a:t>S5-214101</a:t>
            </a:r>
            <a:r>
              <a:rPr lang="en-US" altLang="zh-CN" b="1" dirty="0">
                <a:solidFill>
                  <a:srgbClr val="00B050"/>
                </a:solidFill>
              </a:rPr>
              <a:t>r1</a:t>
            </a:r>
            <a:endParaRPr lang="zh-CN" alt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90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6318</TotalTime>
  <Words>297</Words>
  <Application>Microsoft Macintosh PowerPoint</Application>
  <PresentationFormat>宽屏</PresentationFormat>
  <Paragraphs>50</Paragraphs>
  <Slides>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等线</vt:lpstr>
      <vt:lpstr>等线 Light</vt:lpstr>
      <vt:lpstr>Microsoft YaHei</vt:lpstr>
      <vt:lpstr>Arial</vt:lpstr>
      <vt:lpstr>Office 主题​​</vt:lpstr>
      <vt:lpstr>Discussion paper on Exposure NRM</vt:lpstr>
      <vt:lpstr>Exposure Architecture and Interface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Requirement/Use case/Architecture</dc:title>
  <dc:creator>于小博</dc:creator>
  <cp:lastModifiedBy>xb_r01</cp:lastModifiedBy>
  <cp:revision>168</cp:revision>
  <dcterms:created xsi:type="dcterms:W3CDTF">2021-02-19T02:12:26Z</dcterms:created>
  <dcterms:modified xsi:type="dcterms:W3CDTF">2021-08-24T16:32:08Z</dcterms:modified>
</cp:coreProperties>
</file>