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3"/>
  </p:notesMasterIdLst>
  <p:handoutMasterIdLst>
    <p:handoutMasterId r:id="rId44"/>
  </p:handoutMasterIdLst>
  <p:sldIdLst>
    <p:sldId id="264" r:id="rId5"/>
    <p:sldId id="354" r:id="rId6"/>
    <p:sldId id="306" r:id="rId7"/>
    <p:sldId id="351" r:id="rId8"/>
    <p:sldId id="368" r:id="rId9"/>
    <p:sldId id="369" r:id="rId10"/>
    <p:sldId id="385" r:id="rId11"/>
    <p:sldId id="355" r:id="rId12"/>
    <p:sldId id="356" r:id="rId13"/>
    <p:sldId id="358" r:id="rId14"/>
    <p:sldId id="359" r:id="rId15"/>
    <p:sldId id="360" r:id="rId16"/>
    <p:sldId id="381" r:id="rId17"/>
    <p:sldId id="372" r:id="rId18"/>
    <p:sldId id="373" r:id="rId19"/>
    <p:sldId id="374" r:id="rId20"/>
    <p:sldId id="376" r:id="rId21"/>
    <p:sldId id="377" r:id="rId22"/>
    <p:sldId id="383" r:id="rId23"/>
    <p:sldId id="384" r:id="rId24"/>
    <p:sldId id="378" r:id="rId25"/>
    <p:sldId id="379" r:id="rId26"/>
    <p:sldId id="386" r:id="rId27"/>
    <p:sldId id="363" r:id="rId28"/>
    <p:sldId id="328" r:id="rId29"/>
    <p:sldId id="348" r:id="rId30"/>
    <p:sldId id="367" r:id="rId31"/>
    <p:sldId id="365" r:id="rId32"/>
    <p:sldId id="364" r:id="rId33"/>
    <p:sldId id="366" r:id="rId34"/>
    <p:sldId id="340" r:id="rId35"/>
    <p:sldId id="338" r:id="rId36"/>
    <p:sldId id="339" r:id="rId37"/>
    <p:sldId id="343" r:id="rId38"/>
    <p:sldId id="350" r:id="rId39"/>
    <p:sldId id="342" r:id="rId40"/>
    <p:sldId id="352" r:id="rId41"/>
    <p:sldId id="353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i Shilat" initials="MS" lastIdx="20" clrIdx="0">
    <p:extLst>
      <p:ext uri="{19B8F6BF-5375-455C-9EA6-DF929625EA0E}">
        <p15:presenceInfo xmlns:p15="http://schemas.microsoft.com/office/powerpoint/2012/main" userId="S-1-5-21-143744227-174999600-642189945-19616" providerId="AD"/>
      </p:ext>
    </p:extLst>
  </p:cmAuthor>
  <p:cmAuthor id="2" name="Ronit Soen" initials="RS" lastIdx="4" clrIdx="1">
    <p:extLst>
      <p:ext uri="{19B8F6BF-5375-455C-9EA6-DF929625EA0E}">
        <p15:presenceInfo xmlns:p15="http://schemas.microsoft.com/office/powerpoint/2012/main" userId="S-1-5-21-143744227-174999600-642189945-8196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6B39"/>
    <a:srgbClr val="FFFF00"/>
    <a:srgbClr val="004A8D"/>
    <a:srgbClr val="E1F0FF"/>
    <a:srgbClr val="E7E6E6"/>
    <a:srgbClr val="298FD1"/>
    <a:srgbClr val="302E45"/>
    <a:srgbClr val="EC008C"/>
    <a:srgbClr val="F58C7E"/>
    <a:srgbClr val="F067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AA1C06-FFDC-4F03-96DC-5BA13F6CE74F}" v="2154" dt="2020-04-30T11:44:38.2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סגנון ביניים 2 - הדגשה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סגנון בהיר 2 - הדגשה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8" autoAdjust="0"/>
    <p:restoredTop sz="95615" autoAdjust="0"/>
  </p:normalViewPr>
  <p:slideViewPr>
    <p:cSldViewPr snapToGrid="0" showGuides="1">
      <p:cViewPr varScale="1">
        <p:scale>
          <a:sx n="126" d="100"/>
          <a:sy n="126" d="100"/>
        </p:scale>
        <p:origin x="132" y="1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62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24" d="100"/>
          <a:sy n="124" d="100"/>
        </p:scale>
        <p:origin x="4950" y="90"/>
      </p:cViewPr>
      <p:guideLst/>
    </p:cSldViewPr>
  </p:notes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9.xml" Id="rId13" /><Relationship Type="http://schemas.openxmlformats.org/officeDocument/2006/relationships/slide" Target="slides/slide14.xml" Id="rId18" /><Relationship Type="http://schemas.openxmlformats.org/officeDocument/2006/relationships/slide" Target="slides/slide22.xml" Id="rId26" /><Relationship Type="http://schemas.openxmlformats.org/officeDocument/2006/relationships/slide" Target="slides/slide35.xml" Id="rId39" /><Relationship Type="http://schemas.openxmlformats.org/officeDocument/2006/relationships/customXml" Target="../customXml/item3.xml" Id="rId3" /><Relationship Type="http://schemas.openxmlformats.org/officeDocument/2006/relationships/slide" Target="slides/slide17.xml" Id="rId21" /><Relationship Type="http://schemas.openxmlformats.org/officeDocument/2006/relationships/slide" Target="slides/slide30.xml" Id="rId34" /><Relationship Type="http://schemas.openxmlformats.org/officeDocument/2006/relationships/slide" Target="slides/slide38.xml" Id="rId42" /><Relationship Type="http://schemas.openxmlformats.org/officeDocument/2006/relationships/viewProps" Target="viewProps.xml" Id="rId47" /><Relationship Type="http://schemas.openxmlformats.org/officeDocument/2006/relationships/slide" Target="slides/slide3.xml" Id="rId7" /><Relationship Type="http://schemas.openxmlformats.org/officeDocument/2006/relationships/slide" Target="slides/slide8.xml" Id="rId12" /><Relationship Type="http://schemas.openxmlformats.org/officeDocument/2006/relationships/slide" Target="slides/slide13.xml" Id="rId17" /><Relationship Type="http://schemas.openxmlformats.org/officeDocument/2006/relationships/slide" Target="slides/slide21.xml" Id="rId25" /><Relationship Type="http://schemas.openxmlformats.org/officeDocument/2006/relationships/slide" Target="slides/slide29.xml" Id="rId33" /><Relationship Type="http://schemas.openxmlformats.org/officeDocument/2006/relationships/slide" Target="slides/slide34.xml" Id="rId38" /><Relationship Type="http://schemas.openxmlformats.org/officeDocument/2006/relationships/presProps" Target="presProps.xml" Id="rId46" /><Relationship Type="http://schemas.openxmlformats.org/officeDocument/2006/relationships/customXml" Target="../customXml/item2.xml" Id="rId2" /><Relationship Type="http://schemas.openxmlformats.org/officeDocument/2006/relationships/slide" Target="slides/slide12.xml" Id="rId16" /><Relationship Type="http://schemas.openxmlformats.org/officeDocument/2006/relationships/slide" Target="slides/slide16.xml" Id="rId20" /><Relationship Type="http://schemas.openxmlformats.org/officeDocument/2006/relationships/slide" Target="slides/slide25.xml" Id="rId29" /><Relationship Type="http://schemas.openxmlformats.org/officeDocument/2006/relationships/slide" Target="slides/slide37.xml" Id="rId41" /><Relationship Type="http://schemas.openxmlformats.org/officeDocument/2006/relationships/customXml" Target="../customXml/item1.xml" Id="rId1" /><Relationship Type="http://schemas.openxmlformats.org/officeDocument/2006/relationships/slide" Target="slides/slide2.xml" Id="rId6" /><Relationship Type="http://schemas.openxmlformats.org/officeDocument/2006/relationships/slide" Target="slides/slide7.xml" Id="rId11" /><Relationship Type="http://schemas.openxmlformats.org/officeDocument/2006/relationships/slide" Target="slides/slide20.xml" Id="rId24" /><Relationship Type="http://schemas.openxmlformats.org/officeDocument/2006/relationships/slide" Target="slides/slide28.xml" Id="rId32" /><Relationship Type="http://schemas.openxmlformats.org/officeDocument/2006/relationships/slide" Target="slides/slide33.xml" Id="rId37" /><Relationship Type="http://schemas.openxmlformats.org/officeDocument/2006/relationships/slide" Target="slides/slide36.xml" Id="rId40" /><Relationship Type="http://schemas.openxmlformats.org/officeDocument/2006/relationships/commentAuthors" Target="commentAuthors.xml" Id="rId45" /><Relationship Type="http://schemas.openxmlformats.org/officeDocument/2006/relationships/slide" Target="slides/slide1.xml" Id="rId5" /><Relationship Type="http://schemas.openxmlformats.org/officeDocument/2006/relationships/slide" Target="slides/slide11.xml" Id="rId15" /><Relationship Type="http://schemas.openxmlformats.org/officeDocument/2006/relationships/slide" Target="slides/slide19.xml" Id="rId23" /><Relationship Type="http://schemas.openxmlformats.org/officeDocument/2006/relationships/slide" Target="slides/slide24.xml" Id="rId28" /><Relationship Type="http://schemas.openxmlformats.org/officeDocument/2006/relationships/slide" Target="slides/slide32.xml" Id="rId36" /><Relationship Type="http://schemas.openxmlformats.org/officeDocument/2006/relationships/tableStyles" Target="tableStyles.xml" Id="rId49" /><Relationship Type="http://schemas.openxmlformats.org/officeDocument/2006/relationships/slide" Target="slides/slide6.xml" Id="rId10" /><Relationship Type="http://schemas.openxmlformats.org/officeDocument/2006/relationships/slide" Target="slides/slide15.xml" Id="rId19" /><Relationship Type="http://schemas.openxmlformats.org/officeDocument/2006/relationships/slide" Target="slides/slide27.xml" Id="rId31" /><Relationship Type="http://schemas.openxmlformats.org/officeDocument/2006/relationships/handoutMaster" Target="handoutMasters/handoutMaster1.xml" Id="rId44" /><Relationship Type="http://schemas.openxmlformats.org/officeDocument/2006/relationships/slideMaster" Target="slideMasters/slideMaster1.xml" Id="rId4" /><Relationship Type="http://schemas.openxmlformats.org/officeDocument/2006/relationships/slide" Target="slides/slide5.xml" Id="rId9" /><Relationship Type="http://schemas.openxmlformats.org/officeDocument/2006/relationships/slide" Target="slides/slide10.xml" Id="rId14" /><Relationship Type="http://schemas.openxmlformats.org/officeDocument/2006/relationships/slide" Target="slides/slide18.xml" Id="rId22" /><Relationship Type="http://schemas.openxmlformats.org/officeDocument/2006/relationships/slide" Target="slides/slide23.xml" Id="rId27" /><Relationship Type="http://schemas.openxmlformats.org/officeDocument/2006/relationships/slide" Target="slides/slide26.xml" Id="rId30" /><Relationship Type="http://schemas.openxmlformats.org/officeDocument/2006/relationships/slide" Target="slides/slide31.xml" Id="rId35" /><Relationship Type="http://schemas.openxmlformats.org/officeDocument/2006/relationships/notesMaster" Target="notesMasters/notesMaster1.xml" Id="rId43" /><Relationship Type="http://schemas.openxmlformats.org/officeDocument/2006/relationships/theme" Target="theme/theme1.xml" Id="rId48" /><Relationship Type="http://schemas.openxmlformats.org/officeDocument/2006/relationships/slide" Target="slides/slide4.xml" Id="rId8" /><Relationship Type="http://schemas.microsoft.com/office/2015/10/relationships/revisionInfo" Target="revisionInfo.xml" Id="rId51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646816" cy="4587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/>
            </a:lvl1pPr>
          </a:lstStyle>
          <a:p>
            <a:fld id="{31C06EA9-5B09-4754-A303-3A3F0FC820EB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A971AAC-6C7F-49EA-858F-6EAF79CF60E9}"/>
              </a:ext>
            </a:extLst>
          </p:cNvPr>
          <p:cNvSpPr txBox="1"/>
          <p:nvPr/>
        </p:nvSpPr>
        <p:spPr>
          <a:xfrm>
            <a:off x="422994" y="8685213"/>
            <a:ext cx="1228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solidFill>
                  <a:schemeClr val="tx2"/>
                </a:solidFill>
              </a:rPr>
              <a:t>© ETSI 2018</a:t>
            </a:r>
            <a:endParaRPr lang="he-IL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876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3C6A86D3-EC4B-4CF0-BE59-F74CA7A04F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646816" cy="4587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31C06EA9-5B09-4754-A303-3A3F0FC820EB}" type="slidenum">
              <a:rPr lang="en-US" smtClean="0">
                <a:cs typeface="Tahoma" panose="020B0604030504040204" pitchFamily="34" charset="0"/>
              </a:rPr>
              <a:pPr/>
              <a:t>‹#›</a:t>
            </a:fld>
            <a:endParaRPr lang="en-US">
              <a:cs typeface="Tahoma" panose="020B060403050404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8E6141E-71BE-4E31-A161-E99910D93714}"/>
              </a:ext>
            </a:extLst>
          </p:cNvPr>
          <p:cNvSpPr txBox="1"/>
          <p:nvPr/>
        </p:nvSpPr>
        <p:spPr>
          <a:xfrm>
            <a:off x="422994" y="8685213"/>
            <a:ext cx="1228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solidFill>
                  <a:schemeClr val="tx2"/>
                </a:solidFill>
              </a:rPr>
              <a:t>© ETSI 2018</a:t>
            </a:r>
            <a:endParaRPr lang="he-IL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171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372A564D-06A5-4EFE-B38B-6D6BE06ECA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42549"/>
            <a:ext cx="12192000" cy="1856941"/>
          </a:xfrm>
          <a:prstGeom prst="rect">
            <a:avLst/>
          </a:prstGeom>
        </p:spPr>
      </p:pic>
      <p:pic>
        <p:nvPicPr>
          <p:cNvPr id="3" name="תמונה 2" descr="תמונה שמכילה אובייקט&#10;&#10;תיאור שנוצר ברמת מהימנות גבוהה">
            <a:extLst>
              <a:ext uri="{FF2B5EF4-FFF2-40B4-BE49-F238E27FC236}">
                <a16:creationId xmlns:a16="http://schemas.microsoft.com/office/drawing/2014/main" id="{07CFF163-8B1C-47C8-BBE1-D23B5B2E5D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60" y="389002"/>
            <a:ext cx="7800815" cy="1025635"/>
          </a:xfrm>
          <a:prstGeom prst="rect">
            <a:avLst/>
          </a:prstGeom>
        </p:spPr>
      </p:pic>
      <p:sp>
        <p:nvSpPr>
          <p:cNvPr id="125" name="מציין מיקום טקסט 46">
            <a:extLst>
              <a:ext uri="{FF2B5EF4-FFF2-40B4-BE49-F238E27FC236}">
                <a16:creationId xmlns:a16="http://schemas.microsoft.com/office/drawing/2014/main" id="{5FD01500-B874-4ED1-BA77-137138AC71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47315" y="5945551"/>
            <a:ext cx="2037913" cy="36000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19" name="כותרת 1">
            <a:extLst>
              <a:ext uri="{FF2B5EF4-FFF2-40B4-BE49-F238E27FC236}">
                <a16:creationId xmlns:a16="http://schemas.microsoft.com/office/drawing/2014/main" id="{E40A6F19-AB55-4BB2-90A9-1D0AFF238E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884" y="2947395"/>
            <a:ext cx="10998774" cy="1330920"/>
          </a:xfrm>
        </p:spPr>
        <p:txBody>
          <a:bodyPr>
            <a:noAutofit/>
          </a:bodyPr>
          <a:lstStyle>
            <a:lvl1pPr algn="ctr">
              <a:lnSpc>
                <a:spcPts val="4400"/>
              </a:lnSpc>
              <a:defRPr sz="4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8" name="מציין מיקום טקסט 46">
            <a:extLst>
              <a:ext uri="{FF2B5EF4-FFF2-40B4-BE49-F238E27FC236}">
                <a16:creationId xmlns:a16="http://schemas.microsoft.com/office/drawing/2014/main" id="{723708AD-1A8C-4C3F-BD80-D41BBAFFB0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88591" y="5071255"/>
            <a:ext cx="2880000" cy="325683"/>
          </a:xfrm>
        </p:spPr>
        <p:txBody>
          <a:bodyPr vert="horz" lIns="108878" tIns="54439" rIns="108878" bIns="54439" rtlCol="0">
            <a:noAutofit/>
          </a:bodyPr>
          <a:lstStyle>
            <a:lvl1pPr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Name</a:t>
            </a:r>
          </a:p>
        </p:txBody>
      </p:sp>
      <p:sp>
        <p:nvSpPr>
          <p:cNvPr id="39" name="מציין מיקום טקסט 46">
            <a:extLst>
              <a:ext uri="{FF2B5EF4-FFF2-40B4-BE49-F238E27FC236}">
                <a16:creationId xmlns:a16="http://schemas.microsoft.com/office/drawing/2014/main" id="{0414D16D-A991-4A59-B46B-10A4B8FF1B4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22942" y="5071255"/>
            <a:ext cx="2880000" cy="325683"/>
          </a:xfrm>
        </p:spPr>
        <p:txBody>
          <a:bodyPr vert="horz" lIns="108878" tIns="54439" rIns="108878" bIns="54439" rtlCol="0">
            <a:noAutofit/>
          </a:bodyPr>
          <a:lstStyle>
            <a:lvl1pPr rtl="0"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Text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7444CF9-36DD-4075-BEFB-C959185E6308}"/>
              </a:ext>
            </a:extLst>
          </p:cNvPr>
          <p:cNvSpPr txBox="1"/>
          <p:nvPr userDrawn="1"/>
        </p:nvSpPr>
        <p:spPr>
          <a:xfrm>
            <a:off x="2041970" y="5082995"/>
            <a:ext cx="1646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Presented by: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BD26F86-6539-41EE-BEEC-1242BFE10597}"/>
              </a:ext>
            </a:extLst>
          </p:cNvPr>
          <p:cNvSpPr txBox="1"/>
          <p:nvPr userDrawn="1"/>
        </p:nvSpPr>
        <p:spPr>
          <a:xfrm>
            <a:off x="6591952" y="5082995"/>
            <a:ext cx="681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For: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E566ED-C85F-4471-BBF7-A8D5741A95D3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2020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828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3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D1CA5A-67E0-445C-8ED9-1D97C8DEDCAC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tx1"/>
                </a:solidFill>
              </a:rPr>
              <a:t>© ETSI 2019</a:t>
            </a:r>
            <a:endParaRPr lang="he-I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64107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3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B1FBECD-340B-4FAB-BA12-88175B94A2C1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84EF2ADB-9A89-40BC-BC15-3C01C6088479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7EFE5C21-EDE3-49A3-AB4C-201632488C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414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4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B6A789-9E81-499C-A423-9BF9017CA763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08105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4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6888615-4A21-4FA2-A689-8FB7634D6320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221EA363-98E5-455B-8A3E-B673A250ECE9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009FC410-4D6C-41A2-AE5F-CD38EB72D4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044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5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EF83C6-9764-4440-8BD6-C4073E91D316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48718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5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76EC95-DA8E-4E8D-AC58-BCC198B18C8A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D92B2546-3267-4D3A-95E9-94EEDE110FA2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9DDB4D93-0915-4D24-8981-29B50DDF61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701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Interoperability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978F9903-36C8-46DC-A63E-A1A6975B7D44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tx1"/>
                </a:solidFill>
              </a:rPr>
              <a:t>© ETSI 2019</a:t>
            </a:r>
            <a:endParaRPr lang="he-I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56653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Interoperabili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EDC8444-6C9E-45CA-BCD9-805408007ABD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26" name="Footer Placeholder 3">
            <a:extLst>
              <a:ext uri="{FF2B5EF4-FFF2-40B4-BE49-F238E27FC236}">
                <a16:creationId xmlns:a16="http://schemas.microsoft.com/office/drawing/2014/main" id="{45F2A82F-CD8F-4013-8CB9-06BFC6C56457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מציין מיקום של כותרת תחתונה 4">
            <a:extLst>
              <a:ext uri="{FF2B5EF4-FFF2-40B4-BE49-F238E27FC236}">
                <a16:creationId xmlns:a16="http://schemas.microsoft.com/office/drawing/2014/main" id="{E956F5EC-E948-4408-9F64-0657F22C8D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3002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Connecting Thing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0B0DD8D0-7699-4FEA-8339-A0B0FF8F4F0C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tx1"/>
                </a:solidFill>
              </a:rPr>
              <a:t>© ETSI 2019</a:t>
            </a:r>
            <a:endParaRPr lang="he-I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705214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Connecting Thing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838E914-E5C2-4FDA-8DA8-03B57C055929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23" name="Footer Placeholder 3">
            <a:extLst>
              <a:ext uri="{FF2B5EF4-FFF2-40B4-BE49-F238E27FC236}">
                <a16:creationId xmlns:a16="http://schemas.microsoft.com/office/drawing/2014/main" id="{81E0E8EA-F309-45D9-8162-AF34B3A6D15B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מציין מיקום של כותרת תחתונה 4">
            <a:extLst>
              <a:ext uri="{FF2B5EF4-FFF2-40B4-BE49-F238E27FC236}">
                <a16:creationId xmlns:a16="http://schemas.microsoft.com/office/drawing/2014/main" id="{BAD6F975-1E67-4C33-9566-4D46D52FA2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709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קבוצה 18">
            <a:extLst>
              <a:ext uri="{FF2B5EF4-FFF2-40B4-BE49-F238E27FC236}">
                <a16:creationId xmlns:a16="http://schemas.microsoft.com/office/drawing/2014/main" id="{630DADC7-25AE-4B73-A1DD-1C0132BB56CA}"/>
              </a:ext>
            </a:extLst>
          </p:cNvPr>
          <p:cNvGrpSpPr/>
          <p:nvPr userDrawn="1"/>
        </p:nvGrpSpPr>
        <p:grpSpPr>
          <a:xfrm>
            <a:off x="1953901" y="0"/>
            <a:ext cx="7667717" cy="6858001"/>
            <a:chOff x="2731193" y="0"/>
            <a:chExt cx="7667717" cy="6858001"/>
          </a:xfrm>
        </p:grpSpPr>
        <p:sp>
          <p:nvSpPr>
            <p:cNvPr id="20" name="צורה חופשית: צורה 19">
              <a:extLst>
                <a:ext uri="{FF2B5EF4-FFF2-40B4-BE49-F238E27FC236}">
                  <a16:creationId xmlns:a16="http://schemas.microsoft.com/office/drawing/2014/main" id="{17DF4961-DCED-4D2E-A58B-A63307BFE713}"/>
                </a:ext>
              </a:extLst>
            </p:cNvPr>
            <p:cNvSpPr/>
            <p:nvPr userDrawn="1"/>
          </p:nvSpPr>
          <p:spPr>
            <a:xfrm>
              <a:off x="4777558" y="0"/>
              <a:ext cx="4389250" cy="6858000"/>
            </a:xfrm>
            <a:custGeom>
              <a:avLst/>
              <a:gdLst>
                <a:gd name="connsiteX0" fmla="*/ 2039448 w 4389250"/>
                <a:gd name="connsiteY0" fmla="*/ 0 h 6858000"/>
                <a:gd name="connsiteX1" fmla="*/ 2783030 w 4389250"/>
                <a:gd name="connsiteY1" fmla="*/ 0 h 6858000"/>
                <a:gd name="connsiteX2" fmla="*/ 2854818 w 4389250"/>
                <a:gd name="connsiteY2" fmla="*/ 53222 h 6858000"/>
                <a:gd name="connsiteX3" fmla="*/ 4388762 w 4389250"/>
                <a:gd name="connsiteY3" fmla="*/ 2923229 h 6858000"/>
                <a:gd name="connsiteX4" fmla="*/ 692952 w 4389250"/>
                <a:gd name="connsiteY4" fmla="*/ 6796091 h 6858000"/>
                <a:gd name="connsiteX5" fmla="*/ 498457 w 4389250"/>
                <a:gd name="connsiteY5" fmla="*/ 6858000 h 6858000"/>
                <a:gd name="connsiteX6" fmla="*/ 0 w 4389250"/>
                <a:gd name="connsiteY6" fmla="*/ 6858000 h 6858000"/>
                <a:gd name="connsiteX7" fmla="*/ 163544 w 4389250"/>
                <a:gd name="connsiteY7" fmla="*/ 6793240 h 6858000"/>
                <a:gd name="connsiteX8" fmla="*/ 3648163 w 4389250"/>
                <a:gd name="connsiteY8" fmla="*/ 2892256 h 6858000"/>
                <a:gd name="connsiteX9" fmla="*/ 2055949 w 4389250"/>
                <a:gd name="connsiteY9" fmla="*/ 12634 h 6858000"/>
                <a:gd name="connsiteX10" fmla="*/ 2039448 w 4389250"/>
                <a:gd name="connsiteY10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89250" h="6858000">
                  <a:moveTo>
                    <a:pt x="2039448" y="0"/>
                  </a:moveTo>
                  <a:lnTo>
                    <a:pt x="2783030" y="0"/>
                  </a:lnTo>
                  <a:lnTo>
                    <a:pt x="2854818" y="53222"/>
                  </a:lnTo>
                  <a:cubicBezTo>
                    <a:pt x="3715038" y="727088"/>
                    <a:pt x="4367479" y="1656240"/>
                    <a:pt x="4388762" y="2923229"/>
                  </a:cubicBezTo>
                  <a:cubicBezTo>
                    <a:pt x="4425645" y="5114604"/>
                    <a:pt x="2365114" y="6242376"/>
                    <a:pt x="692952" y="6796091"/>
                  </a:cubicBezTo>
                  <a:lnTo>
                    <a:pt x="498457" y="6858000"/>
                  </a:lnTo>
                  <a:lnTo>
                    <a:pt x="0" y="6858000"/>
                  </a:lnTo>
                  <a:lnTo>
                    <a:pt x="163544" y="6793240"/>
                  </a:lnTo>
                  <a:cubicBezTo>
                    <a:pt x="1669864" y="6179291"/>
                    <a:pt x="3711092" y="4949986"/>
                    <a:pt x="3648163" y="2892256"/>
                  </a:cubicBezTo>
                  <a:cubicBezTo>
                    <a:pt x="3610657" y="1644998"/>
                    <a:pt x="2917462" y="702965"/>
                    <a:pt x="2055949" y="12634"/>
                  </a:cubicBezTo>
                  <a:lnTo>
                    <a:pt x="2039448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21" name="צורה חופשית: צורה 20">
              <a:extLst>
                <a:ext uri="{FF2B5EF4-FFF2-40B4-BE49-F238E27FC236}">
                  <a16:creationId xmlns:a16="http://schemas.microsoft.com/office/drawing/2014/main" id="{9F261F25-391E-4495-9F8C-317D9B8B74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1193" y="2"/>
              <a:ext cx="4206981" cy="6857999"/>
            </a:xfrm>
            <a:custGeom>
              <a:avLst/>
              <a:gdLst>
                <a:gd name="connsiteX0" fmla="*/ 2134482 w 4206981"/>
                <a:gd name="connsiteY0" fmla="*/ 0 h 6857999"/>
                <a:gd name="connsiteX1" fmla="*/ 2565507 w 4206981"/>
                <a:gd name="connsiteY1" fmla="*/ 0 h 6857999"/>
                <a:gd name="connsiteX2" fmla="*/ 2607190 w 4206981"/>
                <a:gd name="connsiteY2" fmla="*/ 29852 h 6857999"/>
                <a:gd name="connsiteX3" fmla="*/ 4206859 w 4206981"/>
                <a:gd name="connsiteY3" fmla="*/ 2889873 h 6857999"/>
                <a:gd name="connsiteX4" fmla="*/ 364395 w 4206981"/>
                <a:gd name="connsiteY4" fmla="*/ 6830388 h 6857999"/>
                <a:gd name="connsiteX5" fmla="*/ 280110 w 4206981"/>
                <a:gd name="connsiteY5" fmla="*/ 6857999 h 6857999"/>
                <a:gd name="connsiteX6" fmla="*/ 0 w 4206981"/>
                <a:gd name="connsiteY6" fmla="*/ 6857999 h 6857999"/>
                <a:gd name="connsiteX7" fmla="*/ 67164 w 4206981"/>
                <a:gd name="connsiteY7" fmla="*/ 6831728 h 6857999"/>
                <a:gd name="connsiteX8" fmla="*/ 3516140 w 4206981"/>
                <a:gd name="connsiteY8" fmla="*/ 2908934 h 6857999"/>
                <a:gd name="connsiteX9" fmla="*/ 2319762 w 4206981"/>
                <a:gd name="connsiteY9" fmla="*/ 163793 h 6857999"/>
                <a:gd name="connsiteX10" fmla="*/ 2134482 w 4206981"/>
                <a:gd name="connsiteY10" fmla="*/ 0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06981" h="6857999">
                  <a:moveTo>
                    <a:pt x="2134482" y="0"/>
                  </a:moveTo>
                  <a:lnTo>
                    <a:pt x="2565507" y="0"/>
                  </a:lnTo>
                  <a:lnTo>
                    <a:pt x="2607190" y="29852"/>
                  </a:lnTo>
                  <a:cubicBezTo>
                    <a:pt x="3525928" y="721020"/>
                    <a:pt x="4217577" y="1658697"/>
                    <a:pt x="4206859" y="2889873"/>
                  </a:cubicBezTo>
                  <a:cubicBezTo>
                    <a:pt x="4186902" y="5047419"/>
                    <a:pt x="2074272" y="6248861"/>
                    <a:pt x="364395" y="6830388"/>
                  </a:cubicBezTo>
                  <a:lnTo>
                    <a:pt x="280110" y="6857999"/>
                  </a:lnTo>
                  <a:lnTo>
                    <a:pt x="0" y="6857999"/>
                  </a:lnTo>
                  <a:lnTo>
                    <a:pt x="67164" y="6831728"/>
                  </a:lnTo>
                  <a:cubicBezTo>
                    <a:pt x="1611971" y="6205232"/>
                    <a:pt x="3504906" y="4917315"/>
                    <a:pt x="3516140" y="2908934"/>
                  </a:cubicBezTo>
                  <a:cubicBezTo>
                    <a:pt x="3522095" y="1708731"/>
                    <a:pt x="3017034" y="819374"/>
                    <a:pt x="2319762" y="163793"/>
                  </a:cubicBezTo>
                  <a:lnTo>
                    <a:pt x="2134482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22" name="צורה חופשית: צורה 21">
              <a:extLst>
                <a:ext uri="{FF2B5EF4-FFF2-40B4-BE49-F238E27FC236}">
                  <a16:creationId xmlns:a16="http://schemas.microsoft.com/office/drawing/2014/main" id="{703373F4-4545-463C-90D2-59838D9126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85728" y="1"/>
              <a:ext cx="4093156" cy="6857999"/>
            </a:xfrm>
            <a:custGeom>
              <a:avLst/>
              <a:gdLst>
                <a:gd name="connsiteX0" fmla="*/ 1916065 w 4093156"/>
                <a:gd name="connsiteY0" fmla="*/ 0 h 6857999"/>
                <a:gd name="connsiteX1" fmla="*/ 2481932 w 4093156"/>
                <a:gd name="connsiteY1" fmla="*/ 0 h 6857999"/>
                <a:gd name="connsiteX2" fmla="*/ 2637513 w 4093156"/>
                <a:gd name="connsiteY2" fmla="*/ 119981 h 6857999"/>
                <a:gd name="connsiteX3" fmla="*/ 4093021 w 4093156"/>
                <a:gd name="connsiteY3" fmla="*/ 2889873 h 6857999"/>
                <a:gd name="connsiteX4" fmla="*/ 424957 w 4093156"/>
                <a:gd name="connsiteY4" fmla="*/ 6820408 h 6857999"/>
                <a:gd name="connsiteX5" fmla="*/ 312696 w 4093156"/>
                <a:gd name="connsiteY5" fmla="*/ 6857999 h 6857999"/>
                <a:gd name="connsiteX6" fmla="*/ 0 w 4093156"/>
                <a:gd name="connsiteY6" fmla="*/ 6857999 h 6857999"/>
                <a:gd name="connsiteX7" fmla="*/ 37473 w 4093156"/>
                <a:gd name="connsiteY7" fmla="*/ 6843451 h 6857999"/>
                <a:gd name="connsiteX8" fmla="*/ 3414182 w 4093156"/>
                <a:gd name="connsiteY8" fmla="*/ 2923229 h 6857999"/>
                <a:gd name="connsiteX9" fmla="*/ 1931972 w 4093156"/>
                <a:gd name="connsiteY9" fmla="*/ 12867 h 6857999"/>
                <a:gd name="connsiteX10" fmla="*/ 1916065 w 4093156"/>
                <a:gd name="connsiteY10" fmla="*/ 0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93156" h="6857999">
                  <a:moveTo>
                    <a:pt x="1916065" y="0"/>
                  </a:moveTo>
                  <a:lnTo>
                    <a:pt x="2481932" y="0"/>
                  </a:lnTo>
                  <a:lnTo>
                    <a:pt x="2637513" y="119981"/>
                  </a:lnTo>
                  <a:cubicBezTo>
                    <a:pt x="3461823" y="790118"/>
                    <a:pt x="4082377" y="1693319"/>
                    <a:pt x="4093021" y="2889873"/>
                  </a:cubicBezTo>
                  <a:cubicBezTo>
                    <a:pt x="4112374" y="5087764"/>
                    <a:pt x="2050364" y="6254462"/>
                    <a:pt x="424957" y="6820408"/>
                  </a:cubicBezTo>
                  <a:lnTo>
                    <a:pt x="312696" y="6857999"/>
                  </a:lnTo>
                  <a:lnTo>
                    <a:pt x="0" y="6857999"/>
                  </a:lnTo>
                  <a:lnTo>
                    <a:pt x="37473" y="6843451"/>
                  </a:lnTo>
                  <a:cubicBezTo>
                    <a:pt x="1492772" y="6258553"/>
                    <a:pt x="3443881" y="5043389"/>
                    <a:pt x="3414182" y="2923229"/>
                  </a:cubicBezTo>
                  <a:cubicBezTo>
                    <a:pt x="3397211" y="1658102"/>
                    <a:pt x="2750863" y="707246"/>
                    <a:pt x="1931972" y="12867"/>
                  </a:cubicBezTo>
                  <a:lnTo>
                    <a:pt x="1916065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23" name="צורה חופשית: צורה 22">
              <a:extLst>
                <a:ext uri="{FF2B5EF4-FFF2-40B4-BE49-F238E27FC236}">
                  <a16:creationId xmlns:a16="http://schemas.microsoft.com/office/drawing/2014/main" id="{590407C2-26F7-45D5-BE31-B110BBC520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73203" y="1"/>
              <a:ext cx="2425707" cy="2659585"/>
            </a:xfrm>
            <a:custGeom>
              <a:avLst/>
              <a:gdLst>
                <a:gd name="connsiteX0" fmla="*/ 0 w 2425707"/>
                <a:gd name="connsiteY0" fmla="*/ 0 h 2659585"/>
                <a:gd name="connsiteX1" fmla="*/ 544789 w 2425707"/>
                <a:gd name="connsiteY1" fmla="*/ 0 h 2659585"/>
                <a:gd name="connsiteX2" fmla="*/ 617562 w 2425707"/>
                <a:gd name="connsiteY2" fmla="*/ 48632 h 2659585"/>
                <a:gd name="connsiteX3" fmla="*/ 2425707 w 2425707"/>
                <a:gd name="connsiteY3" fmla="*/ 2659585 h 2659585"/>
                <a:gd name="connsiteX4" fmla="*/ 1558654 w 2425707"/>
                <a:gd name="connsiteY4" fmla="*/ 2659585 h 2659585"/>
                <a:gd name="connsiteX5" fmla="*/ 140026 w 2425707"/>
                <a:gd name="connsiteY5" fmla="*/ 105783 h 2659585"/>
                <a:gd name="connsiteX6" fmla="*/ 0 w 2425707"/>
                <a:gd name="connsiteY6" fmla="*/ 0 h 265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5707" h="2659585">
                  <a:moveTo>
                    <a:pt x="0" y="0"/>
                  </a:moveTo>
                  <a:lnTo>
                    <a:pt x="544789" y="0"/>
                  </a:lnTo>
                  <a:lnTo>
                    <a:pt x="617562" y="48632"/>
                  </a:lnTo>
                  <a:cubicBezTo>
                    <a:pt x="1525571" y="684578"/>
                    <a:pt x="2263581" y="1537343"/>
                    <a:pt x="2425707" y="2659585"/>
                  </a:cubicBezTo>
                  <a:lnTo>
                    <a:pt x="1558654" y="2659585"/>
                  </a:lnTo>
                  <a:cubicBezTo>
                    <a:pt x="1555379" y="1581578"/>
                    <a:pt x="942724" y="742636"/>
                    <a:pt x="140026" y="10578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/>
            </a:p>
          </p:txBody>
        </p:sp>
      </p:grp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C889F92E-54E5-4148-B838-023E4ACC68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62" y="389003"/>
            <a:ext cx="3414056" cy="1400739"/>
          </a:xfrm>
          <a:prstGeom prst="rect">
            <a:avLst/>
          </a:prstGeom>
        </p:spPr>
      </p:pic>
      <p:sp>
        <p:nvSpPr>
          <p:cNvPr id="26" name="מציין מיקום טקסט 46">
            <a:extLst>
              <a:ext uri="{FF2B5EF4-FFF2-40B4-BE49-F238E27FC236}">
                <a16:creationId xmlns:a16="http://schemas.microsoft.com/office/drawing/2014/main" id="{E8764290-FB38-42DB-A451-B6028A7F4A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47315" y="5945551"/>
            <a:ext cx="2037913" cy="36000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0" name="כותרת 1">
            <a:extLst>
              <a:ext uri="{FF2B5EF4-FFF2-40B4-BE49-F238E27FC236}">
                <a16:creationId xmlns:a16="http://schemas.microsoft.com/office/drawing/2014/main" id="{9ABE937E-880A-485B-B24C-45CBD5961E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884" y="2947395"/>
            <a:ext cx="10998774" cy="1330920"/>
          </a:xfrm>
        </p:spPr>
        <p:txBody>
          <a:bodyPr>
            <a:noAutofit/>
          </a:bodyPr>
          <a:lstStyle>
            <a:lvl1pPr algn="ctr">
              <a:lnSpc>
                <a:spcPts val="4400"/>
              </a:lnSpc>
              <a:defRPr sz="4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1" name="מציין מיקום טקסט 46">
            <a:extLst>
              <a:ext uri="{FF2B5EF4-FFF2-40B4-BE49-F238E27FC236}">
                <a16:creationId xmlns:a16="http://schemas.microsoft.com/office/drawing/2014/main" id="{DBBED7A2-FE66-4BAE-B1DF-AE0297E5DF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88591" y="5071255"/>
            <a:ext cx="2880000" cy="325683"/>
          </a:xfrm>
        </p:spPr>
        <p:txBody>
          <a:bodyPr vert="horz" lIns="108878" tIns="54439" rIns="108878" bIns="54439" rtlCol="0">
            <a:noAutofit/>
          </a:bodyPr>
          <a:lstStyle>
            <a:lvl1pPr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Name</a:t>
            </a:r>
          </a:p>
        </p:txBody>
      </p:sp>
      <p:sp>
        <p:nvSpPr>
          <p:cNvPr id="32" name="מציין מיקום טקסט 46">
            <a:extLst>
              <a:ext uri="{FF2B5EF4-FFF2-40B4-BE49-F238E27FC236}">
                <a16:creationId xmlns:a16="http://schemas.microsoft.com/office/drawing/2014/main" id="{04D61B56-6656-4B35-905A-D7A6DE36E9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22942" y="5071255"/>
            <a:ext cx="2880000" cy="325683"/>
          </a:xfrm>
        </p:spPr>
        <p:txBody>
          <a:bodyPr vert="horz" lIns="108878" tIns="54439" rIns="108878" bIns="54439" rtlCol="0">
            <a:noAutofit/>
          </a:bodyPr>
          <a:lstStyle>
            <a:lvl1pPr rtl="0"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Text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3CA7211-2781-4CC7-A862-D01C14DA3256}"/>
              </a:ext>
            </a:extLst>
          </p:cNvPr>
          <p:cNvSpPr txBox="1"/>
          <p:nvPr userDrawn="1"/>
        </p:nvSpPr>
        <p:spPr>
          <a:xfrm>
            <a:off x="2041970" y="5082995"/>
            <a:ext cx="1646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Presented by: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239F56A-2FC9-4842-8E82-805A8A15B5D4}"/>
              </a:ext>
            </a:extLst>
          </p:cNvPr>
          <p:cNvSpPr txBox="1"/>
          <p:nvPr userDrawn="1"/>
        </p:nvSpPr>
        <p:spPr>
          <a:xfrm>
            <a:off x="6591952" y="5082995"/>
            <a:ext cx="681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For: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25BB3E-08E5-45D6-B257-2910811173C9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2020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7200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Public Safety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70D06280-CD97-4941-979E-AAF436D9088F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tx1"/>
                </a:solidFill>
              </a:rPr>
              <a:t>© ETSI 2019</a:t>
            </a:r>
            <a:endParaRPr lang="he-I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760832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Public Safety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7C5ACE5-66CC-4D67-A392-3EC19DA1F02D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5CA478FE-BAB1-4242-9DF7-8A8E6F2A7EAF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מציין מיקום של כותרת תחתונה 4">
            <a:extLst>
              <a:ext uri="{FF2B5EF4-FFF2-40B4-BE49-F238E27FC236}">
                <a16:creationId xmlns:a16="http://schemas.microsoft.com/office/drawing/2014/main" id="{77B3D064-0B08-4DEF-812C-55F4DC3FA3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717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Security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255ABCB7-C237-4670-9356-9FFC5D4DF85E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435188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Securi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7C45AA8-2DD0-41E2-BE70-2C7C2A145571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550B28D8-9AF2-47E9-A96A-1E52D940EB6C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מציין מיקום של כותרת תחתונה 4">
            <a:extLst>
              <a:ext uri="{FF2B5EF4-FFF2-40B4-BE49-F238E27FC236}">
                <a16:creationId xmlns:a16="http://schemas.microsoft.com/office/drawing/2014/main" id="{2071622C-6C1B-4FFB-B420-1523F3F5E8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0079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Home &amp; Offic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18A155C-0803-45F2-A139-AC623E9A07C7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tx1"/>
                </a:solidFill>
              </a:rPr>
              <a:t>© ETSI 2019</a:t>
            </a:r>
            <a:endParaRPr lang="he-I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169190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Home &amp; Offic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D331313-3BBE-4A6D-9604-505212750757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0A27284A-8ECE-4A88-AFAF-5AF6A10A10D6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מציין מיקום של כותרת תחתונה 4">
            <a:extLst>
              <a:ext uri="{FF2B5EF4-FFF2-40B4-BE49-F238E27FC236}">
                <a16:creationId xmlns:a16="http://schemas.microsoft.com/office/drawing/2014/main" id="{80A87F92-419C-4F03-BFE5-7E413A4F5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1986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Transportati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DA3B92E-BBDE-41E6-A2DE-8BABA4892C6E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tx1"/>
                </a:solidFill>
              </a:rPr>
              <a:t>© ETSI 2019</a:t>
            </a:r>
            <a:endParaRPr lang="he-I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634305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Transportati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8C64C3E-A2F1-4A6F-A0E8-59D88562E442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E48E2555-4C5B-47A1-90CE-AC3F189C6114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מציין מיקום של כותרת תחתונה 4">
            <a:extLst>
              <a:ext uri="{FF2B5EF4-FFF2-40B4-BE49-F238E27FC236}">
                <a16:creationId xmlns:a16="http://schemas.microsoft.com/office/drawing/2014/main" id="{C6FC09E2-6FC2-4A1D-8DD8-65860AD989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5072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Wireless System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9F14565-13C1-487B-AFFC-C2EB753F6140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821364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Wireless System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FAB8074-D808-4A01-AA1E-A8C534E20F88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31" name="Footer Placeholder 3">
            <a:extLst>
              <a:ext uri="{FF2B5EF4-FFF2-40B4-BE49-F238E27FC236}">
                <a16:creationId xmlns:a16="http://schemas.microsoft.com/office/drawing/2014/main" id="{C23D0673-7BDC-432D-AD50-39FE9FFF343D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מציין מיקום של כותרת תחתונה 4">
            <a:extLst>
              <a:ext uri="{FF2B5EF4-FFF2-40B4-BE49-F238E27FC236}">
                <a16:creationId xmlns:a16="http://schemas.microsoft.com/office/drawing/2014/main" id="{BD2490F6-CDAD-4FAC-994D-AFDF6DFF33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611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תמונה 10">
            <a:extLst>
              <a:ext uri="{FF2B5EF4-FFF2-40B4-BE49-F238E27FC236}">
                <a16:creationId xmlns:a16="http://schemas.microsoft.com/office/drawing/2014/main" id="{41ED0645-EEA7-4500-A273-D7D147FF9B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723632"/>
            <a:ext cx="12192000" cy="1856941"/>
          </a:xfrm>
          <a:prstGeom prst="rect">
            <a:avLst/>
          </a:prstGeom>
        </p:spPr>
      </p:pic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59" y="274702"/>
            <a:ext cx="8904188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0"/>
            <a:ext cx="8904190" cy="404068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45" name="תמונה 44">
            <a:extLst>
              <a:ext uri="{FF2B5EF4-FFF2-40B4-BE49-F238E27FC236}">
                <a16:creationId xmlns:a16="http://schemas.microsoft.com/office/drawing/2014/main" id="{4522AFBD-9A9E-4F45-B8FE-CE5FB2376C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B10DB2-7748-4164-B8A2-F994322A381A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2020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26445544-3A41-40EE-90C9-7278D1A41F38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מציין מיקום של כותרת תחתונה 4">
            <a:extLst>
              <a:ext uri="{FF2B5EF4-FFF2-40B4-BE49-F238E27FC236}">
                <a16:creationId xmlns:a16="http://schemas.microsoft.com/office/drawing/2014/main" id="{FC31B947-751B-4A09-BE8E-F3985E927E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3975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Network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B4EC85E-377B-49E3-8581-98F4A5FBD684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352702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Network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37112E6-CDF3-4B9F-8343-2D9B2244ABFA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29" name="Footer Placeholder 3">
            <a:extLst>
              <a:ext uri="{FF2B5EF4-FFF2-40B4-BE49-F238E27FC236}">
                <a16:creationId xmlns:a16="http://schemas.microsoft.com/office/drawing/2014/main" id="{11AB7998-3E65-42DE-8F1E-102D673380FB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מציין מיקום של כותרת תחתונה 4">
            <a:extLst>
              <a:ext uri="{FF2B5EF4-FFF2-40B4-BE49-F238E27FC236}">
                <a16:creationId xmlns:a16="http://schemas.microsoft.com/office/drawing/2014/main" id="{91FE33DA-C4E1-4139-A4EE-3CA5644C8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6066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Better Living with IC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2198318-A83B-4CAA-AC54-944AE1ADE984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tx1"/>
                </a:solidFill>
              </a:rPr>
              <a:t>© ETSI 2019</a:t>
            </a:r>
            <a:endParaRPr lang="he-I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734755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Better Living with IC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4B2C10D-7CF2-4423-B418-DAECCC848056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FE4BE3E4-4019-417B-A87C-BA62D650FD51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מציין מיקום של כותרת תחתונה 4">
            <a:extLst>
              <a:ext uri="{FF2B5EF4-FFF2-40B4-BE49-F238E27FC236}">
                <a16:creationId xmlns:a16="http://schemas.microsoft.com/office/drawing/2014/main" id="{7555F6D8-8709-4E49-84D5-FCA164BFDA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6160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Content Delivery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EA376C41-18E2-4529-A444-948176B08AF6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880447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Content Delivery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C86D6A44-F00F-42F7-805C-8413C84C8E8E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44" name="Footer Placeholder 3">
            <a:extLst>
              <a:ext uri="{FF2B5EF4-FFF2-40B4-BE49-F238E27FC236}">
                <a16:creationId xmlns:a16="http://schemas.microsoft.com/office/drawing/2014/main" id="{6C050F15-2D83-433C-973C-99CEEFA96328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מציין מיקום של כותרת תחתונה 4">
            <a:extLst>
              <a:ext uri="{FF2B5EF4-FFF2-40B4-BE49-F238E27FC236}">
                <a16:creationId xmlns:a16="http://schemas.microsoft.com/office/drawing/2014/main" id="{D70FCC3C-D070-495E-A4E9-9CD63D09E7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451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F2461A2C-52BF-4F6E-AC6D-0086E64568D6}"/>
              </a:ext>
            </a:extLst>
          </p:cNvPr>
          <p:cNvCxnSpPr/>
          <p:nvPr userDrawn="1"/>
        </p:nvCxnSpPr>
        <p:spPr>
          <a:xfrm>
            <a:off x="609758" y="1140812"/>
            <a:ext cx="1158224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59" y="274702"/>
            <a:ext cx="9525657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11225625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D9A40441-B7FA-4C56-A9F6-81667400FC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AB85ED7-A3EC-4840-B6B7-F3AAEA6A7EC6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2020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65198F5C-2171-4B1F-A434-2CDEB837F2F1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מציין מיקום של כותרת תחתונה 4">
            <a:extLst>
              <a:ext uri="{FF2B5EF4-FFF2-40B4-BE49-F238E27FC236}">
                <a16:creationId xmlns:a16="http://schemas.microsoft.com/office/drawing/2014/main" id="{8052D5F3-C0B9-4514-B7A2-549305CDD4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413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59" y="274702"/>
            <a:ext cx="9525657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5508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sp>
        <p:nvSpPr>
          <p:cNvPr id="6" name="מציין מיקום תוכן 4">
            <a:extLst>
              <a:ext uri="{FF2B5EF4-FFF2-40B4-BE49-F238E27FC236}">
                <a16:creationId xmlns:a16="http://schemas.microsoft.com/office/drawing/2014/main" id="{C3D68647-40BB-4E40-9D12-4180680B3A9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27384" y="1600571"/>
            <a:ext cx="5508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19F36860-9811-4767-99D7-F50368208E0C}"/>
              </a:ext>
            </a:extLst>
          </p:cNvPr>
          <p:cNvCxnSpPr/>
          <p:nvPr userDrawn="1"/>
        </p:nvCxnSpPr>
        <p:spPr>
          <a:xfrm>
            <a:off x="609758" y="1140812"/>
            <a:ext cx="1158224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תמונה 9">
            <a:extLst>
              <a:ext uri="{FF2B5EF4-FFF2-40B4-BE49-F238E27FC236}">
                <a16:creationId xmlns:a16="http://schemas.microsoft.com/office/drawing/2014/main" id="{4AA17FF7-E86C-4838-AB9C-3F47BB9CAB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8B0F238-C625-43A1-9C2B-130EAD00CCFA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2020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4AFCAF6-F960-4857-B88B-801B85C0EDD4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מציין מיקום של כותרת תחתונה 4">
            <a:extLst>
              <a:ext uri="{FF2B5EF4-FFF2-40B4-BE49-F238E27FC236}">
                <a16:creationId xmlns:a16="http://schemas.microsoft.com/office/drawing/2014/main" id="{18FB610E-9806-493B-9C00-A8FB753631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344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1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5FA8BA-D507-4143-9C90-4DEEE643B2ED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tx1"/>
                </a:solidFill>
              </a:rPr>
              <a:t>© ETSI 2019</a:t>
            </a:r>
            <a:endParaRPr lang="he-I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70480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1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A1F6496-27E9-440D-92D9-60D5EEE5B905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307B9D33-FEF9-4380-BD20-9D29DB9F42DA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AD95CAA0-D765-4A48-BCDB-23B3F8E3B8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913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2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000C9C-5F4A-4137-B5D6-C7CBCBA749CF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tx1"/>
                </a:solidFill>
              </a:rPr>
              <a:t>© ETSI 2019</a:t>
            </a:r>
            <a:endParaRPr lang="he-I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13676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2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B15B2BD-39A7-4F11-A0F9-A8EBC07F4ED4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44E42D40-548C-4F03-B969-9E06A979BE34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44B39FA4-0625-40DB-9345-F9D4DCF460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34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מציין מיקום של כותרת 1">
            <a:extLst>
              <a:ext uri="{FF2B5EF4-FFF2-40B4-BE49-F238E27FC236}">
                <a16:creationId xmlns:a16="http://schemas.microsoft.com/office/drawing/2014/main" id="{2CFED113-5DDD-4FFD-8CCB-BC6D24C55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59" y="274702"/>
            <a:ext cx="9525657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/>
          <a:p>
            <a:r>
              <a:rPr lang="en-US" dirty="0"/>
              <a:t>Click to edit headline style</a:t>
            </a:r>
          </a:p>
        </p:txBody>
      </p:sp>
      <p:sp>
        <p:nvSpPr>
          <p:cNvPr id="24" name="מציין מיקום טקסט 2">
            <a:extLst>
              <a:ext uri="{FF2B5EF4-FFF2-40B4-BE49-F238E27FC236}">
                <a16:creationId xmlns:a16="http://schemas.microsoft.com/office/drawing/2014/main" id="{C17FB1B4-EC1B-4F1E-A23B-7FB39219B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759" y="1600571"/>
            <a:ext cx="11225625" cy="4527011"/>
          </a:xfrm>
          <a:prstGeom prst="rect">
            <a:avLst/>
          </a:prstGeom>
        </p:spPr>
        <p:txBody>
          <a:bodyPr vert="horz" lIns="108878" tIns="54439" rIns="108878" bIns="54439" rtlCol="0">
            <a:noAutofit/>
          </a:bodyPr>
          <a:lstStyle/>
          <a:p>
            <a:pPr lvl="0"/>
            <a:r>
              <a:rPr lang="en-US" dirty="0"/>
              <a:t>First Level Text</a:t>
            </a:r>
            <a:endParaRPr lang="he-IL" dirty="0"/>
          </a:p>
          <a:p>
            <a:pPr lvl="1"/>
            <a:r>
              <a:rPr lang="en-US" dirty="0"/>
              <a:t>First Level Bullet</a:t>
            </a:r>
            <a:endParaRPr lang="he-IL" dirty="0"/>
          </a:p>
          <a:p>
            <a:pPr lvl="2"/>
            <a:r>
              <a:rPr lang="en-US" dirty="0"/>
              <a:t>Second Level Bullet</a:t>
            </a:r>
          </a:p>
          <a:p>
            <a:pPr lvl="3"/>
            <a:r>
              <a:rPr lang="en-US" dirty="0"/>
              <a:t>Third Level Number</a:t>
            </a:r>
            <a:endParaRPr lang="he-IL" dirty="0"/>
          </a:p>
          <a:p>
            <a:pPr lvl="4"/>
            <a:r>
              <a:rPr lang="en-US" dirty="0"/>
              <a:t>First Level Number</a:t>
            </a:r>
          </a:p>
          <a:p>
            <a:pPr lvl="5"/>
            <a:r>
              <a:rPr lang="en-US" dirty="0"/>
              <a:t>Second Level Number</a:t>
            </a:r>
          </a:p>
          <a:p>
            <a:pPr lvl="6"/>
            <a:r>
              <a:rPr lang="en-US" dirty="0"/>
              <a:t>Third Level Number</a:t>
            </a:r>
          </a:p>
          <a:p>
            <a:pPr lvl="7"/>
            <a:r>
              <a:rPr lang="en-US" dirty="0"/>
              <a:t>Note</a:t>
            </a:r>
          </a:p>
        </p:txBody>
      </p:sp>
    </p:spTree>
    <p:extLst>
      <p:ext uri="{BB962C8B-B14F-4D97-AF65-F5344CB8AC3E}">
        <p14:creationId xmlns:p14="http://schemas.microsoft.com/office/powerpoint/2010/main" val="85360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0" r:id="rId2"/>
    <p:sldLayoutId id="2147483801" r:id="rId3"/>
    <p:sldLayoutId id="2147483660" r:id="rId4"/>
    <p:sldLayoutId id="2147483779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10" r:id="rId16"/>
    <p:sldLayoutId id="2147483811" r:id="rId17"/>
    <p:sldLayoutId id="2147483808" r:id="rId18"/>
    <p:sldLayoutId id="2147483809" r:id="rId19"/>
    <p:sldLayoutId id="2147483806" r:id="rId20"/>
    <p:sldLayoutId id="2147483807" r:id="rId21"/>
    <p:sldLayoutId id="2147483804" r:id="rId22"/>
    <p:sldLayoutId id="2147483805" r:id="rId23"/>
    <p:sldLayoutId id="2147483791" r:id="rId24"/>
    <p:sldLayoutId id="2147483799" r:id="rId25"/>
    <p:sldLayoutId id="2147483812" r:id="rId26"/>
    <p:sldLayoutId id="2147483813" r:id="rId27"/>
    <p:sldLayoutId id="2147483814" r:id="rId28"/>
    <p:sldLayoutId id="2147483815" r:id="rId29"/>
    <p:sldLayoutId id="2147483816" r:id="rId30"/>
    <p:sldLayoutId id="2147483817" r:id="rId31"/>
    <p:sldLayoutId id="2147483818" r:id="rId32"/>
    <p:sldLayoutId id="2147483819" r:id="rId33"/>
    <p:sldLayoutId id="2147483820" r:id="rId34"/>
    <p:sldLayoutId id="2147483821" r:id="rId35"/>
  </p:sldLayoutIdLst>
  <p:hf hd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3000" b="0" kern="1200" baseline="0">
          <a:solidFill>
            <a:schemeClr val="accent1"/>
          </a:solidFill>
          <a:latin typeface="+mn-lt"/>
          <a:ea typeface="+mj-ea"/>
          <a:cs typeface="Tahom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800"/>
        </a:spcBef>
        <a:buFont typeface="Wingdings" panose="05000000000000000000" pitchFamily="2" charset="2"/>
        <a:buNone/>
        <a:defRPr sz="2400" kern="1200" baseline="0">
          <a:solidFill>
            <a:schemeClr val="tx1"/>
          </a:solidFill>
          <a:latin typeface="+mn-lt"/>
          <a:ea typeface="+mn-ea"/>
          <a:cs typeface="Tahoma" panose="020B0604030504040204" pitchFamily="34" charset="0"/>
        </a:defRPr>
      </a:lvl1pPr>
      <a:lvl2pPr marL="360000" indent="-360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3"/>
        </a:buClr>
        <a:buSzPct val="93000"/>
        <a:buFontTx/>
        <a:buBlip>
          <a:blip r:embed="rId37"/>
        </a:buBlip>
        <a:defRPr sz="24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2pPr>
      <a:lvl3pPr marL="720000" indent="-36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SzPct val="93000"/>
        <a:buFontTx/>
        <a:buBlip>
          <a:blip r:embed="rId37"/>
        </a:buBlip>
        <a:defRPr sz="20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3pPr>
      <a:lvl4pPr marL="1008000" indent="-288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SzPct val="93000"/>
        <a:buFontTx/>
        <a:buBlip>
          <a:blip r:embed="rId37"/>
        </a:buBlip>
        <a:defRPr sz="18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4pPr>
      <a:lvl5pPr marL="360000" indent="-360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+mj-lt"/>
        <a:buAutoNum type="arabicPeriod"/>
        <a:defRPr sz="24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5pPr>
      <a:lvl6pPr marL="720000" indent="-36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+mj-lt"/>
        <a:buAutoNum type="arabicParenR"/>
        <a:defRPr sz="20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6pPr>
      <a:lvl7pPr marL="1008000" indent="-288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Font typeface="+mj-lt"/>
        <a:buAutoNum type="alphaLcParenR"/>
        <a:defRPr sz="18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7pPr>
      <a:lvl8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6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3960" userDrawn="1">
          <p15:clr>
            <a:srgbClr val="F26B43"/>
          </p15:clr>
        </p15:guide>
        <p15:guide id="3" orient="horz" pos="345" userDrawn="1">
          <p15:clr>
            <a:srgbClr val="F26B43"/>
          </p15:clr>
        </p15:guide>
        <p15:guide id="4" pos="336" userDrawn="1">
          <p15:clr>
            <a:srgbClr val="F26B43"/>
          </p15:clr>
        </p15:guide>
        <p15:guide id="5" pos="7334" userDrawn="1">
          <p15:clr>
            <a:srgbClr val="F26B43"/>
          </p15:clr>
        </p15:guide>
        <p15:guide id="6" orient="horz" pos="1192" userDrawn="1">
          <p15:clr>
            <a:srgbClr val="A4A3A4"/>
          </p15:clr>
        </p15:guide>
        <p15:guide id="7" orient="horz" pos="960" userDrawn="1">
          <p15:clr>
            <a:srgbClr val="A4A3A4"/>
          </p15:clr>
        </p15:guide>
        <p15:guide id="9" orient="horz" pos="1420" userDrawn="1">
          <p15:clr>
            <a:srgbClr val="A4A3A4"/>
          </p15:clr>
        </p15:guide>
        <p15:guide id="12" orient="horz" pos="2160" userDrawn="1">
          <p15:clr>
            <a:srgbClr val="A4A3A4"/>
          </p15:clr>
        </p15:guide>
        <p15:guide id="13" orient="horz" pos="632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forge.etsi.org/rep/3GPP/SA5/data-models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forge.etsi.org/rep/3GPP/SA3LI/wikis/Making%20a%20CR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forge.etsi.org/bugzilla" TargetMode="External"/><Relationship Id="rId3" Type="http://schemas.openxmlformats.org/officeDocument/2006/relationships/hyperlink" Target="https://stackoverflow.com/questions/315911/git-for-beginners-the-definitive-practical-guide" TargetMode="External"/><Relationship Id="rId7" Type="http://schemas.openxmlformats.org/officeDocument/2006/relationships/hyperlink" Target="https://forge.etsi.org/wiki/index.php?title=3GPP_Forge_FAQ" TargetMode="External"/><Relationship Id="rId2" Type="http://schemas.openxmlformats.org/officeDocument/2006/relationships/hyperlink" Target="https://git-scm.com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forge.etsi.org/wiki/index.php/ETSI_Forge_for_3GPP_APIs" TargetMode="External"/><Relationship Id="rId5" Type="http://schemas.openxmlformats.org/officeDocument/2006/relationships/hyperlink" Target="https://forge.etsi.org/wiki/index.php" TargetMode="External"/><Relationship Id="rId10" Type="http://schemas.openxmlformats.org/officeDocument/2006/relationships/hyperlink" Target="https://forge.etsi.org/rep/forge-tools/openapi-tools" TargetMode="External"/><Relationship Id="rId4" Type="http://schemas.openxmlformats.org/officeDocument/2006/relationships/hyperlink" Target="https://docs.gitlab.com/" TargetMode="External"/><Relationship Id="rId9" Type="http://schemas.openxmlformats.org/officeDocument/2006/relationships/hyperlink" Target="https://forge.etsi.org/rep/forge-tools/3gpp-scripts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OpenAPI_Specification" TargetMode="External"/><Relationship Id="rId2" Type="http://schemas.openxmlformats.org/officeDocument/2006/relationships/hyperlink" Target="https://en.wikipedia.org/wiki/YAML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en.wikipedia.org/wiki/YANG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hyperlink" Target="https://forge.etsi.org/swagger/editor/?url=https://forge.etsi.org/rep/etsi-cti-admin/openapi-example/raw/master/door-control-example.ya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forge.3gpp.org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hyperlink" Target="https://forge.etsi.org/rep/3GPP/openapis-playground/blob/master/README.md" TargetMode="Externa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hyperlink" Target="https://forge.etsi.org/rep/3GPP/openapis-playground/network/master" TargetMode="Externa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hyperlink" Target="https://forge.etsi.org/rep/3GPP/openapis-playground/compare/REL-15...Rel15-draft-CT86" TargetMode="Externa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hyperlink" Target="https://forge.etsi.org/swagger/ui/?url=https://forge.etsi.org/rep/3GPP/openapis-playground/raw/master/TS29510_Nnrf_NFManagement.yaml" TargetMode="Externa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-scm.com/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itlab.com/ee/user/permissions.html" TargetMode="External"/><Relationship Id="rId2" Type="http://schemas.openxmlformats.org/officeDocument/2006/relationships/hyperlink" Target="https://forge.etsi.org/rep/users/sign_in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itlab.com/ee/user/permissions.html" TargetMode="External"/><Relationship Id="rId2" Type="http://schemas.openxmlformats.org/officeDocument/2006/relationships/hyperlink" Target="https://forge.etsi.org/rep/users/sign_in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70EFC105-4126-4095-9808-AAFCC9AA83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30.04.2020</a:t>
            </a: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4A59707F-057E-4A2B-8139-5C96DDFC9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613" y="2770089"/>
            <a:ext cx="10998774" cy="1330920"/>
          </a:xfrm>
        </p:spPr>
        <p:txBody>
          <a:bodyPr/>
          <a:lstStyle/>
          <a:p>
            <a:r>
              <a:rPr lang="en-US" dirty="0"/>
              <a:t>3GPP SA5 Forge Tutorial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83F8D3C-4FCC-45C2-A491-65EFF4E00A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ETSI CTI</a:t>
            </a:r>
          </a:p>
        </p:txBody>
      </p:sp>
      <p:sp>
        <p:nvSpPr>
          <p:cNvPr id="9" name="מציין מיקום טקסט 8">
            <a:extLst>
              <a:ext uri="{FF2B5EF4-FFF2-40B4-BE49-F238E27FC236}">
                <a16:creationId xmlns:a16="http://schemas.microsoft.com/office/drawing/2014/main" id="{E0D95049-F654-46FF-8E98-336BBC643B9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3GPP SA</a:t>
            </a:r>
          </a:p>
        </p:txBody>
      </p:sp>
    </p:spTree>
    <p:extLst>
      <p:ext uri="{BB962C8B-B14F-4D97-AF65-F5344CB8AC3E}">
        <p14:creationId xmlns:p14="http://schemas.microsoft.com/office/powerpoint/2010/main" val="2909588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84C6E-75B2-4D63-B02C-BA2B21F66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Subscribe to be notified for events on a  project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953737-8626-4FD6-A4F3-15C181F1AC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A6DD8C-50AD-45B3-9002-80E79A49A44C}"/>
              </a:ext>
            </a:extLst>
          </p:cNvPr>
          <p:cNvSpPr/>
          <p:nvPr/>
        </p:nvSpPr>
        <p:spPr>
          <a:xfrm>
            <a:off x="8239956" y="1359076"/>
            <a:ext cx="1895460" cy="147732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/>
            <a:r>
              <a:rPr lang="en-GB" dirty="0"/>
              <a:t>Subscribe to New Merge requests for the project </a:t>
            </a:r>
            <a:r>
              <a:rPr lang="en-GB" b="1" dirty="0"/>
              <a:t>SA5 Data Models</a:t>
            </a:r>
          </a:p>
          <a:p>
            <a:pPr marL="0" lvl="1"/>
            <a:r>
              <a:rPr lang="en-GB" dirty="0"/>
              <a:t>(</a:t>
            </a:r>
            <a:r>
              <a:rPr lang="en-GB" dirty="0">
                <a:hlinkClick r:id="rId2"/>
              </a:rPr>
              <a:t>Link</a:t>
            </a:r>
            <a:r>
              <a:rPr lang="en-GB" dirty="0"/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C8AFF7-D212-445D-9C5B-EFDD191E95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455" b="18381"/>
          <a:stretch/>
        </p:blipFill>
        <p:spPr>
          <a:xfrm>
            <a:off x="4308681" y="1359076"/>
            <a:ext cx="3021761" cy="48597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ED7149B-FB58-4C1F-B4A8-BDC2EBC76366}"/>
              </a:ext>
            </a:extLst>
          </p:cNvPr>
          <p:cNvSpPr/>
          <p:nvPr/>
        </p:nvSpPr>
        <p:spPr>
          <a:xfrm>
            <a:off x="4308681" y="1242053"/>
            <a:ext cx="919521" cy="746341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A6F419-010E-4712-A315-A51D46B8963C}"/>
              </a:ext>
            </a:extLst>
          </p:cNvPr>
          <p:cNvSpPr txBox="1"/>
          <p:nvPr/>
        </p:nvSpPr>
        <p:spPr>
          <a:xfrm>
            <a:off x="609759" y="1359076"/>
            <a:ext cx="30478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1. Click the bell button (top right of the page)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7D876C-ED2B-40AD-91FC-C09B68B703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43" t="1562" b="3037"/>
          <a:stretch/>
        </p:blipFill>
        <p:spPr>
          <a:xfrm>
            <a:off x="4226481" y="2089635"/>
            <a:ext cx="3103961" cy="3962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3A23865-5AA4-4642-86EA-40FD377F078B}"/>
              </a:ext>
            </a:extLst>
          </p:cNvPr>
          <p:cNvSpPr txBox="1"/>
          <p:nvPr/>
        </p:nvSpPr>
        <p:spPr>
          <a:xfrm>
            <a:off x="609758" y="2583286"/>
            <a:ext cx="3047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2. Click “</a:t>
            </a:r>
            <a:r>
              <a:rPr lang="en-GB" sz="2400" b="1" dirty="0">
                <a:solidFill>
                  <a:schemeClr val="tx2"/>
                </a:solidFill>
              </a:rPr>
              <a:t>Custom</a:t>
            </a:r>
            <a:r>
              <a:rPr lang="en-GB" sz="2400" dirty="0">
                <a:solidFill>
                  <a:schemeClr val="tx2"/>
                </a:solidFill>
              </a:rPr>
              <a:t>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16B030-8743-44B2-B120-1D0417C3D1BA}"/>
              </a:ext>
            </a:extLst>
          </p:cNvPr>
          <p:cNvSpPr txBox="1"/>
          <p:nvPr/>
        </p:nvSpPr>
        <p:spPr>
          <a:xfrm>
            <a:off x="609757" y="3534071"/>
            <a:ext cx="30478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3. Select the events you want to subscribe to</a:t>
            </a:r>
          </a:p>
        </p:txBody>
      </p:sp>
    </p:spTree>
    <p:extLst>
      <p:ext uri="{BB962C8B-B14F-4D97-AF65-F5344CB8AC3E}">
        <p14:creationId xmlns:p14="http://schemas.microsoft.com/office/powerpoint/2010/main" val="1637674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84C6E-75B2-4D63-B02C-BA2B21F66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Navigate within the project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953737-8626-4FD6-A4F3-15C181F1AC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E67AC83-1024-47E5-B184-1A5E50602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2414" y="1655107"/>
            <a:ext cx="6747038" cy="450571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DAEB594-36B0-4FA7-8035-707200243ED2}"/>
              </a:ext>
            </a:extLst>
          </p:cNvPr>
          <p:cNvSpPr/>
          <p:nvPr/>
        </p:nvSpPr>
        <p:spPr>
          <a:xfrm>
            <a:off x="5001464" y="1884447"/>
            <a:ext cx="1184674" cy="349758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FBFC5F-3D72-4C28-A30A-A6EF083C0AF7}"/>
              </a:ext>
            </a:extLst>
          </p:cNvPr>
          <p:cNvSpPr/>
          <p:nvPr/>
        </p:nvSpPr>
        <p:spPr>
          <a:xfrm>
            <a:off x="5001464" y="3332247"/>
            <a:ext cx="1184674" cy="2438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70437E-17D9-4FBF-9630-6ADDBFA16853}"/>
              </a:ext>
            </a:extLst>
          </p:cNvPr>
          <p:cNvSpPr/>
          <p:nvPr/>
        </p:nvSpPr>
        <p:spPr>
          <a:xfrm>
            <a:off x="5001464" y="5023887"/>
            <a:ext cx="1184674" cy="2438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7E9D11-A524-40D3-A55D-1034E9F1672E}"/>
              </a:ext>
            </a:extLst>
          </p:cNvPr>
          <p:cNvSpPr/>
          <p:nvPr/>
        </p:nvSpPr>
        <p:spPr>
          <a:xfrm>
            <a:off x="6285198" y="1884447"/>
            <a:ext cx="5444254" cy="9296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9B0F71-7056-489A-A6FC-3528BAD167BA}"/>
              </a:ext>
            </a:extLst>
          </p:cNvPr>
          <p:cNvSpPr/>
          <p:nvPr/>
        </p:nvSpPr>
        <p:spPr>
          <a:xfrm>
            <a:off x="6285198" y="2884218"/>
            <a:ext cx="5444254" cy="32766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CC48206-D567-4B63-A367-DDAD7A486E9A}"/>
              </a:ext>
            </a:extLst>
          </p:cNvPr>
          <p:cNvSpPr/>
          <p:nvPr/>
        </p:nvSpPr>
        <p:spPr>
          <a:xfrm>
            <a:off x="6308058" y="2890938"/>
            <a:ext cx="960120" cy="35748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11AC9C-FCB1-4999-90DA-8A8620AD72C7}"/>
              </a:ext>
            </a:extLst>
          </p:cNvPr>
          <p:cNvSpPr/>
          <p:nvPr/>
        </p:nvSpPr>
        <p:spPr>
          <a:xfrm>
            <a:off x="4624854" y="1842218"/>
            <a:ext cx="433524" cy="36576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2BBEF0-A5EA-40D2-B309-6FD57B9EBCEF}"/>
              </a:ext>
            </a:extLst>
          </p:cNvPr>
          <p:cNvSpPr/>
          <p:nvPr/>
        </p:nvSpPr>
        <p:spPr>
          <a:xfrm>
            <a:off x="4586754" y="3246362"/>
            <a:ext cx="433524" cy="36576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B1CD8B-CBBD-46E9-A51D-A36C9C361F48}"/>
              </a:ext>
            </a:extLst>
          </p:cNvPr>
          <p:cNvSpPr/>
          <p:nvPr/>
        </p:nvSpPr>
        <p:spPr>
          <a:xfrm>
            <a:off x="4577347" y="4962927"/>
            <a:ext cx="433524" cy="36576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0DF293-35DF-461D-8142-261DED26EE4F}"/>
              </a:ext>
            </a:extLst>
          </p:cNvPr>
          <p:cNvSpPr/>
          <p:nvPr/>
        </p:nvSpPr>
        <p:spPr>
          <a:xfrm>
            <a:off x="9105414" y="1905242"/>
            <a:ext cx="433524" cy="36576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97A4C8-722B-4FA6-AC01-E69F3F30118B}"/>
              </a:ext>
            </a:extLst>
          </p:cNvPr>
          <p:cNvSpPr/>
          <p:nvPr/>
        </p:nvSpPr>
        <p:spPr>
          <a:xfrm>
            <a:off x="8890847" y="2882486"/>
            <a:ext cx="433524" cy="36576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E2BD1F-3A6D-4299-AEE2-88F8C3898A77}"/>
              </a:ext>
            </a:extLst>
          </p:cNvPr>
          <p:cNvSpPr/>
          <p:nvPr/>
        </p:nvSpPr>
        <p:spPr>
          <a:xfrm>
            <a:off x="7045583" y="3148549"/>
            <a:ext cx="410664" cy="30561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BEE2597-F444-4DEF-9F93-ADE35E579BAB}"/>
              </a:ext>
            </a:extLst>
          </p:cNvPr>
          <p:cNvSpPr txBox="1"/>
          <p:nvPr/>
        </p:nvSpPr>
        <p:spPr>
          <a:xfrm>
            <a:off x="597395" y="1254755"/>
            <a:ext cx="388089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GB" sz="2400" dirty="0">
                <a:solidFill>
                  <a:schemeClr val="tx2"/>
                </a:solidFill>
              </a:rPr>
              <a:t>Project menu</a:t>
            </a:r>
          </a:p>
          <a:p>
            <a:pPr marL="457200" indent="-457200">
              <a:buAutoNum type="arabicPeriod"/>
            </a:pPr>
            <a:r>
              <a:rPr lang="en-GB" sz="2400" dirty="0">
                <a:solidFill>
                  <a:schemeClr val="tx2"/>
                </a:solidFill>
              </a:rPr>
              <a:t>Repository information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Branches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Tags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History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tx2"/>
                </a:solidFill>
              </a:rPr>
              <a:t>Settings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Including members of the project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tx2"/>
                </a:solidFill>
              </a:rPr>
              <a:t>Main information and main actions (clone, subscribe)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tx2"/>
                </a:solidFill>
              </a:rPr>
              <a:t>Files view on the </a:t>
            </a:r>
            <a:r>
              <a:rPr lang="en-GB" sz="2400" b="1" dirty="0">
                <a:solidFill>
                  <a:schemeClr val="tx2"/>
                </a:solidFill>
              </a:rPr>
              <a:t>current open version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tx2"/>
                </a:solidFill>
              </a:rPr>
              <a:t>Version selector (</a:t>
            </a:r>
            <a:r>
              <a:rPr lang="en-GB" sz="2400" dirty="0" err="1">
                <a:solidFill>
                  <a:schemeClr val="tx2"/>
                </a:solidFill>
              </a:rPr>
              <a:t>branchs</a:t>
            </a:r>
            <a:r>
              <a:rPr lang="en-GB" sz="2400" dirty="0">
                <a:solidFill>
                  <a:schemeClr val="tx2"/>
                </a:solidFill>
              </a:rPr>
              <a:t>/tags)</a:t>
            </a:r>
          </a:p>
          <a:p>
            <a:pPr marL="457200" indent="-457200">
              <a:buAutoNum type="arabicPeriod"/>
            </a:pP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8310657-F334-47A3-AB8D-5F8AC69F08B8}"/>
              </a:ext>
            </a:extLst>
          </p:cNvPr>
          <p:cNvSpPr/>
          <p:nvPr/>
        </p:nvSpPr>
        <p:spPr>
          <a:xfrm>
            <a:off x="7481775" y="6318864"/>
            <a:ext cx="3680802" cy="36933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/>
            <a:r>
              <a:rPr lang="en-GB" dirty="0"/>
              <a:t>Visit the ‘patch-1’ branch</a:t>
            </a:r>
          </a:p>
        </p:txBody>
      </p:sp>
    </p:spTree>
    <p:extLst>
      <p:ext uri="{BB962C8B-B14F-4D97-AF65-F5344CB8AC3E}">
        <p14:creationId xmlns:p14="http://schemas.microsoft.com/office/powerpoint/2010/main" val="2668419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84C6E-75B2-4D63-B02C-BA2B21F66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CRs in Forge: Merge requests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953737-8626-4FD6-A4F3-15C181F1AC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  <p:sp>
        <p:nvSpPr>
          <p:cNvPr id="11" name="מציין מיקום תוכן 5">
            <a:extLst>
              <a:ext uri="{FF2B5EF4-FFF2-40B4-BE49-F238E27FC236}">
                <a16:creationId xmlns:a16="http://schemas.microsoft.com/office/drawing/2014/main" id="{9FC5E0DD-3974-4F9D-BFB9-7FF3A5E5CEC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759" y="1305143"/>
            <a:ext cx="10043445" cy="4680000"/>
          </a:xfrm>
        </p:spPr>
        <p:txBody>
          <a:bodyPr/>
          <a:lstStyle/>
          <a:p>
            <a:pPr lvl="1"/>
            <a:r>
              <a:rPr lang="en-GB" sz="2800" dirty="0"/>
              <a:t>A tool to ask integration (merge) of a branch into another one</a:t>
            </a:r>
          </a:p>
          <a:p>
            <a:pPr lvl="1"/>
            <a:r>
              <a:rPr lang="en-GB" sz="2800" dirty="0"/>
              <a:t>Allows review and discussion before the changes are integrated</a:t>
            </a:r>
          </a:p>
          <a:p>
            <a:pPr lvl="2"/>
            <a:r>
              <a:rPr lang="en-GB" sz="2400" dirty="0"/>
              <a:t>The Merge Requests is “attached to a branch”</a:t>
            </a:r>
          </a:p>
          <a:p>
            <a:pPr lvl="2"/>
            <a:r>
              <a:rPr lang="en-GB" sz="2400" dirty="0"/>
              <a:t>If the branch evolves, the changes in the merge requests are updated</a:t>
            </a:r>
          </a:p>
          <a:p>
            <a:pPr lvl="1"/>
            <a:r>
              <a:rPr lang="en-GB" sz="2800" dirty="0"/>
              <a:t>MR may be “merged” or “closed” (i.e. discarded)</a:t>
            </a:r>
          </a:p>
          <a:p>
            <a:pPr marL="360000" lvl="2" indent="0">
              <a:buNone/>
            </a:pPr>
            <a:endParaRPr lang="en-GB" sz="2400" dirty="0"/>
          </a:p>
          <a:p>
            <a:pPr lvl="1"/>
            <a:r>
              <a:rPr lang="en-GB" sz="2800" dirty="0"/>
              <a:t>Tutorial available from SA3 delegates</a:t>
            </a:r>
          </a:p>
          <a:p>
            <a:pPr lvl="2"/>
            <a:r>
              <a:rPr lang="en-GB" sz="2400" dirty="0">
                <a:hlinkClick r:id="rId2"/>
              </a:rPr>
              <a:t>https://forge.etsi.org/rep/3GPP/SA3LI/wikis/Making%20a%20CR</a:t>
            </a:r>
            <a:r>
              <a:rPr lang="en-GB" sz="2400" dirty="0"/>
              <a:t> </a:t>
            </a:r>
          </a:p>
          <a:p>
            <a:pPr marL="360000" lvl="2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951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84C6E-75B2-4D63-B02C-BA2B21F66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CRs: Step 2 - Go to the "Branches" page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953737-8626-4FD6-A4F3-15C181F1AC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  <p:pic>
        <p:nvPicPr>
          <p:cNvPr id="5" name="Picture 2" descr="Branch menu item">
            <a:extLst>
              <a:ext uri="{FF2B5EF4-FFF2-40B4-BE49-F238E27FC236}">
                <a16:creationId xmlns:a16="http://schemas.microsoft.com/office/drawing/2014/main" id="{D760B8EE-5C3C-4061-8E8E-248B64C57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44" y="1302271"/>
            <a:ext cx="4114800" cy="528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977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84C6E-75B2-4D63-B02C-BA2B21F66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CRs: Step 3 - Make a new branch for your CR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953737-8626-4FD6-A4F3-15C181F1AC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  <p:pic>
        <p:nvPicPr>
          <p:cNvPr id="5" name="Picture 2" descr="New branch button">
            <a:extLst>
              <a:ext uri="{FF2B5EF4-FFF2-40B4-BE49-F238E27FC236}">
                <a16:creationId xmlns:a16="http://schemas.microsoft.com/office/drawing/2014/main" id="{5031A199-2991-4D4B-9D89-74F513045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96" y="1702009"/>
            <a:ext cx="10329208" cy="345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663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84C6E-75B2-4D63-B02C-BA2B21F66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CRs: Step 4 - Supply details for your new branch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953737-8626-4FD6-A4F3-15C181F1AC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  <p:sp>
        <p:nvSpPr>
          <p:cNvPr id="5" name="מציין מיקום תוכן 5">
            <a:extLst>
              <a:ext uri="{FF2B5EF4-FFF2-40B4-BE49-F238E27FC236}">
                <a16:creationId xmlns:a16="http://schemas.microsoft.com/office/drawing/2014/main" id="{600718BA-61EC-44B2-B09F-BC93065E14B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759" y="1264510"/>
            <a:ext cx="11308703" cy="4680000"/>
          </a:xfrm>
        </p:spPr>
        <p:txBody>
          <a:bodyPr/>
          <a:lstStyle/>
          <a:p>
            <a:pPr lvl="1"/>
            <a:r>
              <a:rPr lang="en-GB" sz="2800" u="sng" dirty="0"/>
              <a:t>Branch name</a:t>
            </a:r>
          </a:p>
          <a:p>
            <a:pPr lvl="2"/>
            <a:r>
              <a:rPr lang="en-GB" sz="2400" dirty="0"/>
              <a:t>Shall be unique</a:t>
            </a:r>
          </a:p>
          <a:p>
            <a:pPr lvl="2"/>
            <a:r>
              <a:rPr lang="en-GB" sz="2400" dirty="0"/>
              <a:t>Should be clearly mapped onto the group’s work</a:t>
            </a:r>
          </a:p>
          <a:p>
            <a:pPr lvl="2"/>
            <a:r>
              <a:rPr lang="en-GB" sz="2400" dirty="0"/>
              <a:t>E.g. r15/</a:t>
            </a:r>
            <a:r>
              <a:rPr lang="en-GB" sz="2400" dirty="0" err="1"/>
              <a:t>cr</a:t>
            </a:r>
            <a:r>
              <a:rPr lang="en-GB" sz="2400" dirty="0"/>
              <a:t>/1234</a:t>
            </a:r>
          </a:p>
          <a:p>
            <a:pPr lvl="1"/>
            <a:r>
              <a:rPr lang="en-GB" sz="2800" u="sng" dirty="0"/>
              <a:t>Create from</a:t>
            </a:r>
          </a:p>
          <a:p>
            <a:pPr lvl="2"/>
            <a:r>
              <a:rPr lang="en-GB" sz="2400" dirty="0"/>
              <a:t>The starting point for your work</a:t>
            </a:r>
          </a:p>
          <a:p>
            <a:pPr lvl="2"/>
            <a:r>
              <a:rPr lang="en-GB" sz="2400" dirty="0"/>
              <a:t>Shall be set correctly (e.g. you shall not use r15 as a basis for r16 CRs)</a:t>
            </a:r>
          </a:p>
          <a:p>
            <a:pPr lvl="2"/>
            <a:r>
              <a:rPr lang="en-GB" sz="2400" dirty="0"/>
              <a:t>E.g. use a meeting branch as a starting point for all CRs</a:t>
            </a:r>
          </a:p>
          <a:p>
            <a:pPr lvl="3"/>
            <a:r>
              <a:rPr lang="en-GB" sz="2200" dirty="0"/>
              <a:t>E.g. r15/meeting/123</a:t>
            </a:r>
          </a:p>
          <a:p>
            <a:pPr lvl="2"/>
            <a:r>
              <a:rPr lang="en-GB" sz="2400" dirty="0"/>
              <a:t>Contact Rapporteur or Technical Office if need help</a:t>
            </a:r>
          </a:p>
        </p:txBody>
      </p:sp>
    </p:spTree>
    <p:extLst>
      <p:ext uri="{BB962C8B-B14F-4D97-AF65-F5344CB8AC3E}">
        <p14:creationId xmlns:p14="http://schemas.microsoft.com/office/powerpoint/2010/main" val="33016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84C6E-75B2-4D63-B02C-BA2B21F66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CRs: Step 5 - Make some changes!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953737-8626-4FD6-A4F3-15C181F1AC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  <p:pic>
        <p:nvPicPr>
          <p:cNvPr id="4098" name="Picture 2" descr="Editing a file">
            <a:extLst>
              <a:ext uri="{FF2B5EF4-FFF2-40B4-BE49-F238E27FC236}">
                <a16:creationId xmlns:a16="http://schemas.microsoft.com/office/drawing/2014/main" id="{5CD76817-A985-4F81-AE7E-C69A9B2454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42"/>
          <a:stretch/>
        </p:blipFill>
        <p:spPr bwMode="auto">
          <a:xfrm>
            <a:off x="5818413" y="3930913"/>
            <a:ext cx="6094150" cy="201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ציין מיקום תוכן 5">
            <a:extLst>
              <a:ext uri="{FF2B5EF4-FFF2-40B4-BE49-F238E27FC236}">
                <a16:creationId xmlns:a16="http://schemas.microsoft.com/office/drawing/2014/main" id="{F77FACAD-0536-4515-B98D-45BD74B5FC0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759" y="1264510"/>
            <a:ext cx="5196237" cy="4680000"/>
          </a:xfrm>
        </p:spPr>
        <p:txBody>
          <a:bodyPr/>
          <a:lstStyle/>
          <a:p>
            <a:pPr lvl="1"/>
            <a:r>
              <a:rPr lang="en-GB" sz="2800" dirty="0"/>
              <a:t>Different ways</a:t>
            </a:r>
          </a:p>
          <a:p>
            <a:pPr lvl="2"/>
            <a:r>
              <a:rPr lang="en-GB" sz="2400" dirty="0"/>
              <a:t>Locally and upload via git</a:t>
            </a:r>
          </a:p>
          <a:p>
            <a:pPr lvl="2"/>
            <a:r>
              <a:rPr lang="en-GB" sz="2400" dirty="0"/>
              <a:t>The Web Interface (easier)</a:t>
            </a:r>
          </a:p>
          <a:p>
            <a:pPr lvl="1"/>
            <a:r>
              <a:rPr lang="en-GB" sz="2800" dirty="0"/>
              <a:t>Via web interface</a:t>
            </a:r>
          </a:p>
          <a:p>
            <a:pPr lvl="2"/>
            <a:r>
              <a:rPr lang="en-GB" sz="2400" dirty="0"/>
              <a:t>Make sure you are on the newly create branch!</a:t>
            </a:r>
          </a:p>
          <a:p>
            <a:pPr lvl="2"/>
            <a:r>
              <a:rPr lang="en-GB" sz="2400" dirty="0"/>
              <a:t>Use either</a:t>
            </a:r>
          </a:p>
          <a:p>
            <a:pPr lvl="3"/>
            <a:r>
              <a:rPr lang="en-GB" sz="2200" dirty="0"/>
              <a:t>Edit button (easier)</a:t>
            </a:r>
          </a:p>
          <a:p>
            <a:pPr lvl="3"/>
            <a:r>
              <a:rPr lang="en-GB" sz="2200" dirty="0"/>
              <a:t>Web IDE</a:t>
            </a:r>
            <a:endParaRPr lang="en-GB" sz="2400" dirty="0"/>
          </a:p>
        </p:txBody>
      </p:sp>
      <p:pic>
        <p:nvPicPr>
          <p:cNvPr id="4100" name="Picture 4" descr="Selecting the right branch">
            <a:extLst>
              <a:ext uri="{FF2B5EF4-FFF2-40B4-BE49-F238E27FC236}">
                <a16:creationId xmlns:a16="http://schemas.microsoft.com/office/drawing/2014/main" id="{C94711D9-43A5-46BB-890B-91E547568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413" y="1264510"/>
            <a:ext cx="6094150" cy="226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2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84C6E-75B2-4D63-B02C-BA2B21F66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CRs: Step 6 - Commit your changes (via Edit Button)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953737-8626-4FD6-A4F3-15C181F1AC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 dirty="0"/>
              <a:t>ADD SECTION NAME</a:t>
            </a:r>
          </a:p>
        </p:txBody>
      </p:sp>
      <p:pic>
        <p:nvPicPr>
          <p:cNvPr id="5122" name="Picture 2" descr="Commit">
            <a:extLst>
              <a:ext uri="{FF2B5EF4-FFF2-40B4-BE49-F238E27FC236}">
                <a16:creationId xmlns:a16="http://schemas.microsoft.com/office/drawing/2014/main" id="{5006B134-790D-40ED-B828-157FC15A0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984" y="1264510"/>
            <a:ext cx="6189364" cy="31192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I/CD icon">
            <a:extLst>
              <a:ext uri="{FF2B5EF4-FFF2-40B4-BE49-F238E27FC236}">
                <a16:creationId xmlns:a16="http://schemas.microsoft.com/office/drawing/2014/main" id="{1912C1EA-E95D-4BFC-B507-2C4A4FFE4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983" y="4655894"/>
            <a:ext cx="6189365" cy="16908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F8C1460B-A942-487C-AF02-CE0BAF74A92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760" y="1264510"/>
            <a:ext cx="4943224" cy="4680000"/>
          </a:xfrm>
        </p:spPr>
        <p:txBody>
          <a:bodyPr/>
          <a:lstStyle/>
          <a:p>
            <a:pPr lvl="1"/>
            <a:r>
              <a:rPr lang="en-GB" sz="2800" dirty="0"/>
              <a:t>Important info to be provided</a:t>
            </a:r>
          </a:p>
          <a:p>
            <a:pPr lvl="2"/>
            <a:r>
              <a:rPr lang="en-GB" sz="2400" b="1" dirty="0"/>
              <a:t>Message</a:t>
            </a:r>
          </a:p>
          <a:p>
            <a:pPr lvl="2"/>
            <a:r>
              <a:rPr lang="en-GB" sz="2400" b="1" dirty="0"/>
              <a:t>Target Branch</a:t>
            </a:r>
          </a:p>
          <a:p>
            <a:pPr marL="360000" lvl="2" indent="0">
              <a:buNone/>
            </a:pPr>
            <a:endParaRPr lang="en-GB" sz="2400" b="1" dirty="0"/>
          </a:p>
          <a:p>
            <a:pPr lvl="1"/>
            <a:r>
              <a:rPr lang="en-GB" sz="2800" dirty="0"/>
              <a:t>Validation</a:t>
            </a:r>
          </a:p>
          <a:p>
            <a:pPr lvl="2"/>
            <a:r>
              <a:rPr lang="en-GB" sz="2400" dirty="0"/>
              <a:t>Check that validation is ok</a:t>
            </a:r>
          </a:p>
          <a:p>
            <a:pPr lvl="2"/>
            <a:r>
              <a:rPr lang="en-GB" sz="2400" dirty="0"/>
              <a:t>If not, you may issue a new commit on the same branch to fix it</a:t>
            </a:r>
          </a:p>
        </p:txBody>
      </p:sp>
    </p:spTree>
    <p:extLst>
      <p:ext uri="{BB962C8B-B14F-4D97-AF65-F5344CB8AC3E}">
        <p14:creationId xmlns:p14="http://schemas.microsoft.com/office/powerpoint/2010/main" val="203746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84C6E-75B2-4D63-B02C-BA2B21F66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CRs: Step 7 - Create a Merge Request 1/3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953737-8626-4FD6-A4F3-15C181F1AC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  <p:pic>
        <p:nvPicPr>
          <p:cNvPr id="6146" name="Picture 2" descr="Merge request button">
            <a:extLst>
              <a:ext uri="{FF2B5EF4-FFF2-40B4-BE49-F238E27FC236}">
                <a16:creationId xmlns:a16="http://schemas.microsoft.com/office/drawing/2014/main" id="{FC9B3A7D-0AB1-4133-9018-347125257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368" y="1586657"/>
            <a:ext cx="8501048" cy="3684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139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84C6E-75B2-4D63-B02C-BA2B21F66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CRs: Step 7 - Create a Merge Request 2/3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953737-8626-4FD6-A4F3-15C181F1AC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  <p:pic>
        <p:nvPicPr>
          <p:cNvPr id="6152" name="Picture 8" descr="Select the right target branch">
            <a:extLst>
              <a:ext uri="{FF2B5EF4-FFF2-40B4-BE49-F238E27FC236}">
                <a16:creationId xmlns:a16="http://schemas.microsoft.com/office/drawing/2014/main" id="{D387A96F-0643-486F-B465-391BD8F53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332" y="1692515"/>
            <a:ext cx="8604161" cy="2746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284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609759" y="1240603"/>
            <a:ext cx="9737812" cy="5174019"/>
          </a:xfrm>
        </p:spPr>
        <p:txBody>
          <a:bodyPr/>
          <a:lstStyle/>
          <a:p>
            <a:pPr lvl="1">
              <a:spcBef>
                <a:spcPts val="600"/>
              </a:spcBef>
            </a:pPr>
            <a:r>
              <a:rPr lang="en-GB" sz="2000" dirty="0"/>
              <a:t>1.	The basics of versioning files with Git</a:t>
            </a:r>
          </a:p>
          <a:p>
            <a:pPr lvl="1">
              <a:spcBef>
                <a:spcPts val="600"/>
              </a:spcBef>
            </a:pPr>
            <a:r>
              <a:rPr lang="en-GB" sz="2000" dirty="0"/>
              <a:t>2.	Gitlab for 3GPP tool presentation</a:t>
            </a:r>
          </a:p>
          <a:p>
            <a:pPr lvl="1">
              <a:spcBef>
                <a:spcPts val="600"/>
              </a:spcBef>
            </a:pPr>
            <a:r>
              <a:rPr lang="en-GB" sz="2000" dirty="0"/>
              <a:t>3.	User Management</a:t>
            </a:r>
          </a:p>
          <a:p>
            <a:pPr lvl="1">
              <a:spcBef>
                <a:spcPts val="600"/>
              </a:spcBef>
            </a:pPr>
            <a:r>
              <a:rPr lang="en-GB" sz="2000" dirty="0"/>
              <a:t>4.	Log in and navigate projects, create a new group and project</a:t>
            </a:r>
          </a:p>
          <a:p>
            <a:pPr lvl="1">
              <a:spcBef>
                <a:spcPts val="600"/>
              </a:spcBef>
            </a:pPr>
            <a:r>
              <a:rPr lang="en-GB" sz="2000" dirty="0"/>
              <a:t>5.	Subscribe to be notified to events on a project</a:t>
            </a:r>
          </a:p>
          <a:p>
            <a:pPr lvl="1">
              <a:spcBef>
                <a:spcPts val="600"/>
              </a:spcBef>
            </a:pPr>
            <a:r>
              <a:rPr lang="en-GB" sz="2000" dirty="0"/>
              <a:t>6.	Navigate within the project (branches, tags, files)</a:t>
            </a:r>
          </a:p>
          <a:p>
            <a:pPr lvl="1">
              <a:spcBef>
                <a:spcPts val="600"/>
              </a:spcBef>
            </a:pPr>
            <a:r>
              <a:rPr lang="en-GB" sz="2000" dirty="0"/>
              <a:t>7.	Contributions aka Merge requests, review and approval</a:t>
            </a:r>
          </a:p>
          <a:p>
            <a:pPr lvl="1">
              <a:spcBef>
                <a:spcPts val="600"/>
              </a:spcBef>
            </a:pPr>
            <a:r>
              <a:rPr lang="en-GB" sz="2000" dirty="0"/>
              <a:t>9.	Where to find more documentation</a:t>
            </a:r>
          </a:p>
          <a:p>
            <a:pPr lvl="1">
              <a:spcBef>
                <a:spcPts val="600"/>
              </a:spcBef>
            </a:pPr>
            <a:r>
              <a:rPr lang="en-GB" sz="2000" dirty="0"/>
              <a:t>10. 	</a:t>
            </a:r>
            <a:r>
              <a:rPr lang="en-GB" sz="2000"/>
              <a:t>Legal framework</a:t>
            </a:r>
            <a:endParaRPr lang="en-GB" sz="2000" dirty="0"/>
          </a:p>
          <a:p>
            <a:pPr lvl="1">
              <a:spcBef>
                <a:spcPts val="600"/>
              </a:spcBef>
            </a:pPr>
            <a:r>
              <a:rPr lang="en-GB" sz="2000" dirty="0"/>
              <a:t>11.	Q&amp;A</a:t>
            </a:r>
          </a:p>
          <a:p>
            <a:pPr lvl="1"/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1707517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84C6E-75B2-4D63-B02C-BA2B21F66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CRs: Step 7 - Create a Merge Request 3/3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953737-8626-4FD6-A4F3-15C181F1AC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  <p:pic>
        <p:nvPicPr>
          <p:cNvPr id="6148" name="Picture 4" descr="Change branches">
            <a:extLst>
              <a:ext uri="{FF2B5EF4-FFF2-40B4-BE49-F238E27FC236}">
                <a16:creationId xmlns:a16="http://schemas.microsoft.com/office/drawing/2014/main" id="{B251B81C-E59D-4AE5-923F-11A662C7D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989" y="1382484"/>
            <a:ext cx="8832021" cy="4764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4073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84C6E-75B2-4D63-B02C-BA2B21F66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CRs: Step 8 - Draft the CR form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953737-8626-4FD6-A4F3-15C181F1AC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  <p:pic>
        <p:nvPicPr>
          <p:cNvPr id="7170" name="Picture 2" descr="Commit hash">
            <a:extLst>
              <a:ext uri="{FF2B5EF4-FFF2-40B4-BE49-F238E27FC236}">
                <a16:creationId xmlns:a16="http://schemas.microsoft.com/office/drawing/2014/main" id="{4145E09E-CB36-496A-ABA4-5C8E21CB5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117" y="1305544"/>
            <a:ext cx="4796403" cy="5277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50A27263-4358-4CF7-BEB1-1E0B2268FF2F}"/>
              </a:ext>
            </a:extLst>
          </p:cNvPr>
          <p:cNvSpPr/>
          <p:nvPr/>
        </p:nvSpPr>
        <p:spPr>
          <a:xfrm>
            <a:off x="7679184" y="2441359"/>
            <a:ext cx="559294" cy="594804"/>
          </a:xfrm>
          <a:prstGeom prst="ellipse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ln>
                <a:solidFill>
                  <a:srgbClr val="FF0000"/>
                </a:solidFill>
              </a:ln>
              <a:noFill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A8BEE5E-8921-49B3-81F4-C008B1607800}"/>
              </a:ext>
            </a:extLst>
          </p:cNvPr>
          <p:cNvCxnSpPr>
            <a:cxnSpLocks/>
            <a:endCxn id="5" idx="6"/>
          </p:cNvCxnSpPr>
          <p:nvPr/>
        </p:nvCxnSpPr>
        <p:spPr>
          <a:xfrm flipH="1">
            <a:off x="8238478" y="2290439"/>
            <a:ext cx="941033" cy="448322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7942B1A-44E6-42DD-B0F7-190F368D0371}"/>
              </a:ext>
            </a:extLst>
          </p:cNvPr>
          <p:cNvSpPr txBox="1"/>
          <p:nvPr/>
        </p:nvSpPr>
        <p:spPr>
          <a:xfrm>
            <a:off x="9277165" y="1748901"/>
            <a:ext cx="2139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C00000"/>
                </a:solidFill>
              </a:rPr>
              <a:t>Download the diff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18B1CA-F8C8-4A1D-840E-8F8005C237AC}"/>
              </a:ext>
            </a:extLst>
          </p:cNvPr>
          <p:cNvSpPr txBox="1"/>
          <p:nvPr/>
        </p:nvSpPr>
        <p:spPr>
          <a:xfrm>
            <a:off x="547954" y="1333402"/>
            <a:ext cx="2139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C00000"/>
                </a:solidFill>
              </a:rPr>
              <a:t>Title, status and contributor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CCF93A2-CFC3-48E4-B265-CC2A60CE8A92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2687472" y="1678680"/>
            <a:ext cx="810330" cy="7022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A8B9A60A-66BF-415F-BD2B-63A5A261C549}"/>
              </a:ext>
            </a:extLst>
          </p:cNvPr>
          <p:cNvSpPr/>
          <p:nvPr/>
        </p:nvSpPr>
        <p:spPr>
          <a:xfrm>
            <a:off x="3479305" y="1154095"/>
            <a:ext cx="3081293" cy="1287263"/>
          </a:xfrm>
          <a:prstGeom prst="ellipse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A5448A-805C-4B5F-ACCC-C39F70ADD90A}"/>
              </a:ext>
            </a:extLst>
          </p:cNvPr>
          <p:cNvSpPr txBox="1"/>
          <p:nvPr/>
        </p:nvSpPr>
        <p:spPr>
          <a:xfrm>
            <a:off x="9277165" y="3250707"/>
            <a:ext cx="2139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C00000"/>
                </a:solidFill>
              </a:rPr>
              <a:t>Latest commit on branch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D050242-EB3B-4911-AF7B-FA67BF4249CB}"/>
              </a:ext>
            </a:extLst>
          </p:cNvPr>
          <p:cNvCxnSpPr>
            <a:cxnSpLocks/>
            <a:stCxn id="17" idx="1"/>
          </p:cNvCxnSpPr>
          <p:nvPr/>
        </p:nvCxnSpPr>
        <p:spPr>
          <a:xfrm flipH="1" flipV="1">
            <a:off x="5982319" y="3429000"/>
            <a:ext cx="3294846" cy="23720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1AF7F5C-D1B4-4BD7-8B1B-D506D1C8E55B}"/>
              </a:ext>
            </a:extLst>
          </p:cNvPr>
          <p:cNvSpPr txBox="1"/>
          <p:nvPr/>
        </p:nvSpPr>
        <p:spPr>
          <a:xfrm>
            <a:off x="547954" y="4134036"/>
            <a:ext cx="2139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C00000"/>
                </a:solidFill>
              </a:rPr>
              <a:t>See introduced changes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495F928-AC75-4F83-8323-C48F6F332133}"/>
              </a:ext>
            </a:extLst>
          </p:cNvPr>
          <p:cNvCxnSpPr>
            <a:cxnSpLocks/>
          </p:cNvCxnSpPr>
          <p:nvPr/>
        </p:nvCxnSpPr>
        <p:spPr>
          <a:xfrm>
            <a:off x="2629771" y="4549535"/>
            <a:ext cx="3167347" cy="975063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075A9C3B-5BA8-4435-85A0-56D0F041EE80}"/>
              </a:ext>
            </a:extLst>
          </p:cNvPr>
          <p:cNvSpPr/>
          <p:nvPr/>
        </p:nvSpPr>
        <p:spPr>
          <a:xfrm>
            <a:off x="5797118" y="5415379"/>
            <a:ext cx="763479" cy="630314"/>
          </a:xfrm>
          <a:prstGeom prst="ellipse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2772545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84C6E-75B2-4D63-B02C-BA2B21F66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CRs: Review a merge request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953737-8626-4FD6-A4F3-15C181F1AC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7BA73E-F589-43A9-AECE-DAD66A7D2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268" y="1483169"/>
            <a:ext cx="9360815" cy="4563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20797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632DF-B824-47BA-A1A7-3DD2ED227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Legal framework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A68201-718F-4525-A0B0-C71982E4CB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  <p:sp>
        <p:nvSpPr>
          <p:cNvPr id="5" name="מציין מיקום תוכן 5">
            <a:extLst>
              <a:ext uri="{FF2B5EF4-FFF2-40B4-BE49-F238E27FC236}">
                <a16:creationId xmlns:a16="http://schemas.microsoft.com/office/drawing/2014/main" id="{C5B9FE9F-40E9-435F-B57F-F5F467AEB2B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1600200"/>
            <a:ext cx="11225213" cy="2598938"/>
          </a:xfrm>
        </p:spPr>
        <p:txBody>
          <a:bodyPr/>
          <a:lstStyle/>
          <a:p>
            <a:pPr lvl="1"/>
            <a:r>
              <a:rPr lang="en-GB" sz="2800" dirty="0"/>
              <a:t>IPR policy for the contributions is the same as for 3GPP specifications</a:t>
            </a:r>
          </a:p>
          <a:p>
            <a:pPr lvl="1"/>
            <a:r>
              <a:rPr lang="en-GB" sz="2800" dirty="0"/>
              <a:t>For users, 3GPP Copyright information is stated in the README and applies to all contents of the repository</a:t>
            </a:r>
          </a:p>
          <a:p>
            <a:pPr lvl="2"/>
            <a:r>
              <a:rPr lang="en-GB" sz="2400" dirty="0"/>
              <a:t>3GPP Copyright information may be added as well in the individual file</a:t>
            </a:r>
          </a:p>
          <a:p>
            <a:pPr lvl="2"/>
            <a:r>
              <a:rPr lang="en-GB" sz="2400" dirty="0"/>
              <a:t>3GPP reserves all copyrights</a:t>
            </a:r>
          </a:p>
          <a:p>
            <a:pPr lvl="2"/>
            <a:endParaRPr lang="en-GB" sz="2400" dirty="0"/>
          </a:p>
          <a:p>
            <a:pPr marL="360000" lvl="2" indent="0">
              <a:buNone/>
            </a:pPr>
            <a:endParaRPr lang="en-GB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D96436-F98C-43B0-86CA-A5137B559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308297"/>
            <a:ext cx="4356324" cy="1181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7013A9-BC90-4B65-B9F5-5CD4DE419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8645" y="4308297"/>
            <a:ext cx="6366168" cy="1420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853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84C6E-75B2-4D63-B02C-BA2B21F66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 more documentation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953737-8626-4FD6-A4F3-15C181F1AC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673C04-C66B-4F21-A466-ADB19661A5D4}"/>
              </a:ext>
            </a:extLst>
          </p:cNvPr>
          <p:cNvSpPr/>
          <p:nvPr/>
        </p:nvSpPr>
        <p:spPr>
          <a:xfrm>
            <a:off x="609759" y="4150840"/>
            <a:ext cx="52228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Git Documentation available online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GB" dirty="0">
                <a:hlinkClick r:id="rId2"/>
              </a:rPr>
              <a:t>Official</a:t>
            </a:r>
            <a:endParaRPr lang="en-GB" dirty="0"/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GB" dirty="0">
                <a:hlinkClick r:id="rId3"/>
              </a:rPr>
              <a:t>Stack overflow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8EC403-D85C-4AE6-9077-FC80F719068C}"/>
              </a:ext>
            </a:extLst>
          </p:cNvPr>
          <p:cNvSpPr/>
          <p:nvPr/>
        </p:nvSpPr>
        <p:spPr>
          <a:xfrm>
            <a:off x="609759" y="3017297"/>
            <a:ext cx="52228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Gitlab documentation</a:t>
            </a:r>
            <a:endParaRPr lang="en-GB" b="1" dirty="0">
              <a:hlinkClick r:id="rId4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4"/>
              </a:rPr>
              <a:t>https://docs.gitlab.com/</a:t>
            </a:r>
            <a:r>
              <a:rPr lang="en-GB" dirty="0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915975-EDB8-4588-B7E0-9BCE444B857A}"/>
              </a:ext>
            </a:extLst>
          </p:cNvPr>
          <p:cNvSpPr/>
          <p:nvPr/>
        </p:nvSpPr>
        <p:spPr>
          <a:xfrm>
            <a:off x="538737" y="1552535"/>
            <a:ext cx="522287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Forge wiki</a:t>
            </a:r>
            <a:endParaRPr lang="en-GB" b="1" dirty="0">
              <a:hlinkClick r:id="rId4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5"/>
              </a:rPr>
              <a:t>Home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6"/>
              </a:rPr>
              <a:t>ETSI_Forge_for_3GPP_APIs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7"/>
              </a:rPr>
              <a:t>3GPP_Forge_FAQ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177385-35C9-4CCD-818B-55807F35D037}"/>
              </a:ext>
            </a:extLst>
          </p:cNvPr>
          <p:cNvSpPr/>
          <p:nvPr/>
        </p:nvSpPr>
        <p:spPr>
          <a:xfrm>
            <a:off x="5541965" y="1644868"/>
            <a:ext cx="52228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Forge</a:t>
            </a:r>
            <a:endParaRPr lang="en-GB" b="1" dirty="0">
              <a:hlinkClick r:id="rId4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8"/>
              </a:rPr>
              <a:t>Report issues with Forge and tools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Scripts and tools for 3GPP projects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9"/>
              </a:rPr>
              <a:t>Validation scripts for CI</a:t>
            </a:r>
            <a:endParaRPr lang="en-GB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Including SA5 YAN validation script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10"/>
              </a:rPr>
              <a:t>User contributed tools for APIs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0907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BEEE8-BFA1-4CAF-8DD2-D8FBB14C6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171" y="2995945"/>
            <a:ext cx="9525657" cy="866110"/>
          </a:xfrm>
        </p:spPr>
        <p:txBody>
          <a:bodyPr/>
          <a:lstStyle/>
          <a:p>
            <a:pPr algn="ctr"/>
            <a:r>
              <a:rPr lang="en-GB" sz="4800" dirty="0"/>
              <a:t>Q&amp;A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DB0221-7BAD-4DD5-A35B-4EDF47DA0E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3094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Back up slides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89688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539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84C6E-75B2-4D63-B02C-BA2B21F66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OPEN API, YAML, YANG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953737-8626-4FD6-A4F3-15C181F1AC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9AD572-642E-46E3-A2C2-B396134E15A4}"/>
              </a:ext>
            </a:extLst>
          </p:cNvPr>
          <p:cNvSpPr txBox="1"/>
          <p:nvPr/>
        </p:nvSpPr>
        <p:spPr>
          <a:xfrm>
            <a:off x="609759" y="1275126"/>
            <a:ext cx="103604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</a:rPr>
              <a:t>Textual, formal languages to describe interfaces, data models and data structures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b="1" u="sng" dirty="0">
                <a:solidFill>
                  <a:schemeClr val="tx2"/>
                </a:solidFill>
              </a:rPr>
              <a:t>SIMILARLY LIKE ASN.1</a:t>
            </a:r>
          </a:p>
          <a:p>
            <a:pPr lvl="1"/>
            <a:endParaRPr lang="en-GB" sz="2000" b="1" u="sng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</a:rPr>
              <a:t>YAML (</a:t>
            </a:r>
            <a:r>
              <a:rPr lang="en-GB" sz="2000" dirty="0">
                <a:solidFill>
                  <a:schemeClr val="tx2"/>
                </a:solidFill>
                <a:hlinkClick r:id="rId2"/>
              </a:rPr>
              <a:t>Wikipedia</a:t>
            </a:r>
            <a:r>
              <a:rPr lang="en-GB" sz="2000" dirty="0">
                <a:solidFill>
                  <a:schemeClr val="tx2"/>
                </a:solidFill>
              </a:rPr>
              <a:t>):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</a:rPr>
              <a:t>A human-readable data-serialization language.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</a:rPr>
              <a:t>Used to exchange structured data, like XML, JSON, CSV, etc.</a:t>
            </a:r>
          </a:p>
          <a:p>
            <a:pPr lvl="1"/>
            <a:endParaRPr lang="en-GB" sz="20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</a:rPr>
              <a:t>OPENAPI (</a:t>
            </a:r>
            <a:r>
              <a:rPr lang="en-GB" sz="2000" dirty="0">
                <a:solidFill>
                  <a:schemeClr val="tx2"/>
                </a:solidFill>
                <a:hlinkClick r:id="rId3"/>
              </a:rPr>
              <a:t>Wikipedia</a:t>
            </a:r>
            <a:r>
              <a:rPr lang="en-GB" sz="2000" dirty="0">
                <a:solidFill>
                  <a:schemeClr val="tx2"/>
                </a:solidFill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</a:rPr>
              <a:t>Describes RESTful interfaces, based on </a:t>
            </a:r>
            <a:r>
              <a:rPr lang="en-GB" sz="2000" b="1" dirty="0">
                <a:solidFill>
                  <a:schemeClr val="tx2"/>
                </a:solidFill>
              </a:rPr>
              <a:t>resources</a:t>
            </a:r>
            <a:r>
              <a:rPr lang="en-GB" sz="2000" dirty="0">
                <a:solidFill>
                  <a:schemeClr val="tx2"/>
                </a:solidFill>
              </a:rPr>
              <a:t> and stateless protocols with </a:t>
            </a:r>
            <a:r>
              <a:rPr lang="en-GB" sz="2000" b="1" dirty="0">
                <a:solidFill>
                  <a:schemeClr val="tx2"/>
                </a:solidFill>
              </a:rPr>
              <a:t>uniform operations </a:t>
            </a:r>
            <a:r>
              <a:rPr lang="en-GB" sz="2000" dirty="0">
                <a:solidFill>
                  <a:schemeClr val="tx2"/>
                </a:solidFill>
              </a:rPr>
              <a:t>(Create, Read, Update, Delete </a:t>
            </a:r>
            <a:r>
              <a:rPr lang="en-GB" sz="2000" dirty="0" err="1">
                <a:solidFill>
                  <a:schemeClr val="tx2"/>
                </a:solidFill>
              </a:rPr>
              <a:t>a.k.a</a:t>
            </a:r>
            <a:r>
              <a:rPr lang="en-GB" sz="2000" dirty="0">
                <a:solidFill>
                  <a:schemeClr val="tx2"/>
                </a:solidFill>
              </a:rPr>
              <a:t> POST, GET, PUT, DELETE) 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u="sng" dirty="0">
                <a:solidFill>
                  <a:schemeClr val="tx2"/>
                </a:solidFill>
              </a:rPr>
              <a:t>An example of RESTful interface: the WWW</a:t>
            </a:r>
          </a:p>
          <a:p>
            <a:pPr lvl="1"/>
            <a:endParaRPr lang="en-GB" sz="20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</a:rPr>
              <a:t>YANG (</a:t>
            </a:r>
            <a:r>
              <a:rPr lang="en-GB" sz="2000" dirty="0">
                <a:solidFill>
                  <a:schemeClr val="tx2"/>
                </a:solidFill>
                <a:hlinkClick r:id="rId4"/>
              </a:rPr>
              <a:t>Wikipedia</a:t>
            </a:r>
            <a:r>
              <a:rPr lang="en-GB" sz="2000" dirty="0">
                <a:solidFill>
                  <a:schemeClr val="tx2"/>
                </a:solidFill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</a:rPr>
              <a:t>is a </a:t>
            </a:r>
            <a:r>
              <a:rPr lang="en-GB" sz="2000" b="1" dirty="0">
                <a:solidFill>
                  <a:schemeClr val="tx2"/>
                </a:solidFill>
              </a:rPr>
              <a:t>data </a:t>
            </a:r>
            <a:r>
              <a:rPr lang="en-GB" sz="2000" b="1" dirty="0" err="1">
                <a:solidFill>
                  <a:schemeClr val="tx2"/>
                </a:solidFill>
              </a:rPr>
              <a:t>modeling</a:t>
            </a:r>
            <a:r>
              <a:rPr lang="en-GB" sz="2000" b="1" dirty="0">
                <a:solidFill>
                  <a:schemeClr val="tx2"/>
                </a:solidFill>
              </a:rPr>
              <a:t> language</a:t>
            </a:r>
            <a:r>
              <a:rPr lang="en-GB" sz="2000" dirty="0">
                <a:solidFill>
                  <a:schemeClr val="tx2"/>
                </a:solidFill>
              </a:rPr>
              <a:t> for the definition of data sent over network management protocols such as the </a:t>
            </a:r>
            <a:r>
              <a:rPr lang="en-GB" sz="2000" u="sng" dirty="0">
                <a:solidFill>
                  <a:schemeClr val="tx2"/>
                </a:solidFill>
              </a:rPr>
              <a:t>NETCONF</a:t>
            </a:r>
            <a:r>
              <a:rPr lang="en-GB" sz="2000" dirty="0">
                <a:solidFill>
                  <a:schemeClr val="tx2"/>
                </a:solidFill>
              </a:rPr>
              <a:t> and </a:t>
            </a:r>
            <a:r>
              <a:rPr lang="en-GB" sz="2000" u="sng" dirty="0">
                <a:solidFill>
                  <a:schemeClr val="tx2"/>
                </a:solidFill>
              </a:rPr>
              <a:t>RESTCONF</a:t>
            </a:r>
            <a:r>
              <a:rPr lang="en-GB" sz="2000" dirty="0">
                <a:solidFill>
                  <a:schemeClr val="tx2"/>
                </a:solidFill>
              </a:rPr>
              <a:t> (originally developed by CISCO, then IETF standards).</a:t>
            </a:r>
          </a:p>
        </p:txBody>
      </p:sp>
    </p:spTree>
    <p:extLst>
      <p:ext uri="{BB962C8B-B14F-4D97-AF65-F5344CB8AC3E}">
        <p14:creationId xmlns:p14="http://schemas.microsoft.com/office/powerpoint/2010/main" val="8349936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84C6E-75B2-4D63-B02C-BA2B21F66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YAML: “YAML </a:t>
            </a:r>
            <a:r>
              <a:rPr lang="en-GB" dirty="0" err="1"/>
              <a:t>Ain't</a:t>
            </a:r>
            <a:r>
              <a:rPr lang="en-GB" dirty="0"/>
              <a:t> </a:t>
            </a:r>
            <a:r>
              <a:rPr lang="en-GB" dirty="0" err="1"/>
              <a:t>Markup</a:t>
            </a:r>
            <a:r>
              <a:rPr lang="en-GB" dirty="0"/>
              <a:t> Language”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953737-8626-4FD6-A4F3-15C181F1AC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 dirty="0"/>
              <a:t>ADD SECTION NAME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9AD572-642E-46E3-A2C2-B396134E15A4}"/>
              </a:ext>
            </a:extLst>
          </p:cNvPr>
          <p:cNvSpPr txBox="1"/>
          <p:nvPr/>
        </p:nvSpPr>
        <p:spPr>
          <a:xfrm>
            <a:off x="609759" y="1342237"/>
            <a:ext cx="573807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Whitespace based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One element is on a single line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Scope is given by indentation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Characters like ‘|’  and ‘&gt;’ allow multiline text</a:t>
            </a:r>
          </a:p>
          <a:p>
            <a:endParaRPr lang="en-GB" sz="2400" dirty="0">
              <a:solidFill>
                <a:schemeClr val="tx2"/>
              </a:solidFill>
            </a:endParaRPr>
          </a:p>
          <a:p>
            <a:r>
              <a:rPr lang="en-GB" sz="2400" b="1" dirty="0" err="1">
                <a:solidFill>
                  <a:schemeClr val="tx2"/>
                </a:solidFill>
              </a:rPr>
              <a:t>Legenda</a:t>
            </a:r>
            <a:endParaRPr lang="en-GB" sz="2400" b="1" dirty="0">
              <a:solidFill>
                <a:schemeClr val="tx2"/>
              </a:solidFill>
            </a:endParaRPr>
          </a:p>
          <a:p>
            <a:endParaRPr lang="en-GB" sz="2400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tx2"/>
                </a:solidFill>
              </a:rPr>
              <a:t>Header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tx2"/>
                </a:solidFill>
              </a:rPr>
              <a:t>Example of a dictionary data type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tx2"/>
                </a:solidFill>
              </a:rPr>
              <a:t>Example of an ordered list of dictionaries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E952EE-EE09-40AC-9CF5-6C3396C5A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5776" y="376739"/>
            <a:ext cx="4536465" cy="6104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5C40A75-80D5-4F5C-95BF-B1FDA5B4EFBA}"/>
              </a:ext>
            </a:extLst>
          </p:cNvPr>
          <p:cNvSpPr/>
          <p:nvPr/>
        </p:nvSpPr>
        <p:spPr>
          <a:xfrm>
            <a:off x="6905765" y="1037437"/>
            <a:ext cx="1184674" cy="2438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CD4FA0-3DE9-4505-8E4B-9BBCE78A7240}"/>
              </a:ext>
            </a:extLst>
          </p:cNvPr>
          <p:cNvSpPr/>
          <p:nvPr/>
        </p:nvSpPr>
        <p:spPr>
          <a:xfrm>
            <a:off x="6481648" y="976477"/>
            <a:ext cx="433524" cy="36576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921704-79F4-4B2B-950E-BE282484A8DD}"/>
              </a:ext>
            </a:extLst>
          </p:cNvPr>
          <p:cNvSpPr/>
          <p:nvPr/>
        </p:nvSpPr>
        <p:spPr>
          <a:xfrm>
            <a:off x="7115490" y="1557670"/>
            <a:ext cx="1827174" cy="48634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015CD4-352A-4EB8-ACA8-2F4B4E88F669}"/>
              </a:ext>
            </a:extLst>
          </p:cNvPr>
          <p:cNvSpPr/>
          <p:nvPr/>
        </p:nvSpPr>
        <p:spPr>
          <a:xfrm>
            <a:off x="6691373" y="1496710"/>
            <a:ext cx="433524" cy="36576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F7E848-A4AD-40A5-AB6F-7C6D6F7B0112}"/>
              </a:ext>
            </a:extLst>
          </p:cNvPr>
          <p:cNvSpPr/>
          <p:nvPr/>
        </p:nvSpPr>
        <p:spPr>
          <a:xfrm>
            <a:off x="7140330" y="2165073"/>
            <a:ext cx="3016583" cy="17190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A4AE36-188A-4CB6-B5BF-CD6FA38392CA}"/>
              </a:ext>
            </a:extLst>
          </p:cNvPr>
          <p:cNvSpPr/>
          <p:nvPr/>
        </p:nvSpPr>
        <p:spPr>
          <a:xfrm>
            <a:off x="6716214" y="2104113"/>
            <a:ext cx="433524" cy="36576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5485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84C6E-75B2-4D63-B02C-BA2B21F66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OPEN API Specification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953737-8626-4FD6-A4F3-15C181F1AC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9AD572-642E-46E3-A2C2-B396134E15A4}"/>
              </a:ext>
            </a:extLst>
          </p:cNvPr>
          <p:cNvSpPr txBox="1"/>
          <p:nvPr/>
        </p:nvSpPr>
        <p:spPr>
          <a:xfrm>
            <a:off x="609759" y="1223500"/>
            <a:ext cx="41450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Define a single API, under the same endpoint (i.e. HOST and port)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May be serialized in either YAML (as in the example here) or in JSON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Allows code (servers, clients, tests) and documentation, generation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See the </a:t>
            </a:r>
            <a:r>
              <a:rPr lang="en-GB" dirty="0">
                <a:solidFill>
                  <a:schemeClr val="tx2"/>
                </a:solidFill>
                <a:hlinkClick r:id="rId2"/>
              </a:rPr>
              <a:t>API in the Swagger editor here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DF7E13-4300-4D50-AC2E-E78DCED4C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586" y="274702"/>
            <a:ext cx="4841289" cy="6308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7DA2C9-839A-4FBE-9F74-17A65D8A04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1883" y="973032"/>
            <a:ext cx="3125182" cy="2265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8077109-15E6-4DC3-A36D-6FD3B1A73508}"/>
              </a:ext>
            </a:extLst>
          </p:cNvPr>
          <p:cNvSpPr/>
          <p:nvPr/>
        </p:nvSpPr>
        <p:spPr>
          <a:xfrm>
            <a:off x="5226340" y="560944"/>
            <a:ext cx="2927059" cy="12678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E9A44C-A1E1-4FA3-9047-B4B4CCD8998C}"/>
              </a:ext>
            </a:extLst>
          </p:cNvPr>
          <p:cNvSpPr/>
          <p:nvPr/>
        </p:nvSpPr>
        <p:spPr>
          <a:xfrm>
            <a:off x="4802224" y="499984"/>
            <a:ext cx="433524" cy="36576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195FF5-2796-4436-A61F-E554F8388228}"/>
              </a:ext>
            </a:extLst>
          </p:cNvPr>
          <p:cNvSpPr/>
          <p:nvPr/>
        </p:nvSpPr>
        <p:spPr>
          <a:xfrm>
            <a:off x="5188042" y="1988731"/>
            <a:ext cx="1184674" cy="16516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CD9EBE-F12D-43C8-9F3F-D9DB60A4B06E}"/>
              </a:ext>
            </a:extLst>
          </p:cNvPr>
          <p:cNvSpPr/>
          <p:nvPr/>
        </p:nvSpPr>
        <p:spPr>
          <a:xfrm>
            <a:off x="4778371" y="1888914"/>
            <a:ext cx="433524" cy="36576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E75386-19BD-4C7E-9C1F-DB797BA1C268}"/>
              </a:ext>
            </a:extLst>
          </p:cNvPr>
          <p:cNvSpPr/>
          <p:nvPr/>
        </p:nvSpPr>
        <p:spPr>
          <a:xfrm>
            <a:off x="5014388" y="2469555"/>
            <a:ext cx="1184674" cy="16516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0A3A2C-AE27-4FEA-8C55-2A674E317477}"/>
              </a:ext>
            </a:extLst>
          </p:cNvPr>
          <p:cNvSpPr/>
          <p:nvPr/>
        </p:nvSpPr>
        <p:spPr>
          <a:xfrm>
            <a:off x="4604717" y="2369738"/>
            <a:ext cx="433524" cy="36576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3BE78F7-A395-4E80-A9E1-162C0E62FA6E}"/>
              </a:ext>
            </a:extLst>
          </p:cNvPr>
          <p:cNvSpPr/>
          <p:nvPr/>
        </p:nvSpPr>
        <p:spPr>
          <a:xfrm>
            <a:off x="5718474" y="3084402"/>
            <a:ext cx="2829908" cy="16516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026EBA-B61B-4806-A2DC-B09854BCC6E0}"/>
              </a:ext>
            </a:extLst>
          </p:cNvPr>
          <p:cNvSpPr/>
          <p:nvPr/>
        </p:nvSpPr>
        <p:spPr>
          <a:xfrm>
            <a:off x="5308803" y="2984585"/>
            <a:ext cx="433524" cy="36576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2BF872B-A4A6-4865-AC57-3A485DDD7138}"/>
              </a:ext>
            </a:extLst>
          </p:cNvPr>
          <p:cNvSpPr/>
          <p:nvPr/>
        </p:nvSpPr>
        <p:spPr>
          <a:xfrm>
            <a:off x="8755300" y="1240628"/>
            <a:ext cx="975929" cy="19388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B5D636-9F87-4E58-92DE-E5B6F84F0BCF}"/>
              </a:ext>
            </a:extLst>
          </p:cNvPr>
          <p:cNvSpPr/>
          <p:nvPr/>
        </p:nvSpPr>
        <p:spPr>
          <a:xfrm>
            <a:off x="8345629" y="1140812"/>
            <a:ext cx="433524" cy="36576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BE19E63-0C8F-4567-B47D-79172D2EB049}"/>
              </a:ext>
            </a:extLst>
          </p:cNvPr>
          <p:cNvSpPr/>
          <p:nvPr/>
        </p:nvSpPr>
        <p:spPr>
          <a:xfrm>
            <a:off x="593869" y="4417694"/>
            <a:ext cx="450663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err="1">
                <a:solidFill>
                  <a:schemeClr val="tx2"/>
                </a:solidFill>
              </a:rPr>
              <a:t>Legenda</a:t>
            </a:r>
            <a:endParaRPr lang="en-GB" dirty="0">
              <a:solidFill>
                <a:schemeClr val="tx2"/>
              </a:solidFill>
            </a:endParaRPr>
          </a:p>
          <a:p>
            <a:endParaRPr lang="en-GB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</a:rPr>
              <a:t>API general information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</a:rPr>
              <a:t>The resources available in the API (paths)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</a:rPr>
              <a:t>A response to a GET request on the /doors resource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</a:rPr>
              <a:t>The data structure of the returned body</a:t>
            </a:r>
          </a:p>
        </p:txBody>
      </p:sp>
    </p:spTree>
    <p:extLst>
      <p:ext uri="{BB962C8B-B14F-4D97-AF65-F5344CB8AC3E}">
        <p14:creationId xmlns:p14="http://schemas.microsoft.com/office/powerpoint/2010/main" val="201538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ETSI Forge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2D0DA5E3-0066-4AD3-B908-4A283028E8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759" y="1264510"/>
            <a:ext cx="11308703" cy="4680000"/>
          </a:xfrm>
        </p:spPr>
        <p:txBody>
          <a:bodyPr/>
          <a:lstStyle/>
          <a:p>
            <a:pPr lvl="1"/>
            <a:r>
              <a:rPr lang="en-GB" dirty="0"/>
              <a:t>Online tools to create, share, collect and </a:t>
            </a:r>
            <a:r>
              <a:rPr lang="en-GB" b="1" dirty="0"/>
              <a:t>publish machine readable content</a:t>
            </a:r>
            <a:r>
              <a:rPr lang="en-GB" dirty="0"/>
              <a:t> in a collaborative way</a:t>
            </a:r>
          </a:p>
          <a:p>
            <a:pPr lvl="1"/>
            <a:r>
              <a:rPr lang="en-GB" dirty="0"/>
              <a:t>Goal: </a:t>
            </a:r>
            <a:r>
              <a:rPr lang="en-GB" b="1" u="sng" dirty="0"/>
              <a:t>accelerating the development processes and enhancing the quality of delivered content</a:t>
            </a:r>
          </a:p>
          <a:p>
            <a:pPr lvl="1"/>
            <a:r>
              <a:rPr lang="en-GB" sz="2800" dirty="0"/>
              <a:t>Available at: </a:t>
            </a:r>
            <a:r>
              <a:rPr lang="en-GB" sz="2800" dirty="0">
                <a:hlinkClick r:id="rId2"/>
              </a:rPr>
              <a:t>https://forge.etsi.org</a:t>
            </a:r>
            <a:r>
              <a:rPr lang="en-GB" sz="2800" dirty="0"/>
              <a:t> </a:t>
            </a:r>
          </a:p>
          <a:p>
            <a:pPr lvl="1"/>
            <a:r>
              <a:rPr lang="en-GB" sz="2800" dirty="0"/>
              <a:t>Coming soon: 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</a:rPr>
              <a:t>3GPP dedicated Forge</a:t>
            </a:r>
            <a:r>
              <a:rPr lang="en-GB" sz="2800" dirty="0"/>
              <a:t>! Keep tuned…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69D622-AA73-40CD-894D-CC1FCD9BF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757" y="4395929"/>
            <a:ext cx="3176463" cy="1937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B7B9D2-EE4F-428C-81D3-38927A9AC5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9079" y="4395929"/>
            <a:ext cx="3176463" cy="1937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5E215B-9115-4D01-BD77-382C2D32B5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8401" y="4395929"/>
            <a:ext cx="3176464" cy="1937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827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84C6E-75B2-4D63-B02C-BA2B21F66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YANG “Yet Another Next Generation”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953737-8626-4FD6-A4F3-15C181F1AC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9AD572-642E-46E3-A2C2-B396134E15A4}"/>
              </a:ext>
            </a:extLst>
          </p:cNvPr>
          <p:cNvSpPr txBox="1"/>
          <p:nvPr/>
        </p:nvSpPr>
        <p:spPr>
          <a:xfrm>
            <a:off x="569922" y="1342724"/>
            <a:ext cx="552607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</a:rPr>
              <a:t>YANG is a modular language representing </a:t>
            </a:r>
            <a:r>
              <a:rPr lang="en-GB" sz="2000" b="1" dirty="0">
                <a:solidFill>
                  <a:schemeClr val="tx2"/>
                </a:solidFill>
              </a:rPr>
              <a:t>data structures</a:t>
            </a:r>
            <a:r>
              <a:rPr lang="en-GB" sz="2000" dirty="0">
                <a:solidFill>
                  <a:schemeClr val="tx2"/>
                </a:solidFill>
              </a:rPr>
              <a:t> in an XML </a:t>
            </a:r>
            <a:r>
              <a:rPr lang="en-GB" sz="2000" b="1" dirty="0">
                <a:solidFill>
                  <a:schemeClr val="tx2"/>
                </a:solidFill>
              </a:rPr>
              <a:t>tree format</a:t>
            </a:r>
            <a:r>
              <a:rPr lang="en-GB" sz="2000" dirty="0">
                <a:solidFill>
                  <a:schemeClr val="tx2"/>
                </a:solidFill>
              </a:rPr>
              <a:t>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</a:rPr>
              <a:t>Can be used to model both </a:t>
            </a:r>
            <a:r>
              <a:rPr lang="en-GB" sz="2000" b="1" dirty="0">
                <a:solidFill>
                  <a:schemeClr val="tx2"/>
                </a:solidFill>
              </a:rPr>
              <a:t>configuration data</a:t>
            </a:r>
            <a:r>
              <a:rPr lang="en-GB" sz="2000" dirty="0">
                <a:solidFill>
                  <a:schemeClr val="tx2"/>
                </a:solidFill>
              </a:rPr>
              <a:t> as well as </a:t>
            </a:r>
            <a:r>
              <a:rPr lang="en-GB" sz="2000" b="1" dirty="0">
                <a:solidFill>
                  <a:schemeClr val="tx2"/>
                </a:solidFill>
              </a:rPr>
              <a:t>state data </a:t>
            </a:r>
            <a:r>
              <a:rPr lang="en-GB" sz="2000" dirty="0">
                <a:solidFill>
                  <a:schemeClr val="tx2"/>
                </a:solidFill>
              </a:rPr>
              <a:t>of network elements.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</a:rPr>
              <a:t>Can be used to define the format of </a:t>
            </a:r>
            <a:r>
              <a:rPr lang="en-GB" sz="2000" b="1" dirty="0">
                <a:solidFill>
                  <a:schemeClr val="tx2"/>
                </a:solidFill>
              </a:rPr>
              <a:t>event notifications</a:t>
            </a:r>
            <a:r>
              <a:rPr lang="en-GB" sz="2000" dirty="0">
                <a:solidFill>
                  <a:schemeClr val="tx2"/>
                </a:solidFill>
              </a:rPr>
              <a:t> emitted by network elements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</a:rPr>
              <a:t>It allows data modelers to define the </a:t>
            </a:r>
            <a:r>
              <a:rPr lang="en-GB" sz="2000" b="1" dirty="0">
                <a:solidFill>
                  <a:schemeClr val="tx2"/>
                </a:solidFill>
              </a:rPr>
              <a:t>signature of remote procedure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b="1" dirty="0">
                <a:solidFill>
                  <a:schemeClr val="tx2"/>
                </a:solidFill>
              </a:rPr>
              <a:t>calls</a:t>
            </a:r>
            <a:r>
              <a:rPr lang="en-GB" sz="2000" dirty="0">
                <a:solidFill>
                  <a:schemeClr val="tx2"/>
                </a:solidFill>
              </a:rPr>
              <a:t> that can be invoked on network elements via the NETCONF protocol.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</a:rPr>
              <a:t>Is </a:t>
            </a:r>
            <a:r>
              <a:rPr lang="en-GB" sz="2000" b="1" dirty="0">
                <a:solidFill>
                  <a:schemeClr val="tx2"/>
                </a:solidFill>
              </a:rPr>
              <a:t>protocol independent</a:t>
            </a:r>
            <a:r>
              <a:rPr lang="en-GB" sz="2000" dirty="0">
                <a:solidFill>
                  <a:schemeClr val="tx2"/>
                </a:solidFill>
              </a:rPr>
              <a:t>, can then be converted into any encoding format, e.g. XML or JSON, that the network configuration protocol supports.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76209C-8249-470C-BA56-8E2E81496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8839" y="419715"/>
            <a:ext cx="5261276" cy="624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6313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Human friendly documentation (see </a:t>
            </a:r>
            <a:r>
              <a:rPr lang="en-GB" dirty="0">
                <a:hlinkClick r:id="rId2"/>
              </a:rPr>
              <a:t>yourself</a:t>
            </a:r>
            <a:r>
              <a:rPr lang="en-GB" dirty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4081"/>
          <a:stretch/>
        </p:blipFill>
        <p:spPr>
          <a:xfrm>
            <a:off x="2172674" y="1229328"/>
            <a:ext cx="9701315" cy="5342229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 rot="16200000">
            <a:off x="1112467" y="1687198"/>
            <a:ext cx="673103" cy="1447312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7" name="Down Arrow 6"/>
          <p:cNvSpPr/>
          <p:nvPr/>
        </p:nvSpPr>
        <p:spPr>
          <a:xfrm rot="16200000">
            <a:off x="1061858" y="3435033"/>
            <a:ext cx="673103" cy="1447312"/>
          </a:xfrm>
          <a:prstGeom prst="downArrow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8" name="Down Arrow 7"/>
          <p:cNvSpPr/>
          <p:nvPr/>
        </p:nvSpPr>
        <p:spPr>
          <a:xfrm rot="16200000">
            <a:off x="1061858" y="2360301"/>
            <a:ext cx="673103" cy="1447312"/>
          </a:xfrm>
          <a:prstGeom prst="downArrow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9" name="Down Arrow 8"/>
          <p:cNvSpPr/>
          <p:nvPr/>
        </p:nvSpPr>
        <p:spPr>
          <a:xfrm rot="16200000">
            <a:off x="1112467" y="5328787"/>
            <a:ext cx="673103" cy="1447312"/>
          </a:xfrm>
          <a:prstGeom prst="downArrow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</p:spTree>
    <p:extLst>
      <p:ext uri="{BB962C8B-B14F-4D97-AF65-F5344CB8AC3E}">
        <p14:creationId xmlns:p14="http://schemas.microsoft.com/office/powerpoint/2010/main" val="14791014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Version tracking and revision graph (see </a:t>
            </a:r>
            <a:r>
              <a:rPr lang="en-GB" dirty="0">
                <a:hlinkClick r:id="rId2"/>
              </a:rPr>
              <a:t>yourself</a:t>
            </a:r>
            <a:r>
              <a:rPr lang="en-GB" dirty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34584"/>
          <a:stretch/>
        </p:blipFill>
        <p:spPr>
          <a:xfrm>
            <a:off x="1297858" y="1349171"/>
            <a:ext cx="8436077" cy="506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0170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Automatic comparison between versions (see </a:t>
            </a:r>
            <a:r>
              <a:rPr lang="en-GB" dirty="0">
                <a:hlinkClick r:id="rId2"/>
              </a:rPr>
              <a:t>yourself</a:t>
            </a:r>
            <a:r>
              <a:rPr lang="en-GB" dirty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733" y="1140812"/>
            <a:ext cx="10992304" cy="570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3308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Validation of the </a:t>
            </a:r>
            <a:r>
              <a:rPr lang="en-GB" dirty="0" err="1"/>
              <a:t>OpenAPI</a:t>
            </a:r>
            <a:r>
              <a:rPr lang="en-GB" dirty="0"/>
              <a:t> syntax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020" y="1267093"/>
            <a:ext cx="10196947" cy="49691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261988" y="1671483"/>
            <a:ext cx="668594" cy="456471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7" name="Down Arrow 6"/>
          <p:cNvSpPr/>
          <p:nvPr/>
        </p:nvSpPr>
        <p:spPr>
          <a:xfrm>
            <a:off x="9261988" y="536627"/>
            <a:ext cx="619432" cy="1071716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</p:spTree>
    <p:extLst>
      <p:ext uri="{BB962C8B-B14F-4D97-AF65-F5344CB8AC3E}">
        <p14:creationId xmlns:p14="http://schemas.microsoft.com/office/powerpoint/2010/main" val="5157206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Merge requests (a.k.a. CRs for Git)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018" y="1221128"/>
            <a:ext cx="7798572" cy="553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8691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Third party tools integrated (see </a:t>
            </a:r>
            <a:r>
              <a:rPr lang="en-GB" dirty="0">
                <a:hlinkClick r:id="rId2"/>
              </a:rPr>
              <a:t>yourself</a:t>
            </a:r>
            <a:r>
              <a:rPr lang="en-GB" dirty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676" y="1425563"/>
            <a:ext cx="10190918" cy="467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0190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Third party tools integrated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537" y="1296987"/>
            <a:ext cx="10372725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5181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Third party tools integrated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412" y="1344026"/>
            <a:ext cx="7871175" cy="504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580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Under the hood: Git versioning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759" y="1600571"/>
            <a:ext cx="5765642" cy="46800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De facto standard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Multiplatform, many free tools available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GB" dirty="0"/>
              <a:t>Standalone (CLI, Graphical)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GB" dirty="0"/>
              <a:t>Integrated in your preferred editor/IDE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  <p:pic>
        <p:nvPicPr>
          <p:cNvPr id="2050" name="Picture 2" descr="Image result for engine alfa rome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0" r="4014" b="10678"/>
          <a:stretch/>
        </p:blipFill>
        <p:spPr bwMode="auto">
          <a:xfrm>
            <a:off x="7835901" y="2381671"/>
            <a:ext cx="3416300" cy="389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git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1" y="1244170"/>
            <a:ext cx="2476499" cy="103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392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D23E2-BC18-4BE6-A88F-87AB72A9E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Git basics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99BCF6-4410-43B2-B4BF-85614E63D9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FC4E93-EDB9-41DD-998E-4CE65A694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7140" y="1470800"/>
            <a:ext cx="5353325" cy="2133710"/>
          </a:xfrm>
          <a:prstGeom prst="rect">
            <a:avLst/>
          </a:prstGeom>
        </p:spPr>
      </p:pic>
      <p:sp>
        <p:nvSpPr>
          <p:cNvPr id="18" name="מציין מיקום תוכן 5">
            <a:extLst>
              <a:ext uri="{FF2B5EF4-FFF2-40B4-BE49-F238E27FC236}">
                <a16:creationId xmlns:a16="http://schemas.microsoft.com/office/drawing/2014/main" id="{74EAE3AD-7BEF-45A2-8863-D6C3AFF55D8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760" y="1264510"/>
            <a:ext cx="5785456" cy="4680000"/>
          </a:xfrm>
        </p:spPr>
        <p:txBody>
          <a:bodyPr/>
          <a:lstStyle/>
          <a:p>
            <a:pPr lvl="1"/>
            <a:r>
              <a:rPr lang="en-GB" dirty="0"/>
              <a:t>Git: a distributed </a:t>
            </a:r>
            <a:r>
              <a:rPr lang="en-GB" b="1" dirty="0"/>
              <a:t>version management</a:t>
            </a:r>
            <a:r>
              <a:rPr lang="en-GB" dirty="0"/>
              <a:t> system (like </a:t>
            </a:r>
            <a:r>
              <a:rPr lang="en-GB" dirty="0" err="1"/>
              <a:t>svn</a:t>
            </a:r>
            <a:r>
              <a:rPr lang="en-GB" dirty="0"/>
              <a:t>, </a:t>
            </a:r>
            <a:r>
              <a:rPr lang="en-GB" dirty="0" err="1"/>
              <a:t>cvs</a:t>
            </a:r>
            <a:r>
              <a:rPr lang="en-GB" dirty="0"/>
              <a:t>, </a:t>
            </a:r>
            <a:r>
              <a:rPr lang="en-GB" dirty="0" err="1"/>
              <a:t>bzr</a:t>
            </a:r>
            <a:r>
              <a:rPr lang="en-GB" dirty="0"/>
              <a:t>, etc.)</a:t>
            </a:r>
          </a:p>
          <a:p>
            <a:pPr lvl="1"/>
            <a:r>
              <a:rPr lang="en-GB" dirty="0"/>
              <a:t>Keeps tracks of </a:t>
            </a:r>
            <a:r>
              <a:rPr lang="en-GB" b="1" dirty="0"/>
              <a:t>modifications</a:t>
            </a:r>
            <a:r>
              <a:rPr lang="en-GB" dirty="0"/>
              <a:t>, </a:t>
            </a:r>
            <a:r>
              <a:rPr lang="en-GB" b="1" dirty="0"/>
              <a:t>who</a:t>
            </a:r>
            <a:r>
              <a:rPr lang="en-GB" dirty="0"/>
              <a:t> did them and </a:t>
            </a:r>
            <a:r>
              <a:rPr lang="en-GB" b="1" dirty="0"/>
              <a:t>when</a:t>
            </a:r>
          </a:p>
          <a:p>
            <a:pPr lvl="1"/>
            <a:r>
              <a:rPr lang="en-GB" b="1" dirty="0"/>
              <a:t>Distributed</a:t>
            </a:r>
            <a:r>
              <a:rPr lang="en-GB" dirty="0"/>
              <a:t>: Remote copies of the repositories can be edited in parallel and synchronized at any time</a:t>
            </a:r>
          </a:p>
          <a:p>
            <a:pPr lvl="1"/>
            <a:r>
              <a:rPr lang="en-GB" dirty="0"/>
              <a:t>A lot of documentation online!</a:t>
            </a:r>
          </a:p>
          <a:p>
            <a:pPr lvl="2"/>
            <a:r>
              <a:rPr lang="en-GB" dirty="0"/>
              <a:t>Start </a:t>
            </a:r>
            <a:r>
              <a:rPr lang="en-GB" dirty="0">
                <a:hlinkClick r:id="rId3"/>
              </a:rPr>
              <a:t>here</a:t>
            </a:r>
            <a:r>
              <a:rPr lang="en-GB" dirty="0"/>
              <a:t> to learn more</a:t>
            </a:r>
          </a:p>
        </p:txBody>
      </p:sp>
    </p:spTree>
    <p:extLst>
      <p:ext uri="{BB962C8B-B14F-4D97-AF65-F5344CB8AC3E}">
        <p14:creationId xmlns:p14="http://schemas.microsoft.com/office/powerpoint/2010/main" val="1565589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D23E2-BC18-4BE6-A88F-87AB72A9E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repository: a set of files and their history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99BCF6-4410-43B2-B4BF-85614E63D9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DDD5B43-00FE-43EC-BBCC-1AB9BC0B0CD6}"/>
              </a:ext>
            </a:extLst>
          </p:cNvPr>
          <p:cNvCxnSpPr>
            <a:cxnSpLocks/>
            <a:stCxn id="10" idx="0"/>
            <a:endCxn id="13" idx="2"/>
          </p:cNvCxnSpPr>
          <p:nvPr/>
        </p:nvCxnSpPr>
        <p:spPr>
          <a:xfrm flipV="1">
            <a:off x="4718809" y="5232853"/>
            <a:ext cx="0" cy="262745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23D5B2A-0736-418D-9E4D-CF720D8E92A6}"/>
              </a:ext>
            </a:extLst>
          </p:cNvPr>
          <p:cNvSpPr/>
          <p:nvPr/>
        </p:nvSpPr>
        <p:spPr>
          <a:xfrm>
            <a:off x="4446166" y="5495598"/>
            <a:ext cx="545286" cy="2097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D2DCE3-09F3-4D07-9B32-907A8AA586C2}"/>
              </a:ext>
            </a:extLst>
          </p:cNvPr>
          <p:cNvSpPr/>
          <p:nvPr/>
        </p:nvSpPr>
        <p:spPr>
          <a:xfrm>
            <a:off x="4446166" y="5023128"/>
            <a:ext cx="545286" cy="2097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34A98D-D4B7-4B8E-8DB8-31602BDCF9B5}"/>
              </a:ext>
            </a:extLst>
          </p:cNvPr>
          <p:cNvSpPr/>
          <p:nvPr/>
        </p:nvSpPr>
        <p:spPr>
          <a:xfrm>
            <a:off x="4446166" y="4503359"/>
            <a:ext cx="545286" cy="2097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c3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80A0064-1F04-4590-A701-A0772372BE44}"/>
              </a:ext>
            </a:extLst>
          </p:cNvPr>
          <p:cNvCxnSpPr>
            <a:cxnSpLocks/>
            <a:stCxn id="13" idx="0"/>
            <a:endCxn id="15" idx="2"/>
          </p:cNvCxnSpPr>
          <p:nvPr/>
        </p:nvCxnSpPr>
        <p:spPr>
          <a:xfrm flipV="1">
            <a:off x="4718809" y="4713084"/>
            <a:ext cx="0" cy="310044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AAD759B6-E06F-4632-84AB-0D6C296EB089}"/>
              </a:ext>
            </a:extLst>
          </p:cNvPr>
          <p:cNvSpPr/>
          <p:nvPr/>
        </p:nvSpPr>
        <p:spPr>
          <a:xfrm>
            <a:off x="5550714" y="3926406"/>
            <a:ext cx="545286" cy="2097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c4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EC13A45-4729-4E98-AD75-D299A0643944}"/>
              </a:ext>
            </a:extLst>
          </p:cNvPr>
          <p:cNvSpPr/>
          <p:nvPr/>
        </p:nvSpPr>
        <p:spPr>
          <a:xfrm>
            <a:off x="3145896" y="4290416"/>
            <a:ext cx="892704" cy="658264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/>
              <a:t>Last agreed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DEDE70C-7BBB-4DA1-8435-43F78737D42A}"/>
              </a:ext>
            </a:extLst>
          </p:cNvPr>
          <p:cNvCxnSpPr>
            <a:cxnSpLocks/>
            <a:stCxn id="3" idx="6"/>
            <a:endCxn id="15" idx="1"/>
          </p:cNvCxnSpPr>
          <p:nvPr/>
        </p:nvCxnSpPr>
        <p:spPr>
          <a:xfrm flipV="1">
            <a:off x="4038600" y="4608222"/>
            <a:ext cx="407566" cy="1132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6E6D0A65-3189-4BAB-BF57-F3EAF535B239}"/>
              </a:ext>
            </a:extLst>
          </p:cNvPr>
          <p:cNvSpPr/>
          <p:nvPr/>
        </p:nvSpPr>
        <p:spPr>
          <a:xfrm>
            <a:off x="6277761" y="3393676"/>
            <a:ext cx="545286" cy="2097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EE82D1D-A699-4ED5-AF97-8EC84D751292}"/>
              </a:ext>
            </a:extLst>
          </p:cNvPr>
          <p:cNvSpPr/>
          <p:nvPr/>
        </p:nvSpPr>
        <p:spPr>
          <a:xfrm>
            <a:off x="6948879" y="3020411"/>
            <a:ext cx="545286" cy="2097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c6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75F1F98-2211-4464-868C-8FA4AF0BAA22}"/>
              </a:ext>
            </a:extLst>
          </p:cNvPr>
          <p:cNvCxnSpPr>
            <a:stCxn id="15" idx="3"/>
            <a:endCxn id="11" idx="2"/>
          </p:cNvCxnSpPr>
          <p:nvPr/>
        </p:nvCxnSpPr>
        <p:spPr>
          <a:xfrm flipV="1">
            <a:off x="4991452" y="4136131"/>
            <a:ext cx="831905" cy="47209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A5E979E-98DA-4A76-A996-2E3ED4EBE2EF}"/>
              </a:ext>
            </a:extLst>
          </p:cNvPr>
          <p:cNvCxnSpPr>
            <a:stCxn id="11" idx="3"/>
            <a:endCxn id="17" idx="2"/>
          </p:cNvCxnSpPr>
          <p:nvPr/>
        </p:nvCxnSpPr>
        <p:spPr>
          <a:xfrm flipV="1">
            <a:off x="6096000" y="3603401"/>
            <a:ext cx="454404" cy="427868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C33F93E7-741E-4E7F-B6B7-9251E93924CF}"/>
              </a:ext>
            </a:extLst>
          </p:cNvPr>
          <p:cNvCxnSpPr>
            <a:stCxn id="11" idx="3"/>
            <a:endCxn id="18" idx="2"/>
          </p:cNvCxnSpPr>
          <p:nvPr/>
        </p:nvCxnSpPr>
        <p:spPr>
          <a:xfrm flipV="1">
            <a:off x="6096000" y="3230136"/>
            <a:ext cx="1125522" cy="801133"/>
          </a:xfrm>
          <a:prstGeom prst="bentConnector2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78E48D12-710E-44A8-8310-787A3F5EEE92}"/>
              </a:ext>
            </a:extLst>
          </p:cNvPr>
          <p:cNvSpPr/>
          <p:nvPr/>
        </p:nvSpPr>
        <p:spPr>
          <a:xfrm>
            <a:off x="5550714" y="2963086"/>
            <a:ext cx="545286" cy="2097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c7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02FD26C-7AB6-4B80-B477-8A458EADDFAD}"/>
              </a:ext>
            </a:extLst>
          </p:cNvPr>
          <p:cNvSpPr/>
          <p:nvPr/>
        </p:nvSpPr>
        <p:spPr>
          <a:xfrm>
            <a:off x="5550714" y="2300364"/>
            <a:ext cx="545286" cy="2097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c8</a:t>
            </a: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FB0A8E51-B60E-40F2-A6F5-7B371D9C9F12}"/>
              </a:ext>
            </a:extLst>
          </p:cNvPr>
          <p:cNvSpPr/>
          <p:nvPr/>
        </p:nvSpPr>
        <p:spPr>
          <a:xfrm>
            <a:off x="1935784" y="4314493"/>
            <a:ext cx="687897" cy="587455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V1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55E0383-F869-42E1-A665-B2B63C3C34F4}"/>
              </a:ext>
            </a:extLst>
          </p:cNvPr>
          <p:cNvSpPr/>
          <p:nvPr/>
        </p:nvSpPr>
        <p:spPr>
          <a:xfrm>
            <a:off x="4446166" y="1682021"/>
            <a:ext cx="545286" cy="2097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c9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68C7E1F-4ADF-49CA-B0DC-6188464E59DA}"/>
              </a:ext>
            </a:extLst>
          </p:cNvPr>
          <p:cNvCxnSpPr>
            <a:stCxn id="32" idx="0"/>
            <a:endCxn id="37" idx="2"/>
          </p:cNvCxnSpPr>
          <p:nvPr/>
        </p:nvCxnSpPr>
        <p:spPr>
          <a:xfrm flipH="1" flipV="1">
            <a:off x="4718809" y="1891746"/>
            <a:ext cx="1104548" cy="408618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6DAFD82-D24C-4987-AE05-6630E33E5B33}"/>
              </a:ext>
            </a:extLst>
          </p:cNvPr>
          <p:cNvCxnSpPr>
            <a:stCxn id="15" idx="0"/>
            <a:endCxn id="37" idx="2"/>
          </p:cNvCxnSpPr>
          <p:nvPr/>
        </p:nvCxnSpPr>
        <p:spPr>
          <a:xfrm flipV="1">
            <a:off x="4718809" y="1891746"/>
            <a:ext cx="0" cy="2611613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9E4F3B27-39A6-4245-A061-ECC92B912543}"/>
              </a:ext>
            </a:extLst>
          </p:cNvPr>
          <p:cNvSpPr/>
          <p:nvPr/>
        </p:nvSpPr>
        <p:spPr>
          <a:xfrm>
            <a:off x="3133336" y="1495352"/>
            <a:ext cx="892704" cy="658264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/>
              <a:t>Last agreed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16E1562-D493-4A32-A947-EEC767909D91}"/>
              </a:ext>
            </a:extLst>
          </p:cNvPr>
          <p:cNvCxnSpPr>
            <a:cxnSpLocks/>
            <a:stCxn id="44" idx="6"/>
          </p:cNvCxnSpPr>
          <p:nvPr/>
        </p:nvCxnSpPr>
        <p:spPr>
          <a:xfrm flipV="1">
            <a:off x="4026040" y="1813158"/>
            <a:ext cx="407566" cy="1132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3587CC7-CC2D-45DD-BE38-2424A12914B4}"/>
              </a:ext>
            </a:extLst>
          </p:cNvPr>
          <p:cNvCxnSpPr>
            <a:stCxn id="11" idx="0"/>
            <a:endCxn id="31" idx="2"/>
          </p:cNvCxnSpPr>
          <p:nvPr/>
        </p:nvCxnSpPr>
        <p:spPr>
          <a:xfrm flipV="1">
            <a:off x="5823357" y="3172811"/>
            <a:ext cx="0" cy="753595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D7E867B-BBC2-4FC0-9415-C77D39F807C8}"/>
              </a:ext>
            </a:extLst>
          </p:cNvPr>
          <p:cNvCxnSpPr>
            <a:stCxn id="17" idx="0"/>
            <a:endCxn id="31" idx="3"/>
          </p:cNvCxnSpPr>
          <p:nvPr/>
        </p:nvCxnSpPr>
        <p:spPr>
          <a:xfrm flipH="1" flipV="1">
            <a:off x="6096000" y="3067949"/>
            <a:ext cx="454404" cy="325727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EAE7BBC-BB87-4D9E-A076-3EAC1EBCD6E8}"/>
              </a:ext>
            </a:extLst>
          </p:cNvPr>
          <p:cNvCxnSpPr>
            <a:stCxn id="31" idx="0"/>
            <a:endCxn id="32" idx="2"/>
          </p:cNvCxnSpPr>
          <p:nvPr/>
        </p:nvCxnSpPr>
        <p:spPr>
          <a:xfrm flipV="1">
            <a:off x="5823357" y="2510089"/>
            <a:ext cx="0" cy="452997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FD39F3E-4012-4FF3-AFA2-FFDF1144E2FC}"/>
              </a:ext>
            </a:extLst>
          </p:cNvPr>
          <p:cNvCxnSpPr>
            <a:stCxn id="18" idx="0"/>
            <a:endCxn id="32" idx="3"/>
          </p:cNvCxnSpPr>
          <p:nvPr/>
        </p:nvCxnSpPr>
        <p:spPr>
          <a:xfrm flipH="1" flipV="1">
            <a:off x="6096000" y="2405227"/>
            <a:ext cx="1125522" cy="615184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AED639FA-A1B3-4DD3-B106-8EDFC135A9C0}"/>
              </a:ext>
            </a:extLst>
          </p:cNvPr>
          <p:cNvSpPr/>
          <p:nvPr/>
        </p:nvSpPr>
        <p:spPr>
          <a:xfrm>
            <a:off x="545293" y="2116150"/>
            <a:ext cx="2035770" cy="587455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Team approved</a:t>
            </a:r>
          </a:p>
        </p:txBody>
      </p:sp>
      <p:sp>
        <p:nvSpPr>
          <p:cNvPr id="55" name="Arrow: Right 54">
            <a:extLst>
              <a:ext uri="{FF2B5EF4-FFF2-40B4-BE49-F238E27FC236}">
                <a16:creationId xmlns:a16="http://schemas.microsoft.com/office/drawing/2014/main" id="{C53D651C-092D-4EA0-870A-211F4D7380F0}"/>
              </a:ext>
            </a:extLst>
          </p:cNvPr>
          <p:cNvSpPr/>
          <p:nvPr/>
        </p:nvSpPr>
        <p:spPr>
          <a:xfrm>
            <a:off x="1688357" y="1508600"/>
            <a:ext cx="892705" cy="587455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V2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3CCE373-F9A3-4CC2-B135-39A585016560}"/>
              </a:ext>
            </a:extLst>
          </p:cNvPr>
          <p:cNvSpPr/>
          <p:nvPr/>
        </p:nvSpPr>
        <p:spPr>
          <a:xfrm>
            <a:off x="6754198" y="4314493"/>
            <a:ext cx="1458624" cy="958782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/>
              <a:t>Latest version in development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241225E-9FBE-4354-AEAD-D50B1F05186C}"/>
              </a:ext>
            </a:extLst>
          </p:cNvPr>
          <p:cNvCxnSpPr>
            <a:cxnSpLocks/>
            <a:stCxn id="56" idx="2"/>
          </p:cNvCxnSpPr>
          <p:nvPr/>
        </p:nvCxnSpPr>
        <p:spPr>
          <a:xfrm flipH="1" flipV="1">
            <a:off x="6096002" y="4136132"/>
            <a:ext cx="658196" cy="657752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>
            <a:extLst>
              <a:ext uri="{FF2B5EF4-FFF2-40B4-BE49-F238E27FC236}">
                <a16:creationId xmlns:a16="http://schemas.microsoft.com/office/drawing/2014/main" id="{C75FB96E-ECDE-4DBD-9811-9025AF5BDED4}"/>
              </a:ext>
            </a:extLst>
          </p:cNvPr>
          <p:cNvSpPr/>
          <p:nvPr/>
        </p:nvSpPr>
        <p:spPr>
          <a:xfrm>
            <a:off x="7078864" y="1713494"/>
            <a:ext cx="1458624" cy="958782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/>
              <a:t>Latest version in development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0FB15F8-18F9-48D7-9F2E-2AF06912C550}"/>
              </a:ext>
            </a:extLst>
          </p:cNvPr>
          <p:cNvCxnSpPr>
            <a:stCxn id="62" idx="2"/>
            <a:endCxn id="31" idx="3"/>
          </p:cNvCxnSpPr>
          <p:nvPr/>
        </p:nvCxnSpPr>
        <p:spPr>
          <a:xfrm flipH="1">
            <a:off x="6096000" y="2192885"/>
            <a:ext cx="982864" cy="875064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D5342AC0-5183-47FD-9F8F-7D33F17E024C}"/>
              </a:ext>
            </a:extLst>
          </p:cNvPr>
          <p:cNvCxnSpPr>
            <a:stCxn id="62" idx="2"/>
            <a:endCxn id="32" idx="3"/>
          </p:cNvCxnSpPr>
          <p:nvPr/>
        </p:nvCxnSpPr>
        <p:spPr>
          <a:xfrm flipH="1">
            <a:off x="6096000" y="2192885"/>
            <a:ext cx="982864" cy="212342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8E93340D-49EA-446D-8E24-1A8D70F8A3C5}"/>
              </a:ext>
            </a:extLst>
          </p:cNvPr>
          <p:cNvCxnSpPr>
            <a:stCxn id="62" idx="2"/>
            <a:endCxn id="37" idx="3"/>
          </p:cNvCxnSpPr>
          <p:nvPr/>
        </p:nvCxnSpPr>
        <p:spPr>
          <a:xfrm flipH="1" flipV="1">
            <a:off x="4991452" y="1786884"/>
            <a:ext cx="2087412" cy="40600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Image result for word document icon">
            <a:extLst>
              <a:ext uri="{FF2B5EF4-FFF2-40B4-BE49-F238E27FC236}">
                <a16:creationId xmlns:a16="http://schemas.microsoft.com/office/drawing/2014/main" id="{83F8035C-B206-4F8E-8407-A94A34EE3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786" y="5273275"/>
            <a:ext cx="924527" cy="115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431D010F-8E84-459E-86B8-420BCD0F3054}"/>
              </a:ext>
            </a:extLst>
          </p:cNvPr>
          <p:cNvSpPr/>
          <p:nvPr/>
        </p:nvSpPr>
        <p:spPr>
          <a:xfrm>
            <a:off x="9745409" y="2103844"/>
            <a:ext cx="545286" cy="2097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5E41F150-C809-4A01-84CD-840C5B974113}"/>
              </a:ext>
            </a:extLst>
          </p:cNvPr>
          <p:cNvSpPr/>
          <p:nvPr/>
        </p:nvSpPr>
        <p:spPr>
          <a:xfrm>
            <a:off x="9571700" y="2610447"/>
            <a:ext cx="892704" cy="658264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72" name="Arrow: Right 71">
            <a:extLst>
              <a:ext uri="{FF2B5EF4-FFF2-40B4-BE49-F238E27FC236}">
                <a16:creationId xmlns:a16="http://schemas.microsoft.com/office/drawing/2014/main" id="{4A73C025-10FC-4BE7-8E44-8DD048BD53C8}"/>
              </a:ext>
            </a:extLst>
          </p:cNvPr>
          <p:cNvSpPr/>
          <p:nvPr/>
        </p:nvSpPr>
        <p:spPr>
          <a:xfrm>
            <a:off x="9631532" y="3431212"/>
            <a:ext cx="892705" cy="587455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66E4561A-5D82-4168-B037-B1ACFDD77EBF}"/>
              </a:ext>
            </a:extLst>
          </p:cNvPr>
          <p:cNvCxnSpPr/>
          <p:nvPr/>
        </p:nvCxnSpPr>
        <p:spPr>
          <a:xfrm flipV="1">
            <a:off x="8883941" y="1291905"/>
            <a:ext cx="0" cy="4308555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3F9B72AF-8F22-4192-AABF-780CB05ABF94}"/>
              </a:ext>
            </a:extLst>
          </p:cNvPr>
          <p:cNvSpPr txBox="1"/>
          <p:nvPr/>
        </p:nvSpPr>
        <p:spPr>
          <a:xfrm>
            <a:off x="8790985" y="3549608"/>
            <a:ext cx="461665" cy="971185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Time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D386ED2-F215-4DAE-97EC-781465F964F3}"/>
              </a:ext>
            </a:extLst>
          </p:cNvPr>
          <p:cNvSpPr txBox="1"/>
          <p:nvPr/>
        </p:nvSpPr>
        <p:spPr>
          <a:xfrm>
            <a:off x="10343603" y="1940737"/>
            <a:ext cx="125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Commit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E47374B-73B1-4042-B016-251C8267AFB1}"/>
              </a:ext>
            </a:extLst>
          </p:cNvPr>
          <p:cNvSpPr txBox="1"/>
          <p:nvPr/>
        </p:nvSpPr>
        <p:spPr>
          <a:xfrm>
            <a:off x="10454568" y="2657464"/>
            <a:ext cx="125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Branch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F77C522-1D6A-4AF0-92B8-F412397D8F87}"/>
              </a:ext>
            </a:extLst>
          </p:cNvPr>
          <p:cNvSpPr txBox="1"/>
          <p:nvPr/>
        </p:nvSpPr>
        <p:spPr>
          <a:xfrm>
            <a:off x="10546361" y="3494106"/>
            <a:ext cx="125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Tag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6021E5B-4216-4E8D-AAC2-655D5CED5065}"/>
              </a:ext>
            </a:extLst>
          </p:cNvPr>
          <p:cNvSpPr txBox="1"/>
          <p:nvPr/>
        </p:nvSpPr>
        <p:spPr>
          <a:xfrm>
            <a:off x="9401175" y="1291905"/>
            <a:ext cx="230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Git terminology</a:t>
            </a:r>
          </a:p>
        </p:txBody>
      </p:sp>
    </p:spTree>
    <p:extLst>
      <p:ext uri="{BB962C8B-B14F-4D97-AF65-F5344CB8AC3E}">
        <p14:creationId xmlns:p14="http://schemas.microsoft.com/office/powerpoint/2010/main" val="426294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1" grpId="0" animBg="1"/>
      <p:bldP spid="3" grpId="0" animBg="1"/>
      <p:bldP spid="17" grpId="0" animBg="1"/>
      <p:bldP spid="18" grpId="0" animBg="1"/>
      <p:bldP spid="31" grpId="0" animBg="1"/>
      <p:bldP spid="32" grpId="0" animBg="1"/>
      <p:bldP spid="33" grpId="0" animBg="1"/>
      <p:bldP spid="37" grpId="0" animBg="1"/>
      <p:bldP spid="44" grpId="0" animBg="1"/>
      <p:bldP spid="54" grpId="0" animBg="1"/>
      <p:bldP spid="55" grpId="0" animBg="1"/>
      <p:bldP spid="56" grpId="0" animBg="1"/>
      <p:bldP spid="56" grpId="1" animBg="1"/>
      <p:bldP spid="62" grpId="0" animBg="1"/>
      <p:bldP spid="70" grpId="0" animBg="1"/>
      <p:bldP spid="71" grpId="0" animBg="1"/>
      <p:bldP spid="72" grpId="0" animBg="1"/>
      <p:bldP spid="75" grpId="0"/>
      <p:bldP spid="77" grpId="0"/>
      <p:bldP spid="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6FC345-8AE5-4A46-90F8-8A4CCC6AE015}"/>
              </a:ext>
            </a:extLst>
          </p:cNvPr>
          <p:cNvSpPr/>
          <p:nvPr/>
        </p:nvSpPr>
        <p:spPr>
          <a:xfrm>
            <a:off x="1367984" y="2362733"/>
            <a:ext cx="2784916" cy="46619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984C6E-75B2-4D63-B02C-BA2B21F66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59" y="274702"/>
            <a:ext cx="9525657" cy="866110"/>
          </a:xfrm>
        </p:spPr>
        <p:txBody>
          <a:bodyPr/>
          <a:lstStyle/>
          <a:p>
            <a:r>
              <a:rPr lang="en-GB" dirty="0"/>
              <a:t>User management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953737-8626-4FD6-A4F3-15C181F1AC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 dirty="0"/>
              <a:t>ADD SECTION NAME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87CB3-A614-48E3-BAF3-B9A87B24D4B2}"/>
              </a:ext>
            </a:extLst>
          </p:cNvPr>
          <p:cNvSpPr/>
          <p:nvPr/>
        </p:nvSpPr>
        <p:spPr>
          <a:xfrm>
            <a:off x="609759" y="1517134"/>
            <a:ext cx="10273838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User management: </a:t>
            </a:r>
            <a:r>
              <a:rPr lang="en-GB" b="1" dirty="0"/>
              <a:t>EOL accounts</a:t>
            </a:r>
          </a:p>
          <a:p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Any user with an EOL which is part of the 3GPP group (i.e. 3GPP member) can already log into ETSI Forge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Log into ETSI Forge (</a:t>
            </a:r>
            <a:r>
              <a:rPr lang="en-GB" dirty="0">
                <a:hlinkClick r:id="rId2"/>
              </a:rPr>
              <a:t>Link</a:t>
            </a:r>
            <a:r>
              <a:rPr lang="en-GB" dirty="0"/>
              <a:t>)</a:t>
            </a:r>
          </a:p>
          <a:p>
            <a:pPr lvl="1"/>
            <a:endParaRPr lang="en-GB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Users in Gitlab are created upon the first login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u="sng" dirty="0"/>
              <a:t>If the user is not present the user should log in once or can be invited by his/her email </a:t>
            </a:r>
            <a:r>
              <a:rPr lang="en-GB" dirty="0"/>
              <a:t>(EOL related)</a:t>
            </a:r>
          </a:p>
          <a:p>
            <a:endParaRPr lang="en-GB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Users and projects can be categorized in Groups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Users need to request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Permission levels : Developer, Maintainer (+others not applicable)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Developer: May create new branches, upload contributions on them, create Merge Requests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Maintainer: May manage “Protected” - i.e. common and shared - branches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More here: </a:t>
            </a:r>
            <a:r>
              <a:rPr lang="en-GB" dirty="0">
                <a:hlinkClick r:id="rId3"/>
              </a:rPr>
              <a:t>https://docs.gitlab.com/ee/user/permissions.html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1745121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6FC345-8AE5-4A46-90F8-8A4CCC6AE015}"/>
              </a:ext>
            </a:extLst>
          </p:cNvPr>
          <p:cNvSpPr/>
          <p:nvPr/>
        </p:nvSpPr>
        <p:spPr>
          <a:xfrm>
            <a:off x="1367984" y="2362733"/>
            <a:ext cx="2784916" cy="46619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984C6E-75B2-4D63-B02C-BA2B21F66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59" y="274702"/>
            <a:ext cx="9525657" cy="866110"/>
          </a:xfrm>
        </p:spPr>
        <p:txBody>
          <a:bodyPr/>
          <a:lstStyle/>
          <a:p>
            <a:r>
              <a:rPr lang="en-GB" dirty="0"/>
              <a:t>User management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953737-8626-4FD6-A4F3-15C181F1AC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 dirty="0"/>
              <a:t>ADD SECTION NAME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87CB3-A614-48E3-BAF3-B9A87B24D4B2}"/>
              </a:ext>
            </a:extLst>
          </p:cNvPr>
          <p:cNvSpPr/>
          <p:nvPr/>
        </p:nvSpPr>
        <p:spPr>
          <a:xfrm>
            <a:off x="609759" y="1517134"/>
            <a:ext cx="10273838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User management: </a:t>
            </a:r>
            <a:r>
              <a:rPr lang="en-GB" b="1" dirty="0"/>
              <a:t>EOL accounts</a:t>
            </a:r>
          </a:p>
          <a:p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Any user with an EOL which is part of the 3GPP group (i.e. 3GPP member) can already log into ETSI Forge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Log into ETSI Forge (</a:t>
            </a:r>
            <a:r>
              <a:rPr lang="en-GB" dirty="0">
                <a:hlinkClick r:id="rId2"/>
              </a:rPr>
              <a:t>Link</a:t>
            </a:r>
            <a:r>
              <a:rPr lang="en-GB" dirty="0"/>
              <a:t>)</a:t>
            </a:r>
          </a:p>
          <a:p>
            <a:pPr lvl="1"/>
            <a:endParaRPr lang="en-GB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Users in Gitlab are created upon the first login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u="sng" dirty="0"/>
              <a:t>If the user is not present the user should log in once or can be invited by his/her email </a:t>
            </a:r>
            <a:r>
              <a:rPr lang="en-GB" dirty="0"/>
              <a:t>(EOL related)</a:t>
            </a:r>
          </a:p>
          <a:p>
            <a:endParaRPr lang="en-GB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Users and projects can be categorized in Groups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Users need to request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Permission levels : Developer, Maintainer (+others not applicable)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Developer: May create new branches, upload contributions on them, create Merge Requests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Maintainer: May manage “Protected” - i.e. common and shared - branches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More here: </a:t>
            </a:r>
            <a:r>
              <a:rPr lang="en-GB" dirty="0">
                <a:hlinkClick r:id="rId3"/>
              </a:rPr>
              <a:t>https://docs.gitlab.com/ee/user/permissions.html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1825639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84C6E-75B2-4D63-B02C-BA2B21F66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Log in and navigate projects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953737-8626-4FD6-A4F3-15C181F1AC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 dirty="0"/>
              <a:t>ADD SECTION NAME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1C3BD7-B906-4970-BF51-806849A2A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7657" y="1547495"/>
            <a:ext cx="6893605" cy="3629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89F7E4F-5AB0-400C-B844-F8C9EE1EED7B}"/>
              </a:ext>
            </a:extLst>
          </p:cNvPr>
          <p:cNvCxnSpPr>
            <a:cxnSpLocks/>
          </p:cNvCxnSpPr>
          <p:nvPr/>
        </p:nvCxnSpPr>
        <p:spPr>
          <a:xfrm flipV="1">
            <a:off x="3026864" y="1844672"/>
            <a:ext cx="1642474" cy="24536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203A182-EB6A-4880-A19B-49CC6CCA1B5F}"/>
              </a:ext>
            </a:extLst>
          </p:cNvPr>
          <p:cNvSpPr txBox="1"/>
          <p:nvPr/>
        </p:nvSpPr>
        <p:spPr>
          <a:xfrm>
            <a:off x="2277144" y="4264097"/>
            <a:ext cx="15709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2"/>
                </a:solidFill>
              </a:rPr>
              <a:t>Navigates projects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</a:rPr>
              <a:t>Your projects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</a:rPr>
              <a:t>Others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96B6F0F-C72C-4991-9E22-FA12635010E5}"/>
              </a:ext>
            </a:extLst>
          </p:cNvPr>
          <p:cNvCxnSpPr>
            <a:cxnSpLocks/>
          </p:cNvCxnSpPr>
          <p:nvPr/>
        </p:nvCxnSpPr>
        <p:spPr>
          <a:xfrm flipH="1" flipV="1">
            <a:off x="7584440" y="2417490"/>
            <a:ext cx="2550976" cy="31658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6365C8A-785E-4DB4-8FAF-FEED175B81D6}"/>
              </a:ext>
            </a:extLst>
          </p:cNvPr>
          <p:cNvSpPr txBox="1"/>
          <p:nvPr/>
        </p:nvSpPr>
        <p:spPr>
          <a:xfrm>
            <a:off x="9740305" y="5583305"/>
            <a:ext cx="15709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tx2"/>
                </a:solidFill>
              </a:rPr>
              <a:t>Public or internal project are listed here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F918A6-584B-4A83-B676-110FA0DBA56C}"/>
              </a:ext>
            </a:extLst>
          </p:cNvPr>
          <p:cNvSpPr txBox="1"/>
          <p:nvPr/>
        </p:nvSpPr>
        <p:spPr>
          <a:xfrm>
            <a:off x="608981" y="1376599"/>
            <a:ext cx="35362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tx2"/>
                </a:solidFill>
              </a:rPr>
              <a:t>Projects and groups visibility levels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u="sng" dirty="0">
                <a:solidFill>
                  <a:schemeClr val="tx2"/>
                </a:solidFill>
              </a:rPr>
              <a:t>Private</a:t>
            </a:r>
            <a:r>
              <a:rPr lang="en-GB" sz="1400" dirty="0">
                <a:solidFill>
                  <a:schemeClr val="tx2"/>
                </a:solidFill>
              </a:rPr>
              <a:t>: Only explicitly added users and Admins can see the projects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u="sng" dirty="0">
                <a:solidFill>
                  <a:schemeClr val="tx2"/>
                </a:solidFill>
              </a:rPr>
              <a:t>Internal</a:t>
            </a:r>
            <a:r>
              <a:rPr lang="en-GB" sz="1400" dirty="0">
                <a:solidFill>
                  <a:schemeClr val="tx2"/>
                </a:solidFill>
              </a:rPr>
              <a:t>: Users that can log in can see the projects, not the externals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u="sng" dirty="0">
                <a:solidFill>
                  <a:schemeClr val="tx2"/>
                </a:solidFill>
              </a:rPr>
              <a:t>Public</a:t>
            </a:r>
            <a:r>
              <a:rPr lang="en-GB" sz="1400" dirty="0">
                <a:solidFill>
                  <a:schemeClr val="tx2"/>
                </a:solidFill>
              </a:rPr>
              <a:t>: Everybody can discover the project, read the content and the history and download them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E9708FA-98B0-4C37-B974-24D9CE5CD413}"/>
              </a:ext>
            </a:extLst>
          </p:cNvPr>
          <p:cNvCxnSpPr>
            <a:cxnSpLocks/>
          </p:cNvCxnSpPr>
          <p:nvPr/>
        </p:nvCxnSpPr>
        <p:spPr>
          <a:xfrm flipV="1">
            <a:off x="4885182" y="5002761"/>
            <a:ext cx="707424" cy="8573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EBD6151-BC05-4005-8F90-A0B5A393829B}"/>
              </a:ext>
            </a:extLst>
          </p:cNvPr>
          <p:cNvSpPr txBox="1"/>
          <p:nvPr/>
        </p:nvSpPr>
        <p:spPr>
          <a:xfrm>
            <a:off x="3273789" y="5857946"/>
            <a:ext cx="3592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2"/>
                </a:solidFill>
              </a:rPr>
              <a:t>Projects are represented by name, group, description and logo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CC5277-25C7-409E-933F-5526868220A4}"/>
              </a:ext>
            </a:extLst>
          </p:cNvPr>
          <p:cNvSpPr txBox="1"/>
          <p:nvPr/>
        </p:nvSpPr>
        <p:spPr>
          <a:xfrm>
            <a:off x="8153400" y="480195"/>
            <a:ext cx="1821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tx2"/>
                </a:solidFill>
              </a:rPr>
              <a:t>Filter by name and search bar available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0CD1810-52B4-4F35-B777-FCBB642D0117}"/>
              </a:ext>
            </a:extLst>
          </p:cNvPr>
          <p:cNvCxnSpPr>
            <a:cxnSpLocks/>
          </p:cNvCxnSpPr>
          <p:nvPr/>
        </p:nvCxnSpPr>
        <p:spPr>
          <a:xfrm>
            <a:off x="9326315" y="1014652"/>
            <a:ext cx="1199468" cy="11341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46FF5C4E-C380-4B4D-8BB8-7ECA0EFF4935}"/>
              </a:ext>
            </a:extLst>
          </p:cNvPr>
          <p:cNvSpPr/>
          <p:nvPr/>
        </p:nvSpPr>
        <p:spPr>
          <a:xfrm>
            <a:off x="239651" y="5196226"/>
            <a:ext cx="2137479" cy="92333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/>
            <a:r>
              <a:rPr lang="en-GB" dirty="0"/>
              <a:t>Log into </a:t>
            </a:r>
            <a:r>
              <a:rPr lang="en-GB" b="1" u="sng" dirty="0"/>
              <a:t>ETSI</a:t>
            </a:r>
            <a:r>
              <a:rPr lang="en-GB" dirty="0"/>
              <a:t> Forge and navigate to the SA5 models project</a:t>
            </a:r>
          </a:p>
        </p:txBody>
      </p:sp>
    </p:spTree>
    <p:extLst>
      <p:ext uri="{BB962C8B-B14F-4D97-AF65-F5344CB8AC3E}">
        <p14:creationId xmlns:p14="http://schemas.microsoft.com/office/powerpoint/2010/main" val="1708673602"/>
      </p:ext>
    </p:extLst>
  </p:cSld>
  <p:clrMapOvr>
    <a:masterClrMapping/>
  </p:clrMapOvr>
</p:sld>
</file>

<file path=ppt/theme/theme1.xml><?xml version="1.0" encoding="utf-8"?>
<a:theme xmlns:a="http://schemas.openxmlformats.org/drawingml/2006/main" name="ETSI Corporate 2018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3943DDD5-5376-488D-B598-48D58A708B55}" vid="{97EB6BF5-CCF1-4557-9204-633E591AB08E}"/>
    </a:ext>
  </a:extLst>
</a:theme>
</file>

<file path=ppt/theme/theme2.xml><?xml version="1.0" encoding="utf-8"?>
<a:theme xmlns:a="http://schemas.openxmlformats.org/drawingml/2006/main" name="Office Theme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681A6E6F17B042983C12AFDF2A672A" ma:contentTypeVersion="13" ma:contentTypeDescription="Create a new document." ma:contentTypeScope="" ma:versionID="87c1baf5fc5836b20a00be241788dc72">
  <xsd:schema xmlns:xsd="http://www.w3.org/2001/XMLSchema" xmlns:xs="http://www.w3.org/2001/XMLSchema" xmlns:p="http://schemas.microsoft.com/office/2006/metadata/properties" xmlns:ns3="8a41b7be-fe88-42dc-b847-153399c30d83" xmlns:ns4="64d6e76e-d235-4383-94c3-4abe5255d99b" targetNamespace="http://schemas.microsoft.com/office/2006/metadata/properties" ma:root="true" ma:fieldsID="ea84f5b29d22ae50d47b73edef084168" ns3:_="" ns4:_="">
    <xsd:import namespace="8a41b7be-fe88-42dc-b847-153399c30d83"/>
    <xsd:import namespace="64d6e76e-d235-4383-94c3-4abe5255d99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41b7be-fe88-42dc-b847-153399c30d8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d6e76e-d235-4383-94c3-4abe5255d9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77F1D7-AD50-44D3-B3BF-36B07994A2D9}">
  <ds:schemaRefs>
    <ds:schemaRef ds:uri="8a41b7be-fe88-42dc-b847-153399c30d83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64d6e76e-d235-4383-94c3-4abe5255d99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D592C12-08DD-43ED-A752-CC406F1FBD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7B5394-9C8F-49F6-9729-1BCFD8201F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41b7be-fe88-42dc-b847-153399c30d83"/>
    <ds:schemaRef ds:uri="64d6e76e-d235-4383-94c3-4abe5255d9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ETSI_CORPORATE_PRESENTATION_template_2019_Full_Version</Template>
  <TotalTime>7004</TotalTime>
  <Words>1708</Words>
  <Application>Microsoft Office PowerPoint</Application>
  <PresentationFormat>Widescreen</PresentationFormat>
  <Paragraphs>291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Wingdings</vt:lpstr>
      <vt:lpstr>ETSI Corporate 2018</vt:lpstr>
      <vt:lpstr>3GPP SA5 Forge Tutorial</vt:lpstr>
      <vt:lpstr>Agenda</vt:lpstr>
      <vt:lpstr>ETSI Forge</vt:lpstr>
      <vt:lpstr>Under the hood: Git versioning system</vt:lpstr>
      <vt:lpstr>Git basics</vt:lpstr>
      <vt:lpstr>What is a repository: a set of files and their history</vt:lpstr>
      <vt:lpstr>User management</vt:lpstr>
      <vt:lpstr>User management</vt:lpstr>
      <vt:lpstr>Log in and navigate projects</vt:lpstr>
      <vt:lpstr>Subscribe to be notified for events on a  project</vt:lpstr>
      <vt:lpstr>Navigate within the project</vt:lpstr>
      <vt:lpstr>CRs in Forge: Merge requests</vt:lpstr>
      <vt:lpstr>CRs: Step 2 - Go to the "Branches" page</vt:lpstr>
      <vt:lpstr>CRs: Step 3 - Make a new branch for your CR</vt:lpstr>
      <vt:lpstr>CRs: Step 4 - Supply details for your new branch</vt:lpstr>
      <vt:lpstr>CRs: Step 5 - Make some changes!</vt:lpstr>
      <vt:lpstr>CRs: Step 6 - Commit your changes (via Edit Button)</vt:lpstr>
      <vt:lpstr>CRs: Step 7 - Create a Merge Request 1/3</vt:lpstr>
      <vt:lpstr>CRs: Step 7 - Create a Merge Request 2/3</vt:lpstr>
      <vt:lpstr>CRs: Step 7 - Create a Merge Request 3/3</vt:lpstr>
      <vt:lpstr>CRs: Step 8 - Draft the CR form</vt:lpstr>
      <vt:lpstr>CRs: Review a merge request</vt:lpstr>
      <vt:lpstr>Legal framework</vt:lpstr>
      <vt:lpstr>Find more documentation</vt:lpstr>
      <vt:lpstr>Q&amp;A</vt:lpstr>
      <vt:lpstr>Back up slides</vt:lpstr>
      <vt:lpstr>OPEN API, YAML, YANG</vt:lpstr>
      <vt:lpstr>YAML: “YAML Ain't Markup Language”</vt:lpstr>
      <vt:lpstr>OPEN API Specification</vt:lpstr>
      <vt:lpstr> YANG “Yet Another Next Generation”</vt:lpstr>
      <vt:lpstr>Human friendly documentation (see yourself)</vt:lpstr>
      <vt:lpstr>Version tracking and revision graph (see yourself)</vt:lpstr>
      <vt:lpstr>Automatic comparison between versions (see yourself)</vt:lpstr>
      <vt:lpstr>Validation of the OpenAPI syntax</vt:lpstr>
      <vt:lpstr>Merge requests (a.k.a. CRs for Git)</vt:lpstr>
      <vt:lpstr>Third party tools integrated (see yourself)</vt:lpstr>
      <vt:lpstr>Third party tools integrated</vt:lpstr>
      <vt:lpstr>Third party tools integrated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 rid of ZIP files</dc:title>
  <dc:subject>&lt;Speech title here&gt;</dc:subject>
  <dc:creator>Michele Carignani</dc:creator>
  <cp:keywords/>
  <cp:lastModifiedBy>Michele Carignani</cp:lastModifiedBy>
  <cp:revision>50</cp:revision>
  <dcterms:created xsi:type="dcterms:W3CDTF">2019-03-18T09:22:44Z</dcterms:created>
  <dcterms:modified xsi:type="dcterms:W3CDTF">2020-04-30T13:03:51Z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ecurityLevel">
    <vt:lpwstr>Level 2 – Sensitive</vt:lpwstr>
  </property>
  <property fmtid="{D5CDD505-2E9C-101B-9397-08002B2CF9AE}" pid="3" name="Updated">
    <vt:bool>true</vt:bool>
  </property>
  <property fmtid="{D5CDD505-2E9C-101B-9397-08002B2CF9AE}" pid="4" name="ContentTypeId">
    <vt:lpwstr>0x01010003681A6E6F17B042983C12AFDF2A672A</vt:lpwstr>
  </property>
</Properties>
</file>