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70" r:id="rId5"/>
    <p:sldId id="267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AE8C4-483F-446C-98C4-BFA8877C09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922D35-5362-495D-A3DF-BB3C672CDFED}">
      <dgm:prSet/>
      <dgm:spPr/>
      <dgm:t>
        <a:bodyPr/>
        <a:lstStyle/>
        <a:p>
          <a:r>
            <a:rPr lang="de-DE" dirty="0"/>
            <a:t>Puuhh</a:t>
          </a:r>
          <a:endParaRPr lang="en-US" dirty="0"/>
        </a:p>
      </dgm:t>
    </dgm:pt>
    <dgm:pt modelId="{B8499950-FABC-43B7-9FAB-770DCE86AA76}" type="parTrans" cxnId="{62A91C7A-65EF-4946-A619-2E9E9B388507}">
      <dgm:prSet/>
      <dgm:spPr/>
      <dgm:t>
        <a:bodyPr/>
        <a:lstStyle/>
        <a:p>
          <a:endParaRPr lang="en-US"/>
        </a:p>
      </dgm:t>
    </dgm:pt>
    <dgm:pt modelId="{014CA434-A982-4618-BEB7-B201F74BD69D}" type="sibTrans" cxnId="{62A91C7A-65EF-4946-A619-2E9E9B388507}">
      <dgm:prSet/>
      <dgm:spPr/>
      <dgm:t>
        <a:bodyPr/>
        <a:lstStyle/>
        <a:p>
          <a:endParaRPr lang="en-US"/>
        </a:p>
      </dgm:t>
    </dgm:pt>
    <dgm:pt modelId="{CD0BB8CD-3768-4F68-887F-858FB9D04DDA}">
      <dgm:prSet/>
      <dgm:spPr/>
      <dgm:t>
        <a:bodyPr/>
        <a:lstStyle/>
        <a:p>
          <a:r>
            <a:rPr lang="de-DE" dirty="0"/>
            <a:t>Have fun</a:t>
          </a:r>
          <a:endParaRPr lang="en-US" dirty="0"/>
        </a:p>
      </dgm:t>
    </dgm:pt>
    <dgm:pt modelId="{54DB9CE5-B1F8-491A-A18F-265CB884696F}" type="parTrans" cxnId="{772F8AF5-87D1-4651-A8B5-C534129BAF0C}">
      <dgm:prSet/>
      <dgm:spPr/>
      <dgm:t>
        <a:bodyPr/>
        <a:lstStyle/>
        <a:p>
          <a:endParaRPr lang="en-US"/>
        </a:p>
      </dgm:t>
    </dgm:pt>
    <dgm:pt modelId="{D88004BF-0B08-462B-8A14-2703769F52EF}" type="sibTrans" cxnId="{772F8AF5-87D1-4651-A8B5-C534129BAF0C}">
      <dgm:prSet/>
      <dgm:spPr/>
      <dgm:t>
        <a:bodyPr/>
        <a:lstStyle/>
        <a:p>
          <a:endParaRPr lang="en-US"/>
        </a:p>
      </dgm:t>
    </dgm:pt>
    <dgm:pt modelId="{43A99001-0C1A-454B-8BF6-1F46153578F3}">
      <dgm:prSet/>
      <dgm:spPr/>
      <dgm:t>
        <a:bodyPr/>
        <a:lstStyle/>
        <a:p>
          <a:r>
            <a:rPr lang="de-DE" dirty="0"/>
            <a:t>Maybe not next time</a:t>
          </a:r>
          <a:endParaRPr lang="en-US" dirty="0"/>
        </a:p>
      </dgm:t>
    </dgm:pt>
    <dgm:pt modelId="{A7A9D3A0-32DA-40DC-8410-F0BFC20DE251}" type="parTrans" cxnId="{E58399F9-6133-4C1B-B91A-0CFA483A5706}">
      <dgm:prSet/>
      <dgm:spPr/>
      <dgm:t>
        <a:bodyPr/>
        <a:lstStyle/>
        <a:p>
          <a:endParaRPr lang="en-US"/>
        </a:p>
      </dgm:t>
    </dgm:pt>
    <dgm:pt modelId="{C8916D7E-E70E-4FB6-B656-82279CE7299F}" type="sibTrans" cxnId="{E58399F9-6133-4C1B-B91A-0CFA483A5706}">
      <dgm:prSet/>
      <dgm:spPr/>
      <dgm:t>
        <a:bodyPr/>
        <a:lstStyle/>
        <a:p>
          <a:endParaRPr lang="en-US"/>
        </a:p>
      </dgm:t>
    </dgm:pt>
    <dgm:pt modelId="{BB90B716-2ACA-4B89-BFA6-517C9FE1E3E6}">
      <dgm:prSet/>
      <dgm:spPr/>
      <dgm:t>
        <a:bodyPr/>
        <a:lstStyle/>
        <a:p>
          <a:r>
            <a:rPr lang="de-DE"/>
            <a:t>Others?</a:t>
          </a:r>
          <a:endParaRPr lang="en-US"/>
        </a:p>
      </dgm:t>
    </dgm:pt>
    <dgm:pt modelId="{1B2633BD-6575-4302-88EF-52EB3A81B164}" type="parTrans" cxnId="{52B11137-950B-4B5D-AB7B-07B95CDD5E97}">
      <dgm:prSet/>
      <dgm:spPr/>
      <dgm:t>
        <a:bodyPr/>
        <a:lstStyle/>
        <a:p>
          <a:endParaRPr lang="en-US"/>
        </a:p>
      </dgm:t>
    </dgm:pt>
    <dgm:pt modelId="{642019C7-0947-4096-BA22-0823997B4590}" type="sibTrans" cxnId="{52B11137-950B-4B5D-AB7B-07B95CDD5E97}">
      <dgm:prSet/>
      <dgm:spPr/>
      <dgm:t>
        <a:bodyPr/>
        <a:lstStyle/>
        <a:p>
          <a:endParaRPr lang="en-US"/>
        </a:p>
      </dgm:t>
    </dgm:pt>
    <dgm:pt modelId="{A085FDAD-2FC6-469B-9C8E-6686BD2E8444}" type="pres">
      <dgm:prSet presAssocID="{084AE8C4-483F-446C-98C4-BFA8877C0945}" presName="linear" presStyleCnt="0">
        <dgm:presLayoutVars>
          <dgm:animLvl val="lvl"/>
          <dgm:resizeHandles val="exact"/>
        </dgm:presLayoutVars>
      </dgm:prSet>
      <dgm:spPr/>
    </dgm:pt>
    <dgm:pt modelId="{D1DDE8AF-9055-4B45-AA8F-AF51FC07B9DD}" type="pres">
      <dgm:prSet presAssocID="{3D922D35-5362-495D-A3DF-BB3C672CDFED}" presName="parentText" presStyleLbl="node1" presStyleIdx="0" presStyleCnt="4" custLinFactNeighborX="-13928" custLinFactNeighborY="-4284">
        <dgm:presLayoutVars>
          <dgm:chMax val="0"/>
          <dgm:bulletEnabled val="1"/>
        </dgm:presLayoutVars>
      </dgm:prSet>
      <dgm:spPr/>
    </dgm:pt>
    <dgm:pt modelId="{7FE46724-43D5-4415-9EA2-81DF99EBA40C}" type="pres">
      <dgm:prSet presAssocID="{014CA434-A982-4618-BEB7-B201F74BD69D}" presName="spacer" presStyleCnt="0"/>
      <dgm:spPr/>
    </dgm:pt>
    <dgm:pt modelId="{8B7C27DC-C359-4B82-B4F1-1BF30375B6F0}" type="pres">
      <dgm:prSet presAssocID="{CD0BB8CD-3768-4F68-887F-858FB9D04D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7175C-3A7A-4B01-BAB0-D98D5C7CFF8F}" type="pres">
      <dgm:prSet presAssocID="{D88004BF-0B08-462B-8A14-2703769F52EF}" presName="spacer" presStyleCnt="0"/>
      <dgm:spPr/>
    </dgm:pt>
    <dgm:pt modelId="{FC4EB2BE-D598-4B99-B7ED-48B14C83BC20}" type="pres">
      <dgm:prSet presAssocID="{43A99001-0C1A-454B-8BF6-1F46153578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C81AE-2424-4A46-B5E6-EDE6180D968B}" type="pres">
      <dgm:prSet presAssocID="{C8916D7E-E70E-4FB6-B656-82279CE7299F}" presName="spacer" presStyleCnt="0"/>
      <dgm:spPr/>
    </dgm:pt>
    <dgm:pt modelId="{9E5E41C3-9FF7-4659-A03D-1DDB957513B5}" type="pres">
      <dgm:prSet presAssocID="{BB90B716-2ACA-4B89-BFA6-517C9FE1E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8EDC05-2F70-4A92-A787-A8217C8C8BC8}" type="presOf" srcId="{43A99001-0C1A-454B-8BF6-1F46153578F3}" destId="{FC4EB2BE-D598-4B99-B7ED-48B14C83BC20}" srcOrd="0" destOrd="0" presId="urn:microsoft.com/office/officeart/2005/8/layout/vList2"/>
    <dgm:cxn modelId="{A1C59B18-93A3-497F-B96E-E3005A5AA215}" type="presOf" srcId="{CD0BB8CD-3768-4F68-887F-858FB9D04DDA}" destId="{8B7C27DC-C359-4B82-B4F1-1BF30375B6F0}" srcOrd="0" destOrd="0" presId="urn:microsoft.com/office/officeart/2005/8/layout/vList2"/>
    <dgm:cxn modelId="{52B11137-950B-4B5D-AB7B-07B95CDD5E97}" srcId="{084AE8C4-483F-446C-98C4-BFA8877C0945}" destId="{BB90B716-2ACA-4B89-BFA6-517C9FE1E3E6}" srcOrd="3" destOrd="0" parTransId="{1B2633BD-6575-4302-88EF-52EB3A81B164}" sibTransId="{642019C7-0947-4096-BA22-0823997B4590}"/>
    <dgm:cxn modelId="{E58E5F75-AC21-41CA-9493-EA8333A1CB84}" type="presOf" srcId="{BB90B716-2ACA-4B89-BFA6-517C9FE1E3E6}" destId="{9E5E41C3-9FF7-4659-A03D-1DDB957513B5}" srcOrd="0" destOrd="0" presId="urn:microsoft.com/office/officeart/2005/8/layout/vList2"/>
    <dgm:cxn modelId="{62A91C7A-65EF-4946-A619-2E9E9B388507}" srcId="{084AE8C4-483F-446C-98C4-BFA8877C0945}" destId="{3D922D35-5362-495D-A3DF-BB3C672CDFED}" srcOrd="0" destOrd="0" parTransId="{B8499950-FABC-43B7-9FAB-770DCE86AA76}" sibTransId="{014CA434-A982-4618-BEB7-B201F74BD69D}"/>
    <dgm:cxn modelId="{A5007B7E-5992-43EB-B196-0F7A1B4B3882}" type="presOf" srcId="{084AE8C4-483F-446C-98C4-BFA8877C0945}" destId="{A085FDAD-2FC6-469B-9C8E-6686BD2E8444}" srcOrd="0" destOrd="0" presId="urn:microsoft.com/office/officeart/2005/8/layout/vList2"/>
    <dgm:cxn modelId="{772F8AF5-87D1-4651-A8B5-C534129BAF0C}" srcId="{084AE8C4-483F-446C-98C4-BFA8877C0945}" destId="{CD0BB8CD-3768-4F68-887F-858FB9D04DDA}" srcOrd="1" destOrd="0" parTransId="{54DB9CE5-B1F8-491A-A18F-265CB884696F}" sibTransId="{D88004BF-0B08-462B-8A14-2703769F52EF}"/>
    <dgm:cxn modelId="{F0511CF9-285A-45D0-B1C5-603F6D74F8C7}" type="presOf" srcId="{3D922D35-5362-495D-A3DF-BB3C672CDFED}" destId="{D1DDE8AF-9055-4B45-AA8F-AF51FC07B9DD}" srcOrd="0" destOrd="0" presId="urn:microsoft.com/office/officeart/2005/8/layout/vList2"/>
    <dgm:cxn modelId="{E58399F9-6133-4C1B-B91A-0CFA483A5706}" srcId="{084AE8C4-483F-446C-98C4-BFA8877C0945}" destId="{43A99001-0C1A-454B-8BF6-1F46153578F3}" srcOrd="2" destOrd="0" parTransId="{A7A9D3A0-32DA-40DC-8410-F0BFC20DE251}" sibTransId="{C8916D7E-E70E-4FB6-B656-82279CE7299F}"/>
    <dgm:cxn modelId="{FFC7E5A5-EE58-4224-B4FA-82DA03634237}" type="presParOf" srcId="{A085FDAD-2FC6-469B-9C8E-6686BD2E8444}" destId="{D1DDE8AF-9055-4B45-AA8F-AF51FC07B9DD}" srcOrd="0" destOrd="0" presId="urn:microsoft.com/office/officeart/2005/8/layout/vList2"/>
    <dgm:cxn modelId="{64E198AE-A346-4882-B337-B9CB67AFFD1B}" type="presParOf" srcId="{A085FDAD-2FC6-469B-9C8E-6686BD2E8444}" destId="{7FE46724-43D5-4415-9EA2-81DF99EBA40C}" srcOrd="1" destOrd="0" presId="urn:microsoft.com/office/officeart/2005/8/layout/vList2"/>
    <dgm:cxn modelId="{CC476CC2-8951-45EC-84B1-A6E549B89F7B}" type="presParOf" srcId="{A085FDAD-2FC6-469B-9C8E-6686BD2E8444}" destId="{8B7C27DC-C359-4B82-B4F1-1BF30375B6F0}" srcOrd="2" destOrd="0" presId="urn:microsoft.com/office/officeart/2005/8/layout/vList2"/>
    <dgm:cxn modelId="{889E4ADA-857F-494A-9C2D-4BA4BAF12C83}" type="presParOf" srcId="{A085FDAD-2FC6-469B-9C8E-6686BD2E8444}" destId="{4387175C-3A7A-4B01-BAB0-D98D5C7CFF8F}" srcOrd="3" destOrd="0" presId="urn:microsoft.com/office/officeart/2005/8/layout/vList2"/>
    <dgm:cxn modelId="{34149FAA-3F6C-4207-B0F4-90C794E1BAE0}" type="presParOf" srcId="{A085FDAD-2FC6-469B-9C8E-6686BD2E8444}" destId="{FC4EB2BE-D598-4B99-B7ED-48B14C83BC20}" srcOrd="4" destOrd="0" presId="urn:microsoft.com/office/officeart/2005/8/layout/vList2"/>
    <dgm:cxn modelId="{A814BD68-EF20-4C4F-B313-2563870C475E}" type="presParOf" srcId="{A085FDAD-2FC6-469B-9C8E-6686BD2E8444}" destId="{920C81AE-2424-4A46-B5E6-EDE6180D968B}" srcOrd="5" destOrd="0" presId="urn:microsoft.com/office/officeart/2005/8/layout/vList2"/>
    <dgm:cxn modelId="{5C6E85BD-5768-467A-8778-AC01634C3ACF}" type="presParOf" srcId="{A085FDAD-2FC6-469B-9C8E-6686BD2E8444}" destId="{9E5E41C3-9FF7-4659-A03D-1DDB957513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8AF-9055-4B45-AA8F-AF51FC07B9DD}">
      <dsp:nvSpPr>
        <dsp:cNvPr id="0" name=""/>
        <dsp:cNvSpPr/>
      </dsp:nvSpPr>
      <dsp:spPr>
        <a:xfrm>
          <a:off x="0" y="0"/>
          <a:ext cx="7559504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Puuhh</a:t>
          </a:r>
          <a:endParaRPr lang="en-US" sz="6000" kern="1200" dirty="0"/>
        </a:p>
      </dsp:txBody>
      <dsp:txXfrm>
        <a:off x="70251" y="70251"/>
        <a:ext cx="7419002" cy="1298597"/>
      </dsp:txXfrm>
    </dsp:sp>
    <dsp:sp modelId="{8B7C27DC-C359-4B82-B4F1-1BF30375B6F0}">
      <dsp:nvSpPr>
        <dsp:cNvPr id="0" name=""/>
        <dsp:cNvSpPr/>
      </dsp:nvSpPr>
      <dsp:spPr>
        <a:xfrm>
          <a:off x="0" y="1617148"/>
          <a:ext cx="7559504" cy="143909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Have fun</a:t>
          </a:r>
          <a:endParaRPr lang="en-US" sz="6000" kern="1200" dirty="0"/>
        </a:p>
      </dsp:txBody>
      <dsp:txXfrm>
        <a:off x="70251" y="1687399"/>
        <a:ext cx="7419002" cy="1298597"/>
      </dsp:txXfrm>
    </dsp:sp>
    <dsp:sp modelId="{FC4EB2BE-D598-4B99-B7ED-48B14C83BC20}">
      <dsp:nvSpPr>
        <dsp:cNvPr id="0" name=""/>
        <dsp:cNvSpPr/>
      </dsp:nvSpPr>
      <dsp:spPr>
        <a:xfrm>
          <a:off x="0" y="3229048"/>
          <a:ext cx="7559504" cy="143909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 dirty="0"/>
            <a:t>Maybe not next time</a:t>
          </a:r>
          <a:endParaRPr lang="en-US" sz="6000" kern="1200" dirty="0"/>
        </a:p>
      </dsp:txBody>
      <dsp:txXfrm>
        <a:off x="70251" y="3299299"/>
        <a:ext cx="7419002" cy="1298597"/>
      </dsp:txXfrm>
    </dsp:sp>
    <dsp:sp modelId="{9E5E41C3-9FF7-4659-A03D-1DDB957513B5}">
      <dsp:nvSpPr>
        <dsp:cNvPr id="0" name=""/>
        <dsp:cNvSpPr/>
      </dsp:nvSpPr>
      <dsp:spPr>
        <a:xfrm>
          <a:off x="0" y="4840948"/>
          <a:ext cx="7559504" cy="14390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000" kern="1200"/>
            <a:t>Others?</a:t>
          </a:r>
          <a:endParaRPr lang="en-US" sz="6000" kern="1200"/>
        </a:p>
      </dsp:txBody>
      <dsp:txXfrm>
        <a:off x="70251" y="4911199"/>
        <a:ext cx="7419002" cy="129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yalpalmschicago.com/food-trucks" TargetMode="External"/><Relationship Id="rId2" Type="http://schemas.openxmlformats.org/officeDocument/2006/relationships/hyperlink" Target="https://www.royalpalmschicag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R74yolowFPs?si=Gd7jmUAKuDJopu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app.goo.gl/kGpzPrjycJiKAXFX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SA4#126 Social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November 16,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ull's-Eye: Bad Axe Throwing at West Loop Neighborhood - Hotel Chicago West  Loop">
            <a:extLst>
              <a:ext uri="{FF2B5EF4-FFF2-40B4-BE49-F238E27FC236}">
                <a16:creationId xmlns:a16="http://schemas.microsoft.com/office/drawing/2014/main" id="{46172D3A-EDBC-A9E0-A964-189DF297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5" r="-2" b="1578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irlyball - Indoor Games and Activities, Family and Corporate Outings">
            <a:extLst>
              <a:ext uri="{FF2B5EF4-FFF2-40B4-BE49-F238E27FC236}">
                <a16:creationId xmlns:a16="http://schemas.microsoft.com/office/drawing/2014/main" id="{8527B75D-8CC3-03B8-F3BD-9EC2D6ADB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2" r="-2" b="294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5" name="Freeform: Shape 104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7" name="Freeform: Shape 104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de-DE" sz="3400"/>
              <a:t>History</a:t>
            </a:r>
            <a:endParaRPr lang="en-US" sz="340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51" name="Rectangle 105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to continue the good spirit of social gatherings, here is a proposal for another self-funded social event at SA4#126. Everyone is invited! </a:t>
            </a:r>
          </a:p>
          <a:p>
            <a:r>
              <a:rPr lang="en-US" sz="2000" dirty="0">
                <a:latin typeface="Roboto" panose="02000000000000000000" pitchFamily="2" charset="0"/>
              </a:rPr>
              <a:t>This time we had three options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Thanks to Chris and the Chicago Lumberjack Association for making great suggestions – but we go safe</a:t>
            </a: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89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We go on a Shuffleboard</a:t>
            </a:r>
            <a:endParaRPr lang="en-US" sz="5400" dirty="0"/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52703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We again checked Chicago for options and found something very uniting: Cabana Party and Shuffle boarding. This place </a:t>
            </a:r>
            <a:r>
              <a:rPr lang="en-US" sz="1400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Royal Palms Chicago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offers to host us.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You will get 2 hours of free drinks of beer, wine, and sodas as well as there will be playing of shuffle board.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total cost including playing, drinks, gratuity (20%) and all kind of tax (sales 10%, amusement 10%) sums up to be 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75 USD per person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en-US" sz="14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Food is NOT included, but can be picked up at food trucks.</a:t>
            </a:r>
          </a:p>
          <a:p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If you're interested in placing a catering order, check out the food truck calendar and menus 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solidFill>
                  <a:srgbClr val="202124"/>
                </a:solidFill>
                <a:latin typeface="Roboto" panose="02000000000000000000" pitchFamily="2" charset="0"/>
              </a:rPr>
              <a:t>! You're also welcome to order a la carte upon arrival. We recommend placing a pre-order for parties with 20+ guests.  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Just a NOTE: Everyone can play </a:t>
            </a:r>
            <a:r>
              <a:rPr lang="en-US" sz="1400" b="1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4"/>
              </a:rPr>
              <a:t>Shuffleboard</a:t>
            </a:r>
            <a:r>
              <a:rPr lang="en-US" sz="14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2" descr="Learn about The Royal Palms Shuffleboard Club | Culinary Agents">
            <a:extLst>
              <a:ext uri="{FF2B5EF4-FFF2-40B4-BE49-F238E27FC236}">
                <a16:creationId xmlns:a16="http://schemas.microsoft.com/office/drawing/2014/main" id="{E19069C4-A43F-AADD-8212-DD209CD40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32E33-99B1-DDB3-0EF8-BD9542BD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e-DE" sz="5400" dirty="0"/>
              <a:t>Logistics</a:t>
            </a:r>
            <a:endParaRPr lang="en-US" sz="54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62A5-F7B3-152B-A06B-A29273A4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Date and Schedule: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November 16,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Party and Shuffling: 20:00 - 22:30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  <a:hlinkClick r:id="rId2"/>
              </a:rPr>
              <a:t>Directions from Meeting hotel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 </a:t>
            </a:r>
            <a:br>
              <a:rPr lang="en-US" sz="1800" b="0" i="0" dirty="0">
                <a:effectLst/>
                <a:latin typeface="Roboto" panose="02000000000000000000" pitchFamily="2" charset="0"/>
              </a:rPr>
            </a:br>
            <a:r>
              <a:rPr lang="en-US" sz="1800" b="0" i="0" dirty="0">
                <a:effectLst/>
                <a:latin typeface="Roboto" panose="02000000000000000000" pitchFamily="2" charset="0"/>
              </a:rPr>
              <a:t>(23min on tram</a:t>
            </a:r>
            <a:r>
              <a:rPr lang="en-US" sz="1800" dirty="0">
                <a:latin typeface="Roboto" panose="02000000000000000000" pitchFamily="2" charset="0"/>
              </a:rPr>
              <a:t>, 4 + 12 + 7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00000000000000000" pitchFamily="2" charset="0"/>
              </a:rPr>
              <a:t>Suggest to leave from hotel at 19:20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800" b="1" i="0" u="sng" dirty="0">
                <a:effectLst/>
                <a:latin typeface="Roboto" panose="02000000000000000000" pitchFamily="2" charset="0"/>
              </a:rPr>
              <a:t>Commute:</a:t>
            </a:r>
            <a:endParaRPr lang="en-US" sz="1800" b="0" i="0" dirty="0">
              <a:effectLst/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Schedule blue line - </a:t>
            </a: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Monroe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Roboto" panose="02000000000000000000" pitchFamily="2" charset="0"/>
              </a:rPr>
              <a:t>Go to </a:t>
            </a: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O'Hare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, </a:t>
            </a:r>
            <a:r>
              <a:rPr lang="en-US" sz="1800" dirty="0">
                <a:latin typeface="Roboto" panose="02000000000000000000" pitchFamily="2" charset="0"/>
              </a:rPr>
              <a:t>get off at </a:t>
            </a:r>
            <a:r>
              <a:rPr lang="en-US" sz="1800" dirty="0">
                <a:highlight>
                  <a:srgbClr val="FFFF00"/>
                </a:highlight>
                <a:latin typeface="Roboto" panose="02000000000000000000" pitchFamily="2" charset="0"/>
              </a:rPr>
              <a:t>Damen (6 Stops)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Ticket is USD 5 each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  <a:latin typeface="Roboto" panose="02000000000000000000" pitchFamily="2" charset="0"/>
              </a:rPr>
              <a:t>Uber or Taxi about the same time</a:t>
            </a:r>
            <a:endParaRPr lang="en-US" sz="1800" b="0" i="0" dirty="0"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CA2E2-9B03-4F1C-5F60-91B70491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8" r="6480" b="-1"/>
          <a:stretch/>
        </p:blipFill>
        <p:spPr>
          <a:xfrm>
            <a:off x="6742178" y="707766"/>
            <a:ext cx="5458968" cy="5442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366C0-54CF-566B-3B4D-3FA7D6935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090" y="509587"/>
            <a:ext cx="18478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yal Palms Shuffleboard Club Brooklyn">
            <a:extLst>
              <a:ext uri="{FF2B5EF4-FFF2-40B4-BE49-F238E27FC236}">
                <a16:creationId xmlns:a16="http://schemas.microsoft.com/office/drawing/2014/main" id="{737C45B9-4997-7961-2D65-CBB1666124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r="54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C56A0FDA-9157-2C6B-6549-4570BD71D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5227480"/>
            <a:ext cx="12192003" cy="163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C984-24EB-4463-04B9-41076F37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5189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is Shuffleboard? </a:t>
            </a:r>
          </a:p>
        </p:txBody>
      </p:sp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96A3C8CE-26B9-D061-59D9-B73267F58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8F877943-CA6B-FAFE-9840-3D0B02D23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D03B65C2-8219-E08F-136B-F7517B115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4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EB292-EF63-7784-9419-AEEFACA4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Arrangement</a:t>
            </a:r>
          </a:p>
        </p:txBody>
      </p:sp>
      <p:pic>
        <p:nvPicPr>
          <p:cNvPr id="7" name="Picture 6" descr="A collage of images of different types of sports equipment&#10;&#10;Description automatically generated">
            <a:extLst>
              <a:ext uri="{FF2B5EF4-FFF2-40B4-BE49-F238E27FC236}">
                <a16:creationId xmlns:a16="http://schemas.microsoft.com/office/drawing/2014/main" id="{78A97308-0ABA-380C-DF5A-FBD301996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18976"/>
            <a:ext cx="6780700" cy="501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B2965-6A75-51AF-37AB-A4CAEF5212A0}"/>
              </a:ext>
            </a:extLst>
          </p:cNvPr>
          <p:cNvSpPr txBox="1"/>
          <p:nvPr/>
        </p:nvSpPr>
        <p:spPr>
          <a:xfrm>
            <a:off x="9448800" y="549644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ighlight>
                  <a:srgbClr val="FFFF00"/>
                </a:highlight>
              </a:rPr>
              <a:t>Event starts at 20:00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783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033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Signups (44</a:t>
            </a:r>
            <a:r>
              <a:rPr lang="en-US" sz="4000" dirty="0"/>
              <a:t>-4 = 40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4000" dirty="0"/>
            </a:br>
            <a:r>
              <a:rPr lang="en-US" sz="4000" b="1" dirty="0"/>
              <a:t>Bold = paid (26)</a:t>
            </a:r>
            <a:br>
              <a:rPr lang="en-US" sz="4000" b="1" dirty="0"/>
            </a:br>
            <a:r>
              <a:rPr lang="en-US" sz="4000" dirty="0">
                <a:highlight>
                  <a:srgbClr val="FFFF00"/>
                </a:highlight>
              </a:rPr>
              <a:t>Yellow</a:t>
            </a:r>
            <a:r>
              <a:rPr lang="en-US" sz="4000" dirty="0"/>
              <a:t> Option 1 (14)</a:t>
            </a:r>
            <a:br>
              <a:rPr lang="en-US" sz="4000" dirty="0"/>
            </a:br>
            <a:r>
              <a:rPr lang="en-US" sz="4000" dirty="0">
                <a:highlight>
                  <a:srgbClr val="00FF00"/>
                </a:highlight>
              </a:rPr>
              <a:t>Green</a:t>
            </a:r>
            <a:r>
              <a:rPr lang="en-US" sz="4000" dirty="0"/>
              <a:t> Option 2 (10)</a:t>
            </a:r>
            <a:br>
              <a:rPr lang="en-US" sz="4000" dirty="0"/>
            </a:br>
            <a:r>
              <a:rPr lang="en-US" sz="4000" dirty="0">
                <a:highlight>
                  <a:srgbClr val="00FFFF"/>
                </a:highlight>
              </a:rPr>
              <a:t>Blue</a:t>
            </a:r>
            <a:r>
              <a:rPr lang="en-US" sz="4000" dirty="0"/>
              <a:t> Option 3 (5)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Reservation: 28+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DE" sz="2400" dirty="0"/>
              <a:t>I will take the invoice after the event will then prepare invoices accordingly and provide to people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38854-BDBF-0611-7A96-C74D12EB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00172"/>
              </p:ext>
            </p:extLst>
          </p:nvPr>
        </p:nvGraphicFramePr>
        <p:xfrm>
          <a:off x="5907520" y="94545"/>
          <a:ext cx="5710770" cy="666890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86501">
                  <a:extLst>
                    <a:ext uri="{9D8B030D-6E8A-4147-A177-3AD203B41FA5}">
                      <a16:colId xmlns:a16="http://schemas.microsoft.com/office/drawing/2014/main" val="3422262588"/>
                    </a:ext>
                  </a:extLst>
                </a:gridCol>
                <a:gridCol w="2924269">
                  <a:extLst>
                    <a:ext uri="{9D8B030D-6E8A-4147-A177-3AD203B41FA5}">
                      <a16:colId xmlns:a16="http://schemas.microsoft.com/office/drawing/2014/main" val="274807383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Mary-Luc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stephane Onno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0460914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Imed Bouazizi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Chris Steck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853632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Elmira 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highlight>
                            <a:srgbClr val="00FF00"/>
                          </a:highlight>
                        </a:rPr>
                        <a:t>Wang Bin (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传增 黄</a:t>
                      </a:r>
                      <a:r>
                        <a:rPr lang="en-US" dirty="0">
                          <a:effectLst/>
                          <a:highlight>
                            <a:srgbClr val="00FF00"/>
                          </a:highlight>
                        </a:rPr>
                        <a:t>)?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4978603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Jan Reimes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Jaeyeon Song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45041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Iraj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Andre Schevciw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6232224"/>
                  </a:ext>
                </a:extLst>
              </a:tr>
              <a:tr h="302720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Emmanuel Thomas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Liangping Ma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6693984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Gilles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Gazi Illahi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37799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Thomas Stockhammer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Serhan Gül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0383018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Stefan 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Ahmed Hamza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6410740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Gerhard Tech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Saba Ahsan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47484307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Gaëlle Martin-Cocher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Srinivas Gudumasu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720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Nikolai Leung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Thorsten Lohmar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3603442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de-DE" b="1" strike="noStrike" dirty="0">
                          <a:effectLst/>
                          <a:highlight>
                            <a:srgbClr val="00FF00"/>
                          </a:highlight>
                        </a:rPr>
                        <a:t>Razvan-Andrei Stoica</a:t>
                      </a:r>
                      <a:endParaRPr lang="en-US" b="1" strike="noStrike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Markus Multrus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145814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Frédéric Gabin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Antoine Burckard (ETSI)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62079335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de-DE" strike="noStrike" dirty="0">
                          <a:effectLst/>
                          <a:highlight>
                            <a:srgbClr val="00FFFF"/>
                          </a:highlight>
                        </a:rPr>
                        <a:t>Jeff Riedmiller</a:t>
                      </a:r>
                      <a:endParaRPr lang="en-US" strike="noStrike" dirty="0"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  <a:highlight>
                            <a:srgbClr val="FFFF00"/>
                          </a:highlight>
                        </a:rPr>
                        <a:t>Rufael Mekuria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09527399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FF"/>
                          </a:highlight>
                        </a:rPr>
                        <a:t>Eleni Fotopoulou (2)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trike="sngStrike" dirty="0">
                          <a:effectLst/>
                        </a:rPr>
                        <a:t>Waqar Zia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4654282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Andrei Stoica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Dimitri Podborski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040266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Eddy Hall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Simon Gunkel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63554547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Walt Husak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FFFF00"/>
                          </a:highlight>
                        </a:rPr>
                        <a:t>Nien Wu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7512450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dirty="0">
                          <a:effectLst/>
                        </a:rPr>
                        <a:t>Andrijana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Huang Chuanzeng (</a:t>
                      </a:r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传增 黄</a:t>
                      </a:r>
                      <a:r>
                        <a:rPr lang="en-US" b="1" dirty="0">
                          <a:effectLst/>
                          <a:highlight>
                            <a:srgbClr val="00FF00"/>
                          </a:highlight>
                        </a:rPr>
                        <a:t>)?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7586319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Yongjing Zhang</a:t>
                      </a:r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de-DE" b="1" dirty="0">
                          <a:effectLst/>
                          <a:highlight>
                            <a:srgbClr val="FFFF00"/>
                          </a:highlight>
                        </a:rPr>
                        <a:t>Tomas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Toftgård</a:t>
                      </a:r>
                      <a:endParaRPr lang="en-US" b="1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676440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5D2A82-FA9C-7EDE-8E76-8B45C203BE8F}"/>
              </a:ext>
            </a:extLst>
          </p:cNvPr>
          <p:cNvSpPr txBox="1"/>
          <p:nvPr/>
        </p:nvSpPr>
        <p:spPr>
          <a:xfrm>
            <a:off x="658707" y="602986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https://forms.gle/k7WhMKx3TuK2xUqu6</a:t>
            </a:r>
          </a:p>
        </p:txBody>
      </p:sp>
    </p:spTree>
    <p:extLst>
      <p:ext uri="{BB962C8B-B14F-4D97-AF65-F5344CB8AC3E}">
        <p14:creationId xmlns:p14="http://schemas.microsoft.com/office/powerpoint/2010/main" val="348553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87993A-D170-FF64-B5F6-8C7F395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Questions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76E39-8FD3-7D9F-4376-9FCB5159F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477984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462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SA4#126 Social</vt:lpstr>
      <vt:lpstr>History</vt:lpstr>
      <vt:lpstr>We go on a Shuffleboard</vt:lpstr>
      <vt:lpstr>Logistics</vt:lpstr>
      <vt:lpstr>What is Shuffleboard? </vt:lpstr>
      <vt:lpstr>Arrangement</vt:lpstr>
      <vt:lpstr>Signups (44-4 = 40) Bold = paid (26) Yellow Option 1 (14) Green Option 2 (10) Blue Option 3 (5) Reservation: 28+  I will take the invoice after the event will then prepare invoices accordingly and provide to people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7</cp:revision>
  <dcterms:created xsi:type="dcterms:W3CDTF">2023-05-25T11:35:08Z</dcterms:created>
  <dcterms:modified xsi:type="dcterms:W3CDTF">2023-11-16T22:44:08Z</dcterms:modified>
</cp:coreProperties>
</file>