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2" r:id="rId2"/>
    <p:sldId id="262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97" autoAdjust="0"/>
    <p:restoredTop sz="94660"/>
  </p:normalViewPr>
  <p:slideViewPr>
    <p:cSldViewPr snapToGrid="0">
      <p:cViewPr varScale="1">
        <p:scale>
          <a:sx n="58" d="100"/>
          <a:sy n="58" d="100"/>
        </p:scale>
        <p:origin x="13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%20WB-AMR%2012.6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WBAMR_12.6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WBAMR_12.6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Pixel%208\Analyse%20MO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Samsung%20S10\Analyse%20MOS%20WBAMR_12.6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JPT\ACQUA\Impairments\Comparaison%20Wc%20et%20Bc\Redmi%20Note%2012\Analyse%20MOS%20WBAMR_12.65.xlsx" TargetMode="Externa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0.27327456731190375</c:v>
                  </c:pt>
                  <c:pt idx="1">
                    <c:v>0.30927437822367282</c:v>
                  </c:pt>
                  <c:pt idx="2">
                    <c:v>0.20902592359488306</c:v>
                  </c:pt>
                  <c:pt idx="3">
                    <c:v>0.21873709874493261</c:v>
                  </c:pt>
                  <c:pt idx="4">
                    <c:v>0.17328165111241556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0.27327456731190375</c:v>
                  </c:pt>
                  <c:pt idx="1">
                    <c:v>0.30927437822367282</c:v>
                  </c:pt>
                  <c:pt idx="2">
                    <c:v>0.20902592359488306</c:v>
                  </c:pt>
                  <c:pt idx="3">
                    <c:v>0.21873709874493261</c:v>
                  </c:pt>
                  <c:pt idx="4">
                    <c:v>0.17328165111241556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-5.7894736842110106E-3</c:v>
                </c:pt>
                <c:pt idx="1">
                  <c:v>9.5000000000002416E-2</c:v>
                </c:pt>
                <c:pt idx="2">
                  <c:v>1.5999999999998238E-2</c:v>
                </c:pt>
                <c:pt idx="3">
                  <c:v>-5.800000000000205E-2</c:v>
                </c:pt>
                <c:pt idx="4">
                  <c:v>-5.5999999999998717E-2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CB-4A69-AF06-C48A85889F8A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0.309592418975219</c:v>
                  </c:pt>
                  <c:pt idx="1">
                    <c:v>0.33379615305582738</c:v>
                  </c:pt>
                  <c:pt idx="2">
                    <c:v>0.20704184729327613</c:v>
                  </c:pt>
                  <c:pt idx="3">
                    <c:v>0.27726985308283136</c:v>
                  </c:pt>
                  <c:pt idx="4">
                    <c:v>0.20682487909399322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0.309592418975219</c:v>
                  </c:pt>
                  <c:pt idx="1">
                    <c:v>0.33379615305582738</c:v>
                  </c:pt>
                  <c:pt idx="2">
                    <c:v>0.20704184729327613</c:v>
                  </c:pt>
                  <c:pt idx="3">
                    <c:v>0.27726985308283136</c:v>
                  </c:pt>
                  <c:pt idx="4">
                    <c:v>0.20682487909399322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0.16052631578947674</c:v>
                </c:pt>
                <c:pt idx="1">
                  <c:v>0.33000000000000185</c:v>
                </c:pt>
                <c:pt idx="2">
                  <c:v>3.8000000000001144E-2</c:v>
                </c:pt>
                <c:pt idx="3">
                  <c:v>0.17399999999999549</c:v>
                </c:pt>
                <c:pt idx="4">
                  <c:v>0.1339999999999999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CB-4A69-AF06-C48A85889F8A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0.27444889209982021</c:v>
                  </c:pt>
                  <c:pt idx="1">
                    <c:v>0.24952197888906572</c:v>
                  </c:pt>
                  <c:pt idx="2">
                    <c:v>0.19395191914176954</c:v>
                  </c:pt>
                  <c:pt idx="3">
                    <c:v>0.22430391190962909</c:v>
                  </c:pt>
                  <c:pt idx="4">
                    <c:v>0.17799908277681589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0.27444889209982021</c:v>
                  </c:pt>
                  <c:pt idx="1">
                    <c:v>0.24952197888906572</c:v>
                  </c:pt>
                  <c:pt idx="2">
                    <c:v>0.19395191914176954</c:v>
                  </c:pt>
                  <c:pt idx="3">
                    <c:v>0.22430391190962909</c:v>
                  </c:pt>
                  <c:pt idx="4">
                    <c:v>0.17799908277681589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1.4684210526315837</c:v>
                </c:pt>
                <c:pt idx="1">
                  <c:v>0.96750000000000069</c:v>
                </c:pt>
                <c:pt idx="2">
                  <c:v>1.5819999999999981</c:v>
                </c:pt>
                <c:pt idx="3">
                  <c:v>1.6039999999999965</c:v>
                </c:pt>
                <c:pt idx="4">
                  <c:v>1.6199999999999994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CB-4A69-AF06-C48A85889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50247696"/>
        <c:axId val="349552896"/>
      </c:barChart>
      <c:catAx>
        <c:axId val="350247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9552896"/>
        <c:crosses val="autoZero"/>
        <c:auto val="1"/>
        <c:lblAlgn val="ctr"/>
        <c:lblOffset val="100"/>
        <c:noMultiLvlLbl val="0"/>
      </c:catAx>
      <c:valAx>
        <c:axId val="349552896"/>
        <c:scaling>
          <c:orientation val="minMax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50247696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0.14620465318396231</c:v>
                  </c:pt>
                  <c:pt idx="1">
                    <c:v>8.6231649850257594E-2</c:v>
                  </c:pt>
                  <c:pt idx="2">
                    <c:v>5.2953579979573173E-2</c:v>
                  </c:pt>
                  <c:pt idx="3">
                    <c:v>3.7809943622474362E-2</c:v>
                  </c:pt>
                  <c:pt idx="4">
                    <c:v>3.3760863708847073E-2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0.14620465318396231</c:v>
                  </c:pt>
                  <c:pt idx="1">
                    <c:v>8.6231649850257594E-2</c:v>
                  </c:pt>
                  <c:pt idx="2">
                    <c:v>5.2953579979573173E-2</c:v>
                  </c:pt>
                  <c:pt idx="3">
                    <c:v>3.7809943622474362E-2</c:v>
                  </c:pt>
                  <c:pt idx="4">
                    <c:v>3.3760863708847073E-2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7.3684210526316907E-2</c:v>
                </c:pt>
                <c:pt idx="1">
                  <c:v>0.12000000000000011</c:v>
                </c:pt>
                <c:pt idx="2">
                  <c:v>5.9999999999998721E-2</c:v>
                </c:pt>
                <c:pt idx="3">
                  <c:v>9.4000000000002526E-2</c:v>
                </c:pt>
                <c:pt idx="4">
                  <c:v>2.9999999999998916E-2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6E-401A-9FA1-50E68B7F5460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0.17307178551307842</c:v>
                  </c:pt>
                  <c:pt idx="1">
                    <c:v>0.11435437497937312</c:v>
                  </c:pt>
                  <c:pt idx="2">
                    <c:v>8.2437360264305704E-2</c:v>
                  </c:pt>
                  <c:pt idx="3">
                    <c:v>9.9718992930235742E-2</c:v>
                  </c:pt>
                  <c:pt idx="4">
                    <c:v>8.7493439987328919E-2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0.17307178551307842</c:v>
                  </c:pt>
                  <c:pt idx="1">
                    <c:v>0.11435437497937312</c:v>
                  </c:pt>
                  <c:pt idx="2">
                    <c:v>8.2437360264305704E-2</c:v>
                  </c:pt>
                  <c:pt idx="3">
                    <c:v>9.9718992930235742E-2</c:v>
                  </c:pt>
                  <c:pt idx="4">
                    <c:v>8.7493439987328919E-2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0.12368421052631318</c:v>
                </c:pt>
                <c:pt idx="1">
                  <c:v>0.21999999999999797</c:v>
                </c:pt>
                <c:pt idx="2">
                  <c:v>7.5999999999998735E-2</c:v>
                </c:pt>
                <c:pt idx="3">
                  <c:v>0.14600000000000479</c:v>
                </c:pt>
                <c:pt idx="4">
                  <c:v>7.199999999999962E-2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6E-401A-9FA1-50E68B7F5460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0.1461475014322231</c:v>
                  </c:pt>
                  <c:pt idx="1">
                    <c:v>6.8640647298364429E-2</c:v>
                  </c:pt>
                  <c:pt idx="2">
                    <c:v>0.16025808267050279</c:v>
                  </c:pt>
                  <c:pt idx="3">
                    <c:v>9.0778942087527167E-2</c:v>
                  </c:pt>
                  <c:pt idx="4">
                    <c:v>8.8899163238411849E-2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0.1461475014322231</c:v>
                  </c:pt>
                  <c:pt idx="1">
                    <c:v>6.8640647298364429E-2</c:v>
                  </c:pt>
                  <c:pt idx="2">
                    <c:v>0.16025808267050279</c:v>
                  </c:pt>
                  <c:pt idx="3">
                    <c:v>9.0778942087527167E-2</c:v>
                  </c:pt>
                  <c:pt idx="4">
                    <c:v>8.8899163238411849E-2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1.3863157894736875</c:v>
                </c:pt>
                <c:pt idx="1">
                  <c:v>1.1849999999999978</c:v>
                </c:pt>
                <c:pt idx="2">
                  <c:v>1.621999999999999</c:v>
                </c:pt>
                <c:pt idx="3">
                  <c:v>1.5440000000000036</c:v>
                </c:pt>
                <c:pt idx="4">
                  <c:v>1.1539999999999977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6E-401A-9FA1-50E68B7F54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9913120"/>
        <c:axId val="348418728"/>
      </c:barChart>
      <c:catAx>
        <c:axId val="34991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8418728"/>
        <c:crosses val="autoZero"/>
        <c:auto val="1"/>
        <c:lblAlgn val="ctr"/>
        <c:lblOffset val="100"/>
        <c:noMultiLvlLbl val="0"/>
      </c:catAx>
      <c:valAx>
        <c:axId val="348418728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9913120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DUT n°3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Comparaison!$F$14</c:f>
              <c:strCache>
                <c:ptCount val="1"/>
                <c:pt idx="0">
                  <c:v>Cond0 - Cond1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Comparaison!$G$15:$G$19</c:f>
                <c:numCache>
                  <c:formatCode>General</c:formatCode>
                  <c:ptCount val="5"/>
                  <c:pt idx="0">
                    <c:v>0.1749189254056045</c:v>
                  </c:pt>
                  <c:pt idx="1">
                    <c:v>0.1292359202270138</c:v>
                  </c:pt>
                  <c:pt idx="2">
                    <c:v>3.7593421048402131E-2</c:v>
                  </c:pt>
                  <c:pt idx="3">
                    <c:v>4.9321932861805876E-2</c:v>
                  </c:pt>
                  <c:pt idx="4">
                    <c:v>4.5814622030927378E-2</c:v>
                  </c:pt>
                </c:numCache>
              </c:numRef>
            </c:plus>
            <c:minus>
              <c:numRef>
                <c:f>Comparaison!$G$15:$G$19</c:f>
                <c:numCache>
                  <c:formatCode>General</c:formatCode>
                  <c:ptCount val="5"/>
                  <c:pt idx="0">
                    <c:v>0.1749189254056045</c:v>
                  </c:pt>
                  <c:pt idx="1">
                    <c:v>0.1292359202270138</c:v>
                  </c:pt>
                  <c:pt idx="2">
                    <c:v>3.7593421048402131E-2</c:v>
                  </c:pt>
                  <c:pt idx="3">
                    <c:v>4.9321932861805876E-2</c:v>
                  </c:pt>
                  <c:pt idx="4">
                    <c:v>4.5814622030927378E-2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Comparaison!$F$15:$F$19</c:f>
              <c:numCache>
                <c:formatCode>0.00</c:formatCode>
                <c:ptCount val="5"/>
                <c:pt idx="0">
                  <c:v>9.3684210526317369E-2</c:v>
                </c:pt>
                <c:pt idx="1">
                  <c:v>0.20999999999999908</c:v>
                </c:pt>
                <c:pt idx="2">
                  <c:v>1.8000000000000238E-2</c:v>
                </c:pt>
                <c:pt idx="3">
                  <c:v>0.10799999999999921</c:v>
                </c:pt>
                <c:pt idx="4">
                  <c:v>6.1999999999999833E-2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CD-421D-8C59-4251904EDF68}"/>
            </c:ext>
          </c:extLst>
        </c:ser>
        <c:ser>
          <c:idx val="1"/>
          <c:order val="1"/>
          <c:tx>
            <c:strRef>
              <c:f>Comparaison!$H$14</c:f>
              <c:strCache>
                <c:ptCount val="1"/>
                <c:pt idx="0">
                  <c:v>Cond0 - Cond2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Comparaison!$I$15:$I$19</c:f>
                <c:numCache>
                  <c:formatCode>General</c:formatCode>
                  <c:ptCount val="5"/>
                  <c:pt idx="0">
                    <c:v>0.4234967933493376</c:v>
                  </c:pt>
                  <c:pt idx="1">
                    <c:v>0.42361845876614584</c:v>
                  </c:pt>
                  <c:pt idx="2">
                    <c:v>0.20855836776029349</c:v>
                  </c:pt>
                  <c:pt idx="3">
                    <c:v>0.28831390634049114</c:v>
                  </c:pt>
                  <c:pt idx="4">
                    <c:v>0.31877426730330416</c:v>
                  </c:pt>
                </c:numCache>
              </c:numRef>
            </c:plus>
            <c:minus>
              <c:numRef>
                <c:f>Comparaison!$I$15:$I$19</c:f>
                <c:numCache>
                  <c:formatCode>General</c:formatCode>
                  <c:ptCount val="5"/>
                  <c:pt idx="0">
                    <c:v>0.4234967933493376</c:v>
                  </c:pt>
                  <c:pt idx="1">
                    <c:v>0.42361845876614584</c:v>
                  </c:pt>
                  <c:pt idx="2">
                    <c:v>0.20855836776029349</c:v>
                  </c:pt>
                  <c:pt idx="3">
                    <c:v>0.28831390634049114</c:v>
                  </c:pt>
                  <c:pt idx="4">
                    <c:v>0.31877426730330416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Comparaison!$H$15:$H$19</c:f>
              <c:numCache>
                <c:formatCode>0.00</c:formatCode>
                <c:ptCount val="5"/>
                <c:pt idx="0">
                  <c:v>0.12105263157894619</c:v>
                </c:pt>
                <c:pt idx="1">
                  <c:v>0.25499999999999901</c:v>
                </c:pt>
                <c:pt idx="2">
                  <c:v>4.5999999999999819E-2</c:v>
                </c:pt>
                <c:pt idx="3">
                  <c:v>0.11400000000000077</c:v>
                </c:pt>
                <c:pt idx="4">
                  <c:v>9.6000000000000085E-2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CD-421D-8C59-4251904EDF68}"/>
            </c:ext>
          </c:extLst>
        </c:ser>
        <c:ser>
          <c:idx val="2"/>
          <c:order val="2"/>
          <c:tx>
            <c:strRef>
              <c:f>Comparaison!$J$14</c:f>
              <c:strCache>
                <c:ptCount val="1"/>
                <c:pt idx="0">
                  <c:v>Cond0 - Cond ORA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errBars>
            <c:errBarType val="both"/>
            <c:errValType val="cust"/>
            <c:noEndCap val="0"/>
            <c:plus>
              <c:numRef>
                <c:f>Comparaison!$K$15:$K$19</c:f>
                <c:numCache>
                  <c:formatCode>General</c:formatCode>
                  <c:ptCount val="5"/>
                  <c:pt idx="0">
                    <c:v>0.16097681148099086</c:v>
                  </c:pt>
                  <c:pt idx="1">
                    <c:v>2.9823196960136217E-2</c:v>
                  </c:pt>
                  <c:pt idx="2">
                    <c:v>0.14763440780301507</c:v>
                  </c:pt>
                  <c:pt idx="3">
                    <c:v>3.790428331834745E-2</c:v>
                  </c:pt>
                  <c:pt idx="4">
                    <c:v>2.0127146862293405E-2</c:v>
                  </c:pt>
                </c:numCache>
              </c:numRef>
            </c:plus>
            <c:minus>
              <c:numRef>
                <c:f>Comparaison!$K$15:$K$19</c:f>
                <c:numCache>
                  <c:formatCode>General</c:formatCode>
                  <c:ptCount val="5"/>
                  <c:pt idx="0">
                    <c:v>0.16097681148099086</c:v>
                  </c:pt>
                  <c:pt idx="1">
                    <c:v>2.9823196960136217E-2</c:v>
                  </c:pt>
                  <c:pt idx="2">
                    <c:v>0.14763440780301507</c:v>
                  </c:pt>
                  <c:pt idx="3">
                    <c:v>3.790428331834745E-2</c:v>
                  </c:pt>
                  <c:pt idx="4">
                    <c:v>2.0127146862293405E-2</c:v>
                  </c:pt>
                </c:numCache>
              </c:numRef>
            </c:minus>
            <c:spPr>
              <a:noFill/>
              <a:ln w="222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Comparaison!$E$15:$E$19</c:f>
              <c:strCache>
                <c:ptCount val="5"/>
                <c:pt idx="0">
                  <c:v>All Double Sentence</c:v>
                </c:pt>
                <c:pt idx="1">
                  <c:v>Double sentence n°1</c:v>
                </c:pt>
                <c:pt idx="2">
                  <c:v>Double sentence n°2</c:v>
                </c:pt>
                <c:pt idx="3">
                  <c:v>Double sentence n°3</c:v>
                </c:pt>
                <c:pt idx="4">
                  <c:v>Double sentence n°4</c:v>
                </c:pt>
              </c:strCache>
            </c:strRef>
          </c:cat>
          <c:val>
            <c:numRef>
              <c:f>Comparaison!$J$15:$J$19</c:f>
              <c:numCache>
                <c:formatCode>0.00</c:formatCode>
                <c:ptCount val="5"/>
                <c:pt idx="0">
                  <c:v>9.4736842105265229E-2</c:v>
                </c:pt>
                <c:pt idx="1">
                  <c:v>0.15749999999999975</c:v>
                </c:pt>
                <c:pt idx="2">
                  <c:v>0.16399999999999926</c:v>
                </c:pt>
                <c:pt idx="3">
                  <c:v>6.0000000000000497E-2</c:v>
                </c:pt>
                <c:pt idx="4">
                  <c:v>9.9999999999997868E-3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CD-421D-8C59-4251904ED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8421472"/>
        <c:axId val="348421864"/>
      </c:barChart>
      <c:catAx>
        <c:axId val="348421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8421864"/>
        <c:crosses val="autoZero"/>
        <c:auto val="1"/>
        <c:lblAlgn val="ctr"/>
        <c:lblOffset val="100"/>
        <c:noMultiLvlLbl val="0"/>
      </c:catAx>
      <c:valAx>
        <c:axId val="348421864"/>
        <c:scaling>
          <c:orientation val="minMax"/>
          <c:max val="2.1"/>
          <c:min val="-0.60000000000000009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48421472"/>
        <c:crosses val="autoZero"/>
        <c:crossBetween val="between"/>
        <c:majorUnit val="0.30000000000000004"/>
        <c:min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148.54699999999997</c:v>
                </c:pt>
                <c:pt idx="1">
                  <c:v>168.68100000000001</c:v>
                </c:pt>
                <c:pt idx="2">
                  <c:v>228.58799999999997</c:v>
                </c:pt>
                <c:pt idx="3">
                  <c:v>375.33800000000008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32-47E9-A3BF-F70A897FED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50726816"/>
        <c:axId val="350725248"/>
      </c:barChart>
      <c:catAx>
        <c:axId val="350726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50725248"/>
        <c:crosses val="autoZero"/>
        <c:auto val="1"/>
        <c:lblAlgn val="ctr"/>
        <c:lblOffset val="100"/>
        <c:noMultiLvlLbl val="0"/>
      </c:catAx>
      <c:valAx>
        <c:axId val="350725248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50726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139.459</c:v>
                </c:pt>
                <c:pt idx="1">
                  <c:v>169.083</c:v>
                </c:pt>
                <c:pt idx="2">
                  <c:v>223.72200000000004</c:v>
                </c:pt>
                <c:pt idx="3">
                  <c:v>388.11899999999997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A7-4995-AE6C-E82A825239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50724464"/>
        <c:axId val="350723680"/>
      </c:barChart>
      <c:catAx>
        <c:axId val="350724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50723680"/>
        <c:crosses val="autoZero"/>
        <c:auto val="1"/>
        <c:lblAlgn val="ctr"/>
        <c:lblOffset val="100"/>
        <c:noMultiLvlLbl val="0"/>
      </c:catAx>
      <c:valAx>
        <c:axId val="350723680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50724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DUT n°3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Comparaison!$B$13</c:f>
              <c:strCache>
                <c:ptCount val="1"/>
                <c:pt idx="0">
                  <c:v>delay EtE (ms)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Comparaison!$A$14:$A$17</c:f>
              <c:strCache>
                <c:ptCount val="4"/>
                <c:pt idx="0">
                  <c:v>cond 0</c:v>
                </c:pt>
                <c:pt idx="1">
                  <c:v>cond 1</c:v>
                </c:pt>
                <c:pt idx="2">
                  <c:v>cond 2</c:v>
                </c:pt>
                <c:pt idx="3">
                  <c:v>cond ORA</c:v>
                </c:pt>
              </c:strCache>
            </c:strRef>
          </c:cat>
          <c:val>
            <c:numRef>
              <c:f>Comparaison!$B$14:$B$17</c:f>
              <c:numCache>
                <c:formatCode>0.00</c:formatCode>
                <c:ptCount val="4"/>
                <c:pt idx="0">
                  <c:v>151.17299999999997</c:v>
                </c:pt>
                <c:pt idx="1">
                  <c:v>175.05300000000003</c:v>
                </c:pt>
                <c:pt idx="2">
                  <c:v>236.08099999999999</c:v>
                </c:pt>
                <c:pt idx="3">
                  <c:v>431.24699999999996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55-4EDE-A10A-84A00BD802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50725640"/>
        <c:axId val="350727992"/>
      </c:barChart>
      <c:catAx>
        <c:axId val="350725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50727992"/>
        <c:crosses val="autoZero"/>
        <c:auto val="1"/>
        <c:lblAlgn val="ctr"/>
        <c:lblOffset val="100"/>
        <c:noMultiLvlLbl val="0"/>
      </c:catAx>
      <c:valAx>
        <c:axId val="350727992"/>
        <c:scaling>
          <c:orientation val="minMax"/>
          <c:max val="500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50725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fr-F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0.62401</cdr:x>
      <cdr:y>0.2006</cdr:y>
    </cdr:from>
    <cdr:to>
      <cdr:x>0.62401</cdr:x>
      <cdr:y>0.28393</cdr:y>
    </cdr:to>
    <cdr:cxnSp macro="">
      <cdr:nvCxnSpPr>
        <cdr:cNvPr id="2" name="Connecteur droit 1">
          <a:extLst xmlns:a="http://schemas.openxmlformats.org/drawingml/2006/main">
            <a:ext uri="{FF2B5EF4-FFF2-40B4-BE49-F238E27FC236}">
              <a16:creationId xmlns:a16="http://schemas.microsoft.com/office/drawing/2014/main" id="{244A9B8F-43B0-B723-E654-48A9165822FF}"/>
            </a:ext>
          </a:extLst>
        </cdr:cNvPr>
        <cdr:cNvCxnSpPr/>
      </cdr:nvCxnSpPr>
      <cdr:spPr>
        <a:xfrm xmlns:a="http://schemas.openxmlformats.org/drawingml/2006/main" flipV="1">
          <a:off x="3783213" y="550283"/>
          <a:ext cx="0" cy="22860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chemeClr val="accent6"/>
          </a:solidFill>
          <a:prstDash val="sysDot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66031-C1D1-4F39-8A9D-F620A115EEE6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6EDC1-6EB7-4392-A2D6-43B50658C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8775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07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0764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4225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9323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544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3428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9347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745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412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2771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2449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968E4-715B-41C4-9375-1A31EA8CBC42}" type="datetimeFigureOut">
              <a:rPr lang="fr-FR" smtClean="0"/>
              <a:t>16/11/2023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D1A62-D9FC-4050-8979-8A2E49085B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4251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37411" y="368968"/>
            <a:ext cx="86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Delta MOS (POLQA V2.4), AMR WB 12.65 Kbits/s, DTX On (Average + Standard Deviation)</a:t>
            </a:r>
            <a:endParaRPr lang="fr-FR" b="1" dirty="0"/>
          </a:p>
        </p:txBody>
      </p:sp>
      <p:grpSp>
        <p:nvGrpSpPr>
          <p:cNvPr id="5" name="Groupe 4"/>
          <p:cNvGrpSpPr/>
          <p:nvPr/>
        </p:nvGrpSpPr>
        <p:grpSpPr>
          <a:xfrm>
            <a:off x="311860" y="800033"/>
            <a:ext cx="5787383" cy="2968443"/>
            <a:chOff x="311860" y="938048"/>
            <a:chExt cx="5466369" cy="2826555"/>
          </a:xfrm>
        </p:grpSpPr>
        <p:graphicFrame>
          <p:nvGraphicFramePr>
            <p:cNvPr id="7" name="Graphique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250084898"/>
                </p:ext>
              </p:extLst>
            </p:nvPr>
          </p:nvGraphicFramePr>
          <p:xfrm>
            <a:off x="311860" y="938048"/>
            <a:ext cx="5466369" cy="28265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3" name="Connecteur droit 2"/>
            <p:cNvCxnSpPr/>
            <p:nvPr/>
          </p:nvCxnSpPr>
          <p:spPr>
            <a:xfrm>
              <a:off x="701566" y="2593299"/>
              <a:ext cx="622737" cy="788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/>
          <p:cNvGrpSpPr/>
          <p:nvPr/>
        </p:nvGrpSpPr>
        <p:grpSpPr>
          <a:xfrm>
            <a:off x="6099243" y="796159"/>
            <a:ext cx="5836595" cy="2968443"/>
            <a:chOff x="6099243" y="938047"/>
            <a:chExt cx="5836595" cy="2826555"/>
          </a:xfrm>
        </p:grpSpPr>
        <p:graphicFrame>
          <p:nvGraphicFramePr>
            <p:cNvPr id="8" name="Graphique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583475787"/>
                </p:ext>
              </p:extLst>
            </p:nvPr>
          </p:nvGraphicFramePr>
          <p:xfrm>
            <a:off x="6099243" y="938047"/>
            <a:ext cx="5836595" cy="28265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9" name="Connecteur droit 8"/>
            <p:cNvCxnSpPr/>
            <p:nvPr/>
          </p:nvCxnSpPr>
          <p:spPr>
            <a:xfrm>
              <a:off x="6534807" y="2597116"/>
              <a:ext cx="61485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Connecteur droit 10"/>
          <p:cNvCxnSpPr/>
          <p:nvPr/>
        </p:nvCxnSpPr>
        <p:spPr>
          <a:xfrm>
            <a:off x="1408639" y="2690811"/>
            <a:ext cx="214497" cy="262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7202242" y="2684591"/>
            <a:ext cx="214497" cy="262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Graphique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737366"/>
              </p:ext>
            </p:extLst>
          </p:nvPr>
        </p:nvGraphicFramePr>
        <p:xfrm>
          <a:off x="311860" y="3764601"/>
          <a:ext cx="5787383" cy="2912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4" name="Connecteur droit 13"/>
          <p:cNvCxnSpPr/>
          <p:nvPr/>
        </p:nvCxnSpPr>
        <p:spPr>
          <a:xfrm>
            <a:off x="724451" y="5465509"/>
            <a:ext cx="659307" cy="82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1399524" y="5617180"/>
            <a:ext cx="223612" cy="3227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887B8301-A10F-41EC-85BF-C714AF5EF1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9738" y="6001555"/>
            <a:ext cx="626654" cy="626654"/>
          </a:xfrm>
          <a:prstGeom prst="rect">
            <a:avLst/>
          </a:prstGeom>
        </p:spPr>
      </p:pic>
      <p:cxnSp>
        <p:nvCxnSpPr>
          <p:cNvPr id="17" name="Connecteur droit 16"/>
          <p:cNvCxnSpPr/>
          <p:nvPr/>
        </p:nvCxnSpPr>
        <p:spPr>
          <a:xfrm>
            <a:off x="10105696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10265978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18" name="Connecteur droit 17"/>
          <p:cNvCxnSpPr/>
          <p:nvPr/>
        </p:nvCxnSpPr>
        <p:spPr>
          <a:xfrm flipH="1">
            <a:off x="10097820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436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37411" y="368968"/>
            <a:ext cx="6232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Average End-to-End Delay (</a:t>
            </a:r>
            <a:r>
              <a:rPr lang="en-US" b="1" dirty="0" err="1"/>
              <a:t>ms</a:t>
            </a:r>
            <a:r>
              <a:rPr lang="en-US" b="1" dirty="0"/>
              <a:t>), AMR WB 12.65 Kbits/s, DTX On</a:t>
            </a:r>
            <a:endParaRPr lang="fr-FR" b="1" dirty="0"/>
          </a:p>
        </p:txBody>
      </p:sp>
      <p:grpSp>
        <p:nvGrpSpPr>
          <p:cNvPr id="18" name="Groupe 17"/>
          <p:cNvGrpSpPr/>
          <p:nvPr/>
        </p:nvGrpSpPr>
        <p:grpSpPr>
          <a:xfrm>
            <a:off x="-66895" y="738300"/>
            <a:ext cx="6129655" cy="2481555"/>
            <a:chOff x="0" y="738300"/>
            <a:chExt cx="6129655" cy="2189726"/>
          </a:xfrm>
        </p:grpSpPr>
        <p:graphicFrame>
          <p:nvGraphicFramePr>
            <p:cNvPr id="5" name="Graphique 4"/>
            <p:cNvGraphicFramePr/>
            <p:nvPr>
              <p:extLst>
                <p:ext uri="{D42A27DB-BD31-4B8C-83A1-F6EECF244321}">
                  <p14:modId xmlns:p14="http://schemas.microsoft.com/office/powerpoint/2010/main" val="2092210333"/>
                </p:ext>
              </p:extLst>
            </p:nvPr>
          </p:nvGraphicFramePr>
          <p:xfrm>
            <a:off x="0" y="738300"/>
            <a:ext cx="6129655" cy="21897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9" name="Connecteur droit 8"/>
            <p:cNvCxnSpPr/>
            <p:nvPr/>
          </p:nvCxnSpPr>
          <p:spPr>
            <a:xfrm>
              <a:off x="3007243" y="1577478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2584093" y="1942991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>
              <a:off x="2585154" y="2350796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e 18"/>
          <p:cNvGrpSpPr/>
          <p:nvPr/>
        </p:nvGrpSpPr>
        <p:grpSpPr>
          <a:xfrm>
            <a:off x="6149975" y="738298"/>
            <a:ext cx="6042025" cy="2481555"/>
            <a:chOff x="6279367" y="738300"/>
            <a:chExt cx="6042025" cy="2189726"/>
          </a:xfrm>
        </p:grpSpPr>
        <p:graphicFrame>
          <p:nvGraphicFramePr>
            <p:cNvPr id="6" name="Graphique 5"/>
            <p:cNvGraphicFramePr/>
            <p:nvPr>
              <p:extLst>
                <p:ext uri="{D42A27DB-BD31-4B8C-83A1-F6EECF244321}">
                  <p14:modId xmlns:p14="http://schemas.microsoft.com/office/powerpoint/2010/main" val="3610250686"/>
                </p:ext>
              </p:extLst>
            </p:nvPr>
          </p:nvGraphicFramePr>
          <p:xfrm>
            <a:off x="6279367" y="738300"/>
            <a:ext cx="6042025" cy="21897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15" name="Connecteur droit 14"/>
            <p:cNvCxnSpPr/>
            <p:nvPr/>
          </p:nvCxnSpPr>
          <p:spPr>
            <a:xfrm>
              <a:off x="8824888" y="2364709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8821764" y="1974185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>
              <a:off x="9247372" y="1570522"/>
              <a:ext cx="1061" cy="248728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Connecteur droit 19"/>
          <p:cNvCxnSpPr/>
          <p:nvPr/>
        </p:nvCxnSpPr>
        <p:spPr>
          <a:xfrm>
            <a:off x="3783214" y="1229184"/>
            <a:ext cx="1061" cy="28187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9943969" y="1229184"/>
            <a:ext cx="1061" cy="281876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Graphique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2340895"/>
              </p:ext>
            </p:extLst>
          </p:nvPr>
        </p:nvGraphicFramePr>
        <p:xfrm>
          <a:off x="1" y="3509337"/>
          <a:ext cx="60627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5" name="Connecteur droit 24"/>
          <p:cNvCxnSpPr/>
          <p:nvPr/>
        </p:nvCxnSpPr>
        <p:spPr>
          <a:xfrm>
            <a:off x="2983846" y="4537620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>
            <a:off x="2556613" y="5064526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2548730" y="5582595"/>
            <a:ext cx="1061" cy="2818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age 27">
            <a:extLst>
              <a:ext uri="{FF2B5EF4-FFF2-40B4-BE49-F238E27FC236}">
                <a16:creationId xmlns:a16="http://schemas.microsoft.com/office/drawing/2014/main" id="{887B8301-A10F-41EC-85BF-C714AF5EF1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9738" y="6001555"/>
            <a:ext cx="626654" cy="626654"/>
          </a:xfrm>
          <a:prstGeom prst="rect">
            <a:avLst/>
          </a:prstGeom>
        </p:spPr>
      </p:pic>
      <p:sp>
        <p:nvSpPr>
          <p:cNvPr id="22" name="ZoneTexte 21"/>
          <p:cNvSpPr txBox="1"/>
          <p:nvPr/>
        </p:nvSpPr>
        <p:spPr>
          <a:xfrm>
            <a:off x="10147737" y="168913"/>
            <a:ext cx="19832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Standard threshold</a:t>
            </a:r>
          </a:p>
          <a:p>
            <a:r>
              <a:rPr lang="en-US" sz="1000" dirty="0"/>
              <a:t>Proposal threshold for new profile</a:t>
            </a:r>
            <a:endParaRPr lang="fr-FR" sz="1000" dirty="0"/>
          </a:p>
        </p:txBody>
      </p:sp>
      <p:cxnSp>
        <p:nvCxnSpPr>
          <p:cNvPr id="24" name="Connecteur droit 23"/>
          <p:cNvCxnSpPr/>
          <p:nvPr/>
        </p:nvCxnSpPr>
        <p:spPr>
          <a:xfrm>
            <a:off x="9963802" y="302433"/>
            <a:ext cx="160282" cy="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 flipH="1">
            <a:off x="9955926" y="458064"/>
            <a:ext cx="193610" cy="1539"/>
          </a:xfrm>
          <a:prstGeom prst="line">
            <a:avLst/>
          </a:prstGeom>
          <a:ln w="28575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55830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74</Words>
  <Application>Microsoft Office PowerPoint</Application>
  <PresentationFormat>Grand écran</PresentationFormat>
  <Paragraphs>12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>Orange Labs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THOMAS Jean-Philippe TGI/OLS</dc:creator>
  <cp:lastModifiedBy>RAGOT Stéphane INNOV/IT-S</cp:lastModifiedBy>
  <cp:revision>40</cp:revision>
  <dcterms:created xsi:type="dcterms:W3CDTF">2023-11-10T14:43:25Z</dcterms:created>
  <dcterms:modified xsi:type="dcterms:W3CDTF">2023-11-16T17:15:51Z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Text">
    <vt:lpwstr>Orange Restricted</vt:lpwstr>
  </property>
</Properties>
</file>