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9"/>
  </p:notesMasterIdLst>
  <p:handoutMasterIdLst>
    <p:handoutMasterId r:id="rId30"/>
  </p:handoutMasterIdLst>
  <p:sldIdLst>
    <p:sldId id="303" r:id="rId5"/>
    <p:sldId id="705" r:id="rId6"/>
    <p:sldId id="925" r:id="rId7"/>
    <p:sldId id="992" r:id="rId8"/>
    <p:sldId id="1001" r:id="rId9"/>
    <p:sldId id="994" r:id="rId10"/>
    <p:sldId id="999" r:id="rId11"/>
    <p:sldId id="1006" r:id="rId12"/>
    <p:sldId id="975" r:id="rId13"/>
    <p:sldId id="916" r:id="rId14"/>
    <p:sldId id="1003" r:id="rId15"/>
    <p:sldId id="972" r:id="rId16"/>
    <p:sldId id="993" r:id="rId17"/>
    <p:sldId id="1000" r:id="rId18"/>
    <p:sldId id="926" r:id="rId19"/>
    <p:sldId id="995" r:id="rId20"/>
    <p:sldId id="1004" r:id="rId21"/>
    <p:sldId id="1002" r:id="rId22"/>
    <p:sldId id="998" r:id="rId23"/>
    <p:sldId id="996" r:id="rId24"/>
    <p:sldId id="1005" r:id="rId25"/>
    <p:sldId id="997" r:id="rId26"/>
    <p:sldId id="984" r:id="rId27"/>
    <p:sldId id="985" r:id="rId28"/>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00"/>
    <a:srgbClr val="0000FF"/>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56" autoAdjust="0"/>
    <p:restoredTop sz="96370" autoAdjust="0"/>
  </p:normalViewPr>
  <p:slideViewPr>
    <p:cSldViewPr snapToGrid="0">
      <p:cViewPr varScale="1">
        <p:scale>
          <a:sx n="99" d="100"/>
          <a:sy n="99" d="100"/>
        </p:scale>
        <p:origin x="108" y="1464"/>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4/20/2023</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4/20/2023</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SA4#123-e</a:t>
            </a:r>
          </a:p>
          <a:p>
            <a:pPr eaLnBrk="1" hangingPunct="1">
              <a:defRPr/>
            </a:pPr>
            <a:r>
              <a:rPr lang="en-US" altLang="en-US" sz="1200" b="1" dirty="0">
                <a:latin typeface="Arial "/>
              </a:rPr>
              <a:t>17-21 April 2023, Online meeting</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SP-230634</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SA4#123-e, 17-21 April 2023</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Information/WI_Sheet/SP-190040.zip" TargetMode="External"/><Relationship Id="rId2" Type="http://schemas.openxmlformats.org/officeDocument/2006/relationships/hyperlink" Target="https://urldefense.com/v3/__https:/www.3gpp.org/ftp/TSG_SA/WG4_CODEC/3GPP_SA4_AHOC_MTGs/SA4_Audio/Docs/S4aA230043.zip__;!!HOHtwYw!AR1Nlu3B6dX5RYZIqHh1xVA768QnvRniuA1T_Xjt5_PlezRgX_wgbTKibhJxHfVW_K0jaaAbgad_3NWLLBBYQpR-26OqcQ$"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Information/WI_Sheet/SP-220608.zip" TargetMode="External"/><Relationship Id="rId2" Type="http://schemas.openxmlformats.org/officeDocument/2006/relationships/hyperlink" Target="mailto:ivarga@qti.qualcomm.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Information/WI_Sheet/SP-220610.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20667.zip" TargetMode="External"/><Relationship Id="rId2" Type="http://schemas.openxmlformats.org/officeDocument/2006/relationships/hyperlink" Target="mailto:irajs@live.com"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9_Rotterdam_2023-03/Docs/SP-230164.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Information/WI_Sheet/SP-221346.zip" TargetMode="External"/><Relationship Id="rId2" Type="http://schemas.openxmlformats.org/officeDocument/2006/relationships/hyperlink" Target="mailto:su.huanyu@huawei.co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www.3gpp.org/ftp/Information/WI_Sheet/SP-221330.zip" TargetMode="External"/><Relationship Id="rId3" Type="http://schemas.openxmlformats.org/officeDocument/2006/relationships/hyperlink" Target="https://www.3gpp.org/ftp/Information/WI_Sheet/SP-220328.zip" TargetMode="External"/><Relationship Id="rId7" Type="http://schemas.openxmlformats.org/officeDocument/2006/relationships/hyperlink" Target="https://www.3gpp.org/ftp/tsg_sa/TSG_SA/TSGS_96_Budapest_2022_06/Docs/SP-220616.zip" TargetMode="External"/><Relationship Id="rId2" Type="http://schemas.openxmlformats.org/officeDocument/2006/relationships/hyperlink" Target="https://www.3gpp.org/ftp/tsg_sa/TSG_SA/TSGs_91E_Electronic/Docs/SP-21004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240.zip" TargetMode="External"/><Relationship Id="rId5" Type="http://schemas.openxmlformats.org/officeDocument/2006/relationships/hyperlink" Target="https://www.3gpp.org/ftp/Information/WI_Sheet/SP-220239.zip" TargetMode="External"/><Relationship Id="rId10" Type="http://schemas.openxmlformats.org/officeDocument/2006/relationships/hyperlink" Target="https://www.3gpp.org/ftp/Information/WI_Sheet/SP-211338.zip" TargetMode="External"/><Relationship Id="rId4" Type="http://schemas.openxmlformats.org/officeDocument/2006/relationships/hyperlink" Target="https://www.3gpp.org/ftp/Information/WI_Sheet/SP-220675.zip" TargetMode="External"/><Relationship Id="rId9" Type="http://schemas.openxmlformats.org/officeDocument/2006/relationships/hyperlink" Target="https://www.3gpp.org/ftp/Information/WI_Sheet/SP-220617.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91E_Electronic/Docs/SP-210043.zip" TargetMode="External"/><Relationship Id="rId2" Type="http://schemas.openxmlformats.org/officeDocument/2006/relationships/hyperlink" Target="mailto:tsto@qti.qualcomm.com" TargetMode="External"/><Relationship Id="rId1" Type="http://schemas.openxmlformats.org/officeDocument/2006/relationships/slideLayout" Target="../slideLayouts/slideLayout2.xml"/><Relationship Id="rId4" Type="http://schemas.openxmlformats.org/officeDocument/2006/relationships/hyperlink" Target="https://www.3gpp.org/ftp/TSG_SA/WG4_CODEC/TSGS4_123-e/Docs/S4-230539.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Information/WI_Sheet/SP-220328.zip" TargetMode="External"/><Relationship Id="rId2" Type="http://schemas.openxmlformats.org/officeDocument/2006/relationships/hyperlink" Target="mailto:eric.yip@samsung.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20675.zip" TargetMode="External"/><Relationship Id="rId2" Type="http://schemas.openxmlformats.org/officeDocument/2006/relationships/hyperlink" Target="mailto:p.kolan@samsung.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SP-230166.zip" TargetMode="External"/><Relationship Id="rId2" Type="http://schemas.openxmlformats.org/officeDocument/2006/relationships/hyperlink" Target="mailto:yoshihiro.inoue@ntt-at.co.j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www.3gpp.org/ftp/TSG_SA/WG4_CODEC/TSGS4_123-e/Docs/S4-230504.zip" TargetMode="External"/><Relationship Id="rId3" Type="http://schemas.openxmlformats.org/officeDocument/2006/relationships/hyperlink" Target="https://www.3gpp.org/ftp/TSG_SA/WG4_CODEC/3GPP_SA4_AHOC_MTGs/SA4_MBS/Docs/S4aI230058.zip" TargetMode="External"/><Relationship Id="rId7" Type="http://schemas.openxmlformats.org/officeDocument/2006/relationships/hyperlink" Target="https://www.3gpp.org/ftp/TSG_SA/WG4_CODEC/TSGS4_123-e/Docs/S4-230458.zip" TargetMode="External"/><Relationship Id="rId2" Type="http://schemas.openxmlformats.org/officeDocument/2006/relationships/hyperlink" Target="mailto:tsto@qti.qualcomm.com"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23-e/Docs/S4-230537.zip" TargetMode="External"/><Relationship Id="rId5" Type="http://schemas.openxmlformats.org/officeDocument/2006/relationships/hyperlink" Target="https://www.3gpp.org/ftp/Information/WI_Sheet/SP-220240.zip" TargetMode="External"/><Relationship Id="rId4" Type="http://schemas.openxmlformats.org/officeDocument/2006/relationships/hyperlink" Target="https://www.3gpp.org/ftp/TSG_SA/WG4_CODEC/3GPP_SA4_AHOC_MTGs/SA4_MBS/Docs/S4aI230087.zip" TargetMode="External"/><Relationship Id="rId9" Type="http://schemas.openxmlformats.org/officeDocument/2006/relationships/hyperlink" Target="https://www.3gpp.org/ftp/TSG_SA/WG4_CODEC/TSGS4_123-e/Docs/S4-230530.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96_Budapest_2022_06/Docs/SP-220616.zip" TargetMode="External"/><Relationship Id="rId2" Type="http://schemas.openxmlformats.org/officeDocument/2006/relationships/hyperlink" Target="mailto:gaos30@chinaunicom.cn"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Information/WI_Sheet/SP-221330.zip" TargetMode="External"/><Relationship Id="rId2" Type="http://schemas.openxmlformats.org/officeDocument/2006/relationships/hyperlink" Target="mailto:wangbin23@xiaomi.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167.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99_Rotterdam_2023-03/Docs/SP-230167.zip" TargetMode="External"/><Relationship Id="rId2" Type="http://schemas.openxmlformats.org/officeDocument/2006/relationships/hyperlink" Target="mailto:stefan.bruhn@dolby.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Information/WI_Sheet/SP-220613.zip" TargetMode="External"/><Relationship Id="rId13" Type="http://schemas.openxmlformats.org/officeDocument/2006/relationships/hyperlink" Target="https://www.3gpp.org/ftp/Information/WI_Sheet/SP-220667.zip" TargetMode="External"/><Relationship Id="rId3" Type="http://schemas.openxmlformats.org/officeDocument/2006/relationships/hyperlink" Target="https://www.3gpp.org/ftp/Information/WI_Sheet/SP-220242.zip" TargetMode="External"/><Relationship Id="rId7" Type="http://schemas.openxmlformats.org/officeDocument/2006/relationships/hyperlink" Target="https://www.3gpp.org/ftp/Information/WI_Sheet/SP-220685.zip" TargetMode="External"/><Relationship Id="rId12" Type="http://schemas.openxmlformats.org/officeDocument/2006/relationships/hyperlink" Target="https://www.3gpp.org/ftp/Information/WI_Sheet/SP-221033.zip" TargetMode="External"/><Relationship Id="rId2" Type="http://schemas.openxmlformats.org/officeDocument/2006/relationships/hyperlink" Target="https://www.3gpp.org/ftp/Information/WI_Sheet/SP-221032.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672.zip" TargetMode="External"/><Relationship Id="rId11" Type="http://schemas.openxmlformats.org/officeDocument/2006/relationships/hyperlink" Target="https://www.3gpp.org/ftp/Information/WI_Sheet/SP-220610.zip" TargetMode="External"/><Relationship Id="rId5" Type="http://schemas.openxmlformats.org/officeDocument/2006/relationships/hyperlink" Target="https://www.3gpp.org/ftp/TSG_SA/TSG_SA/TSGS_99_Rotterdam_2023-03/Docs/SP-230165.zip" TargetMode="External"/><Relationship Id="rId15" Type="http://schemas.openxmlformats.org/officeDocument/2006/relationships/hyperlink" Target="https://www.3gpp.org/ftp/Information/WI_Sheet/SP-221346.zip" TargetMode="External"/><Relationship Id="rId10" Type="http://schemas.openxmlformats.org/officeDocument/2006/relationships/hyperlink" Target="https://www.3gpp.org/ftp/Information/WI_Sheet/SP-220608.zip" TargetMode="External"/><Relationship Id="rId4" Type="http://schemas.openxmlformats.org/officeDocument/2006/relationships/hyperlink" Target="https://www.3gpp.org/ftp/Information/WI_Sheet/SP-220668.zip" TargetMode="External"/><Relationship Id="rId9" Type="http://schemas.openxmlformats.org/officeDocument/2006/relationships/hyperlink" Target="https://www.3gpp.org/ftp/Information/WI_Sheet/SP-190040.zip" TargetMode="External"/><Relationship Id="rId14" Type="http://schemas.openxmlformats.org/officeDocument/2006/relationships/hyperlink" Target="https://www.3gpp.org/ftp/TSG_SA/TSG_SA/TSGS_99_Rotterdam_2023-03/Docs/SP-230164.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Information/WI_Sheet/SP-221032.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4_CODEC/3GPP_SA4_AHOC_MTGs/SA4_VIDEO/Docs/S4aV230013.zip" TargetMode="External"/><Relationship Id="rId2" Type="http://schemas.openxmlformats.org/officeDocument/2006/relationships/hyperlink" Target="https://www.3gpp.org/ftp/TSG_SA/WG4_CODEC/3GPP_SA4_AHOC_MTGs/SA4_VIDEO/Docs/S4aV230011.zip" TargetMode="External"/><Relationship Id="rId1" Type="http://schemas.openxmlformats.org/officeDocument/2006/relationships/slideLayout" Target="../slideLayouts/slideLayout2.xml"/><Relationship Id="rId5" Type="http://schemas.openxmlformats.org/officeDocument/2006/relationships/hyperlink" Target="https://www.3gpp.org/ftp/Information/WI_Sheet/SP-220242.zip" TargetMode="External"/><Relationship Id="rId4" Type="http://schemas.openxmlformats.org/officeDocument/2006/relationships/hyperlink" Target="https://www.3gpp.org/ftp/TSG_SA/WG4_CODEC/TSGS4_123-e/Docs/S4-230489.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Information/WI_Sheet/SP-220668.zip" TargetMode="External"/><Relationship Id="rId2" Type="http://schemas.openxmlformats.org/officeDocument/2006/relationships/hyperlink" Target="mailto:Simon.Gunkel@tno.nl"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9_Rotterdam_2023-03/Docs/SP-230165.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Information/WI_Sheet/SP-220672.zip" TargetMode="External"/><Relationship Id="rId2" Type="http://schemas.openxmlformats.org/officeDocument/2006/relationships/hyperlink" Target="mailto:hakju00.lee@samsung.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Information/WI_Sheet/SP-220685.zip" TargetMode="External"/><Relationship Id="rId2" Type="http://schemas.openxmlformats.org/officeDocument/2006/relationships/hyperlink" Target="mailto:bouazizi@qti.qualcomm.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Information/WI_Sheet/SP-220613.zip" TargetMode="External"/><Relationship Id="rId2" Type="http://schemas.openxmlformats.org/officeDocument/2006/relationships/hyperlink" Target="mailto:igor.curcio@nokia.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529389" y="1671639"/>
            <a:ext cx="1121343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US" sz="5300" b="1" dirty="0"/>
              <a:t>SA4 Work and Study Items Status at the start of SA4#123-e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 (Dolby Laboratories Inc.)</a:t>
            </a:r>
          </a:p>
          <a:p>
            <a:pPr>
              <a:lnSpc>
                <a:spcPct val="80000"/>
              </a:lnSpc>
            </a:pPr>
            <a:r>
              <a:rPr lang="en-US" altLang="en-US" sz="2000">
                <a:latin typeface="Arial" panose="020B0604020202020204" pitchFamily="34" charset="0"/>
              </a:rPr>
              <a:t>and all SA4 WID</a:t>
            </a:r>
            <a:r>
              <a:rPr lang="en-US" altLang="en-US" sz="2000" dirty="0">
                <a:latin typeface="Arial" panose="020B0604020202020204" pitchFamily="34" charset="0"/>
              </a:rPr>
              <a:t>/</a:t>
            </a:r>
            <a:r>
              <a:rPr lang="en-US" altLang="en-US" sz="2000">
                <a:latin typeface="Arial" panose="020B0604020202020204" pitchFamily="34" charset="0"/>
              </a:rPr>
              <a:t>SID Rapporteurs</a:t>
            </a:r>
            <a:endParaRPr lang="en-US" altLang="en-US" sz="2000" dirty="0">
              <a:latin typeface="Arial" panose="020B0604020202020204" pitchFamily="34" charset="0"/>
            </a:endParaRP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5.1)</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Terminal Audio quality performance and Test methods for Immersive Audio Services (ATIAS)</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it-IT" altLang="zh-CN" sz="1400" dirty="0">
                <a:cs typeface="Arial" pitchFamily="34" charset="0"/>
              </a:rPr>
              <a:t>Rapporteurs:</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Stéphane Ragot, Orange, stephane.ragot@orange.com (requirements)</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Stefan Bruhn, Dolby Laboratories Inc., stefan.bruhn@dolby.com (test methods)</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lvl="1" indent="-342900">
              <a:spcBef>
                <a:spcPts val="0"/>
              </a:spcBef>
              <a:spcAft>
                <a:spcPts val="0"/>
              </a:spcAft>
              <a:buFont typeface="Calibri" panose="020F0502020204030204" pitchFamily="34" charset="0"/>
              <a:buChar char="-"/>
            </a:pPr>
            <a:r>
              <a:rPr lang="en-US" sz="1400" dirty="0">
                <a:effectLst/>
                <a:latin typeface="Calibri" panose="020F0502020204030204" pitchFamily="34" charset="0"/>
                <a:ea typeface="Times New Roman" panose="02020603050405020304" pitchFamily="18" charset="0"/>
              </a:rPr>
              <a:t>Modified level calculations for multisource spatial audio test was agreed to be included in PD</a:t>
            </a:r>
          </a:p>
          <a:p>
            <a:pPr lvl="1" indent="-342900">
              <a:spcBef>
                <a:spcPts val="0"/>
              </a:spcBef>
              <a:spcAft>
                <a:spcPts val="0"/>
              </a:spcAft>
              <a:buFont typeface="Calibri" panose="020F0502020204030204" pitchFamily="34" charset="0"/>
              <a:buChar char="-"/>
            </a:pPr>
            <a:r>
              <a:rPr lang="en-US" sz="1400" dirty="0">
                <a:solidFill>
                  <a:srgbClr val="FF0000"/>
                </a:solidFill>
                <a:effectLst/>
                <a:latin typeface="Calibri" panose="020F0502020204030204" pitchFamily="34" charset="0"/>
                <a:ea typeface="Times New Roman" panose="02020603050405020304" pitchFamily="18" charset="0"/>
              </a:rPr>
              <a:t>New version of ATIAS PD with editorial enhancements in </a:t>
            </a:r>
            <a:r>
              <a:rPr lang="en-GB" sz="1400" u="sng" dirty="0">
                <a:solidFill>
                  <a:srgbClr val="FF0000"/>
                </a:solidFill>
                <a:effectLst/>
                <a:latin typeface="Arial" panose="020B0604020202020204" pitchFamily="34" charset="0"/>
                <a:ea typeface="Times New Roman" panose="02020603050405020304" pitchFamily="18" charset="0"/>
                <a:hlinkClick r:id="rId2"/>
              </a:rPr>
              <a:t>S4aA230043</a:t>
            </a:r>
            <a:endParaRPr lang="en-US" altLang="zh-CN" sz="10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Implement modified level calculations in PD.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Continue working on PD based on contributions S4-230543, S4-230544 and S4-230545</a:t>
            </a:r>
          </a:p>
          <a:p>
            <a:pPr marL="285750" lvl="0" indent="-28575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0" indent="0">
              <a:buNone/>
            </a:pPr>
            <a:endParaRPr lang="fr-FR" sz="1400" dirty="0"/>
          </a:p>
        </p:txBody>
      </p:sp>
      <p:graphicFrame>
        <p:nvGraphicFramePr>
          <p:cNvPr id="4" name="Table 3">
            <a:extLst>
              <a:ext uri="{FF2B5EF4-FFF2-40B4-BE49-F238E27FC236}">
                <a16:creationId xmlns:a16="http://schemas.microsoft.com/office/drawing/2014/main" id="{51F3E81D-386B-4957-A18B-422927F340BA}"/>
              </a:ext>
            </a:extLst>
          </p:cNvPr>
          <p:cNvGraphicFramePr>
            <a:graphicFrameLocks noGrp="1"/>
          </p:cNvGraphicFramePr>
          <p:nvPr>
            <p:extLst>
              <p:ext uri="{D42A27DB-BD31-4B8C-83A1-F6EECF244321}">
                <p14:modId xmlns:p14="http://schemas.microsoft.com/office/powerpoint/2010/main" val="1425253118"/>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891266433"/>
                    </a:ext>
                  </a:extLst>
                </a:gridCol>
                <a:gridCol w="3844407">
                  <a:extLst>
                    <a:ext uri="{9D8B030D-6E8A-4147-A177-3AD203B41FA5}">
                      <a16:colId xmlns:a16="http://schemas.microsoft.com/office/drawing/2014/main" val="3311872141"/>
                    </a:ext>
                  </a:extLst>
                </a:gridCol>
                <a:gridCol w="1095473">
                  <a:extLst>
                    <a:ext uri="{9D8B030D-6E8A-4147-A177-3AD203B41FA5}">
                      <a16:colId xmlns:a16="http://schemas.microsoft.com/office/drawing/2014/main" val="77372537"/>
                    </a:ext>
                  </a:extLst>
                </a:gridCol>
                <a:gridCol w="807092">
                  <a:extLst>
                    <a:ext uri="{9D8B030D-6E8A-4147-A177-3AD203B41FA5}">
                      <a16:colId xmlns:a16="http://schemas.microsoft.com/office/drawing/2014/main" val="450195047"/>
                    </a:ext>
                  </a:extLst>
                </a:gridCol>
                <a:gridCol w="551732">
                  <a:extLst>
                    <a:ext uri="{9D8B030D-6E8A-4147-A177-3AD203B41FA5}">
                      <a16:colId xmlns:a16="http://schemas.microsoft.com/office/drawing/2014/main" val="3504571371"/>
                    </a:ext>
                  </a:extLst>
                </a:gridCol>
                <a:gridCol w="643064">
                  <a:extLst>
                    <a:ext uri="{9D8B030D-6E8A-4147-A177-3AD203B41FA5}">
                      <a16:colId xmlns:a16="http://schemas.microsoft.com/office/drawing/2014/main" val="3078646753"/>
                    </a:ext>
                  </a:extLst>
                </a:gridCol>
                <a:gridCol w="643064">
                  <a:extLst>
                    <a:ext uri="{9D8B030D-6E8A-4147-A177-3AD203B41FA5}">
                      <a16:colId xmlns:a16="http://schemas.microsoft.com/office/drawing/2014/main" val="3744850209"/>
                    </a:ext>
                  </a:extLst>
                </a:gridCol>
                <a:gridCol w="1898167">
                  <a:extLst>
                    <a:ext uri="{9D8B030D-6E8A-4147-A177-3AD203B41FA5}">
                      <a16:colId xmlns:a16="http://schemas.microsoft.com/office/drawing/2014/main" val="40668145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996820766"/>
                  </a:ext>
                </a:extLst>
              </a:tr>
              <a:tr h="293145">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3"/>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22032957"/>
                  </a:ext>
                </a:extLst>
              </a:tr>
            </a:tbl>
          </a:graphicData>
        </a:graphic>
      </p:graphicFrame>
    </p:spTree>
    <p:extLst>
      <p:ext uri="{BB962C8B-B14F-4D97-AF65-F5344CB8AC3E}">
        <p14:creationId xmlns:p14="http://schemas.microsoft.com/office/powerpoint/2010/main" val="378168035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EVS Codec Extension for Immersive Voice and Audio Services (</a:t>
            </a:r>
            <a:r>
              <a:rPr lang="en-US" altLang="en-US" sz="3200" dirty="0" err="1"/>
              <a:t>IVAS_Codec</a:t>
            </a:r>
            <a:r>
              <a:rPr lang="en-US" altLang="en-US" sz="3200" dirty="0"/>
              <a:t>)</a:t>
            </a:r>
            <a:endParaRPr lang="fr-FR"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it-IT" altLang="zh-CN" sz="1400" dirty="0">
                <a:cs typeface="Arial" pitchFamily="34" charset="0"/>
              </a:rPr>
              <a:t>Rapporteurs:</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Su, Huan-yu, Huawei Technologies Co Ltd., hs@qosound.com</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Varga, Imre, Qualcomm Incorporated, </a:t>
            </a:r>
            <a:r>
              <a:rPr lang="en-US" altLang="zh-CN" sz="1400" dirty="0">
                <a:cs typeface="Arial" pitchFamily="34" charset="0"/>
                <a:hlinkClick r:id="rId2"/>
              </a:rPr>
              <a:t>ivarga@qti.qualcomm.com</a:t>
            </a:r>
            <a:endParaRPr lang="en-US"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Good progress on Selection Test Plan (IVAS-8a) and Selection Processing Plan (IVAS-7a)</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SWG decision on submission date for selection testing</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Legal framework (NDA) progressed to cover test samples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Follow Project Plan (IVAS-2) which reflects now the submission date</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Continue towards finalization of Selection Test Plan (IVAS-8a) and Selection Processing Plan (IVAS-7a) (note that completion is scheduled for SA4#124)</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Selection Rules (IVAS-5) and Selection Deliverables (IVAS-6) appear </a:t>
            </a:r>
            <a:r>
              <a:rPr lang="en-US" altLang="zh-CN" sz="1000">
                <a:cs typeface="Arial" pitchFamily="34" charset="0"/>
              </a:rPr>
              <a:t>completed (note that completion is scheduled for SA4#124)</a:t>
            </a:r>
            <a:endParaRPr lang="en-US" altLang="zh-CN" sz="1000" dirty="0">
              <a:cs typeface="Arial" pitchFamily="34" charset="0"/>
            </a:endParaRPr>
          </a:p>
        </p:txBody>
      </p:sp>
      <p:graphicFrame>
        <p:nvGraphicFramePr>
          <p:cNvPr id="4" name="Table 3">
            <a:extLst>
              <a:ext uri="{FF2B5EF4-FFF2-40B4-BE49-F238E27FC236}">
                <a16:creationId xmlns:a16="http://schemas.microsoft.com/office/drawing/2014/main" id="{F1C18DDA-D823-4E92-87A8-1DE6A2DC7BFB}"/>
              </a:ext>
            </a:extLst>
          </p:cNvPr>
          <p:cNvGraphicFramePr>
            <a:graphicFrameLocks noGrp="1"/>
          </p:cNvGraphicFramePr>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85841599"/>
                    </a:ext>
                  </a:extLst>
                </a:gridCol>
                <a:gridCol w="3844407">
                  <a:extLst>
                    <a:ext uri="{9D8B030D-6E8A-4147-A177-3AD203B41FA5}">
                      <a16:colId xmlns:a16="http://schemas.microsoft.com/office/drawing/2014/main" val="1157079402"/>
                    </a:ext>
                  </a:extLst>
                </a:gridCol>
                <a:gridCol w="1095473">
                  <a:extLst>
                    <a:ext uri="{9D8B030D-6E8A-4147-A177-3AD203B41FA5}">
                      <a16:colId xmlns:a16="http://schemas.microsoft.com/office/drawing/2014/main" val="845558094"/>
                    </a:ext>
                  </a:extLst>
                </a:gridCol>
                <a:gridCol w="807092">
                  <a:extLst>
                    <a:ext uri="{9D8B030D-6E8A-4147-A177-3AD203B41FA5}">
                      <a16:colId xmlns:a16="http://schemas.microsoft.com/office/drawing/2014/main" val="3000399847"/>
                    </a:ext>
                  </a:extLst>
                </a:gridCol>
                <a:gridCol w="551732">
                  <a:extLst>
                    <a:ext uri="{9D8B030D-6E8A-4147-A177-3AD203B41FA5}">
                      <a16:colId xmlns:a16="http://schemas.microsoft.com/office/drawing/2014/main" val="734829523"/>
                    </a:ext>
                  </a:extLst>
                </a:gridCol>
                <a:gridCol w="643064">
                  <a:extLst>
                    <a:ext uri="{9D8B030D-6E8A-4147-A177-3AD203B41FA5}">
                      <a16:colId xmlns:a16="http://schemas.microsoft.com/office/drawing/2014/main" val="4055253057"/>
                    </a:ext>
                  </a:extLst>
                </a:gridCol>
                <a:gridCol w="643064">
                  <a:extLst>
                    <a:ext uri="{9D8B030D-6E8A-4147-A177-3AD203B41FA5}">
                      <a16:colId xmlns:a16="http://schemas.microsoft.com/office/drawing/2014/main" val="1653089165"/>
                    </a:ext>
                  </a:extLst>
                </a:gridCol>
                <a:gridCol w="1898167">
                  <a:extLst>
                    <a:ext uri="{9D8B030D-6E8A-4147-A177-3AD203B41FA5}">
                      <a16:colId xmlns:a16="http://schemas.microsoft.com/office/drawing/2014/main" val="974883378"/>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1760008594"/>
                  </a:ext>
                </a:extLst>
              </a:tr>
              <a:tr h="26518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t>12/12/2023 </a:t>
                      </a:r>
                      <a:br>
                        <a:rPr lang="en-US" sz="1100" dirty="0"/>
                      </a:br>
                      <a:r>
                        <a:rPr lang="en-US" sz="1100" dirty="0">
                          <a:solidFill>
                            <a:srgbClr val="FF0000"/>
                          </a:solidFill>
                        </a:rPr>
                        <a:t>-&gt; 03/2024</a:t>
                      </a:r>
                    </a:p>
                  </a:txBody>
                  <a:tcPr marL="9525" marR="9525" marT="9525" marB="0" anchor="b"/>
                </a:tc>
                <a:tc>
                  <a:txBody>
                    <a:bodyPr/>
                    <a:lstStyle/>
                    <a:p>
                      <a:pPr algn="r" fontAlgn="b"/>
                      <a:r>
                        <a:rPr lang="en-US" sz="1100" dirty="0"/>
                        <a:t>45%</a:t>
                      </a:r>
                    </a:p>
                  </a:txBody>
                  <a:tcPr marL="9525" marR="9525" marT="9525" marB="0" anchor="b"/>
                </a:tc>
                <a:tc>
                  <a:txBody>
                    <a:bodyPr/>
                    <a:lstStyle/>
                    <a:p>
                      <a:pPr algn="l" fontAlgn="b"/>
                      <a:r>
                        <a:rPr lang="en-US" sz="1100" dirty="0">
                          <a:hlinkClick r:id="rId3"/>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116852016"/>
                  </a:ext>
                </a:extLst>
              </a:tr>
            </a:tbl>
          </a:graphicData>
        </a:graphic>
      </p:graphicFrame>
    </p:spTree>
    <p:extLst>
      <p:ext uri="{BB962C8B-B14F-4D97-AF65-F5344CB8AC3E}">
        <p14:creationId xmlns:p14="http://schemas.microsoft.com/office/powerpoint/2010/main" val="353504035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Enhancements to UE Testing (</a:t>
            </a:r>
            <a:r>
              <a:rPr lang="en-US" altLang="en-US" sz="3200" dirty="0" err="1"/>
              <a:t>eUET</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indent="-287338">
              <a:lnSpc>
                <a:spcPct val="93000"/>
              </a:lnSpc>
              <a:spcBef>
                <a:spcPct val="15000"/>
              </a:spcBef>
              <a:spcAft>
                <a:spcPct val="15000"/>
              </a:spcAft>
              <a:buSzPct val="100000"/>
              <a:buNone/>
              <a:tabLst>
                <a:tab pos="285750" algn="l"/>
              </a:tabLst>
              <a:defRPr/>
            </a:pPr>
            <a:r>
              <a:rPr lang="it-IT" altLang="zh-CN" sz="1400" dirty="0">
                <a:cs typeface="Arial" pitchFamily="34" charset="0"/>
              </a:rPr>
              <a:t>Rapporteurs:</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Stéphane Ragot, Orange, stephane.ragot@orange.com (requirements in 26.131, new TS)</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n-US" altLang="zh-CN" sz="1400" dirty="0">
                <a:cs typeface="Arial" pitchFamily="34" charset="0"/>
              </a:rPr>
              <a:t>Jan Reimes, HEAD acoustics, Jan.Reimes@head-acoustics.com (test methods in 26.132)</a:t>
            </a: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N/A - No </a:t>
            </a:r>
            <a:r>
              <a:rPr lang="en-US" altLang="zh-CN" sz="1000" dirty="0" err="1">
                <a:cs typeface="Arial" pitchFamily="34" charset="0"/>
              </a:rPr>
              <a:t>Tdoc</a:t>
            </a:r>
            <a:r>
              <a:rPr lang="en-US" altLang="zh-CN" sz="1000" dirty="0">
                <a:cs typeface="Arial" pitchFamily="34" charset="0"/>
              </a:rPr>
              <a:t> received on </a:t>
            </a:r>
            <a:r>
              <a:rPr lang="en-US" altLang="zh-CN" sz="1000" dirty="0" err="1">
                <a:cs typeface="Arial" pitchFamily="34" charset="0"/>
              </a:rPr>
              <a:t>eUET</a:t>
            </a:r>
            <a:endParaRPr lang="en-US" altLang="zh-CN" sz="10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N/A - No discussion in </a:t>
            </a:r>
            <a:r>
              <a:rPr lang="en-US" altLang="zh-CN" sz="1000" dirty="0" err="1">
                <a:cs typeface="Arial" pitchFamily="34" charset="0"/>
              </a:rPr>
              <a:t>Adhoc</a:t>
            </a:r>
            <a:r>
              <a:rPr lang="en-US" altLang="zh-CN" sz="1000" dirty="0">
                <a:cs typeface="Arial" pitchFamily="34" charset="0"/>
              </a:rPr>
              <a:t> calls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 JBM performance based on S4-230617</a:t>
            </a:r>
          </a:p>
        </p:txBody>
      </p:sp>
      <p:graphicFrame>
        <p:nvGraphicFramePr>
          <p:cNvPr id="4" name="Table 3">
            <a:extLst>
              <a:ext uri="{FF2B5EF4-FFF2-40B4-BE49-F238E27FC236}">
                <a16:creationId xmlns:a16="http://schemas.microsoft.com/office/drawing/2014/main" id="{53F93AC8-E748-4084-A001-A708BF541B1F}"/>
              </a:ext>
            </a:extLst>
          </p:cNvPr>
          <p:cNvGraphicFramePr>
            <a:graphicFrameLocks noGrp="1"/>
          </p:cNvGraphicFramePr>
          <p:nvPr>
            <p:extLst>
              <p:ext uri="{D42A27DB-BD31-4B8C-83A1-F6EECF244321}">
                <p14:modId xmlns:p14="http://schemas.microsoft.com/office/powerpoint/2010/main" val="243655133"/>
              </p:ext>
            </p:extLst>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82209"/>
                    </a:ext>
                  </a:extLst>
                </a:gridCol>
                <a:gridCol w="3844407">
                  <a:extLst>
                    <a:ext uri="{9D8B030D-6E8A-4147-A177-3AD203B41FA5}">
                      <a16:colId xmlns:a16="http://schemas.microsoft.com/office/drawing/2014/main" val="459508826"/>
                    </a:ext>
                  </a:extLst>
                </a:gridCol>
                <a:gridCol w="1095473">
                  <a:extLst>
                    <a:ext uri="{9D8B030D-6E8A-4147-A177-3AD203B41FA5}">
                      <a16:colId xmlns:a16="http://schemas.microsoft.com/office/drawing/2014/main" val="3102142753"/>
                    </a:ext>
                  </a:extLst>
                </a:gridCol>
                <a:gridCol w="807092">
                  <a:extLst>
                    <a:ext uri="{9D8B030D-6E8A-4147-A177-3AD203B41FA5}">
                      <a16:colId xmlns:a16="http://schemas.microsoft.com/office/drawing/2014/main" val="2072783741"/>
                    </a:ext>
                  </a:extLst>
                </a:gridCol>
                <a:gridCol w="551732">
                  <a:extLst>
                    <a:ext uri="{9D8B030D-6E8A-4147-A177-3AD203B41FA5}">
                      <a16:colId xmlns:a16="http://schemas.microsoft.com/office/drawing/2014/main" val="1701439563"/>
                    </a:ext>
                  </a:extLst>
                </a:gridCol>
                <a:gridCol w="643064">
                  <a:extLst>
                    <a:ext uri="{9D8B030D-6E8A-4147-A177-3AD203B41FA5}">
                      <a16:colId xmlns:a16="http://schemas.microsoft.com/office/drawing/2014/main" val="3814892244"/>
                    </a:ext>
                  </a:extLst>
                </a:gridCol>
                <a:gridCol w="643064">
                  <a:extLst>
                    <a:ext uri="{9D8B030D-6E8A-4147-A177-3AD203B41FA5}">
                      <a16:colId xmlns:a16="http://schemas.microsoft.com/office/drawing/2014/main" val="960716218"/>
                    </a:ext>
                  </a:extLst>
                </a:gridCol>
                <a:gridCol w="1898167">
                  <a:extLst>
                    <a:ext uri="{9D8B030D-6E8A-4147-A177-3AD203B41FA5}">
                      <a16:colId xmlns:a16="http://schemas.microsoft.com/office/drawing/2014/main" val="187051037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755739133"/>
                  </a:ext>
                </a:extLst>
              </a:tr>
              <a:tr h="26518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2"/>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384734530"/>
                  </a:ext>
                </a:extLst>
              </a:tr>
            </a:tbl>
          </a:graphicData>
        </a:graphic>
      </p:graphicFrame>
    </p:spTree>
    <p:extLst>
      <p:ext uri="{BB962C8B-B14F-4D97-AF65-F5344CB8AC3E}">
        <p14:creationId xmlns:p14="http://schemas.microsoft.com/office/powerpoint/2010/main" val="15775940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Media Streaming Architecture Phase2 (5GMS_Ph2)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indent="-287338">
              <a:lnSpc>
                <a:spcPct val="93000"/>
              </a:lnSpc>
              <a:spcBef>
                <a:spcPct val="15000"/>
              </a:spcBef>
              <a:spcAft>
                <a:spcPct val="15000"/>
              </a:spcAft>
              <a:buSzPct val="100000"/>
              <a:buNone/>
              <a:tabLst>
                <a:tab pos="285750" algn="l"/>
              </a:tabLst>
              <a:defRPr/>
            </a:pPr>
            <a:r>
              <a:rPr lang="it-IT" altLang="zh-CN" sz="1400" dirty="0">
                <a:cs typeface="Arial" pitchFamily="34" charset="0"/>
              </a:rPr>
              <a:t>Rapporteur: </a:t>
            </a:r>
            <a:r>
              <a:rPr lang="sv-SE" altLang="zh-CN" sz="1400" dirty="0">
                <a:cs typeface="Arial" pitchFamily="34" charset="0"/>
              </a:rPr>
              <a:t>Iraj Sodagar, Tencent, </a:t>
            </a:r>
            <a:r>
              <a:rPr lang="sv-SE" altLang="zh-CN" sz="1400" dirty="0">
                <a:cs typeface="Arial" pitchFamily="34" charset="0"/>
                <a:hlinkClick r:id="rId2"/>
              </a:rPr>
              <a:t>irajs@live.com</a:t>
            </a:r>
            <a:endParaRPr lang="sv-SE"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Continue the discussion on these topics and progress the work toward completion</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Contributions on 5 topics: Low latency, multiple-manifests, Service URL, Data Collection (new), and AS configuration through M3  </a:t>
            </a: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nvGraphicFramePr>
        <p:xfrm>
          <a:off x="647700" y="1454150"/>
          <a:ext cx="10084901" cy="84912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960047</a:t>
                      </a:r>
                    </a:p>
                  </a:txBody>
                  <a:tcPr marL="9525" marR="9525" marT="9525" marB="0" anchor="b"/>
                </a:tc>
                <a:tc>
                  <a:txBody>
                    <a:bodyPr/>
                    <a:lstStyle/>
                    <a:p>
                      <a:pPr algn="l" fontAlgn="b"/>
                      <a:r>
                        <a:rPr lang="en-US" sz="1100" dirty="0"/>
                        <a:t>5G Media Streaming Architecture Phase 2 </a:t>
                      </a:r>
                    </a:p>
                  </a:txBody>
                  <a:tcPr marL="9525" marR="9525" marT="9525" marB="0" anchor="b"/>
                </a:tc>
                <a:tc>
                  <a:txBody>
                    <a:bodyPr/>
                    <a:lstStyle/>
                    <a:p>
                      <a:pPr algn="l" fontAlgn="b"/>
                      <a:r>
                        <a:rPr lang="en-US" sz="1100" dirty="0"/>
                        <a:t>5GMS_Ph2</a:t>
                      </a:r>
                    </a:p>
                  </a:txBody>
                  <a:tcPr marL="9525" marR="9525" marT="9525" marB="0" anchor="b"/>
                </a:tc>
                <a:tc>
                  <a:txBody>
                    <a:bodyPr/>
                    <a:lstStyle/>
                    <a:p>
                      <a:pPr algn="r" fontAlgn="b"/>
                      <a:r>
                        <a:rPr lang="en-US" sz="1100" dirty="0"/>
                        <a:t>3/3/2023 </a:t>
                      </a:r>
                      <a:r>
                        <a:rPr lang="en-US" sz="1100" dirty="0">
                          <a:solidFill>
                            <a:srgbClr val="FF0000"/>
                          </a:solidFill>
                        </a:rPr>
                        <a:t>-&gt; 6/6/2023</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3"/>
                        </a:rPr>
                        <a:t>SP-220667</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r>
                        <a:rPr lang="en-US" sz="1100" dirty="0">
                          <a:solidFill>
                            <a:srgbClr val="FF0000"/>
                          </a:solidFill>
                        </a:rPr>
                        <a:t>Revised WID: </a:t>
                      </a:r>
                      <a:r>
                        <a:rPr lang="en-US" sz="1100" dirty="0">
                          <a:solidFill>
                            <a:srgbClr val="FF0000"/>
                          </a:solidFill>
                          <a:hlinkClick r:id="rId4"/>
                        </a:rPr>
                        <a:t>SP-230164</a:t>
                      </a:r>
                      <a:br>
                        <a:rPr lang="en-US" sz="1100" dirty="0">
                          <a:solidFill>
                            <a:srgbClr val="FF0000"/>
                          </a:solidFill>
                        </a:rPr>
                      </a:br>
                      <a:r>
                        <a:rPr lang="en-US" sz="1100" dirty="0">
                          <a:solidFill>
                            <a:srgbClr val="FF0000"/>
                          </a:solidFill>
                        </a:rPr>
                        <a:t>Stage 2 – CT3 Stage 3 work expected</a:t>
                      </a:r>
                    </a:p>
                  </a:txBody>
                  <a:tcPr marL="36001" marR="36001" marT="0" marB="0" anchor="ctr"/>
                </a:tc>
                <a:extLst>
                  <a:ext uri="{0D108BD9-81ED-4DB2-BD59-A6C34878D82A}">
                    <a16:rowId xmlns:a16="http://schemas.microsoft.com/office/drawing/2014/main" val="1416123524"/>
                  </a:ext>
                </a:extLst>
              </a:tr>
            </a:tbl>
          </a:graphicData>
        </a:graphic>
      </p:graphicFrame>
      <p:graphicFrame>
        <p:nvGraphicFramePr>
          <p:cNvPr id="6" name="Table 6">
            <a:extLst>
              <a:ext uri="{FF2B5EF4-FFF2-40B4-BE49-F238E27FC236}">
                <a16:creationId xmlns:a16="http://schemas.microsoft.com/office/drawing/2014/main" id="{9E2DEA50-3A82-2426-590C-7C85FE204F69}"/>
              </a:ext>
            </a:extLst>
          </p:cNvPr>
          <p:cNvGraphicFramePr>
            <a:graphicFrameLocks noGrp="1"/>
          </p:cNvGraphicFramePr>
          <p:nvPr/>
        </p:nvGraphicFramePr>
        <p:xfrm>
          <a:off x="982133" y="3624665"/>
          <a:ext cx="8128000" cy="1062204"/>
        </p:xfrm>
        <a:graphic>
          <a:graphicData uri="http://schemas.openxmlformats.org/drawingml/2006/table">
            <a:tbl>
              <a:tblPr firstRow="1" bandRow="1">
                <a:tableStyleId>{5940675A-B579-460E-94D1-54222C63F5DA}</a:tableStyleId>
              </a:tblPr>
              <a:tblGrid>
                <a:gridCol w="1866900">
                  <a:extLst>
                    <a:ext uri="{9D8B030D-6E8A-4147-A177-3AD203B41FA5}">
                      <a16:colId xmlns:a16="http://schemas.microsoft.com/office/drawing/2014/main" val="986897712"/>
                    </a:ext>
                  </a:extLst>
                </a:gridCol>
                <a:gridCol w="6261100">
                  <a:extLst>
                    <a:ext uri="{9D8B030D-6E8A-4147-A177-3AD203B41FA5}">
                      <a16:colId xmlns:a16="http://schemas.microsoft.com/office/drawing/2014/main" val="4049781432"/>
                    </a:ext>
                  </a:extLst>
                </a:gridCol>
              </a:tblGrid>
              <a:tr h="230950">
                <a:tc>
                  <a:txBody>
                    <a:bodyPr/>
                    <a:lstStyle/>
                    <a:p>
                      <a:pPr marL="0" lvl="0" indent="-287338">
                        <a:lnSpc>
                          <a:spcPct val="100000"/>
                        </a:lnSpc>
                        <a:spcBef>
                          <a:spcPct val="15000"/>
                        </a:spcBef>
                        <a:spcAft>
                          <a:spcPct val="15000"/>
                        </a:spcAft>
                        <a:buSzPct val="100000"/>
                        <a:tabLst>
                          <a:tab pos="285750" algn="l"/>
                        </a:tabLst>
                        <a:defRPr/>
                      </a:pPr>
                      <a:r>
                        <a:rPr lang="en-US" altLang="zh-CN" sz="1000" dirty="0">
                          <a:cs typeface="Arial" pitchFamily="34" charset="0"/>
                        </a:rPr>
                        <a:t> Low latency</a:t>
                      </a:r>
                    </a:p>
                  </a:txBody>
                  <a:tcPr/>
                </a:tc>
                <a:tc>
                  <a:txBody>
                    <a:bodyPr/>
                    <a:lstStyle/>
                    <a:p>
                      <a:pPr marL="0">
                        <a:lnSpc>
                          <a:spcPct val="100000"/>
                        </a:lnSpc>
                      </a:pPr>
                      <a:r>
                        <a:rPr lang="en-US" altLang="zh-CN" sz="1000" dirty="0">
                          <a:cs typeface="Arial" pitchFamily="34" charset="0"/>
                        </a:rPr>
                        <a:t>Small fixes and align with latest 26.501. Endorsed</a:t>
                      </a:r>
                      <a:endParaRPr lang="en-US" sz="1000" dirty="0"/>
                    </a:p>
                  </a:txBody>
                  <a:tcPr/>
                </a:tc>
                <a:extLst>
                  <a:ext uri="{0D108BD9-81ED-4DB2-BD59-A6C34878D82A}">
                    <a16:rowId xmlns:a16="http://schemas.microsoft.com/office/drawing/2014/main" val="1238599769"/>
                  </a:ext>
                </a:extLst>
              </a:tr>
              <a:tr h="2309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cs typeface="Arial" pitchFamily="34" charset="0"/>
                        </a:rPr>
                        <a:t>5GMS over 5MBS</a:t>
                      </a:r>
                      <a:endParaRPr lang="en-US" sz="1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cs typeface="Arial" pitchFamily="34" charset="0"/>
                        </a:rPr>
                        <a:t>Addressing more comments. Endorsed for further work.</a:t>
                      </a:r>
                    </a:p>
                  </a:txBody>
                  <a:tcPr/>
                </a:tc>
                <a:extLst>
                  <a:ext uri="{0D108BD9-81ED-4DB2-BD59-A6C34878D82A}">
                    <a16:rowId xmlns:a16="http://schemas.microsoft.com/office/drawing/2014/main" val="1556482800"/>
                  </a:ext>
                </a:extLst>
              </a:tr>
              <a:tr h="2309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cs typeface="Arial" pitchFamily="34" charset="0"/>
                        </a:rPr>
                        <a:t>AS Configuration via M3 (new)</a:t>
                      </a:r>
                      <a:endParaRPr lang="en-US" sz="1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a:cs typeface="Arial" pitchFamily="34" charset="0"/>
                        </a:rPr>
                        <a:t>Text and figures updated </a:t>
                      </a:r>
                      <a:r>
                        <a:rPr lang="en-US" altLang="zh-CN" sz="1000" dirty="0" err="1">
                          <a:cs typeface="Arial" pitchFamily="34" charset="0"/>
                        </a:rPr>
                        <a:t>wrt</a:t>
                      </a:r>
                      <a:r>
                        <a:rPr lang="en-US" altLang="zh-CN" sz="1000" dirty="0">
                          <a:cs typeface="Arial" pitchFamily="34" charset="0"/>
                        </a:rPr>
                        <a:t> M3 through 501 to make it normative. Endorsed for further work</a:t>
                      </a:r>
                    </a:p>
                  </a:txBody>
                  <a:tcPr/>
                </a:tc>
                <a:extLst>
                  <a:ext uri="{0D108BD9-81ED-4DB2-BD59-A6C34878D82A}">
                    <a16:rowId xmlns:a16="http://schemas.microsoft.com/office/drawing/2014/main" val="713924574"/>
                  </a:ext>
                </a:extLst>
              </a:tr>
              <a:tr h="3306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cs typeface="Arial" pitchFamily="34" charset="0"/>
                        </a:rPr>
                        <a:t>Service URL handling (new)</a:t>
                      </a:r>
                      <a:endParaRPr lang="en-US" sz="1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a:cs typeface="Arial" pitchFamily="34" charset="0"/>
                        </a:rPr>
                        <a:t>Two contributions on this new topic.</a:t>
                      </a:r>
                    </a:p>
                  </a:txBody>
                  <a:tcPr/>
                </a:tc>
                <a:extLst>
                  <a:ext uri="{0D108BD9-81ED-4DB2-BD59-A6C34878D82A}">
                    <a16:rowId xmlns:a16="http://schemas.microsoft.com/office/drawing/2014/main" val="578220644"/>
                  </a:ext>
                </a:extLst>
              </a:tr>
            </a:tbl>
          </a:graphicData>
        </a:graphic>
      </p:graphicFrame>
    </p:spTree>
    <p:extLst>
      <p:ext uri="{BB962C8B-B14F-4D97-AF65-F5344CB8AC3E}">
        <p14:creationId xmlns:p14="http://schemas.microsoft.com/office/powerpoint/2010/main" val="251476835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Enhanced Multiparty RTT </a:t>
            </a:r>
            <a:br>
              <a:rPr lang="en-US" sz="3200" dirty="0"/>
            </a:br>
            <a:r>
              <a:rPr lang="en-US" altLang="en-US" sz="3200" dirty="0"/>
              <a:t>(</a:t>
            </a:r>
            <a:r>
              <a:rPr lang="en-US" sz="3200" dirty="0"/>
              <a:t>MP_RTT</a:t>
            </a:r>
            <a:r>
              <a:rPr lang="en-US" altLang="en-US" sz="3200" dirty="0"/>
              <a:t>)</a:t>
            </a:r>
            <a:endParaRPr lang="en-US" altLang="en-US" sz="3200" dirty="0">
              <a:solidFill>
                <a:srgbClr val="33CC33"/>
              </a:solidFill>
            </a:endParaRP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Huan-yu Su, </a:t>
            </a:r>
            <a:r>
              <a:rPr lang="es-ES" altLang="zh-CN" sz="1400" dirty="0">
                <a:cs typeface="Arial" pitchFamily="34" charset="0"/>
                <a:hlinkClick r:id="rId2"/>
              </a:rPr>
              <a:t>su.huanyu@huawei.com</a:t>
            </a:r>
            <a:endParaRPr lang="es-ES"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Agreed to the Multiparty RTT use cases and requirements proposed in S4aR230052</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Updated the PD accordingly, with v0.1.1 agreed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Proceed to architecture and call flow definitions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Get the architecture and call flow for IMS data channel solution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 the PD for future work</a:t>
            </a:r>
          </a:p>
        </p:txBody>
      </p:sp>
      <p:graphicFrame>
        <p:nvGraphicFramePr>
          <p:cNvPr id="4" name="Table 3">
            <a:extLst>
              <a:ext uri="{FF2B5EF4-FFF2-40B4-BE49-F238E27FC236}">
                <a16:creationId xmlns:a16="http://schemas.microsoft.com/office/drawing/2014/main" id="{909FD898-5177-44AA-ADED-4300DF5FF2BE}"/>
              </a:ext>
            </a:extLst>
          </p:cNvPr>
          <p:cNvGraphicFramePr>
            <a:graphicFrameLocks noGrp="1"/>
          </p:cNvGraphicFramePr>
          <p:nvPr/>
        </p:nvGraphicFramePr>
        <p:xfrm>
          <a:off x="647700" y="1454150"/>
          <a:ext cx="10084901" cy="61409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1644918158"/>
                    </a:ext>
                  </a:extLst>
                </a:gridCol>
                <a:gridCol w="3844407">
                  <a:extLst>
                    <a:ext uri="{9D8B030D-6E8A-4147-A177-3AD203B41FA5}">
                      <a16:colId xmlns:a16="http://schemas.microsoft.com/office/drawing/2014/main" val="1459980242"/>
                    </a:ext>
                  </a:extLst>
                </a:gridCol>
                <a:gridCol w="1095473">
                  <a:extLst>
                    <a:ext uri="{9D8B030D-6E8A-4147-A177-3AD203B41FA5}">
                      <a16:colId xmlns:a16="http://schemas.microsoft.com/office/drawing/2014/main" val="297302760"/>
                    </a:ext>
                  </a:extLst>
                </a:gridCol>
                <a:gridCol w="807092">
                  <a:extLst>
                    <a:ext uri="{9D8B030D-6E8A-4147-A177-3AD203B41FA5}">
                      <a16:colId xmlns:a16="http://schemas.microsoft.com/office/drawing/2014/main" val="3331018314"/>
                    </a:ext>
                  </a:extLst>
                </a:gridCol>
                <a:gridCol w="551732">
                  <a:extLst>
                    <a:ext uri="{9D8B030D-6E8A-4147-A177-3AD203B41FA5}">
                      <a16:colId xmlns:a16="http://schemas.microsoft.com/office/drawing/2014/main" val="1048097541"/>
                    </a:ext>
                  </a:extLst>
                </a:gridCol>
                <a:gridCol w="643064">
                  <a:extLst>
                    <a:ext uri="{9D8B030D-6E8A-4147-A177-3AD203B41FA5}">
                      <a16:colId xmlns:a16="http://schemas.microsoft.com/office/drawing/2014/main" val="2735827163"/>
                    </a:ext>
                  </a:extLst>
                </a:gridCol>
                <a:gridCol w="643064">
                  <a:extLst>
                    <a:ext uri="{9D8B030D-6E8A-4147-A177-3AD203B41FA5}">
                      <a16:colId xmlns:a16="http://schemas.microsoft.com/office/drawing/2014/main" val="3220655723"/>
                    </a:ext>
                  </a:extLst>
                </a:gridCol>
                <a:gridCol w="1898167">
                  <a:extLst>
                    <a:ext uri="{9D8B030D-6E8A-4147-A177-3AD203B41FA5}">
                      <a16:colId xmlns:a16="http://schemas.microsoft.com/office/drawing/2014/main" val="1569938170"/>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165352221"/>
                  </a:ext>
                </a:extLst>
              </a:tr>
              <a:tr h="295202">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3"/>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416123524"/>
                  </a:ext>
                </a:extLst>
              </a:tr>
            </a:tbl>
          </a:graphicData>
        </a:graphic>
      </p:graphicFrame>
    </p:spTree>
    <p:extLst>
      <p:ext uri="{BB962C8B-B14F-4D97-AF65-F5344CB8AC3E}">
        <p14:creationId xmlns:p14="http://schemas.microsoft.com/office/powerpoint/2010/main" val="357950791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Study Items</a:t>
            </a:r>
          </a:p>
        </p:txBody>
      </p:sp>
      <p:graphicFrame>
        <p:nvGraphicFramePr>
          <p:cNvPr id="7" name="Table 6">
            <a:extLst>
              <a:ext uri="{FF2B5EF4-FFF2-40B4-BE49-F238E27FC236}">
                <a16:creationId xmlns:a16="http://schemas.microsoft.com/office/drawing/2014/main" id="{6ECC24EF-A002-45A6-8174-7ACEB4DD7B2C}"/>
              </a:ext>
            </a:extLst>
          </p:cNvPr>
          <p:cNvGraphicFramePr>
            <a:graphicFrameLocks noGrp="1"/>
          </p:cNvGraphicFramePr>
          <p:nvPr>
            <p:extLst>
              <p:ext uri="{D42A27DB-BD31-4B8C-83A1-F6EECF244321}">
                <p14:modId xmlns:p14="http://schemas.microsoft.com/office/powerpoint/2010/main" val="148895225"/>
              </p:ext>
            </p:extLst>
          </p:nvPr>
        </p:nvGraphicFramePr>
        <p:xfrm>
          <a:off x="579989" y="1263204"/>
          <a:ext cx="10084901" cy="378386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972048">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77881">
                  <a:extLst>
                    <a:ext uri="{9D8B030D-6E8A-4147-A177-3AD203B41FA5}">
                      <a16:colId xmlns:a16="http://schemas.microsoft.com/office/drawing/2014/main" val="20005"/>
                    </a:ext>
                  </a:extLst>
                </a:gridCol>
                <a:gridCol w="508247">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t>3/3/2023</a:t>
                      </a:r>
                      <a:br>
                        <a:rPr lang="en-US" sz="1100" dirty="0"/>
                      </a:br>
                      <a:r>
                        <a:rPr lang="en-US" sz="1100" dirty="0">
                          <a:solidFill>
                            <a:srgbClr val="FF0000"/>
                          </a:solidFill>
                        </a:rPr>
                        <a:t>-&gt; 6/6/2023</a:t>
                      </a:r>
                    </a:p>
                  </a:txBody>
                  <a:tcPr marL="9525" marR="9525" marT="9525" marB="0" anchor="b"/>
                </a:tc>
                <a:tc>
                  <a:txBody>
                    <a:bodyPr/>
                    <a:lstStyle/>
                    <a:p>
                      <a:pPr algn="r" fontAlgn="b"/>
                      <a:r>
                        <a:rPr lang="en-US" sz="1100" dirty="0"/>
                        <a:t>87%</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2"/>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90%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Target completion date delayed by 3 months. </a:t>
                      </a:r>
                      <a:r>
                        <a:rPr lang="en-GB" sz="1100" u="sng" dirty="0">
                          <a:solidFill>
                            <a:srgbClr val="FF0000"/>
                          </a:solidFill>
                        </a:rPr>
                        <a:t>WP needs to be corrected as the study is now under Rel-18</a:t>
                      </a:r>
                      <a:r>
                        <a:rPr lang="en-GB" sz="1100" dirty="0">
                          <a:solidFill>
                            <a:srgbClr val="FF0000"/>
                          </a:solidFill>
                        </a:rPr>
                        <a:t>. </a:t>
                      </a:r>
                    </a:p>
                  </a:txBody>
                  <a:tcPr marL="36001" marR="36001" marT="0" marB="0" anchor="ctr"/>
                </a:tc>
                <a:extLst>
                  <a:ext uri="{0D108BD9-81ED-4DB2-BD59-A6C34878D82A}">
                    <a16:rowId xmlns:a16="http://schemas.microsoft.com/office/drawing/2014/main" val="2379217155"/>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3"/>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0001"/>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t>6/6/2023</a:t>
                      </a:r>
                      <a:br>
                        <a:rPr lang="en-US" sz="1100" dirty="0"/>
                      </a:br>
                      <a:r>
                        <a:rPr lang="en-US" sz="1100" dirty="0">
                          <a:solidFill>
                            <a:srgbClr val="FF0000"/>
                          </a:solidFill>
                        </a:rPr>
                        <a:t>-&gt; 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4"/>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275914416"/>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t>6/6/2023 </a:t>
                      </a:r>
                      <a:br>
                        <a:rPr lang="en-US" sz="1100" dirty="0">
                          <a:solidFill>
                            <a:srgbClr val="FF0000"/>
                          </a:solidFill>
                        </a:rPr>
                      </a:br>
                      <a:r>
                        <a:rPr lang="en-US" sz="1100" dirty="0">
                          <a:solidFill>
                            <a:srgbClr val="FF0000"/>
                          </a:solidFill>
                        </a:rPr>
                        <a:t>-&gt; 3/3/2024</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5"/>
                        </a:rPr>
                        <a:t>SP-220239</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67986977"/>
                  </a:ext>
                </a:extLst>
              </a:tr>
              <a:tr h="265183">
                <a:tc>
                  <a:txBody>
                    <a:bodyPr/>
                    <a:lstStyle/>
                    <a:p>
                      <a:pPr algn="r" fontAlgn="b"/>
                      <a:r>
                        <a:rPr lang="en-US" sz="1100" dirty="0"/>
                        <a:t>950013</a:t>
                      </a:r>
                    </a:p>
                  </a:txBody>
                  <a:tcPr marL="9525" marR="9525" marT="9525" marB="0" anchor="b"/>
                </a:tc>
                <a:tc>
                  <a:txBody>
                    <a:bodyPr/>
                    <a:lstStyle/>
                    <a:p>
                      <a:pPr algn="l" fontAlgn="b"/>
                      <a:r>
                        <a:rPr lang="en-US" sz="1100" dirty="0"/>
                        <a:t>Study on Smartly Tethering AR Glasses </a:t>
                      </a:r>
                    </a:p>
                  </a:txBody>
                  <a:tcPr marL="9525" marR="9525" marT="9525" marB="0" anchor="b"/>
                </a:tc>
                <a:tc>
                  <a:txBody>
                    <a:bodyPr/>
                    <a:lstStyle/>
                    <a:p>
                      <a:pPr algn="l" fontAlgn="b"/>
                      <a:r>
                        <a:rPr lang="en-US" sz="1100" dirty="0" err="1"/>
                        <a:t>FS_SmarTAR</a:t>
                      </a:r>
                      <a:endParaRPr lang="en-US" sz="1100" dirty="0"/>
                    </a:p>
                  </a:txBody>
                  <a:tcPr marL="9525" marR="9525" marT="9525" marB="0" anchor="b"/>
                </a:tc>
                <a:tc>
                  <a:txBody>
                    <a:bodyPr/>
                    <a:lstStyle/>
                    <a:p>
                      <a:pPr algn="r" fontAlgn="b"/>
                      <a:r>
                        <a:rPr lang="en-US" sz="1100" dirty="0"/>
                        <a:t>3/3/2023</a:t>
                      </a:r>
                    </a:p>
                    <a:p>
                      <a:pPr algn="r" fontAlgn="b"/>
                      <a:r>
                        <a:rPr lang="en-US" sz="1100" dirty="0">
                          <a:solidFill>
                            <a:srgbClr val="FF0000"/>
                          </a:solidFill>
                        </a:rPr>
                        <a:t>-&gt; 6/6/2023</a:t>
                      </a:r>
                      <a:endParaRPr lang="en-US" sz="1100" dirty="0"/>
                    </a:p>
                  </a:txBody>
                  <a:tcPr marL="9525" marR="9525" marT="9525" marB="0" anchor="b"/>
                </a:tc>
                <a:tc>
                  <a:txBody>
                    <a:bodyPr/>
                    <a:lstStyle/>
                    <a:p>
                      <a:pPr algn="r" fontAlgn="b"/>
                      <a:r>
                        <a:rPr lang="en-US" sz="1100" dirty="0"/>
                        <a:t>60%</a:t>
                      </a:r>
                    </a:p>
                  </a:txBody>
                  <a:tcPr marL="9525" marR="9525" marT="9525" marB="0" anchor="b"/>
                </a:tc>
                <a:tc>
                  <a:txBody>
                    <a:bodyPr/>
                    <a:lstStyle/>
                    <a:p>
                      <a:pPr algn="l" fontAlgn="b"/>
                      <a:r>
                        <a:rPr lang="en-US" sz="1100" dirty="0">
                          <a:hlinkClick r:id="rId6"/>
                        </a:rPr>
                        <a:t>SP-220240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70%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667307046"/>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10%</a:t>
                      </a:r>
                    </a:p>
                  </a:txBody>
                  <a:tcPr marL="9525" marR="9525" marT="9525" marB="0" anchor="b"/>
                </a:tc>
                <a:tc>
                  <a:txBody>
                    <a:bodyPr/>
                    <a:lstStyle/>
                    <a:p>
                      <a:br>
                        <a:rPr lang="en-US" sz="800" b="1" u="sng" dirty="0">
                          <a:solidFill>
                            <a:srgbClr val="0000FF"/>
                          </a:solidFill>
                          <a:effectLst/>
                          <a:latin typeface="+mn-lt"/>
                          <a:hlinkClick r:id="rId7"/>
                        </a:rPr>
                      </a:br>
                      <a:r>
                        <a:rPr lang="en-US" sz="1100" b="0" u="sng" dirty="0">
                          <a:solidFill>
                            <a:srgbClr val="0000FF"/>
                          </a:solidFill>
                          <a:effectLst/>
                          <a:latin typeface="+mn-lt"/>
                          <a:hlinkClick r:id="rId7"/>
                        </a:rPr>
                        <a:t>SP-220616</a:t>
                      </a:r>
                      <a:endParaRPr lang="en-US" sz="1100" b="0" u="sng" dirty="0">
                        <a:latin typeface="+mn-lt"/>
                      </a:endParaRPr>
                    </a:p>
                  </a:txBody>
                  <a:tcPr/>
                </a:tc>
                <a:tc>
                  <a:txBody>
                    <a:bodyPr/>
                    <a:lstStyle/>
                    <a:p>
                      <a:pPr algn="ctr">
                        <a:lnSpc>
                          <a:spcPct val="107000"/>
                        </a:lnSpc>
                        <a:spcAft>
                          <a:spcPts val="800"/>
                        </a:spcAft>
                      </a:pPr>
                      <a:r>
                        <a:rPr lang="en-GB" sz="1100" dirty="0">
                          <a:solidFill>
                            <a:srgbClr val="FF0000"/>
                          </a:solidFill>
                        </a:rPr>
                        <a:t>15%</a:t>
                      </a:r>
                    </a:p>
                  </a:txBody>
                  <a:tcPr marL="36001" marR="36001" marT="0" marB="0" anchor="ctr"/>
                </a:tc>
                <a:tc>
                  <a:txBody>
                    <a:bodyPr/>
                    <a:lstStyle/>
                    <a:p>
                      <a:pPr algn="ctr">
                        <a:lnSpc>
                          <a:spcPct val="107000"/>
                        </a:lnSpc>
                        <a:spcAft>
                          <a:spcPts val="800"/>
                        </a:spcAft>
                      </a:pPr>
                      <a:r>
                        <a:rPr lang="en-GB" sz="1100" dirty="0">
                          <a:solidFill>
                            <a:srgbClr val="FF0000"/>
                          </a:solidFill>
                        </a:rPr>
                        <a:t>WID </a:t>
                      </a:r>
                      <a:r>
                        <a:rPr lang="en-GB" sz="1100" dirty="0" err="1">
                          <a:solidFill>
                            <a:srgbClr val="FF0000"/>
                          </a:solidFill>
                        </a:rPr>
                        <a:t>Tdoc</a:t>
                      </a:r>
                      <a:r>
                        <a:rPr lang="en-GB" sz="1100" dirty="0">
                          <a:solidFill>
                            <a:srgbClr val="FF0000"/>
                          </a:solidFill>
                        </a:rPr>
                        <a:t> number corrected</a:t>
                      </a:r>
                    </a:p>
                  </a:txBody>
                  <a:tcPr marL="36001" marR="36001" marT="0" marB="0" anchor="ctr"/>
                </a:tc>
                <a:extLst>
                  <a:ext uri="{0D108BD9-81ED-4DB2-BD59-A6C34878D82A}">
                    <a16:rowId xmlns:a16="http://schemas.microsoft.com/office/drawing/2014/main" val="2165413729"/>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9/12/2024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8"/>
                        </a:rPr>
                        <a:t>SP-221330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5%</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2134000311"/>
                  </a:ext>
                </a:extLst>
              </a:tr>
              <a:tr h="265183">
                <a:tc>
                  <a:txBody>
                    <a:bodyPr/>
                    <a:lstStyle/>
                    <a:p>
                      <a:pPr algn="r" fontAlgn="b"/>
                      <a:r>
                        <a:rPr lang="en-US" sz="1100" dirty="0">
                          <a:solidFill>
                            <a:schemeClr val="bg1">
                              <a:lumMod val="50000"/>
                            </a:schemeClr>
                          </a:solidFill>
                        </a:rPr>
                        <a:t>960050</a:t>
                      </a:r>
                    </a:p>
                  </a:txBody>
                  <a:tcPr marL="9525" marR="9525" marT="9525" marB="0" anchor="b"/>
                </a:tc>
                <a:tc>
                  <a:txBody>
                    <a:bodyPr/>
                    <a:lstStyle/>
                    <a:p>
                      <a:pPr algn="l" fontAlgn="b"/>
                      <a:r>
                        <a:rPr lang="en-US" sz="1100" dirty="0">
                          <a:solidFill>
                            <a:schemeClr val="bg1">
                              <a:lumMod val="50000"/>
                            </a:schemeClr>
                          </a:solidFill>
                        </a:rPr>
                        <a:t>Study on Audio Aspects for Glasses-type AR/MR Devices </a:t>
                      </a:r>
                    </a:p>
                  </a:txBody>
                  <a:tcPr marL="9525" marR="9525" marT="9525" marB="0" anchor="b"/>
                </a:tc>
                <a:tc>
                  <a:txBody>
                    <a:bodyPr/>
                    <a:lstStyle/>
                    <a:p>
                      <a:pPr algn="l" fontAlgn="b"/>
                      <a:r>
                        <a:rPr lang="en-US" sz="1100" dirty="0">
                          <a:solidFill>
                            <a:schemeClr val="bg1">
                              <a:lumMod val="50000"/>
                            </a:schemeClr>
                          </a:solidFill>
                        </a:rPr>
                        <a:t>FS_Audio_5GSTAR</a:t>
                      </a:r>
                    </a:p>
                  </a:txBody>
                  <a:tcPr marL="9525" marR="9525" marT="9525" marB="0" anchor="b"/>
                </a:tc>
                <a:tc>
                  <a:txBody>
                    <a:bodyPr/>
                    <a:lstStyle/>
                    <a:p>
                      <a:pPr algn="r" fontAlgn="b"/>
                      <a:r>
                        <a:rPr lang="en-US" sz="1100" dirty="0">
                          <a:solidFill>
                            <a:schemeClr val="bg1">
                              <a:lumMod val="50000"/>
                            </a:schemeClr>
                          </a:solidFill>
                        </a:rPr>
                        <a:t>12/8/2022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9">
                            <a:extLst>
                              <a:ext uri="{A12FA001-AC4F-418D-AE19-62706E023703}">
                                <ahyp:hlinkClr xmlns:ahyp="http://schemas.microsoft.com/office/drawing/2018/hyperlinkcolor" val="tx"/>
                              </a:ext>
                            </a:extLst>
                          </a:hlinkClick>
                        </a:rPr>
                        <a:t>SP-220617</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extLst>
                  <a:ext uri="{0D108BD9-81ED-4DB2-BD59-A6C34878D82A}">
                    <a16:rowId xmlns:a16="http://schemas.microsoft.com/office/drawing/2014/main" val="2076397248"/>
                  </a:ext>
                </a:extLst>
              </a:tr>
              <a:tr h="265183">
                <a:tc>
                  <a:txBody>
                    <a:bodyPr/>
                    <a:lstStyle/>
                    <a:p>
                      <a:pPr algn="r" fontAlgn="b"/>
                      <a:r>
                        <a:rPr lang="en-US" sz="1100" dirty="0">
                          <a:solidFill>
                            <a:schemeClr val="bg1">
                              <a:lumMod val="50000"/>
                            </a:schemeClr>
                          </a:solidFill>
                        </a:rPr>
                        <a:t>940010</a:t>
                      </a:r>
                    </a:p>
                  </a:txBody>
                  <a:tcPr marL="9525" marR="9525" marT="9525" marB="0" anchor="b"/>
                </a:tc>
                <a:tc>
                  <a:txBody>
                    <a:bodyPr/>
                    <a:lstStyle/>
                    <a:p>
                      <a:pPr algn="l" fontAlgn="b"/>
                      <a:r>
                        <a:rPr lang="en-US" sz="1100" dirty="0">
                          <a:solidFill>
                            <a:schemeClr val="bg1">
                              <a:lumMod val="50000"/>
                            </a:schemeClr>
                          </a:solidFill>
                        </a:rPr>
                        <a:t>Study on 5G Media Service Enablers </a:t>
                      </a:r>
                    </a:p>
                  </a:txBody>
                  <a:tcPr marL="9525" marR="9525" marT="9525" marB="0" anchor="b"/>
                </a:tc>
                <a:tc>
                  <a:txBody>
                    <a:bodyPr/>
                    <a:lstStyle/>
                    <a:p>
                      <a:pPr algn="l" fontAlgn="b"/>
                      <a:r>
                        <a:rPr lang="en-US" sz="1100" dirty="0">
                          <a:solidFill>
                            <a:schemeClr val="bg1">
                              <a:lumMod val="50000"/>
                            </a:schemeClr>
                          </a:solidFill>
                        </a:rPr>
                        <a:t>FS_5G_MSE</a:t>
                      </a:r>
                    </a:p>
                  </a:txBody>
                  <a:tcPr marL="9525" marR="9525" marT="9525" marB="0" anchor="b"/>
                </a:tc>
                <a:tc>
                  <a:txBody>
                    <a:bodyPr/>
                    <a:lstStyle/>
                    <a:p>
                      <a:pPr algn="r" fontAlgn="b"/>
                      <a:r>
                        <a:rPr lang="en-US" sz="1100" dirty="0">
                          <a:solidFill>
                            <a:schemeClr val="bg1">
                              <a:lumMod val="50000"/>
                            </a:schemeClr>
                          </a:solidFill>
                        </a:rPr>
                        <a:t>12/12/2022</a:t>
                      </a:r>
                    </a:p>
                  </a:txBody>
                  <a:tcPr marL="9525" marR="9525" marT="9525" marB="0" anchor="b"/>
                </a:tc>
                <a:tc>
                  <a:txBody>
                    <a:bodyPr/>
                    <a:lstStyle/>
                    <a:p>
                      <a:pPr algn="r" fontAlgn="b"/>
                      <a:r>
                        <a:rPr lang="en-US" sz="1100" dirty="0">
                          <a:solidFill>
                            <a:schemeClr val="bg1">
                              <a:lumMod val="50000"/>
                            </a:schemeClr>
                          </a:solidFill>
                        </a:rPr>
                        <a:t>100%</a:t>
                      </a:r>
                    </a:p>
                  </a:txBody>
                  <a:tcPr marL="9525" marR="9525" marT="9525" marB="0" anchor="b"/>
                </a:tc>
                <a:tc>
                  <a:txBody>
                    <a:bodyPr/>
                    <a:lstStyle/>
                    <a:p>
                      <a:pPr algn="l" fontAlgn="b"/>
                      <a:r>
                        <a:rPr lang="en-US" sz="1100" dirty="0">
                          <a:solidFill>
                            <a:schemeClr val="bg1">
                              <a:lumMod val="50000"/>
                            </a:schemeClr>
                          </a:solidFill>
                          <a:hlinkClick r:id="rId10">
                            <a:extLst>
                              <a:ext uri="{A12FA001-AC4F-418D-AE19-62706E023703}">
                                <ahyp:hlinkClr xmlns:ahyp="http://schemas.microsoft.com/office/drawing/2018/hyperlinkcolor" val="tx"/>
                              </a:ext>
                            </a:extLst>
                          </a:hlinkClick>
                        </a:rPr>
                        <a:t>SP-211338</a:t>
                      </a:r>
                      <a:endParaRPr lang="en-US" sz="1100" dirty="0">
                        <a:solidFill>
                          <a:schemeClr val="bg1">
                            <a:lumMod val="50000"/>
                          </a:schemeClr>
                        </a:solidFill>
                      </a:endParaRPr>
                    </a:p>
                  </a:txBody>
                  <a:tcPr marL="9525" marR="9525" marT="9525" marB="0" anchor="b"/>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tc>
                  <a:txBody>
                    <a:bodyPr/>
                    <a:lstStyle/>
                    <a:p>
                      <a:pPr algn="ctr">
                        <a:lnSpc>
                          <a:spcPct val="107000"/>
                        </a:lnSpc>
                        <a:spcAft>
                          <a:spcPts val="800"/>
                        </a:spcAft>
                      </a:pPr>
                      <a:endParaRPr lang="en-GB" sz="1100" dirty="0">
                        <a:solidFill>
                          <a:schemeClr val="bg1">
                            <a:lumMod val="50000"/>
                          </a:schemeClr>
                        </a:solidFill>
                      </a:endParaRPr>
                    </a:p>
                  </a:txBody>
                  <a:tcPr marL="36001" marR="36001" marT="0" marB="0" anchor="ctr"/>
                </a:tc>
                <a:extLst>
                  <a:ext uri="{0D108BD9-81ED-4DB2-BD59-A6C34878D82A}">
                    <a16:rowId xmlns:a16="http://schemas.microsoft.com/office/drawing/2014/main" val="2945952662"/>
                  </a:ext>
                </a:extLst>
              </a:tr>
            </a:tbl>
          </a:graphicData>
        </a:graphic>
      </p:graphicFrame>
      <p:sp>
        <p:nvSpPr>
          <p:cNvPr id="3" name="TextBox 2">
            <a:extLst>
              <a:ext uri="{FF2B5EF4-FFF2-40B4-BE49-F238E27FC236}">
                <a16:creationId xmlns:a16="http://schemas.microsoft.com/office/drawing/2014/main" id="{D83A15FA-A1FD-1F2B-B5F8-D085821A9BD6}"/>
              </a:ext>
            </a:extLst>
          </p:cNvPr>
          <p:cNvSpPr txBox="1"/>
          <p:nvPr/>
        </p:nvSpPr>
        <p:spPr>
          <a:xfrm>
            <a:off x="3048802" y="3308296"/>
            <a:ext cx="6097604" cy="246221"/>
          </a:xfrm>
          <a:prstGeom prst="rect">
            <a:avLst/>
          </a:prstGeom>
          <a:noFill/>
        </p:spPr>
        <p:txBody>
          <a:bodyPr wrap="square">
            <a:spAutoFit/>
          </a:bodyPr>
          <a:lstStyle/>
          <a:p>
            <a:r>
              <a:rPr lang="en-US" sz="1000" dirty="0"/>
              <a:t>XR</a:t>
            </a:r>
            <a:endParaRPr lang="en-US" dirty="0"/>
          </a:p>
        </p:txBody>
      </p:sp>
    </p:spTree>
    <p:extLst>
      <p:ext uri="{BB962C8B-B14F-4D97-AF65-F5344CB8AC3E}">
        <p14:creationId xmlns:p14="http://schemas.microsoft.com/office/powerpoint/2010/main" val="276200918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Feasibility Study on Typical Traffic Characteristics for XR Services and other Media (</a:t>
            </a:r>
            <a:r>
              <a:rPr lang="en-US" sz="3200" dirty="0" err="1"/>
              <a:t>FS_XRTraffic</a:t>
            </a:r>
            <a:r>
              <a:rPr 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Thomas Stockhammer, </a:t>
            </a:r>
            <a:r>
              <a:rPr lang="es-ES" altLang="zh-CN" sz="1400" dirty="0">
                <a:cs typeface="Arial" pitchFamily="34" charset="0"/>
                <a:hlinkClick r:id="rId2"/>
              </a:rPr>
              <a:t>tsto@qti.qualcomm.com</a:t>
            </a:r>
            <a:r>
              <a:rPr lang="es-ES" altLang="zh-CN" sz="14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 Contributions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Not applicable</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Review one input contribution</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Issue a new TR collecting the agreements from the week</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 the work plan in order to ensure that completion of the study item can happen during SA4#124</a:t>
            </a:r>
          </a:p>
          <a:p>
            <a:pPr marL="400050" lvl="1" indent="0">
              <a:lnSpc>
                <a:spcPct val="93000"/>
              </a:lnSpc>
              <a:spcBef>
                <a:spcPct val="15000"/>
              </a:spcBef>
              <a:spcAft>
                <a:spcPct val="15000"/>
              </a:spcAft>
              <a:buSzPct val="100000"/>
              <a:buNone/>
              <a:tabLst>
                <a:tab pos="285750" algn="l"/>
              </a:tabLst>
              <a:defRPr/>
            </a:pPr>
            <a:endParaRPr lang="en-US" altLang="zh-CN" sz="1000" dirty="0">
              <a:cs typeface="Arial" pitchFamily="34" charset="0"/>
            </a:endParaRPr>
          </a:p>
          <a:p>
            <a:pPr marL="287338" indent="-287338">
              <a:buNone/>
            </a:pPr>
            <a:endParaRPr lang="fr-FR" sz="1400" dirty="0"/>
          </a:p>
        </p:txBody>
      </p:sp>
      <p:graphicFrame>
        <p:nvGraphicFramePr>
          <p:cNvPr id="4" name="Table 3">
            <a:extLst>
              <a:ext uri="{FF2B5EF4-FFF2-40B4-BE49-F238E27FC236}">
                <a16:creationId xmlns:a16="http://schemas.microsoft.com/office/drawing/2014/main" id="{90065DBD-CC5B-4794-B487-3BEC9785ACE9}"/>
              </a:ext>
            </a:extLst>
          </p:cNvPr>
          <p:cNvGraphicFramePr>
            <a:graphicFrameLocks noGrp="1"/>
          </p:cNvGraphicFramePr>
          <p:nvPr/>
        </p:nvGraphicFramePr>
        <p:xfrm>
          <a:off x="647700" y="1454150"/>
          <a:ext cx="10084901" cy="106045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427926824"/>
                    </a:ext>
                  </a:extLst>
                </a:gridCol>
                <a:gridCol w="3844407">
                  <a:extLst>
                    <a:ext uri="{9D8B030D-6E8A-4147-A177-3AD203B41FA5}">
                      <a16:colId xmlns:a16="http://schemas.microsoft.com/office/drawing/2014/main" val="3526972684"/>
                    </a:ext>
                  </a:extLst>
                </a:gridCol>
                <a:gridCol w="1095473">
                  <a:extLst>
                    <a:ext uri="{9D8B030D-6E8A-4147-A177-3AD203B41FA5}">
                      <a16:colId xmlns:a16="http://schemas.microsoft.com/office/drawing/2014/main" val="1583030308"/>
                    </a:ext>
                  </a:extLst>
                </a:gridCol>
                <a:gridCol w="807092">
                  <a:extLst>
                    <a:ext uri="{9D8B030D-6E8A-4147-A177-3AD203B41FA5}">
                      <a16:colId xmlns:a16="http://schemas.microsoft.com/office/drawing/2014/main" val="2532741620"/>
                    </a:ext>
                  </a:extLst>
                </a:gridCol>
                <a:gridCol w="551732">
                  <a:extLst>
                    <a:ext uri="{9D8B030D-6E8A-4147-A177-3AD203B41FA5}">
                      <a16:colId xmlns:a16="http://schemas.microsoft.com/office/drawing/2014/main" val="2429663518"/>
                    </a:ext>
                  </a:extLst>
                </a:gridCol>
                <a:gridCol w="643064">
                  <a:extLst>
                    <a:ext uri="{9D8B030D-6E8A-4147-A177-3AD203B41FA5}">
                      <a16:colId xmlns:a16="http://schemas.microsoft.com/office/drawing/2014/main" val="3481251647"/>
                    </a:ext>
                  </a:extLst>
                </a:gridCol>
                <a:gridCol w="643064">
                  <a:extLst>
                    <a:ext uri="{9D8B030D-6E8A-4147-A177-3AD203B41FA5}">
                      <a16:colId xmlns:a16="http://schemas.microsoft.com/office/drawing/2014/main" val="3816602507"/>
                    </a:ext>
                  </a:extLst>
                </a:gridCol>
                <a:gridCol w="1898167">
                  <a:extLst>
                    <a:ext uri="{9D8B030D-6E8A-4147-A177-3AD203B41FA5}">
                      <a16:colId xmlns:a16="http://schemas.microsoft.com/office/drawing/2014/main" val="89448059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221227086"/>
                  </a:ext>
                </a:extLst>
              </a:tr>
              <a:tr h="265183">
                <a:tc>
                  <a:txBody>
                    <a:bodyPr/>
                    <a:lstStyle/>
                    <a:p>
                      <a:pPr algn="r" fontAlgn="b"/>
                      <a:r>
                        <a:rPr lang="en-US" sz="1100" dirty="0"/>
                        <a:t>870013</a:t>
                      </a:r>
                    </a:p>
                  </a:txBody>
                  <a:tcPr marL="9525" marR="9525" marT="9525" marB="0" anchor="b"/>
                </a:tc>
                <a:tc>
                  <a:txBody>
                    <a:bodyPr/>
                    <a:lstStyle/>
                    <a:p>
                      <a:pPr algn="l" fontAlgn="b"/>
                      <a:r>
                        <a:rPr lang="en-US" sz="1100" dirty="0"/>
                        <a:t>Traffic Models and Quality Evaluation Methods for Media and XR Services in 5G Systems </a:t>
                      </a:r>
                    </a:p>
                  </a:txBody>
                  <a:tcPr marL="9525" marR="9525" marT="9525" marB="0" anchor="b"/>
                </a:tc>
                <a:tc>
                  <a:txBody>
                    <a:bodyPr/>
                    <a:lstStyle/>
                    <a:p>
                      <a:pPr algn="l" fontAlgn="b"/>
                      <a:r>
                        <a:rPr lang="en-US" sz="1100" dirty="0" err="1"/>
                        <a:t>FS_XRTraffic</a:t>
                      </a:r>
                      <a:endParaRPr lang="en-US" sz="1100" dirty="0"/>
                    </a:p>
                  </a:txBody>
                  <a:tcPr marL="9525" marR="9525" marT="9525" marB="0" anchor="b"/>
                </a:tc>
                <a:tc>
                  <a:txBody>
                    <a:bodyPr/>
                    <a:lstStyle/>
                    <a:p>
                      <a:pPr algn="r" fontAlgn="b"/>
                      <a:r>
                        <a:rPr lang="en-US" sz="1100" dirty="0"/>
                        <a:t>3/3/2023</a:t>
                      </a:r>
                      <a:br>
                        <a:rPr lang="en-US" sz="1100" dirty="0"/>
                      </a:br>
                      <a:r>
                        <a:rPr lang="en-US" sz="1100" dirty="0">
                          <a:solidFill>
                            <a:srgbClr val="FF0000"/>
                          </a:solidFill>
                        </a:rPr>
                        <a:t>-&gt; 6/6/2023</a:t>
                      </a:r>
                    </a:p>
                  </a:txBody>
                  <a:tcPr marL="9525" marR="9525" marT="9525" marB="0" anchor="b"/>
                </a:tc>
                <a:tc>
                  <a:txBody>
                    <a:bodyPr/>
                    <a:lstStyle/>
                    <a:p>
                      <a:pPr algn="r" fontAlgn="b"/>
                      <a:r>
                        <a:rPr lang="en-US" sz="1100" dirty="0"/>
                        <a:t>87%</a:t>
                      </a: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en-US" sz="1100" dirty="0">
                          <a:cs typeface="Arial" panose="020B0604020202020204" pitchFamily="34" charset="0"/>
                          <a:hlinkClick r:id="rId3"/>
                        </a:rPr>
                        <a:t>SP-210043</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r>
                        <a:rPr lang="en-GB" sz="1100" dirty="0">
                          <a:solidFill>
                            <a:srgbClr val="FF0000"/>
                          </a:solidFill>
                        </a:rPr>
                        <a:t>90%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Target completion date delayed by 3 months. </a:t>
                      </a:r>
                      <a:r>
                        <a:rPr lang="en-GB" sz="1100" u="sng" dirty="0">
                          <a:solidFill>
                            <a:srgbClr val="FF0000"/>
                          </a:solidFill>
                        </a:rPr>
                        <a:t>WP needs to be corrected as the study is now under Rel-18</a:t>
                      </a:r>
                      <a:r>
                        <a:rPr lang="en-GB" sz="1100" dirty="0">
                          <a:solidFill>
                            <a:srgbClr val="FF0000"/>
                          </a:solidFill>
                        </a:rPr>
                        <a:t>. </a:t>
                      </a:r>
                    </a:p>
                  </a:txBody>
                  <a:tcPr marL="36001" marR="36001" marT="0" marB="0" anchor="ctr"/>
                </a:tc>
                <a:extLst>
                  <a:ext uri="{0D108BD9-81ED-4DB2-BD59-A6C34878D82A}">
                    <a16:rowId xmlns:a16="http://schemas.microsoft.com/office/drawing/2014/main" val="3717027811"/>
                  </a:ext>
                </a:extLst>
              </a:tr>
            </a:tbl>
          </a:graphicData>
        </a:graphic>
      </p:graphicFrame>
      <p:graphicFrame>
        <p:nvGraphicFramePr>
          <p:cNvPr id="5" name="Table 4">
            <a:extLst>
              <a:ext uri="{FF2B5EF4-FFF2-40B4-BE49-F238E27FC236}">
                <a16:creationId xmlns:a16="http://schemas.microsoft.com/office/drawing/2014/main" id="{5E110DED-AF3F-E56C-6BEC-7CDEB4883A00}"/>
              </a:ext>
            </a:extLst>
          </p:cNvPr>
          <p:cNvGraphicFramePr>
            <a:graphicFrameLocks noGrp="1"/>
          </p:cNvGraphicFramePr>
          <p:nvPr/>
        </p:nvGraphicFramePr>
        <p:xfrm>
          <a:off x="6798672" y="2827405"/>
          <a:ext cx="4246474" cy="447040"/>
        </p:xfrm>
        <a:graphic>
          <a:graphicData uri="http://schemas.openxmlformats.org/drawingml/2006/table">
            <a:tbl>
              <a:tblPr/>
              <a:tblGrid>
                <a:gridCol w="689458">
                  <a:extLst>
                    <a:ext uri="{9D8B030D-6E8A-4147-A177-3AD203B41FA5}">
                      <a16:colId xmlns:a16="http://schemas.microsoft.com/office/drawing/2014/main" val="2720570767"/>
                    </a:ext>
                  </a:extLst>
                </a:gridCol>
                <a:gridCol w="2350008">
                  <a:extLst>
                    <a:ext uri="{9D8B030D-6E8A-4147-A177-3AD203B41FA5}">
                      <a16:colId xmlns:a16="http://schemas.microsoft.com/office/drawing/2014/main" val="200052598"/>
                    </a:ext>
                  </a:extLst>
                </a:gridCol>
                <a:gridCol w="1207008">
                  <a:extLst>
                    <a:ext uri="{9D8B030D-6E8A-4147-A177-3AD203B41FA5}">
                      <a16:colId xmlns:a16="http://schemas.microsoft.com/office/drawing/2014/main" val="3998280190"/>
                    </a:ext>
                  </a:extLst>
                </a:gridCol>
              </a:tblGrid>
              <a:tr h="0">
                <a:tc>
                  <a:txBody>
                    <a:bodyPr/>
                    <a:lstStyle/>
                    <a:p>
                      <a:pPr marL="0" marR="0" fontAlgn="t">
                        <a:spcBef>
                          <a:spcPts val="0"/>
                        </a:spcBef>
                        <a:spcAft>
                          <a:spcPts val="0"/>
                        </a:spcAft>
                      </a:pPr>
                      <a:r>
                        <a:rPr lang="en-US" sz="800">
                          <a:solidFill>
                            <a:srgbClr val="000000"/>
                          </a:solidFill>
                          <a:effectLst/>
                          <a:latin typeface="Arial" panose="020B0604020202020204" pitchFamily="34" charset="0"/>
                        </a:rPr>
                        <a:t>S4-230538</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[FS_XRTraffic] Proposed Updates to TR 26.926</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Qualcomm incorporated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61609851"/>
                  </a:ext>
                </a:extLst>
              </a:tr>
              <a:tr h="0">
                <a:tc>
                  <a:txBody>
                    <a:bodyPr/>
                    <a:lstStyle/>
                    <a:p>
                      <a:pPr marL="0" marR="0" fontAlgn="t">
                        <a:spcBef>
                          <a:spcPts val="0"/>
                        </a:spcBef>
                        <a:spcAft>
                          <a:spcPts val="0"/>
                        </a:spcAft>
                      </a:pPr>
                      <a:r>
                        <a:rPr lang="en-US" sz="800">
                          <a:effectLst/>
                          <a:latin typeface="Arial" panose="020B0604020202020204" pitchFamily="34" charset="0"/>
                          <a:hlinkClick r:id="rId4"/>
                        </a:rPr>
                        <a:t>S4-230539</a:t>
                      </a:r>
                      <a:endParaRPr lang="en-US">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[FS_XRTraffic] Proposed Updated Time Plan</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dirty="0">
                          <a:effectLst/>
                          <a:latin typeface="Arial" panose="020B0604020202020204" pitchFamily="34" charset="0"/>
                        </a:rPr>
                        <a:t>Qualcomm incorporated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480025114"/>
                  </a:ext>
                </a:extLst>
              </a:tr>
            </a:tbl>
          </a:graphicData>
        </a:graphic>
      </p:graphicFrame>
    </p:spTree>
    <p:extLst>
      <p:ext uri="{BB962C8B-B14F-4D97-AF65-F5344CB8AC3E}">
        <p14:creationId xmlns:p14="http://schemas.microsoft.com/office/powerpoint/2010/main" val="395985688"/>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Artificial Intelligence (AI) and Machine Learning (ML) for Media (FS_AI4Media)</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en-US" altLang="zh-CN" sz="1400" dirty="0">
                <a:cs typeface="Arial" pitchFamily="34" charset="0"/>
              </a:rPr>
              <a:t>Eric Yip, </a:t>
            </a:r>
            <a:r>
              <a:rPr lang="en-US" altLang="zh-CN" sz="1400" dirty="0">
                <a:cs typeface="Arial" pitchFamily="34" charset="0"/>
                <a:hlinkClick r:id="rId2"/>
              </a:rPr>
              <a:t>eric.yip@samsung.com</a:t>
            </a:r>
            <a:r>
              <a:rPr lang="en-US" altLang="zh-CN" sz="14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One contribution on </a:t>
            </a:r>
            <a:r>
              <a:rPr lang="en-GB" altLang="zh-CN" sz="1000" dirty="0">
                <a:cs typeface="Arial" pitchFamily="34" charset="0"/>
              </a:rPr>
              <a:t>Initial AI/ML evaluation framework definition (S4aV230016) was discussed, and noted, resulting in recommendations on how to proceed with the evaluation framework in general.</a:t>
            </a:r>
            <a:endParaRPr lang="en-US" altLang="zh-CN" sz="10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It was agreed to focus first on the scenarios, similar to that </a:t>
            </a:r>
            <a:r>
              <a:rPr lang="en-US" altLang="zh-CN" sz="1000" dirty="0" err="1">
                <a:cs typeface="Arial" pitchFamily="34" charset="0"/>
              </a:rPr>
              <a:t>templated</a:t>
            </a:r>
            <a:r>
              <a:rPr lang="en-US" altLang="zh-CN" sz="1000" dirty="0">
                <a:cs typeface="Arial" pitchFamily="34" charset="0"/>
              </a:rPr>
              <a:t> in TR 26.955, with priority in implementing the SA1 service requirements (AI model delivery and split inferencing). SI objectives and work plan may need updates accordingly.</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14 contributions in total, 10 related to evaluation framework.</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Evaluation framework: 2 on general details and skeleton of framework, 1 on scenario template, 2 on AI framework/model details, 5 on specific scenarios.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Plan for #123-e:</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rPr>
              <a:t>Merge and integrate contributions to </a:t>
            </a:r>
            <a:r>
              <a:rPr lang="en-US" altLang="zh-CN" sz="1000" u="sng" dirty="0">
                <a:cs typeface="Arial" pitchFamily="34" charset="0"/>
              </a:rPr>
              <a:t>create stable draft of evaluation framework, including an agreed scenario template</a:t>
            </a:r>
          </a:p>
          <a:p>
            <a:pPr marL="1087438" lvl="2" indent="-287338">
              <a:lnSpc>
                <a:spcPct val="93000"/>
              </a:lnSpc>
              <a:spcBef>
                <a:spcPct val="15000"/>
              </a:spcBef>
              <a:spcAft>
                <a:spcPct val="15000"/>
              </a:spcAft>
              <a:buSzPct val="100000"/>
              <a:tabLst>
                <a:tab pos="285750" algn="l"/>
              </a:tabLst>
              <a:defRPr/>
            </a:pPr>
            <a:r>
              <a:rPr lang="en-US" altLang="zh-CN" sz="1000" u="sng" dirty="0">
                <a:cs typeface="Arial" pitchFamily="34" charset="0"/>
              </a:rPr>
              <a:t>Match specific scenarios to scenario template, and include scenarios as working drafts </a:t>
            </a:r>
            <a:r>
              <a:rPr lang="en-US" altLang="zh-CN" sz="1000" dirty="0">
                <a:cs typeface="Arial" pitchFamily="34" charset="0"/>
              </a:rPr>
              <a:t>which can be updated at the May SA4 #124 meeting</a:t>
            </a:r>
          </a:p>
          <a:p>
            <a:pPr marL="287338" lvl="0" indent="-287338" fontAlgn="base">
              <a:lnSpc>
                <a:spcPct val="93000"/>
              </a:lnSpc>
              <a:spcBef>
                <a:spcPct val="15000"/>
              </a:spcBef>
              <a:spcAft>
                <a:spcPct val="15000"/>
              </a:spcAft>
              <a:buSzPct val="100000"/>
              <a:buNone/>
              <a:tabLst>
                <a:tab pos="285750" algn="l"/>
              </a:tabLst>
              <a:defRPr/>
            </a:pPr>
            <a:endParaRPr lang="en-US" altLang="zh-CN" sz="1200" dirty="0"/>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US" altLang="zh-CN" sz="1200" dirty="0"/>
          </a:p>
          <a:p>
            <a:pPr marL="0" indent="0">
              <a:buNone/>
            </a:pPr>
            <a:endParaRPr lang="fr-FR" sz="1200" dirty="0"/>
          </a:p>
        </p:txBody>
      </p:sp>
      <p:graphicFrame>
        <p:nvGraphicFramePr>
          <p:cNvPr id="4" name="Table 3">
            <a:extLst>
              <a:ext uri="{FF2B5EF4-FFF2-40B4-BE49-F238E27FC236}">
                <a16:creationId xmlns:a16="http://schemas.microsoft.com/office/drawing/2014/main" id="{BAE5BA83-9702-4BEA-8D31-3E91EC15040A}"/>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029365130"/>
                    </a:ext>
                  </a:extLst>
                </a:gridCol>
                <a:gridCol w="3844407">
                  <a:extLst>
                    <a:ext uri="{9D8B030D-6E8A-4147-A177-3AD203B41FA5}">
                      <a16:colId xmlns:a16="http://schemas.microsoft.com/office/drawing/2014/main" val="1242704509"/>
                    </a:ext>
                  </a:extLst>
                </a:gridCol>
                <a:gridCol w="1095473">
                  <a:extLst>
                    <a:ext uri="{9D8B030D-6E8A-4147-A177-3AD203B41FA5}">
                      <a16:colId xmlns:a16="http://schemas.microsoft.com/office/drawing/2014/main" val="1339814967"/>
                    </a:ext>
                  </a:extLst>
                </a:gridCol>
                <a:gridCol w="807092">
                  <a:extLst>
                    <a:ext uri="{9D8B030D-6E8A-4147-A177-3AD203B41FA5}">
                      <a16:colId xmlns:a16="http://schemas.microsoft.com/office/drawing/2014/main" val="1142247066"/>
                    </a:ext>
                  </a:extLst>
                </a:gridCol>
                <a:gridCol w="551732">
                  <a:extLst>
                    <a:ext uri="{9D8B030D-6E8A-4147-A177-3AD203B41FA5}">
                      <a16:colId xmlns:a16="http://schemas.microsoft.com/office/drawing/2014/main" val="368115895"/>
                    </a:ext>
                  </a:extLst>
                </a:gridCol>
                <a:gridCol w="643064">
                  <a:extLst>
                    <a:ext uri="{9D8B030D-6E8A-4147-A177-3AD203B41FA5}">
                      <a16:colId xmlns:a16="http://schemas.microsoft.com/office/drawing/2014/main" val="2455226772"/>
                    </a:ext>
                  </a:extLst>
                </a:gridCol>
                <a:gridCol w="643064">
                  <a:extLst>
                    <a:ext uri="{9D8B030D-6E8A-4147-A177-3AD203B41FA5}">
                      <a16:colId xmlns:a16="http://schemas.microsoft.com/office/drawing/2014/main" val="1835048682"/>
                    </a:ext>
                  </a:extLst>
                </a:gridCol>
                <a:gridCol w="1898167">
                  <a:extLst>
                    <a:ext uri="{9D8B030D-6E8A-4147-A177-3AD203B41FA5}">
                      <a16:colId xmlns:a16="http://schemas.microsoft.com/office/drawing/2014/main" val="1250370078"/>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795152656"/>
                  </a:ext>
                </a:extLst>
              </a:tr>
              <a:tr h="265183">
                <a:tc>
                  <a:txBody>
                    <a:bodyPr/>
                    <a:lstStyle/>
                    <a:p>
                      <a:pPr algn="r" fontAlgn="b"/>
                      <a:r>
                        <a:rPr lang="en-US" sz="1100" dirty="0"/>
                        <a:t>950011</a:t>
                      </a:r>
                    </a:p>
                  </a:txBody>
                  <a:tcPr marL="9525" marR="9525" marT="9525" marB="0" anchor="b"/>
                </a:tc>
                <a:tc>
                  <a:txBody>
                    <a:bodyPr/>
                    <a:lstStyle/>
                    <a:p>
                      <a:pPr algn="l" fontAlgn="b"/>
                      <a:r>
                        <a:rPr lang="en-US" sz="1100" dirty="0"/>
                        <a:t>Study on Artificial Intelligence (AI) and Machine Learning (ML) for Media </a:t>
                      </a:r>
                    </a:p>
                  </a:txBody>
                  <a:tcPr marL="9525" marR="9525" marT="9525" marB="0" anchor="b"/>
                </a:tc>
                <a:tc>
                  <a:txBody>
                    <a:bodyPr/>
                    <a:lstStyle/>
                    <a:p>
                      <a:pPr algn="l" fontAlgn="b"/>
                      <a:r>
                        <a:rPr lang="en-US" sz="1100" dirty="0"/>
                        <a:t>FS_AI4Media</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3"/>
                        </a:rPr>
                        <a:t>SP-220328</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2227117"/>
                  </a:ext>
                </a:extLst>
              </a:tr>
            </a:tbl>
          </a:graphicData>
        </a:graphic>
      </p:graphicFrame>
    </p:spTree>
    <p:extLst>
      <p:ext uri="{BB962C8B-B14F-4D97-AF65-F5344CB8AC3E}">
        <p14:creationId xmlns:p14="http://schemas.microsoft.com/office/powerpoint/2010/main" val="225512392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Study on Media Streaming aspects of Network Slicing Phase 2 (FS_MS_NS_Ph2)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sv-SE" altLang="zh-CN" sz="1400" dirty="0">
                <a:cs typeface="Arial" pitchFamily="34" charset="0"/>
              </a:rPr>
              <a:t>Prakash Kolan, </a:t>
            </a:r>
            <a:r>
              <a:rPr lang="sv-SE" altLang="zh-CN" sz="1400" dirty="0">
                <a:cs typeface="Arial" pitchFamily="34" charset="0"/>
                <a:hlinkClick r:id="rId2"/>
              </a:rPr>
              <a:t>p.kolan@samsung.com</a:t>
            </a:r>
            <a:r>
              <a:rPr lang="sv-SE" altLang="zh-CN" sz="14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None</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None</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Study on candidate solutions for agreed key issues #1 (service provisioning) and #3 (network slice replacement)</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Continue study on new key issues </a:t>
            </a:r>
            <a:r>
              <a:rPr lang="en-US" altLang="zh-CN" sz="1000">
                <a:cs typeface="Arial" pitchFamily="34" charset="0"/>
              </a:rPr>
              <a:t>in scope of TR 26.941</a:t>
            </a:r>
            <a:endParaRPr lang="en-US" altLang="zh-CN" sz="1000"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200" dirty="0">
              <a:cs typeface="Arial" pitchFamily="34" charset="0"/>
            </a:endParaRPr>
          </a:p>
          <a:p>
            <a:pPr>
              <a:lnSpc>
                <a:spcPct val="93000"/>
              </a:lnSpc>
              <a:spcBef>
                <a:spcPct val="15000"/>
              </a:spcBef>
              <a:spcAft>
                <a:spcPct val="15000"/>
              </a:spcAft>
              <a:buSzPct val="100000"/>
              <a:tabLst>
                <a:tab pos="285750" algn="l"/>
              </a:tabLst>
              <a:defRPr/>
            </a:pPr>
            <a:endParaRPr lang="en-US" altLang="en-US" sz="12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200" dirty="0"/>
          </a:p>
          <a:p>
            <a:pPr>
              <a:buNone/>
            </a:pPr>
            <a:endParaRPr lang="fr-FR" sz="1200" dirty="0"/>
          </a:p>
        </p:txBody>
      </p:sp>
      <p:graphicFrame>
        <p:nvGraphicFramePr>
          <p:cNvPr id="4" name="Table 3">
            <a:extLst>
              <a:ext uri="{FF2B5EF4-FFF2-40B4-BE49-F238E27FC236}">
                <a16:creationId xmlns:a16="http://schemas.microsoft.com/office/drawing/2014/main" id="{61BBDFB3-2047-46E9-9D10-C06A7920E0E3}"/>
              </a:ext>
            </a:extLst>
          </p:cNvPr>
          <p:cNvGraphicFramePr>
            <a:graphicFrameLocks noGrp="1"/>
          </p:cNvGraphicFramePr>
          <p:nvPr/>
        </p:nvGraphicFramePr>
        <p:xfrm>
          <a:off x="647700" y="1454150"/>
          <a:ext cx="10084901" cy="86328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264625990"/>
                    </a:ext>
                  </a:extLst>
                </a:gridCol>
                <a:gridCol w="3844407">
                  <a:extLst>
                    <a:ext uri="{9D8B030D-6E8A-4147-A177-3AD203B41FA5}">
                      <a16:colId xmlns:a16="http://schemas.microsoft.com/office/drawing/2014/main" val="2275545722"/>
                    </a:ext>
                  </a:extLst>
                </a:gridCol>
                <a:gridCol w="1095473">
                  <a:extLst>
                    <a:ext uri="{9D8B030D-6E8A-4147-A177-3AD203B41FA5}">
                      <a16:colId xmlns:a16="http://schemas.microsoft.com/office/drawing/2014/main" val="3019413035"/>
                    </a:ext>
                  </a:extLst>
                </a:gridCol>
                <a:gridCol w="807092">
                  <a:extLst>
                    <a:ext uri="{9D8B030D-6E8A-4147-A177-3AD203B41FA5}">
                      <a16:colId xmlns:a16="http://schemas.microsoft.com/office/drawing/2014/main" val="1486654235"/>
                    </a:ext>
                  </a:extLst>
                </a:gridCol>
                <a:gridCol w="551732">
                  <a:extLst>
                    <a:ext uri="{9D8B030D-6E8A-4147-A177-3AD203B41FA5}">
                      <a16:colId xmlns:a16="http://schemas.microsoft.com/office/drawing/2014/main" val="460481381"/>
                    </a:ext>
                  </a:extLst>
                </a:gridCol>
                <a:gridCol w="643064">
                  <a:extLst>
                    <a:ext uri="{9D8B030D-6E8A-4147-A177-3AD203B41FA5}">
                      <a16:colId xmlns:a16="http://schemas.microsoft.com/office/drawing/2014/main" val="384219110"/>
                    </a:ext>
                  </a:extLst>
                </a:gridCol>
                <a:gridCol w="643064">
                  <a:extLst>
                    <a:ext uri="{9D8B030D-6E8A-4147-A177-3AD203B41FA5}">
                      <a16:colId xmlns:a16="http://schemas.microsoft.com/office/drawing/2014/main" val="225158765"/>
                    </a:ext>
                  </a:extLst>
                </a:gridCol>
                <a:gridCol w="1898167">
                  <a:extLst>
                    <a:ext uri="{9D8B030D-6E8A-4147-A177-3AD203B41FA5}">
                      <a16:colId xmlns:a16="http://schemas.microsoft.com/office/drawing/2014/main" val="4139608264"/>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75556676"/>
                  </a:ext>
                </a:extLst>
              </a:tr>
              <a:tr h="295202">
                <a:tc>
                  <a:txBody>
                    <a:bodyPr/>
                    <a:lstStyle/>
                    <a:p>
                      <a:pPr algn="r" fontAlgn="b"/>
                      <a:r>
                        <a:rPr lang="en-US" sz="1100" dirty="0"/>
                        <a:t>960048</a:t>
                      </a:r>
                    </a:p>
                  </a:txBody>
                  <a:tcPr marL="9525" marR="9525" marT="9525" marB="0" anchor="b"/>
                </a:tc>
                <a:tc>
                  <a:txBody>
                    <a:bodyPr/>
                    <a:lstStyle/>
                    <a:p>
                      <a:pPr algn="l" fontAlgn="b"/>
                      <a:r>
                        <a:rPr lang="en-US" sz="1100" dirty="0"/>
                        <a:t>Study on Media Streaming aspects of Network Slicing Phase 2</a:t>
                      </a:r>
                    </a:p>
                  </a:txBody>
                  <a:tcPr marL="9525" marR="9525" marT="9525" marB="0" anchor="b"/>
                </a:tc>
                <a:tc>
                  <a:txBody>
                    <a:bodyPr/>
                    <a:lstStyle/>
                    <a:p>
                      <a:pPr algn="l" fontAlgn="b"/>
                      <a:r>
                        <a:rPr lang="en-US" sz="1100" dirty="0"/>
                        <a:t>FS_MS_NS_Ph2</a:t>
                      </a:r>
                    </a:p>
                  </a:txBody>
                  <a:tcPr marL="9525" marR="9525" marT="9525" marB="0" anchor="b"/>
                </a:tc>
                <a:tc>
                  <a:txBody>
                    <a:bodyPr/>
                    <a:lstStyle/>
                    <a:p>
                      <a:pPr algn="r" fontAlgn="b"/>
                      <a:r>
                        <a:rPr lang="en-US" sz="1100" dirty="0"/>
                        <a:t>6/6/2023</a:t>
                      </a:r>
                      <a:br>
                        <a:rPr lang="en-US" sz="1100" dirty="0"/>
                      </a:br>
                      <a:r>
                        <a:rPr lang="en-US" sz="1100" dirty="0">
                          <a:solidFill>
                            <a:srgbClr val="FF0000"/>
                          </a:solidFill>
                        </a:rPr>
                        <a:t>-&gt; 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3"/>
                        </a:rPr>
                        <a:t>SP-220675</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046524461"/>
                  </a:ext>
                </a:extLst>
              </a:tr>
            </a:tbl>
          </a:graphicData>
        </a:graphic>
      </p:graphicFrame>
    </p:spTree>
    <p:extLst>
      <p:ext uri="{BB962C8B-B14F-4D97-AF65-F5344CB8AC3E}">
        <p14:creationId xmlns:p14="http://schemas.microsoft.com/office/powerpoint/2010/main" val="1772117137"/>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the enhancements for immersive Real-time Communication for WebRTC (</a:t>
            </a:r>
            <a:r>
              <a:rPr lang="en-US" altLang="en-US" sz="3200" dirty="0" err="1"/>
              <a:t>FS_eiRTCW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fi-FI" altLang="zh-CN" sz="1400" dirty="0">
                <a:cs typeface="Arial" pitchFamily="34" charset="0"/>
              </a:rPr>
              <a:t>INOUE, Yoshihiro, NTT(TTC), Yoshihiro Inoue </a:t>
            </a:r>
            <a:r>
              <a:rPr lang="fi-FI" altLang="zh-CN" sz="1400" dirty="0">
                <a:cs typeface="Arial" pitchFamily="34" charset="0"/>
                <a:hlinkClick r:id="rId2"/>
              </a:rPr>
              <a:t>yoshihiro.inoue@ntt-at.co.jp</a:t>
            </a:r>
            <a:r>
              <a:rPr lang="fi-FI" altLang="zh-CN" sz="14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Whole image of the description for </a:t>
            </a:r>
            <a:r>
              <a:rPr lang="en-US" altLang="zh-CN" sz="1000" dirty="0" err="1">
                <a:cs typeface="Arial" pitchFamily="34" charset="0"/>
              </a:rPr>
              <a:t>eiRTCW</a:t>
            </a:r>
            <a:r>
              <a:rPr lang="en-US" altLang="zh-CN" sz="1000" dirty="0">
                <a:cs typeface="Arial" pitchFamily="34" charset="0"/>
              </a:rPr>
              <a:t> </a:t>
            </a:r>
            <a:r>
              <a:rPr lang="en-US" altLang="zh-CN" sz="1000" dirty="0" err="1">
                <a:cs typeface="Arial" pitchFamily="34" charset="0"/>
              </a:rPr>
              <a:t>signalling</a:t>
            </a:r>
            <a:r>
              <a:rPr lang="en-US" altLang="zh-CN" sz="1000" dirty="0">
                <a:cs typeface="Arial" pitchFamily="34" charset="0"/>
              </a:rPr>
              <a:t> protocol are proposed</a:t>
            </a:r>
            <a:r>
              <a:rPr lang="ja-JP" altLang="en-US" sz="1000" dirty="0">
                <a:cs typeface="Arial" pitchFamily="34" charset="0"/>
              </a:rPr>
              <a:t> </a:t>
            </a:r>
            <a:r>
              <a:rPr lang="en-US" altLang="ja-JP" sz="1000" dirty="0">
                <a:cs typeface="Arial" pitchFamily="34" charset="0"/>
              </a:rPr>
              <a:t>(S4aR230063), it's agreed to use the proposed structure </a:t>
            </a:r>
            <a:r>
              <a:rPr lang="en-US" altLang="zh-CN" sz="1000" dirty="0">
                <a:cs typeface="Arial" pitchFamily="34" charset="0"/>
              </a:rPr>
              <a:t>with modification.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The tentative draft of </a:t>
            </a:r>
            <a:r>
              <a:rPr lang="en-US" altLang="zh-CN" sz="1000" dirty="0" err="1">
                <a:cs typeface="Arial" pitchFamily="34" charset="0"/>
              </a:rPr>
              <a:t>signalling</a:t>
            </a:r>
            <a:r>
              <a:rPr lang="en-US" altLang="zh-CN" sz="1000" dirty="0">
                <a:cs typeface="Arial" pitchFamily="34" charset="0"/>
              </a:rPr>
              <a:t> requirements description is provided (S4aR230064). Normative wording should be modified.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Progress the study of the </a:t>
            </a:r>
            <a:r>
              <a:rPr lang="en-US" altLang="zh-CN" sz="1000" dirty="0" err="1">
                <a:cs typeface="Arial" pitchFamily="34" charset="0"/>
              </a:rPr>
              <a:t>signalling</a:t>
            </a:r>
            <a:r>
              <a:rPr lang="en-US" altLang="zh-CN" sz="1000" dirty="0">
                <a:cs typeface="Arial" pitchFamily="34" charset="0"/>
              </a:rPr>
              <a:t> protocol for </a:t>
            </a:r>
            <a:r>
              <a:rPr lang="en-US" altLang="zh-CN" sz="1000" dirty="0" err="1">
                <a:cs typeface="Arial" pitchFamily="34" charset="0"/>
              </a:rPr>
              <a:t>eiRTCW</a:t>
            </a:r>
            <a:r>
              <a:rPr lang="en-US" altLang="zh-CN" sz="1000" dirty="0">
                <a:cs typeface="Arial" pitchFamily="34" charset="0"/>
              </a:rPr>
              <a:t> based on the proposed/provided documents during the </a:t>
            </a:r>
            <a:r>
              <a:rPr lang="en-US" altLang="zh-CN" sz="1000" dirty="0" err="1">
                <a:cs typeface="Arial" pitchFamily="34" charset="0"/>
              </a:rPr>
              <a:t>Adhoc</a:t>
            </a:r>
            <a:r>
              <a:rPr lang="en-US" altLang="zh-CN" sz="1000" dirty="0">
                <a:cs typeface="Arial" pitchFamily="34" charset="0"/>
              </a:rPr>
              <a:t> calls.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 the  </a:t>
            </a:r>
            <a:r>
              <a:rPr lang="en-US" altLang="zh-CN" sz="1000" dirty="0" err="1">
                <a:cs typeface="Arial" pitchFamily="34" charset="0"/>
              </a:rPr>
              <a:t>eiRTCW</a:t>
            </a:r>
            <a:r>
              <a:rPr lang="en-US" altLang="zh-CN" sz="1000" dirty="0">
                <a:cs typeface="Arial" pitchFamily="34" charset="0"/>
              </a:rPr>
              <a:t> </a:t>
            </a:r>
            <a:r>
              <a:rPr lang="en-US" altLang="zh-CN" sz="1000" dirty="0" err="1">
                <a:cs typeface="Arial" pitchFamily="34" charset="0"/>
              </a:rPr>
              <a:t>signalling</a:t>
            </a:r>
            <a:r>
              <a:rPr lang="en-US" altLang="zh-CN" sz="1000" dirty="0">
                <a:cs typeface="Arial" pitchFamily="34" charset="0"/>
              </a:rPr>
              <a:t> protocol requirements and details of the </a:t>
            </a:r>
            <a:r>
              <a:rPr lang="en-US" altLang="zh-CN" sz="1000" dirty="0" err="1">
                <a:cs typeface="Arial" pitchFamily="34" charset="0"/>
              </a:rPr>
              <a:t>signalling</a:t>
            </a:r>
            <a:r>
              <a:rPr lang="en-US" altLang="zh-CN" sz="1000" dirty="0">
                <a:cs typeface="Arial" pitchFamily="34" charset="0"/>
              </a:rPr>
              <a:t> protocol based on the proposed discussion paper (S4-230513).</a:t>
            </a:r>
            <a:endParaRPr lang="fr-FR" altLang="zh-CN" sz="1400" dirty="0">
              <a:cs typeface="Arial" pitchFamily="34" charset="0"/>
            </a:endParaRPr>
          </a:p>
        </p:txBody>
      </p:sp>
      <p:graphicFrame>
        <p:nvGraphicFramePr>
          <p:cNvPr id="4" name="Table 3">
            <a:extLst>
              <a:ext uri="{FF2B5EF4-FFF2-40B4-BE49-F238E27FC236}">
                <a16:creationId xmlns:a16="http://schemas.microsoft.com/office/drawing/2014/main" id="{CE5D2466-1933-44AE-9E35-75B4EB22FE1D}"/>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477742333"/>
                    </a:ext>
                  </a:extLst>
                </a:gridCol>
                <a:gridCol w="3844407">
                  <a:extLst>
                    <a:ext uri="{9D8B030D-6E8A-4147-A177-3AD203B41FA5}">
                      <a16:colId xmlns:a16="http://schemas.microsoft.com/office/drawing/2014/main" val="3892216082"/>
                    </a:ext>
                  </a:extLst>
                </a:gridCol>
                <a:gridCol w="1095473">
                  <a:extLst>
                    <a:ext uri="{9D8B030D-6E8A-4147-A177-3AD203B41FA5}">
                      <a16:colId xmlns:a16="http://schemas.microsoft.com/office/drawing/2014/main" val="838975641"/>
                    </a:ext>
                  </a:extLst>
                </a:gridCol>
                <a:gridCol w="807092">
                  <a:extLst>
                    <a:ext uri="{9D8B030D-6E8A-4147-A177-3AD203B41FA5}">
                      <a16:colId xmlns:a16="http://schemas.microsoft.com/office/drawing/2014/main" val="3612069986"/>
                    </a:ext>
                  </a:extLst>
                </a:gridCol>
                <a:gridCol w="551732">
                  <a:extLst>
                    <a:ext uri="{9D8B030D-6E8A-4147-A177-3AD203B41FA5}">
                      <a16:colId xmlns:a16="http://schemas.microsoft.com/office/drawing/2014/main" val="3046953783"/>
                    </a:ext>
                  </a:extLst>
                </a:gridCol>
                <a:gridCol w="643064">
                  <a:extLst>
                    <a:ext uri="{9D8B030D-6E8A-4147-A177-3AD203B41FA5}">
                      <a16:colId xmlns:a16="http://schemas.microsoft.com/office/drawing/2014/main" val="2832195315"/>
                    </a:ext>
                  </a:extLst>
                </a:gridCol>
                <a:gridCol w="643064">
                  <a:extLst>
                    <a:ext uri="{9D8B030D-6E8A-4147-A177-3AD203B41FA5}">
                      <a16:colId xmlns:a16="http://schemas.microsoft.com/office/drawing/2014/main" val="202011628"/>
                    </a:ext>
                  </a:extLst>
                </a:gridCol>
                <a:gridCol w="1898167">
                  <a:extLst>
                    <a:ext uri="{9D8B030D-6E8A-4147-A177-3AD203B41FA5}">
                      <a16:colId xmlns:a16="http://schemas.microsoft.com/office/drawing/2014/main" val="3381833089"/>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294221342"/>
                  </a:ext>
                </a:extLst>
              </a:tr>
              <a:tr h="265183">
                <a:tc>
                  <a:txBody>
                    <a:bodyPr/>
                    <a:lstStyle/>
                    <a:p>
                      <a:pPr algn="r" fontAlgn="b"/>
                      <a:r>
                        <a:rPr lang="en-US" sz="1100" dirty="0"/>
                        <a:t>950012</a:t>
                      </a:r>
                    </a:p>
                  </a:txBody>
                  <a:tcPr marL="9525" marR="9525" marT="9525" marB="0" anchor="b"/>
                </a:tc>
                <a:tc>
                  <a:txBody>
                    <a:bodyPr/>
                    <a:lstStyle/>
                    <a:p>
                      <a:pPr algn="l" fontAlgn="b"/>
                      <a:r>
                        <a:rPr lang="en-US" sz="1100" dirty="0"/>
                        <a:t>Study on immersive Real-time Communication for WebRTC Phase 2</a:t>
                      </a:r>
                    </a:p>
                  </a:txBody>
                  <a:tcPr marL="9525" marR="9525" marT="9525" marB="0" anchor="b"/>
                </a:tc>
                <a:tc>
                  <a:txBody>
                    <a:bodyPr/>
                    <a:lstStyle/>
                    <a:p>
                      <a:pPr algn="l" fontAlgn="b"/>
                      <a:r>
                        <a:rPr lang="en-US" sz="1100" dirty="0" err="1"/>
                        <a:t>FS_eiRTCW</a:t>
                      </a:r>
                      <a:endParaRPr lang="en-US" sz="1100" dirty="0"/>
                    </a:p>
                  </a:txBody>
                  <a:tcPr marL="9525" marR="9525" marT="9525" marB="0" anchor="b"/>
                </a:tc>
                <a:tc>
                  <a:txBody>
                    <a:bodyPr/>
                    <a:lstStyle/>
                    <a:p>
                      <a:pPr algn="r" fontAlgn="b"/>
                      <a:r>
                        <a:rPr lang="en-US" sz="1100" dirty="0"/>
                        <a:t>6/6/2023 </a:t>
                      </a:r>
                      <a:br>
                        <a:rPr lang="en-US" sz="1100" dirty="0">
                          <a:solidFill>
                            <a:srgbClr val="FF0000"/>
                          </a:solidFill>
                        </a:rPr>
                      </a:br>
                      <a:r>
                        <a:rPr lang="en-US" sz="1100" dirty="0">
                          <a:solidFill>
                            <a:srgbClr val="FF0000"/>
                          </a:solidFill>
                        </a:rPr>
                        <a:t>-&gt; 3/3/2024</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3"/>
                        </a:rPr>
                        <a:t>SP-230166</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35%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995810607"/>
                  </a:ext>
                </a:extLst>
              </a:tr>
            </a:tbl>
          </a:graphicData>
        </a:graphic>
      </p:graphicFrame>
    </p:spTree>
    <p:extLst>
      <p:ext uri="{BB962C8B-B14F-4D97-AF65-F5344CB8AC3E}">
        <p14:creationId xmlns:p14="http://schemas.microsoft.com/office/powerpoint/2010/main" val="215302912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Rel-18 Work Items </a:t>
            </a:r>
          </a:p>
          <a:p>
            <a:pPr lvl="1">
              <a:lnSpc>
                <a:spcPct val="90000"/>
              </a:lnSpc>
              <a:spcBef>
                <a:spcPts val="500"/>
              </a:spcBef>
            </a:pPr>
            <a:r>
              <a:rPr lang="en-US" altLang="en-US" sz="1600" dirty="0"/>
              <a:t>Status at SA#99</a:t>
            </a:r>
          </a:p>
          <a:p>
            <a:pPr lvl="1">
              <a:lnSpc>
                <a:spcPct val="90000"/>
              </a:lnSpc>
              <a:spcBef>
                <a:spcPts val="500"/>
              </a:spcBef>
            </a:pPr>
            <a:r>
              <a:rPr lang="en-US" altLang="en-US" sz="1600" dirty="0"/>
              <a:t>Rapporteur’s progress report since SA4#122</a:t>
            </a:r>
          </a:p>
          <a:p>
            <a:pPr>
              <a:lnSpc>
                <a:spcPct val="90000"/>
              </a:lnSpc>
              <a:spcBef>
                <a:spcPts val="500"/>
              </a:spcBef>
            </a:pPr>
            <a:r>
              <a:rPr lang="en-US" altLang="en-US" sz="2000" dirty="0"/>
              <a:t>Rel-18 Study Items </a:t>
            </a:r>
          </a:p>
          <a:p>
            <a:pPr lvl="1">
              <a:lnSpc>
                <a:spcPct val="90000"/>
              </a:lnSpc>
              <a:spcBef>
                <a:spcPts val="500"/>
              </a:spcBef>
            </a:pPr>
            <a:r>
              <a:rPr lang="en-US" altLang="en-US" sz="1600" dirty="0"/>
              <a:t>Status at SA#99</a:t>
            </a:r>
          </a:p>
          <a:p>
            <a:pPr lvl="1">
              <a:lnSpc>
                <a:spcPct val="90000"/>
              </a:lnSpc>
              <a:spcBef>
                <a:spcPts val="500"/>
              </a:spcBef>
            </a:pPr>
            <a:r>
              <a:rPr lang="en-US" altLang="en-US" sz="1600" dirty="0"/>
              <a:t>Rapporteur’s progress report since SA4#122</a:t>
            </a:r>
          </a:p>
          <a:p>
            <a:pPr>
              <a:lnSpc>
                <a:spcPct val="90000"/>
              </a:lnSpc>
              <a:spcBef>
                <a:spcPts val="500"/>
              </a:spcBef>
            </a:pPr>
            <a:r>
              <a:rPr lang="en-US" altLang="en-US" sz="2000" dirty="0"/>
              <a:t>New Work and Study items</a:t>
            </a:r>
          </a:p>
          <a:p>
            <a:pPr lvl="1">
              <a:lnSpc>
                <a:spcPct val="90000"/>
              </a:lnSpc>
              <a:spcBef>
                <a:spcPts val="500"/>
              </a:spcBef>
            </a:pPr>
            <a:endParaRPr lang="en-US" altLang="en-US" sz="1600"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Smartly Tethering AR Glasses (</a:t>
            </a:r>
            <a:r>
              <a:rPr lang="en-US" altLang="en-US" sz="3200" dirty="0" err="1"/>
              <a:t>FS_SmarTAR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fi-FI" altLang="zh-CN" sz="1400" dirty="0">
                <a:cs typeface="Arial" pitchFamily="34" charset="0"/>
              </a:rPr>
              <a:t>Thomas Stockhammer, Qualcomm Incorporated, </a:t>
            </a:r>
            <a:r>
              <a:rPr lang="fi-FI" altLang="zh-CN" sz="1400" dirty="0">
                <a:cs typeface="Arial" pitchFamily="34" charset="0"/>
                <a:hlinkClick r:id="rId2"/>
              </a:rPr>
              <a:t>tsto@qti.qualcomm.com</a:t>
            </a:r>
            <a:endParaRPr lang="fi-FI"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Two contributions were agreed during the AHG Period</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hlinkClick r:id="rId3"/>
              </a:rPr>
              <a:t>S4aI230058</a:t>
            </a:r>
            <a:r>
              <a:rPr lang="en-US" altLang="zh-CN" sz="1000" dirty="0">
                <a:cs typeface="Arial" pitchFamily="34" charset="0"/>
              </a:rPr>
              <a:t>, [</a:t>
            </a:r>
            <a:r>
              <a:rPr lang="en-US" altLang="zh-CN" sz="1000" dirty="0" err="1">
                <a:cs typeface="Arial" pitchFamily="34" charset="0"/>
              </a:rPr>
              <a:t>FS_SmarTAR</a:t>
            </a:r>
            <a:r>
              <a:rPr lang="en-US" altLang="zh-CN" sz="1000" dirty="0">
                <a:cs typeface="Arial" pitchFamily="34" charset="0"/>
              </a:rPr>
              <a:t>] Key Issue #5: Compute distribution across UE and network for tethered glasses, Qualcomm Incorporated</a:t>
            </a:r>
          </a:p>
          <a:p>
            <a:pPr marL="1544638" lvl="3" indent="-287338">
              <a:lnSpc>
                <a:spcPct val="93000"/>
              </a:lnSpc>
              <a:spcBef>
                <a:spcPct val="15000"/>
              </a:spcBef>
              <a:spcAft>
                <a:spcPct val="15000"/>
              </a:spcAft>
              <a:buSzPct val="100000"/>
              <a:tabLst>
                <a:tab pos="285750" algn="l"/>
              </a:tabLst>
              <a:defRPr/>
            </a:pPr>
            <a:r>
              <a:rPr lang="en-US" altLang="zh-CN" sz="1000" dirty="0">
                <a:cs typeface="Arial" pitchFamily="34" charset="0"/>
              </a:rPr>
              <a:t>Introduces the Key Issue of statically and dynamically distributing compute load across glass, UE, edge and network</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hlinkClick r:id="rId4"/>
              </a:rPr>
              <a:t>S4aI230087</a:t>
            </a:r>
            <a:r>
              <a:rPr lang="en-US" altLang="zh-CN" sz="1000" dirty="0">
                <a:cs typeface="Arial" pitchFamily="34" charset="0"/>
              </a:rPr>
              <a:t>, [</a:t>
            </a:r>
            <a:r>
              <a:rPr lang="en-US" altLang="zh-CN" sz="1000" dirty="0" err="1">
                <a:cs typeface="Arial" pitchFamily="34" charset="0"/>
              </a:rPr>
              <a:t>FS_SmarTAR</a:t>
            </a:r>
            <a:r>
              <a:rPr lang="en-US" altLang="zh-CN" sz="1000" dirty="0">
                <a:cs typeface="Arial" pitchFamily="34" charset="0"/>
              </a:rPr>
              <a:t>] Latency Measurement and Reporting. Qualcomm Technologies Ireland</a:t>
            </a:r>
          </a:p>
          <a:p>
            <a:pPr marL="1544638" lvl="3" indent="-287338">
              <a:lnSpc>
                <a:spcPct val="93000"/>
              </a:lnSpc>
              <a:spcBef>
                <a:spcPct val="15000"/>
              </a:spcBef>
              <a:spcAft>
                <a:spcPct val="15000"/>
              </a:spcAft>
              <a:buSzPct val="100000"/>
              <a:tabLst>
                <a:tab pos="285750" algn="l"/>
              </a:tabLst>
              <a:defRPr/>
            </a:pPr>
            <a:r>
              <a:rPr lang="en-US" altLang="zh-CN" sz="1000" dirty="0">
                <a:cs typeface="Arial" pitchFamily="34" charset="0"/>
              </a:rPr>
              <a:t>Extends key issue #1 on measuring the latency across different network path end-to-end and addresses also reporting. Different solutions for </a:t>
            </a:r>
            <a:r>
              <a:rPr lang="en-US" altLang="zh-CN" sz="1000" dirty="0" err="1">
                <a:cs typeface="Arial" pitchFamily="34" charset="0"/>
              </a:rPr>
              <a:t>inband</a:t>
            </a:r>
            <a:r>
              <a:rPr lang="en-US" altLang="zh-CN" sz="1000" dirty="0">
                <a:cs typeface="Arial" pitchFamily="34" charset="0"/>
              </a:rPr>
              <a:t> measurements are discussed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It is recommended to adopt the agreements by agreeing the following input document to SA4#123</a:t>
            </a: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Review three input contributions that progress the key issues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 the work plan in order to ensure that completion of the study item can happen during SA4#124</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Issue a new TR collecting the agreements from the week</a:t>
            </a: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2C19F0A-D084-476B-A67F-502FA9E3B7F4}"/>
              </a:ext>
            </a:extLst>
          </p:cNvPr>
          <p:cNvGraphicFramePr>
            <a:graphicFrameLocks noGrp="1"/>
          </p:cNvGraphicFramePr>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983076281"/>
                    </a:ext>
                  </a:extLst>
                </a:gridCol>
                <a:gridCol w="3844407">
                  <a:extLst>
                    <a:ext uri="{9D8B030D-6E8A-4147-A177-3AD203B41FA5}">
                      <a16:colId xmlns:a16="http://schemas.microsoft.com/office/drawing/2014/main" val="334341850"/>
                    </a:ext>
                  </a:extLst>
                </a:gridCol>
                <a:gridCol w="1095473">
                  <a:extLst>
                    <a:ext uri="{9D8B030D-6E8A-4147-A177-3AD203B41FA5}">
                      <a16:colId xmlns:a16="http://schemas.microsoft.com/office/drawing/2014/main" val="3223386428"/>
                    </a:ext>
                  </a:extLst>
                </a:gridCol>
                <a:gridCol w="807092">
                  <a:extLst>
                    <a:ext uri="{9D8B030D-6E8A-4147-A177-3AD203B41FA5}">
                      <a16:colId xmlns:a16="http://schemas.microsoft.com/office/drawing/2014/main" val="718848858"/>
                    </a:ext>
                  </a:extLst>
                </a:gridCol>
                <a:gridCol w="551732">
                  <a:extLst>
                    <a:ext uri="{9D8B030D-6E8A-4147-A177-3AD203B41FA5}">
                      <a16:colId xmlns:a16="http://schemas.microsoft.com/office/drawing/2014/main" val="860983933"/>
                    </a:ext>
                  </a:extLst>
                </a:gridCol>
                <a:gridCol w="643064">
                  <a:extLst>
                    <a:ext uri="{9D8B030D-6E8A-4147-A177-3AD203B41FA5}">
                      <a16:colId xmlns:a16="http://schemas.microsoft.com/office/drawing/2014/main" val="1739941634"/>
                    </a:ext>
                  </a:extLst>
                </a:gridCol>
                <a:gridCol w="643064">
                  <a:extLst>
                    <a:ext uri="{9D8B030D-6E8A-4147-A177-3AD203B41FA5}">
                      <a16:colId xmlns:a16="http://schemas.microsoft.com/office/drawing/2014/main" val="882381101"/>
                    </a:ext>
                  </a:extLst>
                </a:gridCol>
                <a:gridCol w="1898167">
                  <a:extLst>
                    <a:ext uri="{9D8B030D-6E8A-4147-A177-3AD203B41FA5}">
                      <a16:colId xmlns:a16="http://schemas.microsoft.com/office/drawing/2014/main" val="3089650840"/>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4038082584"/>
                  </a:ext>
                </a:extLst>
              </a:tr>
              <a:tr h="265183">
                <a:tc>
                  <a:txBody>
                    <a:bodyPr/>
                    <a:lstStyle/>
                    <a:p>
                      <a:pPr algn="r" fontAlgn="b"/>
                      <a:r>
                        <a:rPr lang="en-US" sz="1100" dirty="0"/>
                        <a:t>950013</a:t>
                      </a:r>
                    </a:p>
                  </a:txBody>
                  <a:tcPr marL="9525" marR="9525" marT="9525" marB="0" anchor="b"/>
                </a:tc>
                <a:tc>
                  <a:txBody>
                    <a:bodyPr/>
                    <a:lstStyle/>
                    <a:p>
                      <a:pPr algn="l" fontAlgn="b"/>
                      <a:r>
                        <a:rPr lang="en-US" sz="1100" dirty="0"/>
                        <a:t>Study on Smartly Tethering AR Glasses </a:t>
                      </a:r>
                    </a:p>
                  </a:txBody>
                  <a:tcPr marL="9525" marR="9525" marT="9525" marB="0" anchor="b"/>
                </a:tc>
                <a:tc>
                  <a:txBody>
                    <a:bodyPr/>
                    <a:lstStyle/>
                    <a:p>
                      <a:pPr algn="l" fontAlgn="b"/>
                      <a:r>
                        <a:rPr lang="en-US" sz="1100" dirty="0" err="1"/>
                        <a:t>FS_SmarTAR</a:t>
                      </a:r>
                      <a:endParaRPr lang="en-US" sz="1100" dirty="0"/>
                    </a:p>
                  </a:txBody>
                  <a:tcPr marL="9525" marR="9525" marT="9525" marB="0" anchor="b"/>
                </a:tc>
                <a:tc>
                  <a:txBody>
                    <a:bodyPr/>
                    <a:lstStyle/>
                    <a:p>
                      <a:pPr algn="r" fontAlgn="b"/>
                      <a:r>
                        <a:rPr lang="en-US" sz="1100" dirty="0"/>
                        <a:t>3/3/2023</a:t>
                      </a:r>
                    </a:p>
                    <a:p>
                      <a:pPr algn="r" fontAlgn="b"/>
                      <a:r>
                        <a:rPr lang="en-US" sz="1100" dirty="0">
                          <a:solidFill>
                            <a:srgbClr val="FF0000"/>
                          </a:solidFill>
                        </a:rPr>
                        <a:t>-&gt; 6/6/2023</a:t>
                      </a:r>
                      <a:endParaRPr lang="en-US" sz="1100" dirty="0"/>
                    </a:p>
                  </a:txBody>
                  <a:tcPr marL="9525" marR="9525" marT="9525" marB="0" anchor="b"/>
                </a:tc>
                <a:tc>
                  <a:txBody>
                    <a:bodyPr/>
                    <a:lstStyle/>
                    <a:p>
                      <a:pPr algn="r" fontAlgn="b"/>
                      <a:r>
                        <a:rPr lang="en-US" sz="1100" dirty="0"/>
                        <a:t>60%</a:t>
                      </a:r>
                    </a:p>
                  </a:txBody>
                  <a:tcPr marL="9525" marR="9525" marT="9525" marB="0" anchor="b"/>
                </a:tc>
                <a:tc>
                  <a:txBody>
                    <a:bodyPr/>
                    <a:lstStyle/>
                    <a:p>
                      <a:pPr algn="l" fontAlgn="b"/>
                      <a:r>
                        <a:rPr lang="en-US" sz="1100" dirty="0">
                          <a:hlinkClick r:id="rId5"/>
                        </a:rPr>
                        <a:t>SP-220240</a:t>
                      </a:r>
                      <a:endParaRPr lang="en-US" sz="1100" dirty="0"/>
                    </a:p>
                  </a:txBody>
                  <a:tcPr marL="9525" marR="9525" marT="9525" marB="0" anchor="b"/>
                </a:tc>
                <a:tc>
                  <a:txBody>
                    <a:bodyPr/>
                    <a:lstStyle/>
                    <a:p>
                      <a:pPr algn="ctr">
                        <a:lnSpc>
                          <a:spcPct val="107000"/>
                        </a:lnSpc>
                        <a:spcAft>
                          <a:spcPts val="800"/>
                        </a:spcAft>
                      </a:pPr>
                      <a:r>
                        <a:rPr lang="en-GB" sz="1100" dirty="0">
                          <a:solidFill>
                            <a:srgbClr val="FF0000"/>
                          </a:solidFill>
                        </a:rPr>
                        <a:t>70%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29948111"/>
                  </a:ext>
                </a:extLst>
              </a:tr>
            </a:tbl>
          </a:graphicData>
        </a:graphic>
      </p:graphicFrame>
      <p:graphicFrame>
        <p:nvGraphicFramePr>
          <p:cNvPr id="9" name="Table 8">
            <a:extLst>
              <a:ext uri="{FF2B5EF4-FFF2-40B4-BE49-F238E27FC236}">
                <a16:creationId xmlns:a16="http://schemas.microsoft.com/office/drawing/2014/main" id="{88D2EDE7-26DA-A8B3-9D69-FD0ABDF99455}"/>
              </a:ext>
            </a:extLst>
          </p:cNvPr>
          <p:cNvGraphicFramePr>
            <a:graphicFrameLocks noGrp="1"/>
          </p:cNvGraphicFramePr>
          <p:nvPr/>
        </p:nvGraphicFramePr>
        <p:xfrm>
          <a:off x="1405736" y="5116308"/>
          <a:ext cx="4582059" cy="223520"/>
        </p:xfrm>
        <a:graphic>
          <a:graphicData uri="http://schemas.openxmlformats.org/drawingml/2006/table">
            <a:tbl>
              <a:tblPr/>
              <a:tblGrid>
                <a:gridCol w="689458">
                  <a:extLst>
                    <a:ext uri="{9D8B030D-6E8A-4147-A177-3AD203B41FA5}">
                      <a16:colId xmlns:a16="http://schemas.microsoft.com/office/drawing/2014/main" val="3501242742"/>
                    </a:ext>
                  </a:extLst>
                </a:gridCol>
                <a:gridCol w="2685593">
                  <a:extLst>
                    <a:ext uri="{9D8B030D-6E8A-4147-A177-3AD203B41FA5}">
                      <a16:colId xmlns:a16="http://schemas.microsoft.com/office/drawing/2014/main" val="1106681965"/>
                    </a:ext>
                  </a:extLst>
                </a:gridCol>
                <a:gridCol w="1207008">
                  <a:extLst>
                    <a:ext uri="{9D8B030D-6E8A-4147-A177-3AD203B41FA5}">
                      <a16:colId xmlns:a16="http://schemas.microsoft.com/office/drawing/2014/main" val="517480346"/>
                    </a:ext>
                  </a:extLst>
                </a:gridCol>
              </a:tblGrid>
              <a:tr h="0">
                <a:tc>
                  <a:txBody>
                    <a:bodyPr/>
                    <a:lstStyle/>
                    <a:p>
                      <a:pPr marL="0" marR="0" fontAlgn="t">
                        <a:spcBef>
                          <a:spcPts val="0"/>
                        </a:spcBef>
                        <a:spcAft>
                          <a:spcPts val="0"/>
                        </a:spcAft>
                      </a:pPr>
                      <a:r>
                        <a:rPr lang="en-US" sz="800">
                          <a:effectLst/>
                          <a:latin typeface="Arial" panose="020B0604020202020204" pitchFamily="34" charset="0"/>
                          <a:hlinkClick r:id="rId6"/>
                        </a:rPr>
                        <a:t>S4-230537</a:t>
                      </a:r>
                      <a:endParaRPr lang="en-US">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[FS_SmarTAR] Editor's Proposed Update of TR 26.806</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dirty="0">
                          <a:effectLst/>
                          <a:latin typeface="Arial" panose="020B0604020202020204" pitchFamily="34" charset="0"/>
                        </a:rPr>
                        <a:t>Qualcomm incorporated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17136436"/>
                  </a:ext>
                </a:extLst>
              </a:tr>
            </a:tbl>
          </a:graphicData>
        </a:graphic>
      </p:graphicFrame>
      <p:graphicFrame>
        <p:nvGraphicFramePr>
          <p:cNvPr id="10" name="Table 9">
            <a:extLst>
              <a:ext uri="{FF2B5EF4-FFF2-40B4-BE49-F238E27FC236}">
                <a16:creationId xmlns:a16="http://schemas.microsoft.com/office/drawing/2014/main" id="{2896619B-63CE-ECFB-CBBA-4CCB98190182}"/>
              </a:ext>
            </a:extLst>
          </p:cNvPr>
          <p:cNvGraphicFramePr>
            <a:graphicFrameLocks noGrp="1"/>
          </p:cNvGraphicFramePr>
          <p:nvPr/>
        </p:nvGraphicFramePr>
        <p:xfrm>
          <a:off x="7587864" y="2302012"/>
          <a:ext cx="4490925" cy="1605280"/>
        </p:xfrm>
        <a:graphic>
          <a:graphicData uri="http://schemas.openxmlformats.org/drawingml/2006/table">
            <a:tbl>
              <a:tblPr/>
              <a:tblGrid>
                <a:gridCol w="737531">
                  <a:extLst>
                    <a:ext uri="{9D8B030D-6E8A-4147-A177-3AD203B41FA5}">
                      <a16:colId xmlns:a16="http://schemas.microsoft.com/office/drawing/2014/main" val="1800912469"/>
                    </a:ext>
                  </a:extLst>
                </a:gridCol>
                <a:gridCol w="2697494">
                  <a:extLst>
                    <a:ext uri="{9D8B030D-6E8A-4147-A177-3AD203B41FA5}">
                      <a16:colId xmlns:a16="http://schemas.microsoft.com/office/drawing/2014/main" val="753850743"/>
                    </a:ext>
                  </a:extLst>
                </a:gridCol>
                <a:gridCol w="1055900">
                  <a:extLst>
                    <a:ext uri="{9D8B030D-6E8A-4147-A177-3AD203B41FA5}">
                      <a16:colId xmlns:a16="http://schemas.microsoft.com/office/drawing/2014/main" val="1426608774"/>
                    </a:ext>
                  </a:extLst>
                </a:gridCol>
              </a:tblGrid>
              <a:tr h="0">
                <a:tc>
                  <a:txBody>
                    <a:bodyPr/>
                    <a:lstStyle/>
                    <a:p>
                      <a:pPr marL="0" marR="0" fontAlgn="t">
                        <a:spcBef>
                          <a:spcPts val="0"/>
                        </a:spcBef>
                        <a:spcAft>
                          <a:spcPts val="0"/>
                        </a:spcAft>
                      </a:pPr>
                      <a:r>
                        <a:rPr lang="en-US" sz="800">
                          <a:effectLst/>
                          <a:latin typeface="Arial" panose="020B0604020202020204" pitchFamily="34" charset="0"/>
                          <a:hlinkClick r:id="rId7"/>
                        </a:rPr>
                        <a:t>S4-230458</a:t>
                      </a:r>
                      <a:endParaRPr lang="en-US">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[FS_SmarTAR] RTP header extension for in-band delay measurement</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Qualcomm Technologies Ireland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917039778"/>
                  </a:ext>
                </a:extLst>
              </a:tr>
              <a:tr h="0">
                <a:tc>
                  <a:txBody>
                    <a:bodyPr/>
                    <a:lstStyle/>
                    <a:p>
                      <a:pPr marL="0" marR="0" fontAlgn="t">
                        <a:spcBef>
                          <a:spcPts val="0"/>
                        </a:spcBef>
                        <a:spcAft>
                          <a:spcPts val="0"/>
                        </a:spcAft>
                      </a:pPr>
                      <a:r>
                        <a:rPr lang="en-US" sz="800">
                          <a:effectLst/>
                          <a:latin typeface="Arial" panose="020B0604020202020204" pitchFamily="34" charset="0"/>
                          <a:hlinkClick r:id="rId8"/>
                        </a:rPr>
                        <a:t>S4-230504</a:t>
                      </a:r>
                      <a:endParaRPr lang="en-US">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Clarification on non-5G delay measurement</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Huawei, HiSilicon</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220182840"/>
                  </a:ext>
                </a:extLst>
              </a:tr>
              <a:tr h="0">
                <a:tc>
                  <a:txBody>
                    <a:bodyPr/>
                    <a:lstStyle/>
                    <a:p>
                      <a:pPr marL="0" marR="0" fontAlgn="t">
                        <a:spcBef>
                          <a:spcPts val="0"/>
                        </a:spcBef>
                        <a:spcAft>
                          <a:spcPts val="0"/>
                        </a:spcAft>
                      </a:pPr>
                      <a:r>
                        <a:rPr lang="en-US" sz="800">
                          <a:effectLst/>
                          <a:latin typeface="Arial" panose="020B0604020202020204" pitchFamily="34" charset="0"/>
                          <a:hlinkClick r:id="rId9"/>
                        </a:rPr>
                        <a:t>S4-230530</a:t>
                      </a:r>
                      <a:endParaRPr lang="en-US">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[FS_SmarTAR] Key Issue #5: Compute distribution across UE and network for tethered glasses</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Qualcomm incorporated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2321064453"/>
                  </a:ext>
                </a:extLst>
              </a:tr>
              <a:tr h="0">
                <a:tc>
                  <a:txBody>
                    <a:bodyPr/>
                    <a:lstStyle/>
                    <a:p>
                      <a:pPr marL="0" marR="0" fontAlgn="t">
                        <a:spcBef>
                          <a:spcPts val="0"/>
                        </a:spcBef>
                        <a:spcAft>
                          <a:spcPts val="0"/>
                        </a:spcAft>
                      </a:pPr>
                      <a:r>
                        <a:rPr lang="en-US" sz="800">
                          <a:solidFill>
                            <a:srgbClr val="000000"/>
                          </a:solidFill>
                          <a:effectLst/>
                          <a:latin typeface="Arial" panose="020B0604020202020204" pitchFamily="34" charset="0"/>
                        </a:rPr>
                        <a:t>S4-230536</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[FS_SmarTAR] Proposed Updated Work Plan</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Qualcomm incorporated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1677383033"/>
                  </a:ext>
                </a:extLst>
              </a:tr>
              <a:tr h="0">
                <a:tc>
                  <a:txBody>
                    <a:bodyPr/>
                    <a:lstStyle/>
                    <a:p>
                      <a:pPr marL="0" marR="0" fontAlgn="t">
                        <a:spcBef>
                          <a:spcPts val="0"/>
                        </a:spcBef>
                        <a:spcAft>
                          <a:spcPts val="0"/>
                        </a:spcAft>
                      </a:pPr>
                      <a:r>
                        <a:rPr lang="en-US" sz="800">
                          <a:effectLst/>
                          <a:latin typeface="Arial" panose="020B0604020202020204" pitchFamily="34" charset="0"/>
                          <a:hlinkClick r:id="rId6"/>
                        </a:rPr>
                        <a:t>S4-230537</a:t>
                      </a:r>
                      <a:endParaRPr lang="en-US">
                        <a:effectLst/>
                      </a:endParaRP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a:effectLst/>
                          <a:latin typeface="Arial" panose="020B0604020202020204" pitchFamily="34" charset="0"/>
                        </a:rPr>
                        <a:t>[FS_SmarTAR] Editor's Proposed Update of TR 26.806</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tc>
                  <a:txBody>
                    <a:bodyPr/>
                    <a:lstStyle/>
                    <a:p>
                      <a:pPr marL="0" marR="0" fontAlgn="t">
                        <a:spcBef>
                          <a:spcPts val="0"/>
                        </a:spcBef>
                        <a:spcAft>
                          <a:spcPts val="0"/>
                        </a:spcAft>
                      </a:pPr>
                      <a:r>
                        <a:rPr lang="en-US" sz="800" dirty="0">
                          <a:effectLst/>
                          <a:latin typeface="Arial" panose="020B0604020202020204" pitchFamily="34" charset="0"/>
                        </a:rPr>
                        <a:t>Qualcomm incorporated</a:t>
                      </a:r>
                    </a:p>
                  </a:txBody>
                  <a:tcPr marL="50800" marR="50800" marT="50800" marB="50800">
                    <a:lnL w="12700" cap="flat" cmpd="sng" algn="ctr">
                      <a:solidFill>
                        <a:srgbClr val="A3A3A3"/>
                      </a:solidFill>
                      <a:prstDash val="solid"/>
                      <a:round/>
                      <a:headEnd type="none" w="med" len="med"/>
                      <a:tailEnd type="none" w="med" len="med"/>
                    </a:lnL>
                    <a:lnR w="12700" cap="flat" cmpd="sng" algn="ctr">
                      <a:solidFill>
                        <a:srgbClr val="A3A3A3"/>
                      </a:solidFill>
                      <a:prstDash val="solid"/>
                      <a:round/>
                      <a:headEnd type="none" w="med" len="med"/>
                      <a:tailEnd type="none" w="med" len="med"/>
                    </a:lnR>
                    <a:lnT w="12700" cap="flat" cmpd="sng" algn="ctr">
                      <a:solidFill>
                        <a:srgbClr val="A3A3A3"/>
                      </a:solidFill>
                      <a:prstDash val="solid"/>
                      <a:round/>
                      <a:headEnd type="none" w="med" len="med"/>
                      <a:tailEnd type="none" w="med" len="med"/>
                    </a:lnT>
                    <a:lnB w="12700" cap="flat" cmpd="sng" algn="ctr">
                      <a:solidFill>
                        <a:srgbClr val="A3A3A3"/>
                      </a:solidFill>
                      <a:prstDash val="solid"/>
                      <a:round/>
                      <a:headEnd type="none" w="med" len="med"/>
                      <a:tailEnd type="none" w="med" len="med"/>
                    </a:lnB>
                  </a:tcPr>
                </a:tc>
                <a:extLst>
                  <a:ext uri="{0D108BD9-81ED-4DB2-BD59-A6C34878D82A}">
                    <a16:rowId xmlns:a16="http://schemas.microsoft.com/office/drawing/2014/main" val="356371388"/>
                  </a:ext>
                </a:extLst>
              </a:tr>
            </a:tbl>
          </a:graphicData>
        </a:graphic>
      </p:graphicFrame>
    </p:spTree>
    <p:extLst>
      <p:ext uri="{BB962C8B-B14F-4D97-AF65-F5344CB8AC3E}">
        <p14:creationId xmlns:p14="http://schemas.microsoft.com/office/powerpoint/2010/main" val="348630504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Feasibility Study on AR and MR </a:t>
            </a:r>
            <a:r>
              <a:rPr lang="en-US" altLang="en-US" sz="3200" dirty="0" err="1"/>
              <a:t>QoE</a:t>
            </a:r>
            <a:r>
              <a:rPr lang="en-US" altLang="en-US" sz="3200" dirty="0"/>
              <a:t> Metrics (</a:t>
            </a:r>
            <a:r>
              <a:rPr lang="en-US" altLang="en-US" sz="3200" dirty="0" err="1"/>
              <a:t>FS_ARMRQoE</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it-IT" altLang="zh-CN" sz="1400" dirty="0">
                <a:cs typeface="Arial" pitchFamily="34" charset="0"/>
              </a:rPr>
              <a:t>Shuai Gao (</a:t>
            </a:r>
            <a:r>
              <a:rPr lang="it-IT" altLang="zh-CN" sz="1400" dirty="0">
                <a:cs typeface="Arial" pitchFamily="34" charset="0"/>
                <a:hlinkClick r:id="rId2"/>
              </a:rPr>
              <a:t>gaos30@chinaunicom.cn</a:t>
            </a:r>
            <a:r>
              <a:rPr lang="it-IT" altLang="zh-CN" sz="1400" dirty="0">
                <a:cs typeface="Arial" pitchFamily="34" charset="0"/>
              </a:rPr>
              <a:t>)</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 progress.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 progress.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Discussion on which AR/MR </a:t>
            </a:r>
            <a:r>
              <a:rPr lang="en-US" altLang="zh-CN" sz="1000" dirty="0" err="1">
                <a:cs typeface="Arial" pitchFamily="34" charset="0"/>
              </a:rPr>
              <a:t>QoE</a:t>
            </a:r>
            <a:r>
              <a:rPr lang="en-US" altLang="zh-CN" sz="1000" dirty="0">
                <a:cs typeface="Arial" pitchFamily="34" charset="0"/>
              </a:rPr>
              <a:t> metrics can </a:t>
            </a:r>
            <a:r>
              <a:rPr lang="en-US" altLang="zh-CN" sz="1000">
                <a:cs typeface="Arial" pitchFamily="34" charset="0"/>
              </a:rPr>
              <a:t>be agreed.</a:t>
            </a: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Discussion on the parameters that can be monitored  via the Observation Point 1.</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Capture the agreements and update the TR 26.812.</a:t>
            </a: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731838"/>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825673">
                  <a:extLst>
                    <a:ext uri="{9D8B030D-6E8A-4147-A177-3AD203B41FA5}">
                      <a16:colId xmlns:a16="http://schemas.microsoft.com/office/drawing/2014/main" val="1766003584"/>
                    </a:ext>
                  </a:extLst>
                </a:gridCol>
                <a:gridCol w="460455">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960049</a:t>
                      </a:r>
                    </a:p>
                  </a:txBody>
                  <a:tcPr marL="9525" marR="9525" marT="9525" marB="0" anchor="b"/>
                </a:tc>
                <a:tc>
                  <a:txBody>
                    <a:bodyPr/>
                    <a:lstStyle/>
                    <a:p>
                      <a:pPr algn="l" fontAlgn="b"/>
                      <a:r>
                        <a:rPr lang="en-US" sz="1100" dirty="0"/>
                        <a:t>Study on AR and MR </a:t>
                      </a:r>
                      <a:r>
                        <a:rPr lang="en-US" sz="1100" dirty="0" err="1"/>
                        <a:t>QoE</a:t>
                      </a:r>
                      <a:r>
                        <a:rPr lang="en-US" sz="1100" dirty="0"/>
                        <a:t> Metrics </a:t>
                      </a:r>
                    </a:p>
                  </a:txBody>
                  <a:tcPr marL="9525" marR="9525" marT="9525" marB="0" anchor="b"/>
                </a:tc>
                <a:tc>
                  <a:txBody>
                    <a:bodyPr/>
                    <a:lstStyle/>
                    <a:p>
                      <a:pPr algn="l" fontAlgn="b"/>
                      <a:r>
                        <a:rPr lang="en-US" sz="1100" dirty="0" err="1"/>
                        <a:t>FS_ARMRQoE</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10%</a:t>
                      </a:r>
                    </a:p>
                  </a:txBody>
                  <a:tcPr marL="9525" marR="9525" marT="9525" marB="0" anchor="b"/>
                </a:tc>
                <a:tc>
                  <a:txBody>
                    <a:bodyPr/>
                    <a:lstStyle/>
                    <a:p>
                      <a:br>
                        <a:rPr lang="en-US" sz="800" b="1" u="sng" dirty="0">
                          <a:solidFill>
                            <a:srgbClr val="0000FF"/>
                          </a:solidFill>
                          <a:effectLst/>
                          <a:latin typeface="+mn-lt"/>
                          <a:hlinkClick r:id="rId3"/>
                        </a:rPr>
                      </a:br>
                      <a:r>
                        <a:rPr lang="en-US" sz="1100" b="0" u="sng" dirty="0">
                          <a:solidFill>
                            <a:srgbClr val="0000FF"/>
                          </a:solidFill>
                          <a:effectLst/>
                          <a:latin typeface="+mn-lt"/>
                          <a:hlinkClick r:id="rId3"/>
                        </a:rPr>
                        <a:t>SP-220616</a:t>
                      </a:r>
                      <a:endParaRPr lang="en-US" sz="1100" b="0" u="sng" dirty="0">
                        <a:latin typeface="+mn-lt"/>
                      </a:endParaRPr>
                    </a:p>
                  </a:txBody>
                  <a:tcPr/>
                </a:tc>
                <a:tc>
                  <a:txBody>
                    <a:bodyPr/>
                    <a:lstStyle/>
                    <a:p>
                      <a:pPr algn="ctr">
                        <a:lnSpc>
                          <a:spcPct val="107000"/>
                        </a:lnSpc>
                        <a:spcAft>
                          <a:spcPts val="800"/>
                        </a:spcAft>
                      </a:pPr>
                      <a:r>
                        <a:rPr lang="en-GB" sz="1100" dirty="0">
                          <a:solidFill>
                            <a:srgbClr val="FF0000"/>
                          </a:solidFill>
                        </a:rPr>
                        <a:t>15%</a:t>
                      </a:r>
                    </a:p>
                  </a:txBody>
                  <a:tcPr marL="36001" marR="36001" marT="0" marB="0" anchor="ctr"/>
                </a:tc>
                <a:tc>
                  <a:txBody>
                    <a:bodyPr/>
                    <a:lstStyle/>
                    <a:p>
                      <a:pPr algn="ctr">
                        <a:lnSpc>
                          <a:spcPct val="107000"/>
                        </a:lnSpc>
                        <a:spcAft>
                          <a:spcPts val="800"/>
                        </a:spcAft>
                      </a:pPr>
                      <a:r>
                        <a:rPr lang="en-GB" sz="1100" dirty="0">
                          <a:solidFill>
                            <a:srgbClr val="FF0000"/>
                          </a:solidFill>
                        </a:rPr>
                        <a:t>WID </a:t>
                      </a:r>
                      <a:r>
                        <a:rPr lang="en-GB" sz="1100" dirty="0" err="1">
                          <a:solidFill>
                            <a:srgbClr val="FF0000"/>
                          </a:solidFill>
                        </a:rPr>
                        <a:t>Tdoc</a:t>
                      </a:r>
                      <a:r>
                        <a:rPr lang="en-GB" sz="1100" dirty="0">
                          <a:solidFill>
                            <a:srgbClr val="FF0000"/>
                          </a:solidFill>
                        </a:rPr>
                        <a:t> number corrected</a:t>
                      </a: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387798044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Study on Diverse audio Capturing system for End-user Devices </a:t>
            </a:r>
            <a:r>
              <a:rPr lang="en-US" altLang="en-US" sz="3200" dirty="0"/>
              <a:t>(</a:t>
            </a:r>
            <a:r>
              <a:rPr lang="en-US" sz="3200" dirty="0" err="1"/>
              <a:t>FS_DaCED</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de-DE" altLang="zh-CN" sz="1400" dirty="0">
                <a:cs typeface="Arial" pitchFamily="34" charset="0"/>
              </a:rPr>
              <a:t>Wang Bin, Xiaomi, email: </a:t>
            </a:r>
            <a:r>
              <a:rPr lang="de-DE" altLang="zh-CN" sz="1400" dirty="0">
                <a:cs typeface="Arial" pitchFamily="34" charset="0"/>
                <a:hlinkClick r:id="rId2"/>
              </a:rPr>
              <a:t>wangbin23@xiaomi.com</a:t>
            </a:r>
            <a:r>
              <a:rPr lang="de-DE" altLang="zh-CN" sz="14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ea typeface="+mn-ea"/>
                <a:cs typeface="Arial" pitchFamily="34" charset="0"/>
              </a:rPr>
              <a:t>Two contributions </a:t>
            </a:r>
            <a:r>
              <a:rPr lang="zh-CN" altLang="zh-CN" sz="1400" dirty="0">
                <a:ea typeface="+mn-ea"/>
                <a:cs typeface="Arial" pitchFamily="34" charset="0"/>
              </a:rPr>
              <a:t>S4aA230037 and S4aA230040 </a:t>
            </a:r>
            <a:r>
              <a:rPr lang="en-US" altLang="zh-CN" sz="1400" dirty="0">
                <a:ea typeface="+mn-ea"/>
                <a:cs typeface="Arial" pitchFamily="34" charset="0"/>
              </a:rPr>
              <a:t>were agreed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ea typeface="+mn-ea"/>
                <a:cs typeface="Arial" pitchFamily="34" charset="0"/>
              </a:rPr>
              <a:t>The text of the two agreed contributions were included in brackets in </a:t>
            </a:r>
            <a:r>
              <a:rPr lang="zh-CN" altLang="zh-CN" sz="1400" dirty="0">
                <a:ea typeface="+mn-ea"/>
                <a:cs typeface="Arial" pitchFamily="34" charset="0"/>
              </a:rPr>
              <a:t>TR 26.933 </a:t>
            </a:r>
            <a:endParaRPr lang="en-US" altLang="zh-CN" sz="1400" dirty="0">
              <a:ea typeface="+mn-ea"/>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ea typeface="+mn-ea"/>
                <a:cs typeface="Arial" pitchFamily="34" charset="0"/>
              </a:rPr>
              <a:t>To Update </a:t>
            </a:r>
            <a:r>
              <a:rPr lang="zh-CN" altLang="zh-CN" sz="1400" dirty="0">
                <a:ea typeface="+mn-ea"/>
                <a:cs typeface="Arial" pitchFamily="34" charset="0"/>
              </a:rPr>
              <a:t>26.933 </a:t>
            </a:r>
            <a:r>
              <a:rPr lang="en-US" altLang="zh-CN" sz="1400" dirty="0">
                <a:ea typeface="+mn-ea"/>
                <a:cs typeface="Arial" pitchFamily="34" charset="0"/>
              </a:rPr>
              <a:t>and continue collecting inputs</a:t>
            </a: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0" lvl="0" indent="0" fontAlgn="base">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lvl="0" fontAlgn="base">
              <a:lnSpc>
                <a:spcPct val="93000"/>
              </a:lnSpc>
              <a:spcBef>
                <a:spcPct val="15000"/>
              </a:spcBef>
              <a:spcAft>
                <a:spcPct val="15000"/>
              </a:spcAft>
              <a:buSzPct val="100000"/>
              <a:tabLst>
                <a:tab pos="285750" algn="l"/>
              </a:tabLst>
              <a:defRPr/>
            </a:pPr>
            <a:endParaRPr lang="en-GB" sz="1400" b="1" u="sng" dirty="0">
              <a:cs typeface="Arial" pitchFamily="34" charset="0"/>
            </a:endParaRPr>
          </a:p>
          <a:p>
            <a:pPr>
              <a:lnSpc>
                <a:spcPct val="93000"/>
              </a:lnSpc>
              <a:spcBef>
                <a:spcPct val="15000"/>
              </a:spcBef>
              <a:spcAft>
                <a:spcPct val="15000"/>
              </a:spcAft>
              <a:buSzPct val="100000"/>
              <a:tabLst>
                <a:tab pos="285750" algn="l"/>
              </a:tabLst>
              <a:defRPr/>
            </a:pPr>
            <a:endParaRPr lang="en-US" altLang="zh-CN" sz="1400" dirty="0">
              <a:cs typeface="Arial" pitchFamily="34" charset="0"/>
            </a:endParaRPr>
          </a:p>
          <a:p>
            <a:pPr>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lvl="0" fontAlgn="base">
              <a:lnSpc>
                <a:spcPct val="93000"/>
              </a:lnSpc>
              <a:spcBef>
                <a:spcPct val="15000"/>
              </a:spcBef>
              <a:spcAft>
                <a:spcPct val="15000"/>
              </a:spcAft>
              <a:buSzPct val="100000"/>
              <a:buNone/>
              <a:tabLst>
                <a:tab pos="285750" algn="l"/>
              </a:tabLst>
              <a:defRPr/>
            </a:pPr>
            <a:endParaRPr lang="en-US" altLang="zh-CN" sz="1400" dirty="0"/>
          </a:p>
          <a:p>
            <a:pPr>
              <a:buNone/>
            </a:pPr>
            <a:endParaRPr lang="fr-FR" sz="14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nvGraphicFramePr>
        <p:xfrm>
          <a:off x="647700" y="1454150"/>
          <a:ext cx="10084901" cy="616021"/>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t>980008</a:t>
                      </a:r>
                    </a:p>
                  </a:txBody>
                  <a:tcPr marL="9525" marR="9525" marT="9525" marB="0" anchor="b"/>
                </a:tc>
                <a:tc>
                  <a:txBody>
                    <a:bodyPr/>
                    <a:lstStyle/>
                    <a:p>
                      <a:pPr algn="l" fontAlgn="b"/>
                      <a:r>
                        <a:rPr lang="en-US" sz="1100" dirty="0"/>
                        <a:t>Study on Diverse audio Capturing system for End-user Devices </a:t>
                      </a:r>
                    </a:p>
                  </a:txBody>
                  <a:tcPr marL="9525" marR="9525" marT="9525" marB="0" anchor="b"/>
                </a:tc>
                <a:tc>
                  <a:txBody>
                    <a:bodyPr/>
                    <a:lstStyle/>
                    <a:p>
                      <a:pPr algn="l" fontAlgn="b"/>
                      <a:r>
                        <a:rPr lang="en-US" sz="1100" dirty="0" err="1"/>
                        <a:t>FS_DaCED</a:t>
                      </a:r>
                      <a:endParaRPr lang="en-US" sz="1100" dirty="0"/>
                    </a:p>
                  </a:txBody>
                  <a:tcPr marL="9525" marR="9525" marT="9525" marB="0" anchor="b"/>
                </a:tc>
                <a:tc>
                  <a:txBody>
                    <a:bodyPr/>
                    <a:lstStyle/>
                    <a:p>
                      <a:pPr algn="r" fontAlgn="b"/>
                      <a:r>
                        <a:rPr lang="en-US" sz="1100" dirty="0"/>
                        <a:t>9/12/2024</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3"/>
                        </a:rPr>
                        <a:t>SP-221330</a:t>
                      </a:r>
                      <a:endParaRPr lang="en-US" sz="1100" dirty="0"/>
                    </a:p>
                  </a:txBody>
                  <a:tcPr marL="9525" marR="9525" marT="9525" marB="0" anchor="b"/>
                </a:tc>
                <a:tc>
                  <a:txBody>
                    <a:bodyPr/>
                    <a:lstStyle/>
                    <a:p>
                      <a:pPr algn="ctr">
                        <a:lnSpc>
                          <a:spcPct val="107000"/>
                        </a:lnSpc>
                        <a:spcAft>
                          <a:spcPts val="800"/>
                        </a:spcAft>
                      </a:pPr>
                      <a:r>
                        <a:rPr lang="en-US" altLang="zh-CN" sz="1100" b="1" dirty="0">
                          <a:solidFill>
                            <a:srgbClr val="FF0000"/>
                          </a:solidFill>
                        </a:rPr>
                        <a:t>10</a:t>
                      </a:r>
                      <a:r>
                        <a:rPr lang="en-GB" sz="1100" b="1" dirty="0">
                          <a:solidFill>
                            <a:srgbClr val="FF0000"/>
                          </a:solidFill>
                        </a:rPr>
                        <a:t>%</a:t>
                      </a:r>
                    </a:p>
                  </a:txBody>
                  <a:tcPr marL="36001" marR="36001" marT="0" marB="0" anchor="ctr"/>
                </a:tc>
                <a:tc>
                  <a:txBody>
                    <a:bodyPr/>
                    <a:lstStyle/>
                    <a:p>
                      <a:pPr algn="ctr">
                        <a:lnSpc>
                          <a:spcPct val="107000"/>
                        </a:lnSpc>
                        <a:spcAft>
                          <a:spcPts val="800"/>
                        </a:spcAft>
                      </a:pPr>
                      <a:r>
                        <a:rPr lang="en-GB" sz="1100" dirty="0">
                          <a:solidFill>
                            <a:srgbClr val="FF0000"/>
                          </a:solidFill>
                        </a:rPr>
                        <a:t>Rel-19</a:t>
                      </a:r>
                    </a:p>
                  </a:txBody>
                  <a:tcPr marL="36001" marR="36001" marT="0" marB="0" anchor="ctr"/>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91776626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New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2455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004C38DC-C29D-45E8-AF35-89281BD7F4E2}"/>
              </a:ext>
            </a:extLst>
          </p:cNvPr>
          <p:cNvGraphicFramePr>
            <a:graphicFrameLocks noGrp="1"/>
          </p:cNvGraphicFramePr>
          <p:nvPr>
            <p:extLst>
              <p:ext uri="{D42A27DB-BD31-4B8C-83A1-F6EECF244321}">
                <p14:modId xmlns:p14="http://schemas.microsoft.com/office/powerpoint/2010/main" val="3001212758"/>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3"/>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8733110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sz="3200" dirty="0"/>
              <a:t>Immersive Audio for Split Rendering Scenarios (</a:t>
            </a:r>
            <a:r>
              <a:rPr lang="en-US" dirty="0"/>
              <a:t>ISAR)</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676525"/>
            <a:ext cx="11068050" cy="3608389"/>
          </a:xfrm>
        </p:spPr>
        <p:txBody>
          <a:bodyPr/>
          <a:lstStyle/>
          <a:p>
            <a:pPr marL="287338" indent="-287338">
              <a:lnSpc>
                <a:spcPct val="93000"/>
              </a:lnSpc>
              <a:spcBef>
                <a:spcPct val="15000"/>
              </a:spcBef>
              <a:spcAft>
                <a:spcPct val="15000"/>
              </a:spcAft>
              <a:buSzPct val="100000"/>
              <a:buNone/>
              <a:tabLst>
                <a:tab pos="285750" algn="l"/>
              </a:tabLst>
              <a:defRPr/>
            </a:pPr>
            <a:r>
              <a:rPr lang="es-ES" altLang="zh-CN" sz="1400" dirty="0" err="1">
                <a:cs typeface="Arial" pitchFamily="34" charset="0"/>
              </a:rPr>
              <a:t>Rapporteur</a:t>
            </a:r>
            <a:r>
              <a:rPr lang="es-ES" altLang="zh-CN" sz="1400" dirty="0">
                <a:cs typeface="Arial" pitchFamily="34" charset="0"/>
              </a:rPr>
              <a:t>: </a:t>
            </a:r>
            <a:r>
              <a:rPr lang="en-US" altLang="zh-CN" sz="1400" dirty="0">
                <a:cs typeface="Arial" pitchFamily="34" charset="0"/>
              </a:rPr>
              <a:t>Stefan Bruhn, Dolby Laboratories Inc., email: </a:t>
            </a:r>
            <a:r>
              <a:rPr lang="en-US" altLang="zh-CN" sz="1400" dirty="0">
                <a:cs typeface="Arial" pitchFamily="34" charset="0"/>
                <a:hlinkClick r:id="rId2"/>
              </a:rPr>
              <a:t>stefan.bruhn@dolby.com</a:t>
            </a:r>
            <a:r>
              <a:rPr lang="en-US" altLang="zh-CN" sz="1400" dirty="0">
                <a:cs typeface="Arial" pitchFamily="34" charset="0"/>
              </a:rPr>
              <a:t> </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Initial TP was edited and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Initial draft requirements TR was edited and agreed as basis for further edits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Focus on progressing draft requirements TR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Given a tight TP, schedule conference call(s) prior to SA4#124 </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Working on draft requirements TR based on contributions S4-230606 and S4-230650 </a:t>
            </a:r>
          </a:p>
          <a:p>
            <a:pPr marL="287338" indent="-287338">
              <a:buNone/>
            </a:pP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47985314"/>
              </p:ext>
            </p:extLst>
          </p:nvPr>
        </p:nvGraphicFramePr>
        <p:xfrm>
          <a:off x="647700" y="1454150"/>
          <a:ext cx="10084901" cy="695643"/>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990025</a:t>
                      </a:r>
                    </a:p>
                  </a:txBody>
                  <a:tcPr marL="9525" marR="9525" marT="9525" marB="0" anchor="b"/>
                </a:tc>
                <a:tc>
                  <a:txBody>
                    <a:bodyPr/>
                    <a:lstStyle/>
                    <a:p>
                      <a:pPr algn="l" fontAlgn="b"/>
                      <a:r>
                        <a:rPr lang="en-US" sz="1100" dirty="0"/>
                        <a:t>Immersive Audio for Split Rendering Scenarios</a:t>
                      </a:r>
                    </a:p>
                  </a:txBody>
                  <a:tcPr marL="9525" marR="9525" marT="9525" marB="0" anchor="b"/>
                </a:tc>
                <a:tc>
                  <a:txBody>
                    <a:bodyPr/>
                    <a:lstStyle/>
                    <a:p>
                      <a:pPr algn="l" fontAlgn="b"/>
                      <a:r>
                        <a:rPr lang="en-US" sz="1100" dirty="0"/>
                        <a:t>ISAR </a:t>
                      </a:r>
                    </a:p>
                  </a:txBody>
                  <a:tcPr marL="9525" marR="9525" marT="9525" marB="0" anchor="b"/>
                </a:tc>
                <a:tc>
                  <a:txBody>
                    <a:bodyPr/>
                    <a:lstStyle/>
                    <a:p>
                      <a:pPr algn="r" fontAlgn="b"/>
                      <a:r>
                        <a:rPr lang="en-US" sz="1100" dirty="0">
                          <a:solidFill>
                            <a:schemeClr val="tx1"/>
                          </a:solidFill>
                        </a:rPr>
                        <a:t>03/03/2024</a:t>
                      </a:r>
                    </a:p>
                  </a:txBody>
                  <a:tcPr marL="9525" marR="9525" marT="9525" marB="0" anchor="b"/>
                </a:tc>
                <a:tc>
                  <a:txBody>
                    <a:bodyPr/>
                    <a:lstStyle/>
                    <a:p>
                      <a:pPr algn="r" fontAlgn="b"/>
                      <a:endParaRPr lang="en-US" sz="1100" dirty="0"/>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br>
                        <a:rPr lang="en-US" sz="1100" dirty="0"/>
                      </a:br>
                      <a:r>
                        <a:rPr lang="en-US" altLang="en-US" sz="1100" dirty="0">
                          <a:cs typeface="Arial" panose="020B0604020202020204" pitchFamily="34" charset="0"/>
                          <a:hlinkClick r:id="rId3"/>
                        </a:rPr>
                        <a:t>SP-230167</a:t>
                      </a:r>
                      <a:endParaRPr lang="en-US" altLang="en-US" sz="1100" dirty="0">
                        <a:cs typeface="Arial" panose="020B0604020202020204" pitchFamily="34" charset="0"/>
                      </a:endParaRPr>
                    </a:p>
                  </a:txBody>
                  <a:tcPr marL="9525" marR="9525" marT="9525" marB="0" anchor="b"/>
                </a:tc>
                <a:tc>
                  <a:txBody>
                    <a:bodyPr/>
                    <a:lstStyle/>
                    <a:p>
                      <a:pPr algn="ctr">
                        <a:lnSpc>
                          <a:spcPct val="107000"/>
                        </a:lnSpc>
                        <a:spcAft>
                          <a:spcPts val="800"/>
                        </a:spcAft>
                      </a:pPr>
                      <a:endParaRPr lang="en-GB" sz="11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ctr"/>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0852836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2012950" y="196850"/>
            <a:ext cx="6827838" cy="1143000"/>
          </a:xfrm>
        </p:spPr>
        <p:txBody>
          <a:bodyPr/>
          <a:lstStyle/>
          <a:p>
            <a:r>
              <a:rPr lang="en-US" altLang="en-US" dirty="0"/>
              <a:t>Overview of work progress </a:t>
            </a:r>
            <a:br>
              <a:rPr lang="en-US" altLang="en-US" dirty="0"/>
            </a:br>
            <a:r>
              <a:rPr lang="en-US" altLang="en-US" dirty="0"/>
              <a:t>Rel-18 Work Items</a:t>
            </a:r>
          </a:p>
        </p:txBody>
      </p:sp>
      <p:graphicFrame>
        <p:nvGraphicFramePr>
          <p:cNvPr id="2" name="Table 1">
            <a:extLst>
              <a:ext uri="{FF2B5EF4-FFF2-40B4-BE49-F238E27FC236}">
                <a16:creationId xmlns:a16="http://schemas.microsoft.com/office/drawing/2014/main" id="{AEFED569-11F6-450E-214A-0DB8520DA1D4}"/>
              </a:ext>
            </a:extLst>
          </p:cNvPr>
          <p:cNvGraphicFramePr>
            <a:graphicFrameLocks noGrp="1"/>
          </p:cNvGraphicFramePr>
          <p:nvPr>
            <p:extLst>
              <p:ext uri="{D42A27DB-BD31-4B8C-83A1-F6EECF244321}">
                <p14:modId xmlns:p14="http://schemas.microsoft.com/office/powerpoint/2010/main" val="582995068"/>
              </p:ext>
            </p:extLst>
          </p:nvPr>
        </p:nvGraphicFramePr>
        <p:xfrm>
          <a:off x="647700" y="1357900"/>
          <a:ext cx="10238474" cy="4953814"/>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02949">
                  <a:extLst>
                    <a:ext uri="{9D8B030D-6E8A-4147-A177-3AD203B41FA5}">
                      <a16:colId xmlns:a16="http://schemas.microsoft.com/office/drawing/2014/main" val="522572285"/>
                    </a:ext>
                  </a:extLst>
                </a:gridCol>
                <a:gridCol w="1112155">
                  <a:extLst>
                    <a:ext uri="{9D8B030D-6E8A-4147-A177-3AD203B41FA5}">
                      <a16:colId xmlns:a16="http://schemas.microsoft.com/office/drawing/2014/main" val="1128329369"/>
                    </a:ext>
                  </a:extLst>
                </a:gridCol>
                <a:gridCol w="819383">
                  <a:extLst>
                    <a:ext uri="{9D8B030D-6E8A-4147-A177-3AD203B41FA5}">
                      <a16:colId xmlns:a16="http://schemas.microsoft.com/office/drawing/2014/main" val="1584888878"/>
                    </a:ext>
                  </a:extLst>
                </a:gridCol>
                <a:gridCol w="560133">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2"/>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551172648"/>
                  </a:ext>
                </a:extLst>
              </a:tr>
              <a:tr h="32073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3"/>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825203558"/>
                  </a:ext>
                </a:extLst>
              </a:tr>
              <a:tr h="32073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4"/>
                        </a:rPr>
                        <a:t>SP-220668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20%</a:t>
                      </a:r>
                    </a:p>
                  </a:txBody>
                  <a:tcPr marL="36001" marR="36001" marT="0" marB="0" anchor="ctr"/>
                </a:tc>
                <a:tc>
                  <a:txBody>
                    <a:bodyPr/>
                    <a:lstStyle/>
                    <a:p>
                      <a:pPr algn="ctr">
                        <a:lnSpc>
                          <a:spcPct val="107000"/>
                        </a:lnSpc>
                        <a:spcAft>
                          <a:spcPts val="800"/>
                        </a:spcAft>
                      </a:pPr>
                      <a:r>
                        <a:rPr lang="en-GB" sz="1100" dirty="0">
                          <a:solidFill>
                            <a:srgbClr val="FF0000"/>
                          </a:solidFill>
                        </a:rPr>
                        <a:t>Revised WID: </a:t>
                      </a:r>
                      <a:r>
                        <a:rPr lang="en-US" sz="1100" dirty="0">
                          <a:hlinkClick r:id="rId5"/>
                        </a:rPr>
                        <a:t>SP-230165</a:t>
                      </a:r>
                      <a:endParaRPr lang="en-GB" sz="1100" dirty="0">
                        <a:solidFill>
                          <a:srgbClr val="FF0000"/>
                        </a:solidFill>
                      </a:endParaRPr>
                    </a:p>
                  </a:txBody>
                  <a:tcPr marL="36001" marR="36001" marT="0" marB="0" anchor="ctr"/>
                </a:tc>
                <a:extLst>
                  <a:ext uri="{0D108BD9-81ED-4DB2-BD59-A6C34878D82A}">
                    <a16:rowId xmlns:a16="http://schemas.microsoft.com/office/drawing/2014/main" val="1565260606"/>
                  </a:ext>
                </a:extLst>
              </a:tr>
              <a:tr h="401647">
                <a:tc>
                  <a:txBody>
                    <a:bodyPr/>
                    <a:lstStyle/>
                    <a:p>
                      <a:pPr algn="r" fontAlgn="b"/>
                      <a:r>
                        <a:rPr lang="en-US" sz="1100"/>
                        <a:t>960044</a:t>
                      </a:r>
                    </a:p>
                  </a:txBody>
                  <a:tcPr marL="9525" marR="9525" marT="9525" marB="0" anchor="b"/>
                </a:tc>
                <a:tc>
                  <a:txBody>
                    <a:bodyPr/>
                    <a:lstStyle/>
                    <a:p>
                      <a:pPr algn="l" fontAlgn="b"/>
                      <a:r>
                        <a:rPr lang="en-US" sz="1100" dirty="0"/>
                        <a:t>Generic architecture for RT and AR/MR </a:t>
                      </a:r>
                    </a:p>
                  </a:txBody>
                  <a:tcPr marL="9525" marR="9525" marT="9525" marB="0" anchor="b"/>
                </a:tc>
                <a:tc>
                  <a:txBody>
                    <a:bodyPr/>
                    <a:lstStyle/>
                    <a:p>
                      <a:pPr algn="l" fontAlgn="b"/>
                      <a:r>
                        <a:rPr lang="en-US" sz="1100" dirty="0"/>
                        <a:t>GA4RTAR</a:t>
                      </a:r>
                    </a:p>
                  </a:txBody>
                  <a:tcPr marL="9525" marR="9525" marT="9525" marB="0" anchor="b"/>
                </a:tc>
                <a:tc>
                  <a:txBody>
                    <a:bodyPr/>
                    <a:lstStyle/>
                    <a:p>
                      <a:pPr algn="r" fontAlgn="b"/>
                      <a:r>
                        <a:rPr lang="en-US" sz="1100" dirty="0"/>
                        <a:t>3/3/2023 </a:t>
                      </a:r>
                      <a:br>
                        <a:rPr lang="en-US" sz="1100" dirty="0"/>
                      </a:br>
                      <a:r>
                        <a:rPr lang="en-US" sz="1100" dirty="0">
                          <a:solidFill>
                            <a:srgbClr val="FF0000"/>
                          </a:solidFill>
                        </a:rPr>
                        <a:t>-&gt; 6/6/2023</a:t>
                      </a:r>
                    </a:p>
                  </a:txBody>
                  <a:tcPr marL="9525" marR="9525" marT="9525" marB="0" anchor="b"/>
                </a:tc>
                <a:tc>
                  <a:txBody>
                    <a:bodyPr/>
                    <a:lstStyle/>
                    <a:p>
                      <a:pPr algn="r" fontAlgn="b"/>
                      <a:r>
                        <a:rPr lang="en-US" sz="1100"/>
                        <a:t>60%</a:t>
                      </a:r>
                    </a:p>
                  </a:txBody>
                  <a:tcPr marL="9525" marR="9525" marT="9525" marB="0" anchor="b"/>
                </a:tc>
                <a:tc>
                  <a:txBody>
                    <a:bodyPr/>
                    <a:lstStyle/>
                    <a:p>
                      <a:pPr algn="l" fontAlgn="b"/>
                      <a:r>
                        <a:rPr lang="en-US" sz="1100">
                          <a:hlinkClick r:id="rId6"/>
                        </a:rPr>
                        <a:t>SP-220672</a:t>
                      </a:r>
                      <a:endParaRPr lang="en-US" sz="1100"/>
                    </a:p>
                  </a:txBody>
                  <a:tcPr marL="9525" marR="9525" marT="9525" marB="0" anchor="b"/>
                </a:tc>
                <a:tc>
                  <a:txBody>
                    <a:bodyPr/>
                    <a:lstStyle/>
                    <a:p>
                      <a:pPr algn="ctr">
                        <a:lnSpc>
                          <a:spcPct val="107000"/>
                        </a:lnSpc>
                        <a:spcAft>
                          <a:spcPts val="800"/>
                        </a:spcAft>
                      </a:pPr>
                      <a:r>
                        <a:rPr lang="en-GB" sz="1050" dirty="0">
                          <a:solidFill>
                            <a:srgbClr val="FF0000"/>
                          </a:solidFill>
                        </a:rPr>
                        <a:t>70%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Stage 2 – no other WG dependencies identified</a:t>
                      </a:r>
                    </a:p>
                  </a:txBody>
                  <a:tcPr marL="36001" marR="36001" marT="0" marB="0" anchor="ctr"/>
                </a:tc>
                <a:extLst>
                  <a:ext uri="{0D108BD9-81ED-4DB2-BD59-A6C34878D82A}">
                    <a16:rowId xmlns:a16="http://schemas.microsoft.com/office/drawing/2014/main" val="896377963"/>
                  </a:ext>
                </a:extLst>
              </a:tr>
              <a:tr h="32073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t>9/9/2023 </a:t>
                      </a:r>
                      <a:r>
                        <a:rPr lang="en-US" sz="1100" dirty="0">
                          <a:solidFill>
                            <a:srgbClr val="FF0000"/>
                          </a:solidFill>
                        </a:rPr>
                        <a:t>-&gt; 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7"/>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11154698"/>
                  </a:ext>
                </a:extLst>
              </a:tr>
              <a:tr h="32073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t>6/6/2023 </a:t>
                      </a:r>
                      <a:br>
                        <a:rPr lang="en-US" sz="1100" dirty="0"/>
                      </a:br>
                      <a:r>
                        <a:rPr lang="en-US" sz="1100" dirty="0">
                          <a:solidFill>
                            <a:srgbClr val="FF0000"/>
                          </a:solidFill>
                        </a:rPr>
                        <a:t>-&gt; 12/12/2023</a:t>
                      </a:r>
                    </a:p>
                  </a:txBody>
                  <a:tcPr marL="9525" marR="9525" marT="9525" marB="0" anchor="b"/>
                </a:tc>
                <a:tc>
                  <a:txBody>
                    <a:bodyPr/>
                    <a:lstStyle/>
                    <a:p>
                      <a:pPr algn="r" fontAlgn="b"/>
                      <a:r>
                        <a:rPr lang="en-US" sz="1100" dirty="0"/>
                        <a:t>7%</a:t>
                      </a:r>
                    </a:p>
                  </a:txBody>
                  <a:tcPr marL="9525" marR="9525" marT="9525" marB="0" anchor="b"/>
                </a:tc>
                <a:tc>
                  <a:txBody>
                    <a:bodyPr/>
                    <a:lstStyle/>
                    <a:p>
                      <a:pPr algn="l" fontAlgn="b"/>
                      <a:r>
                        <a:rPr lang="en-US" sz="1100" dirty="0">
                          <a:hlinkClick r:id="rId8"/>
                        </a:rPr>
                        <a:t>SP-220613</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4290819200"/>
                  </a:ext>
                </a:extLst>
              </a:tr>
              <a:tr h="397204">
                <a:tc>
                  <a:txBody>
                    <a:bodyPr/>
                    <a:lstStyle/>
                    <a:p>
                      <a:pPr algn="r" fontAlgn="b"/>
                      <a:r>
                        <a:rPr lang="en-US" sz="1100" dirty="0"/>
                        <a:t>830005</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9"/>
                        </a:rPr>
                        <a:t>SP-190040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298378519"/>
                  </a:ext>
                </a:extLst>
              </a:tr>
              <a:tr h="320733">
                <a:tc>
                  <a:txBody>
                    <a:bodyPr/>
                    <a:lstStyle/>
                    <a:p>
                      <a:pPr algn="r" fontAlgn="b"/>
                      <a:r>
                        <a:rPr lang="en-US" sz="1100" dirty="0"/>
                        <a:t>770024</a:t>
                      </a:r>
                    </a:p>
                  </a:txBody>
                  <a:tcPr marL="9525" marR="9525" marT="9525" marB="0" anchor="b"/>
                </a:tc>
                <a:tc>
                  <a:txBody>
                    <a:bodyPr/>
                    <a:lstStyle/>
                    <a:p>
                      <a:pPr algn="l" fontAlgn="b"/>
                      <a:r>
                        <a:rPr lang="en-US" sz="1100" dirty="0"/>
                        <a:t>EVS Codec Extension for Immersive Voice and Audio Services</a:t>
                      </a:r>
                    </a:p>
                  </a:txBody>
                  <a:tcPr marL="9525" marR="9525" marT="9525" marB="0" anchor="b"/>
                </a:tc>
                <a:tc>
                  <a:txBody>
                    <a:bodyPr/>
                    <a:lstStyle/>
                    <a:p>
                      <a:pPr algn="l" fontAlgn="b"/>
                      <a:r>
                        <a:rPr lang="en-US" sz="1100" dirty="0" err="1"/>
                        <a:t>IVAS_Codec</a:t>
                      </a:r>
                      <a:endParaRPr lang="en-US" sz="1100" dirty="0"/>
                    </a:p>
                  </a:txBody>
                  <a:tcPr marL="9525" marR="9525" marT="9525" marB="0" anchor="b"/>
                </a:tc>
                <a:tc>
                  <a:txBody>
                    <a:bodyPr/>
                    <a:lstStyle/>
                    <a:p>
                      <a:pPr algn="r" fontAlgn="b"/>
                      <a:r>
                        <a:rPr lang="en-US" sz="1100" dirty="0"/>
                        <a:t>12/12/2023 </a:t>
                      </a:r>
                      <a:br>
                        <a:rPr lang="en-US" sz="1100" dirty="0"/>
                      </a:br>
                      <a:r>
                        <a:rPr lang="en-US" sz="1100" dirty="0">
                          <a:solidFill>
                            <a:srgbClr val="FF0000"/>
                          </a:solidFill>
                        </a:rPr>
                        <a:t>-&gt; 03/2024</a:t>
                      </a:r>
                    </a:p>
                  </a:txBody>
                  <a:tcPr marL="9525" marR="9525" marT="9525" marB="0" anchor="b"/>
                </a:tc>
                <a:tc>
                  <a:txBody>
                    <a:bodyPr/>
                    <a:lstStyle/>
                    <a:p>
                      <a:pPr algn="r" fontAlgn="b"/>
                      <a:r>
                        <a:rPr lang="en-US" sz="1100" dirty="0"/>
                        <a:t>45%</a:t>
                      </a:r>
                    </a:p>
                  </a:txBody>
                  <a:tcPr marL="9525" marR="9525" marT="9525" marB="0" anchor="b"/>
                </a:tc>
                <a:tc>
                  <a:txBody>
                    <a:bodyPr/>
                    <a:lstStyle/>
                    <a:p>
                      <a:pPr algn="l" fontAlgn="b"/>
                      <a:r>
                        <a:rPr lang="en-US" sz="1100" dirty="0">
                          <a:hlinkClick r:id="rId10"/>
                        </a:rPr>
                        <a:t>SP-220608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922854970"/>
                  </a:ext>
                </a:extLst>
              </a:tr>
              <a:tr h="320733">
                <a:tc>
                  <a:txBody>
                    <a:bodyPr/>
                    <a:lstStyle/>
                    <a:p>
                      <a:pPr algn="r" fontAlgn="b"/>
                      <a:r>
                        <a:rPr lang="en-US" sz="1100" dirty="0"/>
                        <a:t>960043</a:t>
                      </a:r>
                    </a:p>
                  </a:txBody>
                  <a:tcPr marL="9525" marR="9525" marT="9525" marB="0" anchor="b"/>
                </a:tc>
                <a:tc>
                  <a:txBody>
                    <a:bodyPr/>
                    <a:lstStyle/>
                    <a:p>
                      <a:pPr algn="l" fontAlgn="b"/>
                      <a:r>
                        <a:rPr lang="en-US" sz="1100" dirty="0"/>
                        <a:t>UE Testing Phase 2 </a:t>
                      </a:r>
                    </a:p>
                  </a:txBody>
                  <a:tcPr marL="9525" marR="9525" marT="9525" marB="0" anchor="b"/>
                </a:tc>
                <a:tc>
                  <a:txBody>
                    <a:bodyPr/>
                    <a:lstStyle/>
                    <a:p>
                      <a:pPr algn="l" fontAlgn="b"/>
                      <a:r>
                        <a:rPr lang="en-US" sz="1100" dirty="0" err="1"/>
                        <a:t>eUET</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11"/>
                        </a:rPr>
                        <a:t>SP-220610</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522471227"/>
                  </a:ext>
                </a:extLst>
              </a:tr>
              <a:tr h="320733">
                <a:tc>
                  <a:txBody>
                    <a:bodyPr/>
                    <a:lstStyle/>
                    <a:p>
                      <a:pPr algn="r" fontAlgn="b"/>
                      <a:r>
                        <a:rPr lang="en-US" sz="1100" dirty="0"/>
                        <a:t>980009</a:t>
                      </a:r>
                    </a:p>
                  </a:txBody>
                  <a:tcPr marL="9525" marR="9525" marT="9525" marB="0" anchor="b"/>
                </a:tc>
                <a:tc>
                  <a:txBody>
                    <a:bodyPr/>
                    <a:lstStyle/>
                    <a:p>
                      <a:pPr algn="l" fontAlgn="b"/>
                      <a:r>
                        <a:rPr lang="en-US" sz="1100" dirty="0"/>
                        <a:t>5G Media Streaming Audio codec phase 2 for 5G-Advanced </a:t>
                      </a:r>
                    </a:p>
                  </a:txBody>
                  <a:tcPr marL="9525" marR="9525" marT="9525" marB="0" anchor="b"/>
                </a:tc>
                <a:tc>
                  <a:txBody>
                    <a:bodyPr/>
                    <a:lstStyle/>
                    <a:p>
                      <a:pPr algn="l" fontAlgn="b"/>
                      <a:r>
                        <a:rPr lang="en-US" sz="1100" dirty="0"/>
                        <a:t>5GMS_Audio_Ph2</a:t>
                      </a:r>
                    </a:p>
                  </a:txBody>
                  <a:tcPr marL="9525" marR="9525" marT="9525" marB="0" anchor="b"/>
                </a:tc>
                <a:tc>
                  <a:txBody>
                    <a:bodyPr/>
                    <a:lstStyle/>
                    <a:p>
                      <a:pPr algn="r" fontAlgn="b"/>
                      <a:r>
                        <a:rPr lang="en-US" sz="1100" dirty="0"/>
                        <a:t>3/3/2023</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12"/>
                        </a:rPr>
                        <a:t>SP-221033</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100%</a:t>
                      </a:r>
                    </a:p>
                  </a:txBody>
                  <a:tcPr marL="36001" marR="36001" marT="0" marB="0" anchor="ctr"/>
                </a:tc>
                <a:tc>
                  <a:txBody>
                    <a:bodyPr/>
                    <a:lstStyle/>
                    <a:p>
                      <a:pPr algn="ctr">
                        <a:lnSpc>
                          <a:spcPct val="107000"/>
                        </a:lnSpc>
                        <a:spcAft>
                          <a:spcPts val="800"/>
                        </a:spcAft>
                      </a:pPr>
                      <a:r>
                        <a:rPr lang="en-GB" sz="1100" dirty="0">
                          <a:solidFill>
                            <a:srgbClr val="FF0000"/>
                          </a:solidFill>
                        </a:rPr>
                        <a:t>Complete</a:t>
                      </a:r>
                    </a:p>
                  </a:txBody>
                  <a:tcPr marL="36001" marR="36001" marT="0" marB="0" anchor="ctr"/>
                </a:tc>
                <a:extLst>
                  <a:ext uri="{0D108BD9-81ED-4DB2-BD59-A6C34878D82A}">
                    <a16:rowId xmlns:a16="http://schemas.microsoft.com/office/drawing/2014/main" val="4195024113"/>
                  </a:ext>
                </a:extLst>
              </a:tr>
              <a:tr h="401647">
                <a:tc>
                  <a:txBody>
                    <a:bodyPr/>
                    <a:lstStyle/>
                    <a:p>
                      <a:pPr algn="r" fontAlgn="b"/>
                      <a:r>
                        <a:rPr lang="en-US" sz="1100" dirty="0"/>
                        <a:t>960047</a:t>
                      </a:r>
                    </a:p>
                  </a:txBody>
                  <a:tcPr marL="9525" marR="9525" marT="9525" marB="0" anchor="b"/>
                </a:tc>
                <a:tc>
                  <a:txBody>
                    <a:bodyPr/>
                    <a:lstStyle/>
                    <a:p>
                      <a:pPr algn="l" fontAlgn="b"/>
                      <a:r>
                        <a:rPr lang="en-US" sz="1100" dirty="0"/>
                        <a:t>5G Media Streaming Architecture Phase 2 </a:t>
                      </a:r>
                    </a:p>
                  </a:txBody>
                  <a:tcPr marL="9525" marR="9525" marT="9525" marB="0" anchor="b"/>
                </a:tc>
                <a:tc>
                  <a:txBody>
                    <a:bodyPr/>
                    <a:lstStyle/>
                    <a:p>
                      <a:pPr algn="l" fontAlgn="b"/>
                      <a:r>
                        <a:rPr lang="en-US" sz="1100" dirty="0"/>
                        <a:t>5GMS_Ph2</a:t>
                      </a:r>
                    </a:p>
                  </a:txBody>
                  <a:tcPr marL="9525" marR="9525" marT="9525" marB="0" anchor="b"/>
                </a:tc>
                <a:tc>
                  <a:txBody>
                    <a:bodyPr/>
                    <a:lstStyle/>
                    <a:p>
                      <a:pPr algn="r" fontAlgn="b"/>
                      <a:r>
                        <a:rPr lang="en-US" sz="1100" dirty="0"/>
                        <a:t>3/3/2023 </a:t>
                      </a:r>
                      <a:r>
                        <a:rPr lang="en-US" sz="1100" dirty="0">
                          <a:solidFill>
                            <a:srgbClr val="FF0000"/>
                          </a:solidFill>
                        </a:rPr>
                        <a:t>-&gt; 6/6/2023</a:t>
                      </a:r>
                    </a:p>
                  </a:txBody>
                  <a:tcPr marL="9525" marR="9525" marT="9525" marB="0" anchor="b"/>
                </a:tc>
                <a:tc>
                  <a:txBody>
                    <a:bodyPr/>
                    <a:lstStyle/>
                    <a:p>
                      <a:pPr algn="r" fontAlgn="b"/>
                      <a:r>
                        <a:rPr lang="en-US" sz="1100" dirty="0"/>
                        <a:t>25%</a:t>
                      </a:r>
                    </a:p>
                  </a:txBody>
                  <a:tcPr marL="9525" marR="9525" marT="9525" marB="0" anchor="b"/>
                </a:tc>
                <a:tc>
                  <a:txBody>
                    <a:bodyPr/>
                    <a:lstStyle/>
                    <a:p>
                      <a:pPr algn="l" fontAlgn="b"/>
                      <a:r>
                        <a:rPr lang="en-US" sz="1100" dirty="0">
                          <a:hlinkClick r:id="rId13"/>
                        </a:rPr>
                        <a:t>SP-220667</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50%</a:t>
                      </a:r>
                    </a:p>
                  </a:txBody>
                  <a:tcPr marL="36001" marR="36001" marT="0" marB="0" anchor="ctr"/>
                </a:tc>
                <a:tc>
                  <a:txBody>
                    <a:bodyPr/>
                    <a:lstStyle/>
                    <a:p>
                      <a:pPr algn="ctr">
                        <a:lnSpc>
                          <a:spcPct val="107000"/>
                        </a:lnSpc>
                        <a:spcAft>
                          <a:spcPts val="800"/>
                        </a:spcAft>
                      </a:pPr>
                      <a:r>
                        <a:rPr lang="en-US" sz="1100" dirty="0">
                          <a:solidFill>
                            <a:srgbClr val="FF0000"/>
                          </a:solidFill>
                        </a:rPr>
                        <a:t>Revised WID: </a:t>
                      </a:r>
                      <a:r>
                        <a:rPr lang="en-US" sz="1100" dirty="0">
                          <a:solidFill>
                            <a:srgbClr val="FF0000"/>
                          </a:solidFill>
                          <a:hlinkClick r:id="rId14"/>
                        </a:rPr>
                        <a:t>SP-230164</a:t>
                      </a:r>
                      <a:br>
                        <a:rPr lang="en-US" sz="1100" dirty="0">
                          <a:solidFill>
                            <a:srgbClr val="FF0000"/>
                          </a:solidFill>
                        </a:rPr>
                      </a:br>
                      <a:r>
                        <a:rPr lang="en-US" sz="1100" dirty="0">
                          <a:solidFill>
                            <a:srgbClr val="FF0000"/>
                          </a:solidFill>
                        </a:rPr>
                        <a:t>Stage 2 – CT3 Stage 3 work expected</a:t>
                      </a:r>
                    </a:p>
                  </a:txBody>
                  <a:tcPr marL="36001" marR="36001" marT="0" marB="0" anchor="ctr"/>
                </a:tc>
                <a:extLst>
                  <a:ext uri="{0D108BD9-81ED-4DB2-BD59-A6C34878D82A}">
                    <a16:rowId xmlns:a16="http://schemas.microsoft.com/office/drawing/2014/main" val="249912407"/>
                  </a:ext>
                </a:extLst>
              </a:tr>
              <a:tr h="320733">
                <a:tc>
                  <a:txBody>
                    <a:bodyPr/>
                    <a:lstStyle/>
                    <a:p>
                      <a:pPr algn="r" fontAlgn="b"/>
                      <a:r>
                        <a:rPr lang="en-US" sz="1100" dirty="0"/>
                        <a:t>980007</a:t>
                      </a:r>
                    </a:p>
                  </a:txBody>
                  <a:tcPr marL="9525" marR="9525" marT="9525" marB="0" anchor="b"/>
                </a:tc>
                <a:tc>
                  <a:txBody>
                    <a:bodyPr/>
                    <a:lstStyle/>
                    <a:p>
                      <a:pPr algn="l" fontAlgn="b"/>
                      <a:r>
                        <a:rPr lang="en-US" sz="1100" dirty="0"/>
                        <a:t>Enhanced Multiparty RTT </a:t>
                      </a:r>
                    </a:p>
                  </a:txBody>
                  <a:tcPr marL="9525" marR="9525" marT="9525" marB="0" anchor="b"/>
                </a:tc>
                <a:tc>
                  <a:txBody>
                    <a:bodyPr/>
                    <a:lstStyle/>
                    <a:p>
                      <a:pPr algn="l" fontAlgn="b"/>
                      <a:r>
                        <a:rPr lang="en-US" sz="1100" dirty="0"/>
                        <a:t>MP_RTT</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0%</a:t>
                      </a:r>
                    </a:p>
                  </a:txBody>
                  <a:tcPr marL="9525" marR="9525" marT="9525" marB="0" anchor="b"/>
                </a:tc>
                <a:tc>
                  <a:txBody>
                    <a:bodyPr/>
                    <a:lstStyle/>
                    <a:p>
                      <a:pPr algn="l" fontAlgn="b"/>
                      <a:r>
                        <a:rPr lang="en-US" sz="1100" dirty="0">
                          <a:hlinkClick r:id="rId15"/>
                        </a:rPr>
                        <a:t>SP-221346</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828942011"/>
                  </a:ext>
                </a:extLst>
              </a:tr>
            </a:tbl>
          </a:graphicData>
        </a:graphic>
      </p:graphicFrame>
    </p:spTree>
    <p:extLst>
      <p:ext uri="{BB962C8B-B14F-4D97-AF65-F5344CB8AC3E}">
        <p14:creationId xmlns:p14="http://schemas.microsoft.com/office/powerpoint/2010/main" val="41698924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Immersive Real-time Communication for WebRTC (</a:t>
            </a:r>
            <a:r>
              <a:rPr lang="en-US" altLang="en-US" sz="3200" dirty="0" err="1"/>
              <a:t>iRTCW</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6"/>
            <a:ext cx="11068050" cy="3869173"/>
          </a:xfrm>
        </p:spPr>
        <p:txBody>
          <a:bodyPr/>
          <a:lstStyle/>
          <a:p>
            <a:pPr marL="287338" indent="-287338">
              <a:lnSpc>
                <a:spcPct val="93000"/>
              </a:lnSpc>
              <a:spcBef>
                <a:spcPct val="15000"/>
              </a:spcBef>
              <a:spcAft>
                <a:spcPct val="15000"/>
              </a:spcAft>
              <a:buSzPct val="100000"/>
              <a:buNone/>
              <a:tabLst>
                <a:tab pos="285750" algn="l"/>
              </a:tabLst>
              <a:defRPr/>
            </a:pPr>
            <a:r>
              <a:rPr lang="en-GB" sz="1400" dirty="0">
                <a:cs typeface="Arial" pitchFamily="34" charset="0"/>
              </a:rPr>
              <a:t>Rapporteur:  </a:t>
            </a:r>
            <a:r>
              <a:rPr lang="en-US" altLang="zh-CN" sz="1400" dirty="0">
                <a:cs typeface="Arial" pitchFamily="34" charset="0"/>
              </a:rPr>
              <a:t>Kyunghun Jung, Meta Ireland, kyunghun@meta.com</a:t>
            </a: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What happened during the </a:t>
            </a:r>
            <a:r>
              <a:rPr lang="en-US" altLang="zh-CN" sz="1200" dirty="0" err="1">
                <a:cs typeface="Arial" pitchFamily="34" charset="0"/>
              </a:rPr>
              <a:t>Adhoc</a:t>
            </a:r>
            <a:r>
              <a:rPr lang="en-US" altLang="zh-CN" sz="12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Discussed updated skeleton of TS 26.113 (S4aR230047) (telco 1)</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Discussed AR call solution for smartphones or tablets (S4aR230048) (telco 1)</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Discussed functional components for </a:t>
            </a:r>
            <a:r>
              <a:rPr lang="en-US" altLang="zh-CN" sz="1000" dirty="0" err="1">
                <a:cs typeface="Arial" pitchFamily="34" charset="0"/>
              </a:rPr>
              <a:t>iRTC</a:t>
            </a:r>
            <a:r>
              <a:rPr lang="en-US" altLang="zh-CN" sz="1000" dirty="0">
                <a:cs typeface="Arial" pitchFamily="34" charset="0"/>
              </a:rPr>
              <a:t> client (S4aR230058) (telco 2)</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Agreed (into PD) AR call solution for smartphones or tablets (S4aR230060) (telco 2)</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Any recommendations based on the agreements?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S4aR230047 is revised to S4-230452</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S4aR230058 is revised to S4-230449</a:t>
            </a:r>
          </a:p>
          <a:p>
            <a:pPr marL="287338" lvl="0" indent="-287338" fontAlgn="base">
              <a:lnSpc>
                <a:spcPct val="93000"/>
              </a:lnSpc>
              <a:spcBef>
                <a:spcPct val="15000"/>
              </a:spcBef>
              <a:spcAft>
                <a:spcPct val="15000"/>
              </a:spcAft>
              <a:buSzPct val="100000"/>
              <a:tabLst>
                <a:tab pos="285750" algn="l"/>
              </a:tabLst>
              <a:defRPr/>
            </a:pPr>
            <a:r>
              <a:rPr lang="en-US" altLang="zh-CN" sz="12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Updated PD (450), TP (451), TS (452) can be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614 is related to 449 and can be noted as 449 which notes the architecture for XR baseline client defined in </a:t>
            </a:r>
            <a:r>
              <a:rPr lang="en-US" altLang="zh-CN" sz="1000" dirty="0" err="1">
                <a:cs typeface="Arial" pitchFamily="34" charset="0"/>
              </a:rPr>
              <a:t>MeCAR</a:t>
            </a:r>
            <a:endParaRPr lang="en-US" altLang="zh-CN" sz="1000" dirty="0">
              <a:cs typeface="Arial" pitchFamily="34" charset="0"/>
            </a:endParaRPr>
          </a:p>
          <a:p>
            <a:pPr marL="1087438" lvl="2" indent="-287338">
              <a:lnSpc>
                <a:spcPct val="93000"/>
              </a:lnSpc>
              <a:spcBef>
                <a:spcPct val="15000"/>
              </a:spcBef>
              <a:spcAft>
                <a:spcPct val="15000"/>
              </a:spcAft>
              <a:buSzPct val="100000"/>
              <a:tabLst>
                <a:tab pos="285750" algn="l"/>
              </a:tabLst>
              <a:defRPr/>
            </a:pPr>
            <a:r>
              <a:rPr lang="en-US" altLang="zh-CN" sz="1000" dirty="0" err="1">
                <a:cs typeface="Arial" pitchFamily="34" charset="0"/>
              </a:rPr>
              <a:t>iRTCW</a:t>
            </a:r>
            <a:r>
              <a:rPr lang="en-US" altLang="zh-CN" sz="1000" dirty="0">
                <a:cs typeface="Arial" pitchFamily="34" charset="0"/>
              </a:rPr>
              <a:t> objectives do not include a definition of reference architecture for the </a:t>
            </a:r>
            <a:r>
              <a:rPr lang="en-US" altLang="zh-CN" sz="1000" dirty="0" err="1">
                <a:cs typeface="Arial" pitchFamily="34" charset="0"/>
              </a:rPr>
              <a:t>iRTC</a:t>
            </a:r>
            <a:r>
              <a:rPr lang="en-US" altLang="zh-CN" sz="1000" dirty="0">
                <a:cs typeface="Arial" pitchFamily="34" charset="0"/>
              </a:rPr>
              <a:t> client (description of functional components similar to fig. 4.2 of 26.114 is the agreed goal)</a:t>
            </a:r>
          </a:p>
          <a:p>
            <a:pPr marL="1087438" lvl="2" indent="-287338">
              <a:lnSpc>
                <a:spcPct val="93000"/>
              </a:lnSpc>
              <a:spcBef>
                <a:spcPct val="15000"/>
              </a:spcBef>
              <a:spcAft>
                <a:spcPct val="15000"/>
              </a:spcAft>
              <a:buSzPct val="100000"/>
              <a:tabLst>
                <a:tab pos="285750" algn="l"/>
              </a:tabLst>
              <a:defRPr/>
            </a:pPr>
            <a:r>
              <a:rPr lang="en-US" altLang="zh-CN" sz="1000" dirty="0" err="1">
                <a:cs typeface="Arial" pitchFamily="34" charset="0"/>
              </a:rPr>
              <a:t>iRTCW</a:t>
            </a:r>
            <a:r>
              <a:rPr lang="en-US" altLang="zh-CN" sz="1000" dirty="0">
                <a:cs typeface="Arial" pitchFamily="34" charset="0"/>
              </a:rPr>
              <a:t> also refers </a:t>
            </a:r>
            <a:r>
              <a:rPr lang="en-US" altLang="zh-CN" sz="1000" dirty="0" err="1">
                <a:cs typeface="Arial" pitchFamily="34" charset="0"/>
              </a:rPr>
              <a:t>MeCAR</a:t>
            </a:r>
            <a:r>
              <a:rPr lang="en-US" altLang="zh-CN" sz="1000" dirty="0">
                <a:cs typeface="Arial" pitchFamily="34" charset="0"/>
              </a:rPr>
              <a:t> in codec issues but how to “align” 26.113 with the figure, as proposed in 614, is not clear and need more discussions. 26.113 is stage-3 spec designed for the implementers familiar with MTSI and WebRTC apps. Neither 26.114 nor 26.113 includes the </a:t>
            </a:r>
            <a:r>
              <a:rPr lang="en-US" altLang="zh-CN" sz="1000" dirty="0" err="1">
                <a:cs typeface="Arial" pitchFamily="34" charset="0"/>
              </a:rPr>
              <a:t>Uu</a:t>
            </a:r>
            <a:r>
              <a:rPr lang="en-US" altLang="zh-CN" sz="1000" dirty="0">
                <a:cs typeface="Arial" pitchFamily="34" charset="0"/>
              </a:rPr>
              <a:t> interface (used in 614), which typical app developers would not be aware of. Technical terms newly defined in </a:t>
            </a:r>
            <a:r>
              <a:rPr lang="en-US" altLang="zh-CN" sz="1000" dirty="0" err="1">
                <a:cs typeface="Arial" pitchFamily="34" charset="0"/>
              </a:rPr>
              <a:t>MeCAR</a:t>
            </a:r>
            <a:r>
              <a:rPr lang="en-US" altLang="zh-CN" sz="1000" dirty="0">
                <a:cs typeface="Arial" pitchFamily="34" charset="0"/>
              </a:rPr>
              <a:t>, e.g., XR Runtime, XR Application, Device APIs, and Media APIs, are neither known nor accessible to the developers yet. As in objective 2 of </a:t>
            </a:r>
            <a:r>
              <a:rPr lang="en-US" altLang="zh-CN" sz="1000" dirty="0" err="1">
                <a:cs typeface="Arial" pitchFamily="34" charset="0"/>
              </a:rPr>
              <a:t>iRTCW</a:t>
            </a:r>
            <a:r>
              <a:rPr lang="en-US" altLang="zh-CN" sz="1000" dirty="0">
                <a:cs typeface="Arial" pitchFamily="34" charset="0"/>
              </a:rPr>
              <a:t> WID, 26.113 will “</a:t>
            </a:r>
            <a:r>
              <a:rPr lang="en-US" altLang="zh-CN" sz="1000" i="1" dirty="0">
                <a:cs typeface="Arial" pitchFamily="34" charset="0"/>
              </a:rPr>
              <a:t>leverages sensor information currently provided by mobile operating systems when appropriate</a:t>
            </a:r>
            <a:r>
              <a:rPr lang="en-US" altLang="zh-CN" sz="1000" dirty="0">
                <a:cs typeface="Arial" pitchFamily="34" charset="0"/>
              </a:rPr>
              <a:t>” and those terms have related, but not identical, counterparts in the SDKs of OSs. Note that 26.113 can refer 26.506 even if it is stage-2 and has yet to be deployed as app developers do not need to write codes for the network nodes or consider their roles.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526, 574, 586, 590, 626 (LS) can be e-mail discussed and agreed.</a:t>
            </a: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400" dirty="0">
              <a:cs typeface="Arial" panose="020B0604020202020204" pitchFamily="34" charset="0"/>
            </a:endParaRPr>
          </a:p>
          <a:p>
            <a:pPr marL="287338" lvl="0" indent="-287338" fontAlgn="base">
              <a:lnSpc>
                <a:spcPct val="93000"/>
              </a:lnSpc>
              <a:spcBef>
                <a:spcPct val="15000"/>
              </a:spcBef>
              <a:spcAft>
                <a:spcPct val="15000"/>
              </a:spcAft>
              <a:buSzPct val="100000"/>
              <a:buNone/>
              <a:tabLst>
                <a:tab pos="285750" algn="l"/>
              </a:tabLst>
              <a:defRPr/>
            </a:pPr>
            <a:endParaRPr lang="en-US" altLang="zh-CN" sz="1400" dirty="0"/>
          </a:p>
          <a:p>
            <a:pPr marL="287338" indent="-287338">
              <a:buNone/>
            </a:pPr>
            <a:endParaRPr lang="fr-FR" sz="1400" dirty="0"/>
          </a:p>
        </p:txBody>
      </p:sp>
      <p:graphicFrame>
        <p:nvGraphicFramePr>
          <p:cNvPr id="4" name="Table 3">
            <a:extLst>
              <a:ext uri="{FF2B5EF4-FFF2-40B4-BE49-F238E27FC236}">
                <a16:creationId xmlns:a16="http://schemas.microsoft.com/office/drawing/2014/main" id="{4732737B-1E9A-43DD-BB3E-4E4A7A5B2971}"/>
              </a:ext>
            </a:extLst>
          </p:cNvPr>
          <p:cNvGraphicFramePr>
            <a:graphicFrameLocks noGrp="1"/>
          </p:cNvGraphicFramePr>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441522668"/>
                    </a:ext>
                  </a:extLst>
                </a:gridCol>
                <a:gridCol w="3844407">
                  <a:extLst>
                    <a:ext uri="{9D8B030D-6E8A-4147-A177-3AD203B41FA5}">
                      <a16:colId xmlns:a16="http://schemas.microsoft.com/office/drawing/2014/main" val="1130914024"/>
                    </a:ext>
                  </a:extLst>
                </a:gridCol>
                <a:gridCol w="1095473">
                  <a:extLst>
                    <a:ext uri="{9D8B030D-6E8A-4147-A177-3AD203B41FA5}">
                      <a16:colId xmlns:a16="http://schemas.microsoft.com/office/drawing/2014/main" val="2766435849"/>
                    </a:ext>
                  </a:extLst>
                </a:gridCol>
                <a:gridCol w="807092">
                  <a:extLst>
                    <a:ext uri="{9D8B030D-6E8A-4147-A177-3AD203B41FA5}">
                      <a16:colId xmlns:a16="http://schemas.microsoft.com/office/drawing/2014/main" val="1775448695"/>
                    </a:ext>
                  </a:extLst>
                </a:gridCol>
                <a:gridCol w="551732">
                  <a:extLst>
                    <a:ext uri="{9D8B030D-6E8A-4147-A177-3AD203B41FA5}">
                      <a16:colId xmlns:a16="http://schemas.microsoft.com/office/drawing/2014/main" val="2240696305"/>
                    </a:ext>
                  </a:extLst>
                </a:gridCol>
                <a:gridCol w="643064">
                  <a:extLst>
                    <a:ext uri="{9D8B030D-6E8A-4147-A177-3AD203B41FA5}">
                      <a16:colId xmlns:a16="http://schemas.microsoft.com/office/drawing/2014/main" val="4150883248"/>
                    </a:ext>
                  </a:extLst>
                </a:gridCol>
                <a:gridCol w="643064">
                  <a:extLst>
                    <a:ext uri="{9D8B030D-6E8A-4147-A177-3AD203B41FA5}">
                      <a16:colId xmlns:a16="http://schemas.microsoft.com/office/drawing/2014/main" val="2576211718"/>
                    </a:ext>
                  </a:extLst>
                </a:gridCol>
                <a:gridCol w="1898167">
                  <a:extLst>
                    <a:ext uri="{9D8B030D-6E8A-4147-A177-3AD203B41FA5}">
                      <a16:colId xmlns:a16="http://schemas.microsoft.com/office/drawing/2014/main" val="412715654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2792782679"/>
                  </a:ext>
                </a:extLst>
              </a:tr>
              <a:tr h="265183">
                <a:tc>
                  <a:txBody>
                    <a:bodyPr/>
                    <a:lstStyle/>
                    <a:p>
                      <a:pPr algn="r" fontAlgn="b"/>
                      <a:r>
                        <a:rPr lang="en-US" sz="1100" dirty="0"/>
                        <a:t>950014</a:t>
                      </a:r>
                    </a:p>
                  </a:txBody>
                  <a:tcPr marL="9525" marR="9525" marT="9525" marB="0" anchor="b"/>
                </a:tc>
                <a:tc>
                  <a:txBody>
                    <a:bodyPr/>
                    <a:lstStyle/>
                    <a:p>
                      <a:pPr algn="l" fontAlgn="b"/>
                      <a:r>
                        <a:rPr lang="en-US" sz="1100" dirty="0"/>
                        <a:t>Immersive Real-time Communication for WebRTC </a:t>
                      </a:r>
                    </a:p>
                  </a:txBody>
                  <a:tcPr marL="9525" marR="9525" marT="9525" marB="0" anchor="b"/>
                </a:tc>
                <a:tc>
                  <a:txBody>
                    <a:bodyPr/>
                    <a:lstStyle/>
                    <a:p>
                      <a:pPr algn="l" fontAlgn="b"/>
                      <a:r>
                        <a:rPr lang="en-US" sz="1100" dirty="0" err="1"/>
                        <a:t>iRTCW</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20%</a:t>
                      </a:r>
                    </a:p>
                  </a:txBody>
                  <a:tcPr marL="9525" marR="9525" marT="9525" marB="0" anchor="b"/>
                </a:tc>
                <a:tc>
                  <a:txBody>
                    <a:bodyPr/>
                    <a:lstStyle/>
                    <a:p>
                      <a:pPr algn="l" fontAlgn="b"/>
                      <a:r>
                        <a:rPr lang="en-US" sz="1100" dirty="0">
                          <a:hlinkClick r:id="rId2"/>
                        </a:rPr>
                        <a:t>SP-221032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30%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810321089"/>
                  </a:ext>
                </a:extLst>
              </a:tr>
            </a:tbl>
          </a:graphicData>
        </a:graphic>
      </p:graphicFrame>
    </p:spTree>
    <p:extLst>
      <p:ext uri="{BB962C8B-B14F-4D97-AF65-F5344CB8AC3E}">
        <p14:creationId xmlns:p14="http://schemas.microsoft.com/office/powerpoint/2010/main" val="233359419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Media Capabilities for Augmented Reality (</a:t>
            </a:r>
            <a:r>
              <a:rPr lang="en-US" altLang="en-US" sz="3200" dirty="0" err="1"/>
              <a:t>MeCAR</a:t>
            </a:r>
            <a:r>
              <a:rPr lang="en-US" altLang="en-US" sz="3200" dirty="0"/>
              <a:t>)</a:t>
            </a:r>
            <a:endParaRPr lang="en-US" sz="3200" dirty="0"/>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indent="-287338">
              <a:lnSpc>
                <a:spcPct val="93000"/>
              </a:lnSpc>
              <a:spcBef>
                <a:spcPct val="15000"/>
              </a:spcBef>
              <a:spcAft>
                <a:spcPct val="15000"/>
              </a:spcAft>
              <a:buSzPct val="100000"/>
              <a:buNone/>
              <a:tabLst>
                <a:tab pos="285750" algn="l"/>
              </a:tabLst>
              <a:defRPr/>
            </a:pPr>
            <a:r>
              <a:rPr lang="en-US" altLang="zh-CN" sz="1400" dirty="0">
                <a:cs typeface="Arial" pitchFamily="34" charset="0"/>
              </a:rPr>
              <a:t>Rapporteur: Emmanuel Thomas, Xiaomi, thomase@xiaomi.com</a:t>
            </a: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Main agreed documents: Description of MPEG-I Video Decoding Interface (VDI) (</a:t>
            </a:r>
            <a:r>
              <a:rPr lang="fr-FR" sz="800" b="0" i="0" dirty="0">
                <a:solidFill>
                  <a:srgbClr val="000000"/>
                </a:solidFill>
                <a:effectLst/>
                <a:latin typeface="arial" panose="020B0604020202020204" pitchFamily="34" charset="0"/>
                <a:hlinkClick r:id="rId2"/>
              </a:rPr>
              <a:t>S4aV230011</a:t>
            </a:r>
            <a:r>
              <a:rPr lang="en-US" altLang="zh-CN" sz="1000" dirty="0">
                <a:cs typeface="Arial" pitchFamily="34" charset="0"/>
              </a:rPr>
              <a:t>), Interop points for visual and audio (</a:t>
            </a:r>
            <a:r>
              <a:rPr lang="fr-FR" sz="800" b="0" i="0" dirty="0">
                <a:solidFill>
                  <a:srgbClr val="000000"/>
                </a:solidFill>
                <a:effectLst/>
                <a:latin typeface="arial" panose="020B0604020202020204" pitchFamily="34" charset="0"/>
                <a:hlinkClick r:id="rId3"/>
              </a:rPr>
              <a:t>S4aV230013</a:t>
            </a:r>
            <a:r>
              <a:rPr lang="en-US" altLang="zh-CN" sz="10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Topic not concluded yet: Color conversion (submitted revision </a:t>
            </a:r>
            <a:r>
              <a:rPr lang="fr-FR" sz="800" b="0" i="0" dirty="0">
                <a:solidFill>
                  <a:srgbClr val="000000"/>
                </a:solidFill>
                <a:effectLst/>
                <a:latin typeface="arial" panose="020B0604020202020204" pitchFamily="34" charset="0"/>
                <a:hlinkClick r:id="rId4"/>
              </a:rPr>
              <a:t>S4-230489</a:t>
            </a:r>
            <a:r>
              <a:rPr lang="en-US" altLang="zh-CN" sz="1000" dirty="0">
                <a:cs typeface="Arial" pitchFamily="34" charset="0"/>
              </a:rPr>
              <a:t>)</a:t>
            </a:r>
            <a:endParaRPr lang="en-US" altLang="zh-CN" sz="6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Use draft Permanent Document v6.0 as basis for SA4#123-e.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Conclude on color conversion, what </a:t>
            </a:r>
            <a:r>
              <a:rPr lang="en-US" altLang="zh-CN" sz="1000">
                <a:cs typeface="Arial" pitchFamily="34" charset="0"/>
              </a:rPr>
              <a:t>aspects are </a:t>
            </a:r>
            <a:r>
              <a:rPr lang="en-US" altLang="zh-CN" sz="1000" dirty="0">
                <a:cs typeface="Arial" pitchFamily="34" charset="0"/>
              </a:rPr>
              <a:t>for </a:t>
            </a:r>
            <a:r>
              <a:rPr lang="en-US" altLang="zh-CN" sz="1000" dirty="0" err="1">
                <a:cs typeface="Arial" pitchFamily="34" charset="0"/>
              </a:rPr>
              <a:t>MeCAR</a:t>
            </a:r>
            <a:r>
              <a:rPr lang="en-US" altLang="zh-CN" sz="1000" dirty="0">
                <a:cs typeface="Arial" pitchFamily="34" charset="0"/>
              </a:rPr>
              <a:t> and TS 26.119 and what aspects are not.</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Goal should be to produce TS 26.119 v0.2.0 (first version with substance). Necessary steps are:</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rPr>
              <a:t>Finalizing discussion on architecture in </a:t>
            </a:r>
            <a:r>
              <a:rPr lang="en-US" altLang="zh-CN" sz="1000" dirty="0" err="1">
                <a:cs typeface="Arial" pitchFamily="34" charset="0"/>
              </a:rPr>
              <a:t>MeCAR</a:t>
            </a:r>
            <a:r>
              <a:rPr lang="en-US" altLang="zh-CN" sz="1000" dirty="0">
                <a:cs typeface="Arial" pitchFamily="34" charset="0"/>
              </a:rPr>
              <a:t>: improvement on arrows and API identification, naming of functional bocks and group, definitions etc.</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rPr>
              <a:t>Agreeing on AR device category definitions (currently 3 categories in the Permanent Document).</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rPr>
              <a:t>Transferring mature material from Permanent Document to TS, if needed revision of TS structure.</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Continue the development of the Permanent Document with </a:t>
            </a:r>
            <a:r>
              <a:rPr lang="en-US" altLang="zh-CN" sz="1000" dirty="0" err="1">
                <a:cs typeface="Arial" pitchFamily="34" charset="0"/>
              </a:rPr>
              <a:t>QoE</a:t>
            </a:r>
            <a:r>
              <a:rPr lang="en-US" altLang="zh-CN" sz="1000" dirty="0">
                <a:cs typeface="Arial" pitchFamily="34" charset="0"/>
              </a:rPr>
              <a:t>, Metrics, V3C technology and other metadata.</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Encourage discussion for aligning architectures developed in other Work Items with the XR Baseline Client architecture defined in </a:t>
            </a:r>
            <a:r>
              <a:rPr lang="en-US" altLang="zh-CN" sz="1000" dirty="0" err="1">
                <a:cs typeface="Arial" pitchFamily="34" charset="0"/>
              </a:rPr>
              <a:t>MeCAR</a:t>
            </a:r>
            <a:r>
              <a:rPr lang="en-US" altLang="zh-CN" sz="1000" dirty="0">
                <a:cs typeface="Arial" pitchFamily="34" charset="0"/>
              </a:rPr>
              <a:t>.</a:t>
            </a: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BEAC98BB-FDC1-400D-9E72-70E2A5AAF867}"/>
              </a:ext>
            </a:extLst>
          </p:cNvPr>
          <p:cNvGraphicFramePr>
            <a:graphicFrameLocks noGrp="1"/>
          </p:cNvGraphicFramePr>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550149109"/>
                    </a:ext>
                  </a:extLst>
                </a:gridCol>
                <a:gridCol w="3844407">
                  <a:extLst>
                    <a:ext uri="{9D8B030D-6E8A-4147-A177-3AD203B41FA5}">
                      <a16:colId xmlns:a16="http://schemas.microsoft.com/office/drawing/2014/main" val="1536900663"/>
                    </a:ext>
                  </a:extLst>
                </a:gridCol>
                <a:gridCol w="1095473">
                  <a:extLst>
                    <a:ext uri="{9D8B030D-6E8A-4147-A177-3AD203B41FA5}">
                      <a16:colId xmlns:a16="http://schemas.microsoft.com/office/drawing/2014/main" val="480759500"/>
                    </a:ext>
                  </a:extLst>
                </a:gridCol>
                <a:gridCol w="807092">
                  <a:extLst>
                    <a:ext uri="{9D8B030D-6E8A-4147-A177-3AD203B41FA5}">
                      <a16:colId xmlns:a16="http://schemas.microsoft.com/office/drawing/2014/main" val="3119839870"/>
                    </a:ext>
                  </a:extLst>
                </a:gridCol>
                <a:gridCol w="551732">
                  <a:extLst>
                    <a:ext uri="{9D8B030D-6E8A-4147-A177-3AD203B41FA5}">
                      <a16:colId xmlns:a16="http://schemas.microsoft.com/office/drawing/2014/main" val="3279249167"/>
                    </a:ext>
                  </a:extLst>
                </a:gridCol>
                <a:gridCol w="643064">
                  <a:extLst>
                    <a:ext uri="{9D8B030D-6E8A-4147-A177-3AD203B41FA5}">
                      <a16:colId xmlns:a16="http://schemas.microsoft.com/office/drawing/2014/main" val="2169031264"/>
                    </a:ext>
                  </a:extLst>
                </a:gridCol>
                <a:gridCol w="643064">
                  <a:extLst>
                    <a:ext uri="{9D8B030D-6E8A-4147-A177-3AD203B41FA5}">
                      <a16:colId xmlns:a16="http://schemas.microsoft.com/office/drawing/2014/main" val="326073173"/>
                    </a:ext>
                  </a:extLst>
                </a:gridCol>
                <a:gridCol w="1898167">
                  <a:extLst>
                    <a:ext uri="{9D8B030D-6E8A-4147-A177-3AD203B41FA5}">
                      <a16:colId xmlns:a16="http://schemas.microsoft.com/office/drawing/2014/main" val="9282865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92955432"/>
                  </a:ext>
                </a:extLst>
              </a:tr>
              <a:tr h="265183">
                <a:tc>
                  <a:txBody>
                    <a:bodyPr/>
                    <a:lstStyle/>
                    <a:p>
                      <a:pPr algn="r" fontAlgn="b"/>
                      <a:r>
                        <a:rPr lang="en-US" sz="1100" dirty="0"/>
                        <a:t>950015</a:t>
                      </a:r>
                    </a:p>
                  </a:txBody>
                  <a:tcPr marL="9525" marR="9525" marT="9525" marB="0" anchor="b"/>
                </a:tc>
                <a:tc>
                  <a:txBody>
                    <a:bodyPr/>
                    <a:lstStyle/>
                    <a:p>
                      <a:pPr algn="l" fontAlgn="b"/>
                      <a:r>
                        <a:rPr lang="en-US" sz="1100" dirty="0"/>
                        <a:t>Media Capabilities for Augmented Reality </a:t>
                      </a:r>
                    </a:p>
                  </a:txBody>
                  <a:tcPr marL="9525" marR="9525" marT="9525" marB="0" anchor="b"/>
                </a:tc>
                <a:tc>
                  <a:txBody>
                    <a:bodyPr/>
                    <a:lstStyle/>
                    <a:p>
                      <a:pPr algn="l" fontAlgn="b"/>
                      <a:r>
                        <a:rPr lang="en-US" sz="1100" dirty="0" err="1"/>
                        <a:t>MeCAR</a:t>
                      </a:r>
                      <a:endParaRPr lang="en-US" sz="1100" dirty="0"/>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30%</a:t>
                      </a:r>
                    </a:p>
                  </a:txBody>
                  <a:tcPr marL="9525" marR="9525" marT="9525" marB="0" anchor="b"/>
                </a:tc>
                <a:tc>
                  <a:txBody>
                    <a:bodyPr/>
                    <a:lstStyle/>
                    <a:p>
                      <a:pPr algn="l" fontAlgn="b"/>
                      <a:r>
                        <a:rPr lang="en-US" sz="1100" dirty="0">
                          <a:hlinkClick r:id="rId5"/>
                        </a:rPr>
                        <a:t>SP-220242</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40%</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753965023"/>
                  </a:ext>
                </a:extLst>
              </a:tr>
            </a:tbl>
          </a:graphicData>
        </a:graphic>
      </p:graphicFrame>
    </p:spTree>
    <p:extLst>
      <p:ext uri="{BB962C8B-B14F-4D97-AF65-F5344CB8AC3E}">
        <p14:creationId xmlns:p14="http://schemas.microsoft.com/office/powerpoint/2010/main" val="114912903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IMS-based AR Conversational Services (IBACS)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indent="-287338">
              <a:lnSpc>
                <a:spcPct val="93000"/>
              </a:lnSpc>
              <a:spcBef>
                <a:spcPct val="15000"/>
              </a:spcBef>
              <a:spcAft>
                <a:spcPct val="15000"/>
              </a:spcAft>
              <a:buSzPct val="100000"/>
              <a:buNone/>
              <a:tabLst>
                <a:tab pos="285750" algn="l"/>
              </a:tabLst>
              <a:defRPr/>
            </a:pPr>
            <a:r>
              <a:rPr lang="fr-FR" altLang="zh-CN" sz="1400" dirty="0">
                <a:cs typeface="Arial" pitchFamily="34" charset="0"/>
              </a:rPr>
              <a:t>Rapporteur: Gunkel, Simon, KPN N.V., </a:t>
            </a:r>
            <a:r>
              <a:rPr lang="fr-FR" altLang="zh-CN" sz="1400" dirty="0">
                <a:cs typeface="Arial" pitchFamily="34" charset="0"/>
                <a:hlinkClick r:id="rId2"/>
              </a:rPr>
              <a:t>Simon.Gunkel@tno.nl</a:t>
            </a:r>
            <a:endParaRPr lang="fr-FR"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Contribution S4aR230066 - </a:t>
            </a:r>
            <a:r>
              <a:rPr lang="en-GB" altLang="zh-CN" sz="1000" dirty="0">
                <a:cs typeface="Arial" pitchFamily="34" charset="0"/>
              </a:rPr>
              <a:t>IMS-based AR communication split rendering call flow - NOTED</a:t>
            </a:r>
            <a:endParaRPr lang="en-US" altLang="zh-CN" sz="1000"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 follow up actions from the </a:t>
            </a:r>
            <a:r>
              <a:rPr lang="en-US" altLang="zh-CN" sz="1000" dirty="0" err="1">
                <a:cs typeface="Arial" pitchFamily="34" charset="0"/>
              </a:rPr>
              <a:t>Adhoc</a:t>
            </a:r>
            <a:r>
              <a:rPr lang="en-US" altLang="zh-CN" sz="1000" dirty="0">
                <a:cs typeface="Arial" pitchFamily="34" charset="0"/>
              </a:rPr>
              <a:t> calls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Continue work on PD based on input documents S4-230471, S4-230491, S4-230552</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Discuss WID timeline extension to cope with slow progress and to align with RL18 timeline</a:t>
            </a: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687388" lvl="1" indent="-287338">
              <a:lnSpc>
                <a:spcPct val="93000"/>
              </a:lnSpc>
              <a:spcBef>
                <a:spcPct val="15000"/>
              </a:spcBef>
              <a:spcAft>
                <a:spcPct val="15000"/>
              </a:spcAft>
              <a:buSzPct val="100000"/>
              <a:tabLst>
                <a:tab pos="285750" algn="l"/>
              </a:tabLst>
              <a:defRPr/>
            </a:pP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80B4343C-926B-4B93-97AA-F7C3DC777FBA}"/>
              </a:ext>
            </a:extLst>
          </p:cNvPr>
          <p:cNvGraphicFramePr>
            <a:graphicFrameLocks noGrp="1"/>
          </p:cNvGraphicFramePr>
          <p:nvPr/>
        </p:nvGraphicFramePr>
        <p:xfrm>
          <a:off x="647700" y="1454150"/>
          <a:ext cx="10084901" cy="58408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325900480"/>
                    </a:ext>
                  </a:extLst>
                </a:gridCol>
                <a:gridCol w="3844407">
                  <a:extLst>
                    <a:ext uri="{9D8B030D-6E8A-4147-A177-3AD203B41FA5}">
                      <a16:colId xmlns:a16="http://schemas.microsoft.com/office/drawing/2014/main" val="864763507"/>
                    </a:ext>
                  </a:extLst>
                </a:gridCol>
                <a:gridCol w="1095473">
                  <a:extLst>
                    <a:ext uri="{9D8B030D-6E8A-4147-A177-3AD203B41FA5}">
                      <a16:colId xmlns:a16="http://schemas.microsoft.com/office/drawing/2014/main" val="2264394372"/>
                    </a:ext>
                  </a:extLst>
                </a:gridCol>
                <a:gridCol w="807092">
                  <a:extLst>
                    <a:ext uri="{9D8B030D-6E8A-4147-A177-3AD203B41FA5}">
                      <a16:colId xmlns:a16="http://schemas.microsoft.com/office/drawing/2014/main" val="2844856645"/>
                    </a:ext>
                  </a:extLst>
                </a:gridCol>
                <a:gridCol w="551732">
                  <a:extLst>
                    <a:ext uri="{9D8B030D-6E8A-4147-A177-3AD203B41FA5}">
                      <a16:colId xmlns:a16="http://schemas.microsoft.com/office/drawing/2014/main" val="2427524909"/>
                    </a:ext>
                  </a:extLst>
                </a:gridCol>
                <a:gridCol w="643064">
                  <a:extLst>
                    <a:ext uri="{9D8B030D-6E8A-4147-A177-3AD203B41FA5}">
                      <a16:colId xmlns:a16="http://schemas.microsoft.com/office/drawing/2014/main" val="3824706711"/>
                    </a:ext>
                  </a:extLst>
                </a:gridCol>
                <a:gridCol w="643064">
                  <a:extLst>
                    <a:ext uri="{9D8B030D-6E8A-4147-A177-3AD203B41FA5}">
                      <a16:colId xmlns:a16="http://schemas.microsoft.com/office/drawing/2014/main" val="1327702428"/>
                    </a:ext>
                  </a:extLst>
                </a:gridCol>
                <a:gridCol w="1898167">
                  <a:extLst>
                    <a:ext uri="{9D8B030D-6E8A-4147-A177-3AD203B41FA5}">
                      <a16:colId xmlns:a16="http://schemas.microsoft.com/office/drawing/2014/main" val="1471894097"/>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120136194"/>
                  </a:ext>
                </a:extLst>
              </a:tr>
              <a:tr h="265183">
                <a:tc>
                  <a:txBody>
                    <a:bodyPr/>
                    <a:lstStyle/>
                    <a:p>
                      <a:pPr algn="r" fontAlgn="b"/>
                      <a:r>
                        <a:rPr lang="en-US" sz="1100" dirty="0"/>
                        <a:t>960042</a:t>
                      </a:r>
                    </a:p>
                  </a:txBody>
                  <a:tcPr marL="9525" marR="9525" marT="9525" marB="0" anchor="b"/>
                </a:tc>
                <a:tc>
                  <a:txBody>
                    <a:bodyPr/>
                    <a:lstStyle/>
                    <a:p>
                      <a:pPr algn="l" fontAlgn="b"/>
                      <a:r>
                        <a:rPr lang="en-US" sz="1100" dirty="0"/>
                        <a:t>IMS-based AR Conversational Services </a:t>
                      </a:r>
                    </a:p>
                  </a:txBody>
                  <a:tcPr marL="9525" marR="9525" marT="9525" marB="0" anchor="b"/>
                </a:tc>
                <a:tc>
                  <a:txBody>
                    <a:bodyPr/>
                    <a:lstStyle/>
                    <a:p>
                      <a:pPr algn="l" fontAlgn="b"/>
                      <a:r>
                        <a:rPr lang="en-US" sz="1100" dirty="0"/>
                        <a:t>IBACS</a:t>
                      </a:r>
                    </a:p>
                  </a:txBody>
                  <a:tcPr marL="9525" marR="9525" marT="9525" marB="0" anchor="b"/>
                </a:tc>
                <a:tc>
                  <a:txBody>
                    <a:bodyPr/>
                    <a:lstStyle/>
                    <a:p>
                      <a:pPr algn="r" fontAlgn="b"/>
                      <a:r>
                        <a:rPr lang="en-US" sz="1100" dirty="0"/>
                        <a:t>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3"/>
                        </a:rPr>
                        <a:t>SP-220668</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20%</a:t>
                      </a:r>
                    </a:p>
                  </a:txBody>
                  <a:tcPr marL="36001" marR="36001" marT="0" marB="0" anchor="ctr"/>
                </a:tc>
                <a:tc>
                  <a:txBody>
                    <a:bodyPr/>
                    <a:lstStyle/>
                    <a:p>
                      <a:pPr algn="ctr">
                        <a:lnSpc>
                          <a:spcPct val="107000"/>
                        </a:lnSpc>
                        <a:spcAft>
                          <a:spcPts val="800"/>
                        </a:spcAft>
                      </a:pPr>
                      <a:r>
                        <a:rPr lang="en-GB" sz="1100" dirty="0">
                          <a:solidFill>
                            <a:srgbClr val="FF0000"/>
                          </a:solidFill>
                        </a:rPr>
                        <a:t>Revised WID: </a:t>
                      </a:r>
                      <a:r>
                        <a:rPr lang="en-US" sz="1100" dirty="0">
                          <a:hlinkClick r:id="rId4"/>
                        </a:rPr>
                        <a:t>SP-230165</a:t>
                      </a:r>
                      <a:endParaRPr lang="en-GB" sz="1100" dirty="0">
                        <a:solidFill>
                          <a:srgbClr val="FF0000"/>
                        </a:solidFill>
                      </a:endParaRPr>
                    </a:p>
                  </a:txBody>
                  <a:tcPr marL="36001" marR="36001" marT="0" marB="0" anchor="ctr"/>
                </a:tc>
                <a:extLst>
                  <a:ext uri="{0D108BD9-81ED-4DB2-BD59-A6C34878D82A}">
                    <a16:rowId xmlns:a16="http://schemas.microsoft.com/office/drawing/2014/main" val="2670157772"/>
                  </a:ext>
                </a:extLst>
              </a:tr>
            </a:tbl>
          </a:graphicData>
        </a:graphic>
      </p:graphicFrame>
    </p:spTree>
    <p:extLst>
      <p:ext uri="{BB962C8B-B14F-4D97-AF65-F5344CB8AC3E}">
        <p14:creationId xmlns:p14="http://schemas.microsoft.com/office/powerpoint/2010/main" val="147113932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Generic architecture for Real-Time and AR/MR media (GA4RTAR)</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indent="-287338">
              <a:lnSpc>
                <a:spcPct val="93000"/>
              </a:lnSpc>
              <a:spcBef>
                <a:spcPct val="15000"/>
              </a:spcBef>
              <a:spcAft>
                <a:spcPct val="15000"/>
              </a:spcAft>
              <a:buSzPct val="100000"/>
              <a:buNone/>
              <a:tabLst>
                <a:tab pos="285750" algn="l"/>
              </a:tabLst>
              <a:defRPr/>
            </a:pPr>
            <a:r>
              <a:rPr lang="fr-FR" altLang="zh-CN" sz="1400" dirty="0">
                <a:cs typeface="Arial" pitchFamily="34" charset="0"/>
              </a:rPr>
              <a:t>Rapporteur: </a:t>
            </a:r>
            <a:r>
              <a:rPr lang="fi-FI" altLang="zh-CN" sz="1400" dirty="0">
                <a:cs typeface="Arial" pitchFamily="34" charset="0"/>
              </a:rPr>
              <a:t>Hakju Ryan Lee, </a:t>
            </a:r>
            <a:r>
              <a:rPr lang="fi-FI" altLang="zh-CN" sz="1400" dirty="0">
                <a:cs typeface="Arial" pitchFamily="34" charset="0"/>
                <a:hlinkClick r:id="rId2"/>
              </a:rPr>
              <a:t>hakju00.lee@samsung.com</a:t>
            </a:r>
            <a:endParaRPr lang="fi-FI"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fi-FI"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 input submitted</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Note</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Call flow for collaboration scenario 3 (3 inputs, need to be aligned)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Improvement on edge processing (contexts, figures, procedures)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Editorial updates on TS 26.506</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No change in completion </a:t>
            </a:r>
            <a:r>
              <a:rPr lang="en-US" altLang="zh-CN" sz="1000">
                <a:cs typeface="Arial" pitchFamily="34" charset="0"/>
              </a:rPr>
              <a:t>date foreseen</a:t>
            </a: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6C5050FB-453A-46A7-9B7B-E6B0EA6524B5}"/>
              </a:ext>
            </a:extLst>
          </p:cNvPr>
          <p:cNvGraphicFramePr>
            <a:graphicFrameLocks noGrp="1"/>
          </p:cNvGraphicFramePr>
          <p:nvPr/>
        </p:nvGraphicFramePr>
        <p:xfrm>
          <a:off x="647700" y="1454150"/>
          <a:ext cx="10084901" cy="669735"/>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293999038"/>
                    </a:ext>
                  </a:extLst>
                </a:gridCol>
                <a:gridCol w="3844407">
                  <a:extLst>
                    <a:ext uri="{9D8B030D-6E8A-4147-A177-3AD203B41FA5}">
                      <a16:colId xmlns:a16="http://schemas.microsoft.com/office/drawing/2014/main" val="363509161"/>
                    </a:ext>
                  </a:extLst>
                </a:gridCol>
                <a:gridCol w="1095473">
                  <a:extLst>
                    <a:ext uri="{9D8B030D-6E8A-4147-A177-3AD203B41FA5}">
                      <a16:colId xmlns:a16="http://schemas.microsoft.com/office/drawing/2014/main" val="1289786657"/>
                    </a:ext>
                  </a:extLst>
                </a:gridCol>
                <a:gridCol w="807092">
                  <a:extLst>
                    <a:ext uri="{9D8B030D-6E8A-4147-A177-3AD203B41FA5}">
                      <a16:colId xmlns:a16="http://schemas.microsoft.com/office/drawing/2014/main" val="995021823"/>
                    </a:ext>
                  </a:extLst>
                </a:gridCol>
                <a:gridCol w="551732">
                  <a:extLst>
                    <a:ext uri="{9D8B030D-6E8A-4147-A177-3AD203B41FA5}">
                      <a16:colId xmlns:a16="http://schemas.microsoft.com/office/drawing/2014/main" val="1705666607"/>
                    </a:ext>
                  </a:extLst>
                </a:gridCol>
                <a:gridCol w="643064">
                  <a:extLst>
                    <a:ext uri="{9D8B030D-6E8A-4147-A177-3AD203B41FA5}">
                      <a16:colId xmlns:a16="http://schemas.microsoft.com/office/drawing/2014/main" val="429469218"/>
                    </a:ext>
                  </a:extLst>
                </a:gridCol>
                <a:gridCol w="643064">
                  <a:extLst>
                    <a:ext uri="{9D8B030D-6E8A-4147-A177-3AD203B41FA5}">
                      <a16:colId xmlns:a16="http://schemas.microsoft.com/office/drawing/2014/main" val="3823351718"/>
                    </a:ext>
                  </a:extLst>
                </a:gridCol>
                <a:gridCol w="1898167">
                  <a:extLst>
                    <a:ext uri="{9D8B030D-6E8A-4147-A177-3AD203B41FA5}">
                      <a16:colId xmlns:a16="http://schemas.microsoft.com/office/drawing/2014/main" val="993269233"/>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331694244"/>
                  </a:ext>
                </a:extLst>
              </a:tr>
              <a:tr h="295202">
                <a:tc>
                  <a:txBody>
                    <a:bodyPr/>
                    <a:lstStyle/>
                    <a:p>
                      <a:pPr algn="r" fontAlgn="b"/>
                      <a:r>
                        <a:rPr lang="en-US" sz="1100" dirty="0"/>
                        <a:t>960044</a:t>
                      </a:r>
                    </a:p>
                  </a:txBody>
                  <a:tcPr marL="9525" marR="9525" marT="9525" marB="0" anchor="b"/>
                </a:tc>
                <a:tc>
                  <a:txBody>
                    <a:bodyPr/>
                    <a:lstStyle/>
                    <a:p>
                      <a:pPr algn="l" fontAlgn="b"/>
                      <a:r>
                        <a:rPr lang="en-US" sz="1100"/>
                        <a:t>Generic architecture for RT and AR/MR </a:t>
                      </a:r>
                    </a:p>
                  </a:txBody>
                  <a:tcPr marL="9525" marR="9525" marT="9525" marB="0" anchor="b"/>
                </a:tc>
                <a:tc>
                  <a:txBody>
                    <a:bodyPr/>
                    <a:lstStyle/>
                    <a:p>
                      <a:pPr algn="l" fontAlgn="b"/>
                      <a:r>
                        <a:rPr lang="en-US" sz="1100" dirty="0"/>
                        <a:t>GA4RTAR</a:t>
                      </a:r>
                    </a:p>
                  </a:txBody>
                  <a:tcPr marL="9525" marR="9525" marT="9525" marB="0" anchor="b"/>
                </a:tc>
                <a:tc>
                  <a:txBody>
                    <a:bodyPr/>
                    <a:lstStyle/>
                    <a:p>
                      <a:pPr algn="r" fontAlgn="b"/>
                      <a:r>
                        <a:rPr lang="en-US" sz="1100" dirty="0"/>
                        <a:t>3/3/2023 </a:t>
                      </a:r>
                      <a:r>
                        <a:rPr lang="en-US" sz="1100" dirty="0">
                          <a:solidFill>
                            <a:srgbClr val="FF0000"/>
                          </a:solidFill>
                        </a:rPr>
                        <a:t>-&gt; 6/6/2023</a:t>
                      </a:r>
                    </a:p>
                  </a:txBody>
                  <a:tcPr marL="9525" marR="9525" marT="9525" marB="0" anchor="b"/>
                </a:tc>
                <a:tc>
                  <a:txBody>
                    <a:bodyPr/>
                    <a:lstStyle/>
                    <a:p>
                      <a:pPr algn="r" fontAlgn="b"/>
                      <a:r>
                        <a:rPr lang="en-US" sz="1100"/>
                        <a:t>60%</a:t>
                      </a:r>
                    </a:p>
                  </a:txBody>
                  <a:tcPr marL="9525" marR="9525" marT="9525" marB="0" anchor="b"/>
                </a:tc>
                <a:tc>
                  <a:txBody>
                    <a:bodyPr/>
                    <a:lstStyle/>
                    <a:p>
                      <a:pPr algn="l" fontAlgn="b"/>
                      <a:r>
                        <a:rPr lang="en-US" sz="1100">
                          <a:hlinkClick r:id="rId3"/>
                        </a:rPr>
                        <a:t>SP-220672</a:t>
                      </a:r>
                      <a:endParaRPr lang="en-US" sz="1100"/>
                    </a:p>
                  </a:txBody>
                  <a:tcPr marL="9525" marR="9525" marT="9525" marB="0" anchor="b"/>
                </a:tc>
                <a:tc>
                  <a:txBody>
                    <a:bodyPr/>
                    <a:lstStyle/>
                    <a:p>
                      <a:pPr algn="ctr">
                        <a:lnSpc>
                          <a:spcPct val="107000"/>
                        </a:lnSpc>
                        <a:spcAft>
                          <a:spcPts val="800"/>
                        </a:spcAft>
                      </a:pPr>
                      <a:r>
                        <a:rPr lang="en-GB" sz="1050" dirty="0">
                          <a:solidFill>
                            <a:srgbClr val="FF0000"/>
                          </a:solidFill>
                        </a:rPr>
                        <a:t>70%</a:t>
                      </a: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Stage 2 – no other WG dependencies identified</a:t>
                      </a:r>
                    </a:p>
                  </a:txBody>
                  <a:tcPr marL="36001" marR="36001" marT="0" marB="0" anchor="ctr"/>
                </a:tc>
                <a:extLst>
                  <a:ext uri="{0D108BD9-81ED-4DB2-BD59-A6C34878D82A}">
                    <a16:rowId xmlns:a16="http://schemas.microsoft.com/office/drawing/2014/main" val="2876479667"/>
                  </a:ext>
                </a:extLst>
              </a:tr>
            </a:tbl>
          </a:graphicData>
        </a:graphic>
      </p:graphicFrame>
    </p:spTree>
    <p:extLst>
      <p:ext uri="{BB962C8B-B14F-4D97-AF65-F5344CB8AC3E}">
        <p14:creationId xmlns:p14="http://schemas.microsoft.com/office/powerpoint/2010/main" val="70040928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Split Rendering Media Service Enabler (SR_MSE)</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506227"/>
            <a:ext cx="11068050" cy="3778688"/>
          </a:xfrm>
        </p:spPr>
        <p:txBody>
          <a:bodyPr/>
          <a:lstStyle/>
          <a:p>
            <a:pPr marL="287338" indent="-287338">
              <a:lnSpc>
                <a:spcPct val="93000"/>
              </a:lnSpc>
              <a:spcBef>
                <a:spcPct val="15000"/>
              </a:spcBef>
              <a:spcAft>
                <a:spcPct val="15000"/>
              </a:spcAft>
              <a:buSzPct val="100000"/>
              <a:buNone/>
              <a:tabLst>
                <a:tab pos="285750" algn="l"/>
              </a:tabLst>
              <a:defRPr/>
            </a:pPr>
            <a:r>
              <a:rPr lang="it-IT" altLang="zh-CN" sz="1400" dirty="0">
                <a:cs typeface="Arial" pitchFamily="34" charset="0"/>
              </a:rPr>
              <a:t>Rapporteur: Bouazizi, Imed, Qualcomm Incorporated, </a:t>
            </a:r>
            <a:r>
              <a:rPr lang="it-IT" altLang="zh-CN" sz="1400" dirty="0">
                <a:cs typeface="Arial" pitchFamily="34" charset="0"/>
                <a:hlinkClick r:id="rId2"/>
              </a:rPr>
              <a:t>bouazizi@qti.qualcomm.com</a:t>
            </a:r>
            <a:endParaRPr lang="it-IT"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4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A contribution on the edge procedures and configuration was agreed as a baseline for future work.</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Refinements to that contribution have been submitted to this meeting.</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Progress dependencies in the related work items such as </a:t>
            </a:r>
            <a:r>
              <a:rPr lang="en-US" altLang="zh-CN" sz="1000" dirty="0" err="1">
                <a:cs typeface="Arial" pitchFamily="34" charset="0"/>
              </a:rPr>
              <a:t>iRTCW</a:t>
            </a:r>
            <a:r>
              <a:rPr lang="en-US" altLang="zh-CN" sz="1000" dirty="0">
                <a:cs typeface="Arial" pitchFamily="34" charset="0"/>
              </a:rPr>
              <a:t>, </a:t>
            </a:r>
            <a:r>
              <a:rPr lang="en-US" altLang="zh-CN" sz="1000" dirty="0" err="1">
                <a:cs typeface="Arial" pitchFamily="34" charset="0"/>
              </a:rPr>
              <a:t>MeCAR</a:t>
            </a:r>
            <a:r>
              <a:rPr lang="en-US" altLang="zh-CN" sz="1000" dirty="0">
                <a:cs typeface="Arial" pitchFamily="34" charset="0"/>
              </a:rPr>
              <a:t>, and GA4RTAR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Refine the split </a:t>
            </a:r>
            <a:r>
              <a:rPr lang="en-US" altLang="zh-CN" sz="1000">
                <a:cs typeface="Arial" pitchFamily="34" charset="0"/>
              </a:rPr>
              <a:t>rendering procedures</a:t>
            </a:r>
            <a:endParaRPr lang="en-US" altLang="zh-CN" sz="10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DF3DD5E4-3991-45FB-86B4-96F10E2216EC}"/>
              </a:ext>
            </a:extLst>
          </p:cNvPr>
          <p:cNvGraphicFramePr>
            <a:graphicFrameLocks noGrp="1"/>
          </p:cNvGraphicFramePr>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774318400"/>
                    </a:ext>
                  </a:extLst>
                </a:gridCol>
                <a:gridCol w="3844407">
                  <a:extLst>
                    <a:ext uri="{9D8B030D-6E8A-4147-A177-3AD203B41FA5}">
                      <a16:colId xmlns:a16="http://schemas.microsoft.com/office/drawing/2014/main" val="4223585199"/>
                    </a:ext>
                  </a:extLst>
                </a:gridCol>
                <a:gridCol w="1095473">
                  <a:extLst>
                    <a:ext uri="{9D8B030D-6E8A-4147-A177-3AD203B41FA5}">
                      <a16:colId xmlns:a16="http://schemas.microsoft.com/office/drawing/2014/main" val="3243789555"/>
                    </a:ext>
                  </a:extLst>
                </a:gridCol>
                <a:gridCol w="807092">
                  <a:extLst>
                    <a:ext uri="{9D8B030D-6E8A-4147-A177-3AD203B41FA5}">
                      <a16:colId xmlns:a16="http://schemas.microsoft.com/office/drawing/2014/main" val="846670347"/>
                    </a:ext>
                  </a:extLst>
                </a:gridCol>
                <a:gridCol w="551732">
                  <a:extLst>
                    <a:ext uri="{9D8B030D-6E8A-4147-A177-3AD203B41FA5}">
                      <a16:colId xmlns:a16="http://schemas.microsoft.com/office/drawing/2014/main" val="434790302"/>
                    </a:ext>
                  </a:extLst>
                </a:gridCol>
                <a:gridCol w="643064">
                  <a:extLst>
                    <a:ext uri="{9D8B030D-6E8A-4147-A177-3AD203B41FA5}">
                      <a16:colId xmlns:a16="http://schemas.microsoft.com/office/drawing/2014/main" val="3073372978"/>
                    </a:ext>
                  </a:extLst>
                </a:gridCol>
                <a:gridCol w="643064">
                  <a:extLst>
                    <a:ext uri="{9D8B030D-6E8A-4147-A177-3AD203B41FA5}">
                      <a16:colId xmlns:a16="http://schemas.microsoft.com/office/drawing/2014/main" val="561946174"/>
                    </a:ext>
                  </a:extLst>
                </a:gridCol>
                <a:gridCol w="1898167">
                  <a:extLst>
                    <a:ext uri="{9D8B030D-6E8A-4147-A177-3AD203B41FA5}">
                      <a16:colId xmlns:a16="http://schemas.microsoft.com/office/drawing/2014/main" val="3640305894"/>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239288155"/>
                  </a:ext>
                </a:extLst>
              </a:tr>
              <a:tr h="265183">
                <a:tc>
                  <a:txBody>
                    <a:bodyPr/>
                    <a:lstStyle/>
                    <a:p>
                      <a:pPr algn="r" fontAlgn="b"/>
                      <a:r>
                        <a:rPr lang="en-US" sz="1100" dirty="0"/>
                        <a:t>960045</a:t>
                      </a:r>
                    </a:p>
                  </a:txBody>
                  <a:tcPr marL="9525" marR="9525" marT="9525" marB="0" anchor="b"/>
                </a:tc>
                <a:tc>
                  <a:txBody>
                    <a:bodyPr/>
                    <a:lstStyle/>
                    <a:p>
                      <a:pPr algn="l" fontAlgn="b"/>
                      <a:r>
                        <a:rPr lang="nb-NO" sz="1100" dirty="0"/>
                        <a:t>Split Rendering Media Service Enabler </a:t>
                      </a:r>
                    </a:p>
                  </a:txBody>
                  <a:tcPr marL="9525" marR="9525" marT="9525" marB="0" anchor="b"/>
                </a:tc>
                <a:tc>
                  <a:txBody>
                    <a:bodyPr/>
                    <a:lstStyle/>
                    <a:p>
                      <a:pPr algn="l" fontAlgn="b"/>
                      <a:r>
                        <a:rPr lang="en-US" sz="1100" dirty="0"/>
                        <a:t>SR_MSE</a:t>
                      </a:r>
                    </a:p>
                  </a:txBody>
                  <a:tcPr marL="9525" marR="9525" marT="9525" marB="0" anchor="b"/>
                </a:tc>
                <a:tc>
                  <a:txBody>
                    <a:bodyPr/>
                    <a:lstStyle/>
                    <a:p>
                      <a:pPr algn="r" fontAlgn="b"/>
                      <a:r>
                        <a:rPr lang="en-US" sz="1100" dirty="0"/>
                        <a:t>9/9/2023 </a:t>
                      </a:r>
                      <a:r>
                        <a:rPr lang="en-US" sz="1100" dirty="0">
                          <a:solidFill>
                            <a:srgbClr val="FF0000"/>
                          </a:solidFill>
                        </a:rPr>
                        <a:t>-&gt; 12/12/2023</a:t>
                      </a:r>
                    </a:p>
                  </a:txBody>
                  <a:tcPr marL="9525" marR="9525" marT="9525" marB="0" anchor="b"/>
                </a:tc>
                <a:tc>
                  <a:txBody>
                    <a:bodyPr/>
                    <a:lstStyle/>
                    <a:p>
                      <a:pPr algn="r" fontAlgn="b"/>
                      <a:r>
                        <a:rPr lang="en-US" sz="1100" dirty="0"/>
                        <a:t>15%</a:t>
                      </a:r>
                    </a:p>
                  </a:txBody>
                  <a:tcPr marL="9525" marR="9525" marT="9525" marB="0" anchor="b"/>
                </a:tc>
                <a:tc>
                  <a:txBody>
                    <a:bodyPr/>
                    <a:lstStyle/>
                    <a:p>
                      <a:pPr algn="l" fontAlgn="b"/>
                      <a:r>
                        <a:rPr lang="en-US" sz="1100" dirty="0">
                          <a:hlinkClick r:id="rId3"/>
                        </a:rPr>
                        <a:t>SP-220685</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25%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3663855747"/>
                  </a:ext>
                </a:extLst>
              </a:tr>
            </a:tbl>
          </a:graphicData>
        </a:graphic>
      </p:graphicFrame>
    </p:spTree>
    <p:extLst>
      <p:ext uri="{BB962C8B-B14F-4D97-AF65-F5344CB8AC3E}">
        <p14:creationId xmlns:p14="http://schemas.microsoft.com/office/powerpoint/2010/main" val="116786474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r>
              <a:rPr lang="en-US" altLang="en-US" sz="3200" dirty="0"/>
              <a:t>5G Real-time Transport Protocols (5G_RTP)</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35192"/>
            <a:ext cx="11068050" cy="3849723"/>
          </a:xfrm>
        </p:spPr>
        <p:txBody>
          <a:bodyPr/>
          <a:lstStyle/>
          <a:p>
            <a:pPr marL="287338" indent="-287338">
              <a:lnSpc>
                <a:spcPct val="93000"/>
              </a:lnSpc>
              <a:spcBef>
                <a:spcPct val="15000"/>
              </a:spcBef>
              <a:spcAft>
                <a:spcPct val="15000"/>
              </a:spcAft>
              <a:buSzPct val="100000"/>
              <a:buNone/>
              <a:tabLst>
                <a:tab pos="285750" algn="l"/>
              </a:tabLst>
              <a:defRPr/>
            </a:pPr>
            <a:r>
              <a:rPr lang="it-IT" altLang="zh-CN" sz="1400" dirty="0">
                <a:cs typeface="Arial" pitchFamily="34" charset="0"/>
              </a:rPr>
              <a:t>Rapporteur: Igor Curcio, Nokia Corporation, </a:t>
            </a:r>
            <a:r>
              <a:rPr lang="it-IT" altLang="zh-CN" sz="1400" dirty="0">
                <a:cs typeface="Arial" pitchFamily="34" charset="0"/>
                <a:hlinkClick r:id="rId2"/>
              </a:rPr>
              <a:t>igor.curcio@nokia.com</a:t>
            </a:r>
            <a:endParaRPr lang="it-IT"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it-IT" altLang="zh-CN" sz="14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400" b="1" u="sng" dirty="0">
                <a:cs typeface="Arial" pitchFamily="34" charset="0"/>
              </a:rPr>
              <a:t>Progress since SA4#122</a:t>
            </a:r>
            <a:endParaRPr lang="en-GB" sz="1400" u="sng" dirty="0">
              <a:cs typeface="Arial" pitchFamily="34" charset="0"/>
            </a:endParaRP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What happened during the </a:t>
            </a:r>
            <a:r>
              <a:rPr lang="en-US" altLang="zh-CN" sz="1400" dirty="0" err="1">
                <a:cs typeface="Arial" pitchFamily="34" charset="0"/>
              </a:rPr>
              <a:t>Adhoc</a:t>
            </a:r>
            <a:r>
              <a:rPr lang="en-US" altLang="zh-CN" sz="14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Document S4aR230057 was agreed and it included some general guidelines and principles for the design of the RTP Header extension for PDU Sets</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Document S4aR2300062 was agreed and it included some deeper observations about PDU sets packet fields.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Continue to work on RTP Header Extension for PDU sets finalizing the packet structure first (by the end of May) to be communicated to SA2, and then continue to work on the details (semantics, guidelines on how a UE could fill the fields and how the network could interpret them in order to optimize resources).</a:t>
            </a:r>
          </a:p>
          <a:p>
            <a:pPr marL="287338" lvl="0" indent="-287338" fontAlgn="base">
              <a:lnSpc>
                <a:spcPct val="93000"/>
              </a:lnSpc>
              <a:spcBef>
                <a:spcPct val="15000"/>
              </a:spcBef>
              <a:spcAft>
                <a:spcPct val="15000"/>
              </a:spcAft>
              <a:buSzPct val="100000"/>
              <a:tabLst>
                <a:tab pos="285750" algn="l"/>
              </a:tabLst>
              <a:defRPr/>
            </a:pPr>
            <a:r>
              <a:rPr lang="en-US" altLang="zh-CN" sz="14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dirty="0">
                <a:cs typeface="Arial" pitchFamily="34" charset="0"/>
              </a:rPr>
              <a:t>There have been several contributions on RTP Header Extension for PSU Sets. These can be clustered to three topics. The idea is to reach agreement through merging of different proposals in offline meetings in order to save time.</a:t>
            </a:r>
          </a:p>
          <a:p>
            <a:pPr marL="0" indent="0">
              <a:lnSpc>
                <a:spcPct val="93000"/>
              </a:lnSpc>
              <a:spcBef>
                <a:spcPct val="15000"/>
              </a:spcBef>
              <a:spcAft>
                <a:spcPct val="15000"/>
              </a:spcAft>
              <a:buSzPct val="100000"/>
              <a:buNone/>
              <a:tabLst>
                <a:tab pos="285750" algn="l"/>
              </a:tabLst>
              <a:defRPr/>
            </a:pP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endParaRPr lang="en-US" altLang="en-US" sz="1300" dirty="0">
              <a:cs typeface="Arial" panose="020B0604020202020204" pitchFamily="34" charset="0"/>
            </a:endParaRPr>
          </a:p>
        </p:txBody>
      </p:sp>
      <p:graphicFrame>
        <p:nvGraphicFramePr>
          <p:cNvPr id="4" name="Table 3">
            <a:extLst>
              <a:ext uri="{FF2B5EF4-FFF2-40B4-BE49-F238E27FC236}">
                <a16:creationId xmlns:a16="http://schemas.microsoft.com/office/drawing/2014/main" id="{CBD25676-08B5-42FF-8CDB-D4AA465BF64F}"/>
              </a:ext>
            </a:extLst>
          </p:cNvPr>
          <p:cNvGraphicFramePr>
            <a:graphicFrameLocks noGrp="1"/>
          </p:cNvGraphicFramePr>
          <p:nvPr>
            <p:extLst>
              <p:ext uri="{D42A27DB-BD31-4B8C-83A1-F6EECF244321}">
                <p14:modId xmlns:p14="http://schemas.microsoft.com/office/powerpoint/2010/main" val="2329116750"/>
              </p:ext>
            </p:extLst>
          </p:nvPr>
        </p:nvGraphicFramePr>
        <p:xfrm>
          <a:off x="647700" y="1454150"/>
          <a:ext cx="10084901" cy="663702"/>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70409629"/>
                    </a:ext>
                  </a:extLst>
                </a:gridCol>
                <a:gridCol w="3844407">
                  <a:extLst>
                    <a:ext uri="{9D8B030D-6E8A-4147-A177-3AD203B41FA5}">
                      <a16:colId xmlns:a16="http://schemas.microsoft.com/office/drawing/2014/main" val="1274809605"/>
                    </a:ext>
                  </a:extLst>
                </a:gridCol>
                <a:gridCol w="1095473">
                  <a:extLst>
                    <a:ext uri="{9D8B030D-6E8A-4147-A177-3AD203B41FA5}">
                      <a16:colId xmlns:a16="http://schemas.microsoft.com/office/drawing/2014/main" val="3687245956"/>
                    </a:ext>
                  </a:extLst>
                </a:gridCol>
                <a:gridCol w="807092">
                  <a:extLst>
                    <a:ext uri="{9D8B030D-6E8A-4147-A177-3AD203B41FA5}">
                      <a16:colId xmlns:a16="http://schemas.microsoft.com/office/drawing/2014/main" val="1833922680"/>
                    </a:ext>
                  </a:extLst>
                </a:gridCol>
                <a:gridCol w="551732">
                  <a:extLst>
                    <a:ext uri="{9D8B030D-6E8A-4147-A177-3AD203B41FA5}">
                      <a16:colId xmlns:a16="http://schemas.microsoft.com/office/drawing/2014/main" val="414198531"/>
                    </a:ext>
                  </a:extLst>
                </a:gridCol>
                <a:gridCol w="643064">
                  <a:extLst>
                    <a:ext uri="{9D8B030D-6E8A-4147-A177-3AD203B41FA5}">
                      <a16:colId xmlns:a16="http://schemas.microsoft.com/office/drawing/2014/main" val="2250972029"/>
                    </a:ext>
                  </a:extLst>
                </a:gridCol>
                <a:gridCol w="643064">
                  <a:extLst>
                    <a:ext uri="{9D8B030D-6E8A-4147-A177-3AD203B41FA5}">
                      <a16:colId xmlns:a16="http://schemas.microsoft.com/office/drawing/2014/main" val="2005104815"/>
                    </a:ext>
                  </a:extLst>
                </a:gridCol>
                <a:gridCol w="1898167">
                  <a:extLst>
                    <a:ext uri="{9D8B030D-6E8A-4147-A177-3AD203B41FA5}">
                      <a16:colId xmlns:a16="http://schemas.microsoft.com/office/drawing/2014/main" val="2754523379"/>
                    </a:ext>
                  </a:extLst>
                </a:gridCol>
              </a:tblGrid>
              <a:tr h="296861">
                <a:tc>
                  <a:txBody>
                    <a:bodyPr/>
                    <a:lstStyle/>
                    <a:p>
                      <a:pPr algn="ctr">
                        <a:lnSpc>
                          <a:spcPct val="107000"/>
                        </a:lnSpc>
                        <a:spcAft>
                          <a:spcPts val="800"/>
                        </a:spcAft>
                      </a:pPr>
                      <a:r>
                        <a:rPr lang="en-GB" sz="1000" dirty="0"/>
                        <a:t>UID</a:t>
                      </a:r>
                    </a:p>
                  </a:txBody>
                  <a:tcPr marL="36001" marR="36001" marT="0" marB="0" anchor="ctr"/>
                </a:tc>
                <a:tc>
                  <a:txBody>
                    <a:bodyPr/>
                    <a:lstStyle/>
                    <a:p>
                      <a:pPr algn="ctr">
                        <a:lnSpc>
                          <a:spcPct val="107000"/>
                        </a:lnSpc>
                        <a:spcAft>
                          <a:spcPts val="800"/>
                        </a:spcAft>
                      </a:pPr>
                      <a:r>
                        <a:rPr lang="en-GB" sz="1000" dirty="0"/>
                        <a:t>Name</a:t>
                      </a:r>
                    </a:p>
                  </a:txBody>
                  <a:tcPr marL="36001" marR="36001" marT="0" marB="0" anchor="ctr"/>
                </a:tc>
                <a:tc>
                  <a:txBody>
                    <a:bodyPr/>
                    <a:lstStyle/>
                    <a:p>
                      <a:pPr algn="ctr">
                        <a:lnSpc>
                          <a:spcPct val="107000"/>
                        </a:lnSpc>
                        <a:spcAft>
                          <a:spcPts val="800"/>
                        </a:spcAft>
                      </a:pPr>
                      <a:r>
                        <a:rPr lang="en-GB" sz="1000" dirty="0"/>
                        <a:t>Acronym</a:t>
                      </a:r>
                    </a:p>
                  </a:txBody>
                  <a:tcPr marL="36001" marR="36001" marT="0" marB="0" anchor="ctr"/>
                </a:tc>
                <a:tc>
                  <a:txBody>
                    <a:bodyPr/>
                    <a:lstStyle/>
                    <a:p>
                      <a:pPr algn="ctr">
                        <a:lnSpc>
                          <a:spcPct val="107000"/>
                        </a:lnSpc>
                        <a:spcAft>
                          <a:spcPts val="800"/>
                        </a:spcAft>
                      </a:pPr>
                      <a:r>
                        <a:rPr lang="en-GB" sz="1000" dirty="0"/>
                        <a:t>Target (mm/</a:t>
                      </a:r>
                      <a:r>
                        <a:rPr lang="en-GB" sz="1000" dirty="0" err="1"/>
                        <a:t>yyyy</a:t>
                      </a:r>
                      <a:r>
                        <a:rPr lang="en-GB" sz="1000" dirty="0"/>
                        <a:t>)</a:t>
                      </a:r>
                    </a:p>
                  </a:txBody>
                  <a:tcPr marL="36001" marR="36001" marT="0" marB="0" anchor="ctr"/>
                </a:tc>
                <a:tc>
                  <a:txBody>
                    <a:bodyPr/>
                    <a:lstStyle/>
                    <a:p>
                      <a:pPr algn="ctr">
                        <a:lnSpc>
                          <a:spcPct val="107000"/>
                        </a:lnSpc>
                        <a:spcAft>
                          <a:spcPts val="800"/>
                        </a:spcAft>
                      </a:pPr>
                      <a:r>
                        <a:rPr lang="en-GB" sz="1000" dirty="0"/>
                        <a:t>Old %</a:t>
                      </a:r>
                    </a:p>
                  </a:txBody>
                  <a:tcPr marL="36001" marR="36001"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endParaRPr>
                    </a:p>
                  </a:txBody>
                  <a:tcPr marL="36001" marR="36001" marT="0" marB="0" anchor="ctr"/>
                </a:tc>
                <a:tc>
                  <a:txBody>
                    <a:bodyPr/>
                    <a:lstStyle/>
                    <a:p>
                      <a:pPr algn="ctr">
                        <a:lnSpc>
                          <a:spcPct val="107000"/>
                        </a:lnSpc>
                        <a:spcAft>
                          <a:spcPts val="800"/>
                        </a:spcAft>
                      </a:pPr>
                      <a:r>
                        <a:rPr lang="en-GB" sz="1000" dirty="0">
                          <a:solidFill>
                            <a:srgbClr val="FF0000"/>
                          </a:solidFill>
                        </a:rPr>
                        <a:t>New %</a:t>
                      </a:r>
                      <a:endParaRPr lang="en-GB" sz="10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000" dirty="0">
                          <a:solidFill>
                            <a:srgbClr val="FF0000"/>
                          </a:solidFill>
                        </a:rPr>
                        <a:t>Change or comment</a:t>
                      </a:r>
                    </a:p>
                  </a:txBody>
                  <a:tcPr marL="36001" marR="36001" marT="0" marB="0" anchor="ctr"/>
                </a:tc>
                <a:extLst>
                  <a:ext uri="{0D108BD9-81ED-4DB2-BD59-A6C34878D82A}">
                    <a16:rowId xmlns:a16="http://schemas.microsoft.com/office/drawing/2014/main" val="437025658"/>
                  </a:ext>
                </a:extLst>
              </a:tr>
              <a:tr h="265183">
                <a:tc>
                  <a:txBody>
                    <a:bodyPr/>
                    <a:lstStyle/>
                    <a:p>
                      <a:pPr algn="r" fontAlgn="b"/>
                      <a:r>
                        <a:rPr lang="en-US" sz="1100" dirty="0"/>
                        <a:t>960046</a:t>
                      </a:r>
                    </a:p>
                  </a:txBody>
                  <a:tcPr marL="9525" marR="9525" marT="9525" marB="0" anchor="b"/>
                </a:tc>
                <a:tc>
                  <a:txBody>
                    <a:bodyPr/>
                    <a:lstStyle/>
                    <a:p>
                      <a:pPr algn="l" fontAlgn="b"/>
                      <a:r>
                        <a:rPr lang="en-US" sz="1100" dirty="0"/>
                        <a:t>Real-time Transport Protocol Configurations </a:t>
                      </a:r>
                    </a:p>
                  </a:txBody>
                  <a:tcPr marL="9525" marR="9525" marT="9525" marB="0" anchor="b"/>
                </a:tc>
                <a:tc>
                  <a:txBody>
                    <a:bodyPr/>
                    <a:lstStyle/>
                    <a:p>
                      <a:pPr algn="l" fontAlgn="b"/>
                      <a:r>
                        <a:rPr lang="en-US" sz="1100" dirty="0"/>
                        <a:t>5G_RTP</a:t>
                      </a:r>
                    </a:p>
                  </a:txBody>
                  <a:tcPr marL="9525" marR="9525" marT="9525" marB="0" anchor="b"/>
                </a:tc>
                <a:tc>
                  <a:txBody>
                    <a:bodyPr/>
                    <a:lstStyle/>
                    <a:p>
                      <a:pPr algn="r" fontAlgn="b"/>
                      <a:r>
                        <a:rPr lang="en-US" sz="1100" dirty="0"/>
                        <a:t>6/6/2023 </a:t>
                      </a:r>
                      <a:r>
                        <a:rPr lang="en-US" sz="1100" dirty="0">
                          <a:solidFill>
                            <a:srgbClr val="FF0000"/>
                          </a:solidFill>
                        </a:rPr>
                        <a:t>-&gt; 12/12/2023</a:t>
                      </a:r>
                    </a:p>
                  </a:txBody>
                  <a:tcPr marL="9525" marR="9525" marT="9525" marB="0" anchor="b"/>
                </a:tc>
                <a:tc>
                  <a:txBody>
                    <a:bodyPr/>
                    <a:lstStyle/>
                    <a:p>
                      <a:pPr algn="r" fontAlgn="b"/>
                      <a:r>
                        <a:rPr lang="en-US" sz="1100" dirty="0"/>
                        <a:t>7%</a:t>
                      </a:r>
                    </a:p>
                  </a:txBody>
                  <a:tcPr marL="9525" marR="9525" marT="9525" marB="0" anchor="b"/>
                </a:tc>
                <a:tc>
                  <a:txBody>
                    <a:bodyPr/>
                    <a:lstStyle/>
                    <a:p>
                      <a:pPr algn="l" fontAlgn="b"/>
                      <a:r>
                        <a:rPr lang="en-US" sz="1100" dirty="0">
                          <a:hlinkClick r:id="rId3"/>
                        </a:rPr>
                        <a:t>SP-220613</a:t>
                      </a:r>
                      <a:endParaRPr lang="en-US" sz="1100" dirty="0"/>
                    </a:p>
                  </a:txBody>
                  <a:tcPr marL="9525" marR="9525" marT="9525" marB="0" anchor="b"/>
                </a:tc>
                <a:tc>
                  <a:txBody>
                    <a:bodyPr/>
                    <a:lstStyle/>
                    <a:p>
                      <a:pPr algn="ctr">
                        <a:lnSpc>
                          <a:spcPct val="107000"/>
                        </a:lnSpc>
                        <a:spcAft>
                          <a:spcPts val="800"/>
                        </a:spcAft>
                      </a:pPr>
                      <a:r>
                        <a:rPr lang="en-GB" sz="1050" dirty="0">
                          <a:solidFill>
                            <a:srgbClr val="FF0000"/>
                          </a:solidFill>
                        </a:rPr>
                        <a:t>15%</a:t>
                      </a:r>
                    </a:p>
                  </a:txBody>
                  <a:tcPr marL="36001" marR="36001" marT="0" marB="0" anchor="ctr"/>
                </a:tc>
                <a:tc>
                  <a:txBody>
                    <a:bodyPr/>
                    <a:lstStyle/>
                    <a:p>
                      <a:pPr algn="ctr">
                        <a:lnSpc>
                          <a:spcPct val="107000"/>
                        </a:lnSpc>
                        <a:spcAft>
                          <a:spcPts val="800"/>
                        </a:spcAft>
                      </a:pPr>
                      <a:endParaRPr lang="en-GB" sz="1100" dirty="0">
                        <a:solidFill>
                          <a:srgbClr val="FF0000"/>
                        </a:solidFill>
                      </a:endParaRPr>
                    </a:p>
                  </a:txBody>
                  <a:tcPr marL="36001" marR="36001" marT="0" marB="0" anchor="ctr"/>
                </a:tc>
                <a:extLst>
                  <a:ext uri="{0D108BD9-81ED-4DB2-BD59-A6C34878D82A}">
                    <a16:rowId xmlns:a16="http://schemas.microsoft.com/office/drawing/2014/main" val="1614637289"/>
                  </a:ext>
                </a:extLst>
              </a:tr>
            </a:tbl>
          </a:graphicData>
        </a:graphic>
      </p:graphicFrame>
    </p:spTree>
    <p:extLst>
      <p:ext uri="{BB962C8B-B14F-4D97-AF65-F5344CB8AC3E}">
        <p14:creationId xmlns:p14="http://schemas.microsoft.com/office/powerpoint/2010/main" val="343997587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2.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3.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94358</TotalTime>
  <Words>4561</Words>
  <Application>Microsoft Office PowerPoint</Application>
  <PresentationFormat>Widescreen</PresentationFormat>
  <Paragraphs>797</Paragraphs>
  <Slides>24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Arial</vt:lpstr>
      <vt:lpstr>Arial </vt:lpstr>
      <vt:lpstr>Calibri</vt:lpstr>
      <vt:lpstr>Times New Roman</vt:lpstr>
      <vt:lpstr>Office Theme</vt:lpstr>
      <vt:lpstr>    SA4 Work and Study Items Status at the start of SA4#123-e    </vt:lpstr>
      <vt:lpstr>Outline</vt:lpstr>
      <vt:lpstr>Overview of work progress  Rel-18 Work Items</vt:lpstr>
      <vt:lpstr>Immersive Real-time Communication for WebRTC (iRTCW)</vt:lpstr>
      <vt:lpstr>Media Capabilities for Augmented Reality (MeCAR)</vt:lpstr>
      <vt:lpstr>IMS-based AR Conversational Services (IBACS)</vt:lpstr>
      <vt:lpstr>Generic architecture for Real-Time and AR/MR media (GA4RTAR)</vt:lpstr>
      <vt:lpstr>Split Rendering Media Service Enabler (SR_MSE)</vt:lpstr>
      <vt:lpstr>5G Real-time Transport Protocols (5G_RTP)</vt:lpstr>
      <vt:lpstr>Terminal Audio quality performance and Test methods for Immersive Audio Services (ATIAS)</vt:lpstr>
      <vt:lpstr>EVS Codec Extension for Immersive Voice and Audio Services (IVAS_Codec)</vt:lpstr>
      <vt:lpstr>Enhancements to UE Testing (eUET)</vt:lpstr>
      <vt:lpstr>5G Media Streaming Architecture Phase2 (5GMS_Ph2)</vt:lpstr>
      <vt:lpstr>Enhanced Multiparty RTT  (MP_RTT)</vt:lpstr>
      <vt:lpstr>Overview of work progress  Study Items</vt:lpstr>
      <vt:lpstr>Feasibility Study on Typical Traffic Characteristics for XR Services and other Media (FS_XRTraffic)</vt:lpstr>
      <vt:lpstr>Feasibility Study on Artificial Intelligence (AI) and Machine Learning (ML) for Media (FS_AI4Media)</vt:lpstr>
      <vt:lpstr>Study on Media Streaming aspects of Network Slicing Phase 2 (FS_MS_NS_Ph2)</vt:lpstr>
      <vt:lpstr>Feasibility Study on the enhancements for immersive Real-time Communication for WebRTC (FS_eiRTCW)</vt:lpstr>
      <vt:lpstr>Feasibility Study on Smartly Tethering AR Glasses (FS_SmarTAR)</vt:lpstr>
      <vt:lpstr>Feasibility Study on AR and MR QoE Metrics (FS_ARMRQoE)</vt:lpstr>
      <vt:lpstr>Study on Diverse audio Capturing system for End-user Devices (FS_DaCED)</vt:lpstr>
      <vt:lpstr>New Work Item(s)</vt:lpstr>
      <vt:lpstr>Immersive Audio for Split Rendering Scenarios (ISAR)</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Gabin, Frederic</cp:lastModifiedBy>
  <cp:revision>2877</cp:revision>
  <cp:lastPrinted>2016-09-13T11:31:59Z</cp:lastPrinted>
  <dcterms:created xsi:type="dcterms:W3CDTF">2008-08-30T09:32:10Z</dcterms:created>
  <dcterms:modified xsi:type="dcterms:W3CDTF">2023-04-20T15:50:06Z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