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604" r:id="rId5"/>
    <p:sldId id="609" r:id="rId6"/>
    <p:sldId id="595" r:id="rId7"/>
    <p:sldId id="614" r:id="rId8"/>
    <p:sldId id="615" r:id="rId9"/>
    <p:sldId id="608" r:id="rId10"/>
    <p:sldId id="616" r:id="rId11"/>
    <p:sldId id="605" r:id="rId12"/>
    <p:sldId id="606" r:id="rId13"/>
    <p:sldId id="607" r:id="rId14"/>
    <p:sldId id="600" r:id="rId15"/>
    <p:sldId id="61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-Luc Champel" initials="MC" lastIdx="1" clrIdx="0">
    <p:extLst>
      <p:ext uri="{19B8F6BF-5375-455C-9EA6-DF929625EA0E}">
        <p15:presenceInfo xmlns:p15="http://schemas.microsoft.com/office/powerpoint/2012/main" userId="58b50b414dcfee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53"/>
    <a:srgbClr val="FF9147"/>
    <a:srgbClr val="FFC39B"/>
    <a:srgbClr val="FFEBDD"/>
    <a:srgbClr val="FFDCC5"/>
    <a:srgbClr val="FFD5B9"/>
    <a:srgbClr val="FFEDE1"/>
    <a:srgbClr val="FFDAC1"/>
    <a:srgbClr val="FFD2B3"/>
    <a:srgbClr val="FFB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4570B-1FB2-4FE1-8395-6EEAC5F6D285}" v="2" dt="2022-08-22T15:09:34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Thomas" userId="0534efac-6efc-4f66-a6a4-069aefeb2589" providerId="ADAL" clId="{9654570B-1FB2-4FE1-8395-6EEAC5F6D285}"/>
    <pc:docChg chg="modSld sldOrd">
      <pc:chgData name="Emmanuel Thomas" userId="0534efac-6efc-4f66-a6a4-069aefeb2589" providerId="ADAL" clId="{9654570B-1FB2-4FE1-8395-6EEAC5F6D285}" dt="2022-08-22T15:09:34.172" v="3"/>
      <pc:docMkLst>
        <pc:docMk/>
      </pc:docMkLst>
      <pc:sldChg chg="ord">
        <pc:chgData name="Emmanuel Thomas" userId="0534efac-6efc-4f66-a6a4-069aefeb2589" providerId="ADAL" clId="{9654570B-1FB2-4FE1-8395-6EEAC5F6D285}" dt="2022-08-22T15:09:34.172" v="3"/>
        <pc:sldMkLst>
          <pc:docMk/>
          <pc:sldMk cId="3137086238" sldId="605"/>
        </pc:sldMkLst>
      </pc:sldChg>
      <pc:sldChg chg="ord">
        <pc:chgData name="Emmanuel Thomas" userId="0534efac-6efc-4f66-a6a4-069aefeb2589" providerId="ADAL" clId="{9654570B-1FB2-4FE1-8395-6EEAC5F6D285}" dt="2022-08-22T15:09:33.085" v="1"/>
        <pc:sldMkLst>
          <pc:docMk/>
          <pc:sldMk cId="3820731360" sldId="616"/>
        </pc:sldMkLst>
      </pc:sldChg>
    </pc:docChg>
  </pc:docChgLst>
  <pc:docChgLst>
    <pc:chgData name="Emmanouil Potetsianakis" userId="51cf899e-be3a-407a-923d-fc0400822717" providerId="ADAL" clId="{B588A0C0-1CF7-4F1B-99D4-E99DC307FD3A}"/>
    <pc:docChg chg="custSel addSld modSld">
      <pc:chgData name="Emmanouil Potetsianakis" userId="51cf899e-be3a-407a-923d-fc0400822717" providerId="ADAL" clId="{B588A0C0-1CF7-4F1B-99D4-E99DC307FD3A}" dt="2022-08-22T14:46:37.074" v="352" actId="20577"/>
      <pc:docMkLst>
        <pc:docMk/>
      </pc:docMkLst>
      <pc:sldChg chg="addSp delSp modSp mod">
        <pc:chgData name="Emmanouil Potetsianakis" userId="51cf899e-be3a-407a-923d-fc0400822717" providerId="ADAL" clId="{B588A0C0-1CF7-4F1B-99D4-E99DC307FD3A}" dt="2022-08-22T14:46:37.074" v="352" actId="20577"/>
        <pc:sldMkLst>
          <pc:docMk/>
          <pc:sldMk cId="3137086238" sldId="605"/>
        </pc:sldMkLst>
        <pc:spChg chg="mod">
          <ac:chgData name="Emmanouil Potetsianakis" userId="51cf899e-be3a-407a-923d-fc0400822717" providerId="ADAL" clId="{B588A0C0-1CF7-4F1B-99D4-E99DC307FD3A}" dt="2022-08-22T14:46:37.074" v="352" actId="20577"/>
          <ac:spMkLst>
            <pc:docMk/>
            <pc:sldMk cId="3137086238" sldId="605"/>
            <ac:spMk id="2" creationId="{7A8768A2-92F9-4C94-B4BE-8A5223E250F8}"/>
          </ac:spMkLst>
        </pc:spChg>
        <pc:spChg chg="add mod">
          <ac:chgData name="Emmanouil Potetsianakis" userId="51cf899e-be3a-407a-923d-fc0400822717" providerId="ADAL" clId="{B588A0C0-1CF7-4F1B-99D4-E99DC307FD3A}" dt="2022-08-22T14:46:27.186" v="351" actId="20577"/>
          <ac:spMkLst>
            <pc:docMk/>
            <pc:sldMk cId="3137086238" sldId="605"/>
            <ac:spMk id="7" creationId="{63C6330D-736C-44AC-B9B9-CB86834FB201}"/>
          </ac:spMkLst>
        </pc:spChg>
        <pc:picChg chg="add del mod">
          <ac:chgData name="Emmanouil Potetsianakis" userId="51cf899e-be3a-407a-923d-fc0400822717" providerId="ADAL" clId="{B588A0C0-1CF7-4F1B-99D4-E99DC307FD3A}" dt="2022-08-22T14:43:14.034" v="288" actId="478"/>
          <ac:picMkLst>
            <pc:docMk/>
            <pc:sldMk cId="3137086238" sldId="605"/>
            <ac:picMk id="10" creationId="{B3AF3055-B2BA-4387-BA13-3FE3A33EC66C}"/>
          </ac:picMkLst>
        </pc:picChg>
      </pc:sldChg>
      <pc:sldChg chg="modSp mod">
        <pc:chgData name="Emmanouil Potetsianakis" userId="51cf899e-be3a-407a-923d-fc0400822717" providerId="ADAL" clId="{B588A0C0-1CF7-4F1B-99D4-E99DC307FD3A}" dt="2022-08-22T14:43:36.723" v="297" actId="20577"/>
        <pc:sldMkLst>
          <pc:docMk/>
          <pc:sldMk cId="3971555091" sldId="606"/>
        </pc:sldMkLst>
        <pc:spChg chg="mod">
          <ac:chgData name="Emmanouil Potetsianakis" userId="51cf899e-be3a-407a-923d-fc0400822717" providerId="ADAL" clId="{B588A0C0-1CF7-4F1B-99D4-E99DC307FD3A}" dt="2022-08-22T14:43:36.723" v="297" actId="20577"/>
          <ac:spMkLst>
            <pc:docMk/>
            <pc:sldMk cId="3971555091" sldId="606"/>
            <ac:spMk id="2" creationId="{7A8768A2-92F9-4C94-B4BE-8A5223E250F8}"/>
          </ac:spMkLst>
        </pc:spChg>
      </pc:sldChg>
      <pc:sldChg chg="modSp mod">
        <pc:chgData name="Emmanouil Potetsianakis" userId="51cf899e-be3a-407a-923d-fc0400822717" providerId="ADAL" clId="{B588A0C0-1CF7-4F1B-99D4-E99DC307FD3A}" dt="2022-08-22T14:43:46.338" v="306" actId="20577"/>
        <pc:sldMkLst>
          <pc:docMk/>
          <pc:sldMk cId="4215987326" sldId="607"/>
        </pc:sldMkLst>
        <pc:spChg chg="mod">
          <ac:chgData name="Emmanouil Potetsianakis" userId="51cf899e-be3a-407a-923d-fc0400822717" providerId="ADAL" clId="{B588A0C0-1CF7-4F1B-99D4-E99DC307FD3A}" dt="2022-08-22T14:43:46.338" v="306" actId="20577"/>
          <ac:spMkLst>
            <pc:docMk/>
            <pc:sldMk cId="4215987326" sldId="607"/>
            <ac:spMk id="2" creationId="{7A8768A2-92F9-4C94-B4BE-8A5223E250F8}"/>
          </ac:spMkLst>
        </pc:spChg>
      </pc:sldChg>
      <pc:sldChg chg="addSp delSp modSp add mod">
        <pc:chgData name="Emmanouil Potetsianakis" userId="51cf899e-be3a-407a-923d-fc0400822717" providerId="ADAL" clId="{B588A0C0-1CF7-4F1B-99D4-E99DC307FD3A}" dt="2022-08-22T14:41:15.690" v="143" actId="20577"/>
        <pc:sldMkLst>
          <pc:docMk/>
          <pc:sldMk cId="3820731360" sldId="616"/>
        </pc:sldMkLst>
        <pc:spChg chg="mod">
          <ac:chgData name="Emmanouil Potetsianakis" userId="51cf899e-be3a-407a-923d-fc0400822717" providerId="ADAL" clId="{B588A0C0-1CF7-4F1B-99D4-E99DC307FD3A}" dt="2022-08-22T14:39:21.331" v="7" actId="20577"/>
          <ac:spMkLst>
            <pc:docMk/>
            <pc:sldMk cId="3820731360" sldId="616"/>
            <ac:spMk id="2" creationId="{7A8768A2-92F9-4C94-B4BE-8A5223E250F8}"/>
          </ac:spMkLst>
        </pc:spChg>
        <pc:spChg chg="add mod">
          <ac:chgData name="Emmanouil Potetsianakis" userId="51cf899e-be3a-407a-923d-fc0400822717" providerId="ADAL" clId="{B588A0C0-1CF7-4F1B-99D4-E99DC307FD3A}" dt="2022-08-22T14:41:15.690" v="143" actId="20577"/>
          <ac:spMkLst>
            <pc:docMk/>
            <pc:sldMk cId="3820731360" sldId="616"/>
            <ac:spMk id="10" creationId="{49D5053A-9C0D-4416-AA68-20348C2F6C27}"/>
          </ac:spMkLst>
        </pc:spChg>
        <pc:graphicFrameChg chg="del">
          <ac:chgData name="Emmanouil Potetsianakis" userId="51cf899e-be3a-407a-923d-fc0400822717" providerId="ADAL" clId="{B588A0C0-1CF7-4F1B-99D4-E99DC307FD3A}" dt="2022-08-22T14:39:33.155" v="9" actId="478"/>
          <ac:graphicFrameMkLst>
            <pc:docMk/>
            <pc:sldMk cId="3820731360" sldId="616"/>
            <ac:graphicFrameMk id="9" creationId="{FE152367-A8E1-4B58-9423-AA6649CA6272}"/>
          </ac:graphicFrameMkLst>
        </pc:graphicFrameChg>
        <pc:picChg chg="add mod">
          <ac:chgData name="Emmanouil Potetsianakis" userId="51cf899e-be3a-407a-923d-fc0400822717" providerId="ADAL" clId="{B588A0C0-1CF7-4F1B-99D4-E99DC307FD3A}" dt="2022-08-22T14:39:47.586" v="11" actId="14100"/>
          <ac:picMkLst>
            <pc:docMk/>
            <pc:sldMk cId="3820731360" sldId="616"/>
            <ac:picMk id="7" creationId="{9279BB17-FD58-4F1C-85EB-EC516305C58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9D5B87-F48F-467D-8316-6F67632ED6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BCF97-9189-4C05-9F87-23A3F2332C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3602-E4F2-40AA-BB5D-2B017FE547C4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E993E-D230-4635-BE24-A7C7940B68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85808-49E4-4ED9-B30D-F66439F47A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DAE8A-BC92-4234-8B39-F27B914E4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3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3DE37-79BB-4896-9BB5-53AB977D136D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CCA36-1B41-459C-B9D9-F4E1156B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gradFill flip="none" rotWithShape="1">
          <a:gsLst>
            <a:gs pos="61000">
              <a:srgbClr val="FFB685">
                <a:alpha val="75000"/>
              </a:srgbClr>
            </a:gs>
            <a:gs pos="38000">
              <a:srgbClr val="FFDCC5">
                <a:alpha val="40000"/>
              </a:srgbClr>
            </a:gs>
            <a:gs pos="0">
              <a:schemeClr val="bg1"/>
            </a:gs>
            <a:gs pos="100000">
              <a:srgbClr val="FF761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799" y="2503554"/>
            <a:ext cx="10058400" cy="1850891"/>
          </a:xfrm>
        </p:spPr>
        <p:txBody>
          <a:bodyPr anchor="ctr">
            <a:normAutofit/>
          </a:bodyPr>
          <a:lstStyle>
            <a:lvl1pPr algn="ctr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3575" y="4949911"/>
            <a:ext cx="7404847" cy="1149675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3200" i="0" cap="all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C238DDC1-55F6-44F2-9279-4D27C5211E97}"/>
              </a:ext>
            </a:extLst>
          </p:cNvPr>
          <p:cNvSpPr/>
          <p:nvPr userDrawn="1"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761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27274D0-C478-4DB6-B14C-4ABA0801F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90" y="336457"/>
            <a:ext cx="1397220" cy="171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矩形 16">
            <a:extLst>
              <a:ext uri="{FF2B5EF4-FFF2-40B4-BE49-F238E27FC236}">
                <a16:creationId xmlns:a16="http://schemas.microsoft.com/office/drawing/2014/main" id="{143429F2-D541-43C9-9B6C-A48577D2C57B}"/>
              </a:ext>
            </a:extLst>
          </p:cNvPr>
          <p:cNvSpPr/>
          <p:nvPr userDrawn="1"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863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幻灯片编号">
            <a:extLst>
              <a:ext uri="{FF2B5EF4-FFF2-40B4-BE49-F238E27FC236}">
                <a16:creationId xmlns:a16="http://schemas.microsoft.com/office/drawing/2014/main" id="{BEC53EF5-6451-460A-8E8E-0CA5039EB98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E24205-50E2-4A05-ABCA-009EF8D05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26" y="98031"/>
            <a:ext cx="500352" cy="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6" y="116542"/>
            <a:ext cx="11030174" cy="722623"/>
          </a:xfrm>
        </p:spPr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22049"/>
            <a:ext cx="10058400" cy="5044280"/>
          </a:xfrm>
        </p:spPr>
        <p:txBody>
          <a:bodyPr/>
          <a:lstStyle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幻灯片编号">
            <a:extLst>
              <a:ext uri="{FF2B5EF4-FFF2-40B4-BE49-F238E27FC236}">
                <a16:creationId xmlns:a16="http://schemas.microsoft.com/office/drawing/2014/main" id="{8EAC6922-795E-4BB6-9976-CA3B373D92F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1508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gradFill>
          <a:gsLst>
            <a:gs pos="46000">
              <a:srgbClr val="FFEBDD"/>
            </a:gs>
            <a:gs pos="0">
              <a:schemeClr val="bg1"/>
            </a:gs>
            <a:gs pos="100000">
              <a:srgbClr val="FF9953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8" y="422609"/>
            <a:ext cx="10870603" cy="1629225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931" y="2275444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72931" y="2164976"/>
            <a:ext cx="1087060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16">
            <a:extLst>
              <a:ext uri="{FF2B5EF4-FFF2-40B4-BE49-F238E27FC236}">
                <a16:creationId xmlns:a16="http://schemas.microsoft.com/office/drawing/2014/main" id="{6214F692-E04F-45DC-A997-ECBB4ECD6FDB}"/>
              </a:ext>
            </a:extLst>
          </p:cNvPr>
          <p:cNvSpPr/>
          <p:nvPr userDrawn="1"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863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660E38D-5E03-4FF1-A608-F304CACBF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26" y="98031"/>
            <a:ext cx="500352" cy="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6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40659" y="1187865"/>
            <a:ext cx="5694380" cy="4681229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2pPr>
            <a:lvl3pPr>
              <a:defRPr>
                <a:ea typeface="Arial Unicode MS" panose="020B0604020202020204"/>
              </a:defRPr>
            </a:lvl3pPr>
            <a:lvl4pPr>
              <a:defRPr>
                <a:ea typeface="Arial Unicode MS" panose="020B0604020202020204"/>
              </a:defRPr>
            </a:lvl4pPr>
            <a:lvl5pPr>
              <a:defRPr>
                <a:ea typeface="Arial Unicode MS" panose="020B0604020202020204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187866"/>
            <a:ext cx="5633421" cy="4681230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2pPr>
            <a:lvl3pPr>
              <a:defRPr>
                <a:ea typeface="Arial Unicode MS" panose="020B0604020202020204"/>
              </a:defRPr>
            </a:lvl3pPr>
            <a:lvl4pPr>
              <a:defRPr>
                <a:ea typeface="Arial Unicode MS" panose="020B0604020202020204"/>
              </a:defRPr>
            </a:lvl4pPr>
            <a:lvl5pPr>
              <a:defRPr>
                <a:ea typeface="Arial Unicode MS" panose="020B0604020202020204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96856" y="116545"/>
            <a:ext cx="10058400" cy="71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幻灯片编号">
            <a:extLst>
              <a:ext uri="{FF2B5EF4-FFF2-40B4-BE49-F238E27FC236}">
                <a16:creationId xmlns:a16="http://schemas.microsoft.com/office/drawing/2014/main" id="{ABAE451F-BE1F-434F-8FDE-BB1DB04FA6C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78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4353"/>
            <a:ext cx="5577840" cy="75303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9788"/>
            <a:ext cx="5577840" cy="3620746"/>
          </a:xfrm>
        </p:spPr>
        <p:txBody>
          <a:bodyPr/>
          <a:lstStyle>
            <a:lvl1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1pPr>
            <a:lvl2pPr>
              <a:defRPr>
                <a:ea typeface="Arial Unicode MS" panose="020B0604020202020204"/>
              </a:defRPr>
            </a:lvl2pPr>
            <a:lvl3pPr>
              <a:defRPr>
                <a:ea typeface="Arial Unicode MS" panose="020B0604020202020204"/>
              </a:defRPr>
            </a:lvl3pPr>
            <a:lvl4pPr>
              <a:defRPr>
                <a:ea typeface="Arial Unicode MS" panose="020B0604020202020204"/>
              </a:defRPr>
            </a:lvl4pPr>
            <a:lvl5pPr>
              <a:defRPr>
                <a:ea typeface="Arial Unicode MS" panose="020B0604020202020204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34353"/>
            <a:ext cx="5669280" cy="75303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39788"/>
            <a:ext cx="5669280" cy="3620746"/>
          </a:xfrm>
        </p:spPr>
        <p:txBody>
          <a:bodyPr/>
          <a:lstStyle>
            <a:lvl1pPr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1pPr>
            <a:lvl2pPr>
              <a:defRPr>
                <a:ea typeface="Arial Unicode MS" panose="020B0604020202020204"/>
              </a:defRPr>
            </a:lvl2pPr>
            <a:lvl3pPr>
              <a:defRPr>
                <a:ea typeface="Arial Unicode MS" panose="020B0604020202020204"/>
              </a:defRPr>
            </a:lvl3pPr>
            <a:lvl4pPr>
              <a:defRPr>
                <a:ea typeface="Arial Unicode MS" panose="020B0604020202020204"/>
              </a:defRPr>
            </a:lvl4pPr>
            <a:lvl5pPr>
              <a:defRPr>
                <a:ea typeface="Arial Unicode MS" panose="020B0604020202020204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8BAC526-C427-4827-8229-E9C73333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6" y="116545"/>
            <a:ext cx="10058400" cy="71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2" name="幻灯片编号">
            <a:extLst>
              <a:ext uri="{FF2B5EF4-FFF2-40B4-BE49-F238E27FC236}">
                <a16:creationId xmlns:a16="http://schemas.microsoft.com/office/drawing/2014/main" id="{26F98CB0-EFCB-4CD4-A86C-C5706ED56359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4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6D51D2-C549-4579-B851-306D47A2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6" y="116545"/>
            <a:ext cx="10058400" cy="71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7" name="幻灯片编号">
            <a:extLst>
              <a:ext uri="{FF2B5EF4-FFF2-40B4-BE49-F238E27FC236}">
                <a16:creationId xmlns:a16="http://schemas.microsoft.com/office/drawing/2014/main" id="{C05F180D-37B7-4287-9D53-17C3B76F942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575175" y="6539258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74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6">
            <a:extLst>
              <a:ext uri="{FF2B5EF4-FFF2-40B4-BE49-F238E27FC236}">
                <a16:creationId xmlns:a16="http://schemas.microsoft.com/office/drawing/2014/main" id="{8381E0D2-9DE5-4F3B-99C9-F7D61449054D}"/>
              </a:ext>
            </a:extLst>
          </p:cNvPr>
          <p:cNvSpPr/>
          <p:nvPr userDrawn="1"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863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幻灯片编号">
            <a:extLst>
              <a:ext uri="{FF2B5EF4-FFF2-40B4-BE49-F238E27FC236}">
                <a16:creationId xmlns:a16="http://schemas.microsoft.com/office/drawing/2014/main" id="{471428E6-486D-415E-86E9-97B4CEB5276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766D7F-247F-4494-AD5A-9217EB136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26" y="98031"/>
            <a:ext cx="500352" cy="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16">
            <a:extLst>
              <a:ext uri="{FF2B5EF4-FFF2-40B4-BE49-F238E27FC236}">
                <a16:creationId xmlns:a16="http://schemas.microsoft.com/office/drawing/2014/main" id="{71B7A3D6-CB65-4C97-B8BE-E5872AF69941}"/>
              </a:ext>
            </a:extLst>
          </p:cNvPr>
          <p:cNvSpPr/>
          <p:nvPr userDrawn="1"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863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                                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BD5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/>
              </a:defRPr>
            </a:lvl2pPr>
            <a:lvl3pPr>
              <a:defRPr sz="2000">
                <a:ea typeface="Arial Unicode MS" panose="020B0604020202020204"/>
              </a:defRPr>
            </a:lvl3pPr>
            <a:lvl4pPr>
              <a:defRPr sz="1800">
                <a:ea typeface="Arial Unicode MS" panose="020B0604020202020204"/>
              </a:defRPr>
            </a:lvl4pPr>
            <a:lvl5pPr>
              <a:defRPr>
                <a:ea typeface="Arial Unicode MS" panose="020B0604020202020204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幻灯片编号">
            <a:extLst>
              <a:ext uri="{FF2B5EF4-FFF2-40B4-BE49-F238E27FC236}">
                <a16:creationId xmlns:a16="http://schemas.microsoft.com/office/drawing/2014/main" id="{3BA75596-6051-49F7-BA89-BDF42A355992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4B8E81-B3C3-4F18-B92F-5B702B54A2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26" y="98031"/>
            <a:ext cx="500352" cy="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6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72B0354-F662-4949-8154-16B0E141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6" y="116545"/>
            <a:ext cx="10058400" cy="71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8" name="幻灯片编号">
            <a:extLst>
              <a:ext uri="{FF2B5EF4-FFF2-40B4-BE49-F238E27FC236}">
                <a16:creationId xmlns:a16="http://schemas.microsoft.com/office/drawing/2014/main" id="{4581C19D-DF69-48CE-96AA-B58D9B3D62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0575175" y="6528500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2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914" y="34022"/>
            <a:ext cx="11275404" cy="728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35739"/>
            <a:ext cx="10058400" cy="47333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6596390"/>
            <a:ext cx="12192000" cy="261610"/>
          </a:xfrm>
          <a:prstGeom prst="rect">
            <a:avLst/>
          </a:prstGeom>
          <a:solidFill>
            <a:srgbClr val="FF8633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100" b="1" cap="all">
                <a:solidFill>
                  <a:prstClr val="black"/>
                </a:solidFill>
              </a:rPr>
              <a:t>小米集团技术委员会 </a:t>
            </a:r>
            <a:r>
              <a:rPr lang="en-US" altLang="zh-CN" sz="1100" b="1" cap="all">
                <a:solidFill>
                  <a:prstClr val="black"/>
                </a:solidFill>
              </a:rPr>
              <a:t>- </a:t>
            </a:r>
            <a:r>
              <a:rPr lang="zh-CN" altLang="en-US" sz="1100" b="1" cap="all">
                <a:solidFill>
                  <a:prstClr val="black"/>
                </a:solidFill>
              </a:rPr>
              <a:t>标准与新技术部  </a:t>
            </a:r>
            <a:r>
              <a:rPr kumimoji="0" lang="en-US" altLang="zh-CN" sz="11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Copyright 2021,  all rights reserved</a:t>
            </a:r>
            <a:endParaRPr kumimoji="0" lang="zh-CN" altLang="en-US" sz="1100" b="1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EF6486CC-A419-47DB-AE97-687783F97157}"/>
              </a:ext>
            </a:extLst>
          </p:cNvPr>
          <p:cNvCxnSpPr/>
          <p:nvPr userDrawn="1"/>
        </p:nvCxnSpPr>
        <p:spPr>
          <a:xfrm>
            <a:off x="0" y="797437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幻灯片编号">
            <a:extLst>
              <a:ext uri="{FF2B5EF4-FFF2-40B4-BE49-F238E27FC236}">
                <a16:creationId xmlns:a16="http://schemas.microsoft.com/office/drawing/2014/main" id="{AEF8560A-07C1-48B1-A51C-2CC6DC5A4F3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75175" y="6517742"/>
            <a:ext cx="1312025" cy="382884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083B96-F9BE-45E6-BCE1-56F5EDC97DD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826" y="98031"/>
            <a:ext cx="500352" cy="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4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n"/>
        <a:defRPr sz="2800" b="1" kern="1200">
          <a:solidFill>
            <a:schemeClr val="tx1">
              <a:lumMod val="85000"/>
              <a:lumOff val="15000"/>
            </a:schemeClr>
          </a:solidFill>
          <a:latin typeface="Arial Unicode MS" panose="020B0604020202020204"/>
          <a:ea typeface="Arial Unicode MS" panose="020B0604020202020204"/>
          <a:cs typeface="Arial Unicode MS" panose="020B0604020202020204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●"/>
        <a:defRPr sz="2400" kern="1200">
          <a:solidFill>
            <a:schemeClr val="tx1">
              <a:lumMod val="85000"/>
              <a:lumOff val="15000"/>
            </a:schemeClr>
          </a:solidFill>
          <a:latin typeface="Arial Unicode MS" panose="020B0604020202020204"/>
          <a:ea typeface="Arial Unicode MS" panose="020B0604020202020204"/>
          <a:cs typeface="Arial Unicode MS" panose="020B0604020202020204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宋体" panose="02010600030101010101" pitchFamily="2" charset="-122"/>
        <a:buChar char="－"/>
        <a:defRPr sz="2000" kern="1200">
          <a:solidFill>
            <a:schemeClr val="tx1">
              <a:lumMod val="75000"/>
              <a:lumOff val="25000"/>
            </a:schemeClr>
          </a:solidFill>
          <a:latin typeface="Arial Unicode MS" panose="020B0604020202020204"/>
          <a:ea typeface="Arial Unicode MS" panose="020B0604020202020204"/>
          <a:cs typeface="Arial Unicode MS" panose="020B0604020202020204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Arial Unicode MS" panose="020B0604020202020204"/>
          <a:ea typeface="Arial Unicode MS" panose="020B0604020202020204"/>
          <a:cs typeface="Arial Unicode MS" panose="020B0604020202020204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_197B7F1A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_B36235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_ACD5623D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900611D-ACE0-4E45-85F2-9583AFB5F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MeCAR offline discussion on device categories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BB1CC588-877F-423C-A18E-C3465615A1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22/08/2022</a:t>
            </a:r>
          </a:p>
        </p:txBody>
      </p:sp>
    </p:spTree>
    <p:extLst>
      <p:ext uri="{BB962C8B-B14F-4D97-AF65-F5344CB8AC3E}">
        <p14:creationId xmlns:p14="http://schemas.microsoft.com/office/powerpoint/2010/main" val="82280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err="1"/>
              <a:t>Proposed</a:t>
            </a:r>
            <a:r>
              <a:rPr lang="fr-FR"/>
              <a:t> EDGAR Type 3 (new - </a:t>
            </a:r>
            <a:r>
              <a:rPr lang="fr-FR" err="1"/>
              <a:t>from</a:t>
            </a:r>
            <a:r>
              <a:rPr lang="fr-FR"/>
              <a:t> 0972)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ED1EC2-2AB1-453B-B411-AD118F6F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5" y="3802935"/>
            <a:ext cx="10622785" cy="2463394"/>
          </a:xfrm>
        </p:spPr>
        <p:txBody>
          <a:bodyPr/>
          <a:lstStyle/>
          <a:p>
            <a:r>
              <a:rPr lang="fr-FR"/>
              <a:t>Discussion</a:t>
            </a:r>
          </a:p>
          <a:p>
            <a:pPr lvl="1"/>
            <a:r>
              <a:rPr lang="fr-FR" err="1"/>
              <a:t>blabla</a:t>
            </a:r>
            <a:endParaRPr lang="fr-FR"/>
          </a:p>
          <a:p>
            <a:pPr lvl="1"/>
            <a:r>
              <a:rPr lang="fr-FR" err="1"/>
              <a:t>blabla</a:t>
            </a:r>
            <a:endParaRPr lang="fr-FR"/>
          </a:p>
          <a:p>
            <a:pPr lvl="2"/>
            <a:r>
              <a:rPr lang="fr-FR" err="1"/>
              <a:t>sub</a:t>
            </a:r>
            <a:r>
              <a:rPr lang="fr-FR"/>
              <a:t> </a:t>
            </a:r>
            <a:r>
              <a:rPr lang="fr-FR" err="1"/>
              <a:t>balblallalalal</a:t>
            </a:r>
            <a:endParaRPr lang="fr-FR"/>
          </a:p>
          <a:p>
            <a:pPr lvl="2"/>
            <a:endParaRPr lang="fr-FR"/>
          </a:p>
          <a:p>
            <a:pPr lvl="2"/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2BBFE5-7E1A-479F-A8DE-4E03B2403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52" y="8429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FA1A89-71E4-4ABE-B0BE-A52E27AF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38" y="954225"/>
            <a:ext cx="113588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6B938F6-6597-4E23-A9D9-604AD0726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94" y="999943"/>
            <a:ext cx="146251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C58893B-45E1-4BA6-8FB8-059EEB10D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155667"/>
              </p:ext>
            </p:extLst>
          </p:nvPr>
        </p:nvGraphicFramePr>
        <p:xfrm>
          <a:off x="532895" y="999943"/>
          <a:ext cx="9234939" cy="286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Visio" r:id="rId3" imgW="19697779" imgH="6105552" progId="Visio.Drawing.15">
                  <p:embed/>
                </p:oleObj>
              </mc:Choice>
              <mc:Fallback>
                <p:oleObj name="Visio" r:id="rId3" imgW="19697779" imgH="6105552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C58893B-45E1-4BA6-8FB8-059EEB10D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95" y="999943"/>
                        <a:ext cx="9234939" cy="2863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987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5EC37-77C3-4686-B8FA-E6038526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Reserve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E52149-D521-4194-AF65-6169DCC9B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21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Categorization of EDGAR Devices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12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ED1EC2-2AB1-453B-B411-AD118F6F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5" y="1077902"/>
            <a:ext cx="10622785" cy="3088371"/>
          </a:xfrm>
        </p:spPr>
        <p:txBody>
          <a:bodyPr>
            <a:normAutofit/>
          </a:bodyPr>
          <a:lstStyle/>
          <a:p>
            <a:r>
              <a:rPr lang="en-GB" sz="1800"/>
              <a:t>From WID:</a:t>
            </a:r>
          </a:p>
          <a:p>
            <a:pPr marL="201168" lvl="1" indent="0">
              <a:buNone/>
            </a:pPr>
            <a:r>
              <a:rPr lang="en-US" sz="1600"/>
              <a:t>- For each AR device category</a:t>
            </a:r>
          </a:p>
          <a:p>
            <a:pPr marL="201168" lvl="1" indent="0">
              <a:buNone/>
            </a:pPr>
            <a:r>
              <a:rPr lang="en-US" sz="1600"/>
              <a:t>  o Define a </a:t>
            </a:r>
            <a:r>
              <a:rPr lang="en-US" sz="1600" b="1" i="1">
                <a:highlight>
                  <a:srgbClr val="FFFF00"/>
                </a:highlight>
              </a:rPr>
              <a:t>reference terminal architecture</a:t>
            </a:r>
            <a:r>
              <a:rPr lang="en-US" sz="1600"/>
              <a:t> regarding media capability aspects for this AR device category</a:t>
            </a:r>
          </a:p>
          <a:p>
            <a:pPr marL="201168" lvl="1" indent="0">
              <a:buNone/>
            </a:pPr>
            <a:r>
              <a:rPr lang="en-US" sz="1600"/>
              <a:t>  o Define </a:t>
            </a:r>
            <a:r>
              <a:rPr lang="en-US" sz="1600" b="1" i="1">
                <a:highlight>
                  <a:srgbClr val="00FFFF"/>
                </a:highlight>
              </a:rPr>
              <a:t>media types and formats produced and consumed</a:t>
            </a:r>
            <a:r>
              <a:rPr lang="en-US" sz="1600" b="1" i="1"/>
              <a:t> </a:t>
            </a:r>
            <a:r>
              <a:rPr lang="en-US" sz="1600"/>
              <a:t>by the AR device, including basic scene descriptions, audio, graphics and video as well as sensor information and metadata about user and environment.</a:t>
            </a:r>
          </a:p>
          <a:p>
            <a:pPr marL="201168" lvl="1" indent="0">
              <a:buNone/>
            </a:pPr>
            <a:r>
              <a:rPr lang="en-US" sz="1600"/>
              <a:t>  o Define the </a:t>
            </a:r>
            <a:r>
              <a:rPr lang="en-US" sz="1600" b="1" i="1">
                <a:highlight>
                  <a:srgbClr val="00FFFF"/>
                </a:highlight>
              </a:rPr>
              <a:t>integration of the relevant existing 3GPP codecs</a:t>
            </a:r>
            <a:r>
              <a:rPr lang="en-US" sz="1600" b="1" i="1"/>
              <a:t> </a:t>
            </a:r>
            <a:r>
              <a:rPr lang="en-US" sz="1600"/>
              <a:t>into the reference terminal architecture</a:t>
            </a:r>
          </a:p>
          <a:p>
            <a:pPr marL="201168" lvl="1" indent="0">
              <a:buNone/>
            </a:pPr>
            <a:r>
              <a:rPr lang="en-US" sz="1600"/>
              <a:t>  o Define </a:t>
            </a:r>
            <a:r>
              <a:rPr lang="en-US" sz="1600" b="1" i="1">
                <a:highlight>
                  <a:srgbClr val="00FFFF"/>
                </a:highlight>
              </a:rPr>
              <a:t>decoding capabilities</a:t>
            </a:r>
            <a:r>
              <a:rPr lang="en-US" sz="1600"/>
              <a:t>, including support for </a:t>
            </a:r>
            <a:r>
              <a:rPr lang="en-US" sz="1600" b="1" i="1">
                <a:highlight>
                  <a:srgbClr val="FFFF00"/>
                </a:highlight>
              </a:rPr>
              <a:t>multiple parallel decoders</a:t>
            </a:r>
          </a:p>
          <a:p>
            <a:pPr marL="201168" lvl="1" indent="0">
              <a:buNone/>
            </a:pPr>
            <a:r>
              <a:rPr lang="en-US" sz="1600"/>
              <a:t>  o Define </a:t>
            </a:r>
            <a:r>
              <a:rPr lang="en-US" sz="1600" b="1" i="1">
                <a:highlight>
                  <a:srgbClr val="00FFFF"/>
                </a:highlight>
              </a:rPr>
              <a:t>encoding capabilities</a:t>
            </a:r>
            <a:r>
              <a:rPr lang="en-US" sz="1600">
                <a:highlight>
                  <a:srgbClr val="00FFFF"/>
                </a:highlight>
              </a:rPr>
              <a:t> </a:t>
            </a:r>
          </a:p>
          <a:p>
            <a:pPr marL="201168" lvl="1" indent="0">
              <a:buNone/>
            </a:pPr>
            <a:r>
              <a:rPr lang="en-US" sz="1600"/>
              <a:t>  o Define security aspects related to the media capabilities</a:t>
            </a:r>
          </a:p>
          <a:p>
            <a:pPr marL="201168" lvl="1" indent="0">
              <a:buNone/>
            </a:pPr>
            <a:r>
              <a:rPr lang="en-US" sz="1600"/>
              <a:t>  o Define the </a:t>
            </a:r>
            <a:r>
              <a:rPr lang="en-US" sz="1600" b="1" i="1">
                <a:highlight>
                  <a:srgbClr val="00FFFF"/>
                </a:highlight>
              </a:rPr>
              <a:t>required, recommended and optional media capabilities</a:t>
            </a:r>
            <a:r>
              <a:rPr lang="en-US" sz="1600"/>
              <a:t> for this AR device category</a:t>
            </a:r>
          </a:p>
          <a:p>
            <a:pPr lvl="2"/>
            <a:endParaRPr lang="en-GB" sz="140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0CD6C7D-5607-43E6-9CB6-6564A81763AC}"/>
              </a:ext>
            </a:extLst>
          </p:cNvPr>
          <p:cNvSpPr txBox="1">
            <a:spLocks/>
          </p:cNvSpPr>
          <p:nvPr/>
        </p:nvSpPr>
        <p:spPr>
          <a:xfrm>
            <a:off x="784608" y="4112775"/>
            <a:ext cx="5059679" cy="30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宋体" panose="02010600030101010101" pitchFamily="2" charset="-122"/>
              <a:buChar char="－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Relevant Criteria, for </a:t>
            </a:r>
            <a:r>
              <a:rPr lang="en-GB" sz="2400">
                <a:highlight>
                  <a:srgbClr val="00FFFF"/>
                </a:highlight>
              </a:rPr>
              <a:t>media-first</a:t>
            </a:r>
            <a:r>
              <a:rPr lang="en-GB" sz="2400"/>
              <a:t>:</a:t>
            </a:r>
          </a:p>
          <a:p>
            <a:pPr marL="201168" lvl="1" indent="0">
              <a:buFont typeface="Calibri" panose="020F0502020204030204" pitchFamily="34" charset="0"/>
              <a:buNone/>
            </a:pPr>
            <a:r>
              <a:rPr lang="en-US" sz="2000"/>
              <a:t>-  Supported formats, resolutions, bitrates etc.</a:t>
            </a:r>
          </a:p>
          <a:p>
            <a:pPr lvl="1">
              <a:buFontTx/>
              <a:buChar char="-"/>
            </a:pPr>
            <a:r>
              <a:rPr lang="en-US" sz="2000"/>
              <a:t>Supported modalities</a:t>
            </a:r>
          </a:p>
          <a:p>
            <a:pPr lvl="1">
              <a:buFontTx/>
              <a:buChar char="-"/>
            </a:pPr>
            <a:r>
              <a:rPr lang="en-US" sz="2000"/>
              <a:t>Communication status (i.e. offline processing)</a:t>
            </a:r>
            <a:endParaRPr lang="en-GB" sz="180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19ABEE1-A214-40C1-A0A7-9C8A9ACAEE5F}"/>
              </a:ext>
            </a:extLst>
          </p:cNvPr>
          <p:cNvSpPr txBox="1">
            <a:spLocks/>
          </p:cNvSpPr>
          <p:nvPr/>
        </p:nvSpPr>
        <p:spPr>
          <a:xfrm>
            <a:off x="5844287" y="4112774"/>
            <a:ext cx="5282123" cy="30883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宋体" panose="02010600030101010101" pitchFamily="2" charset="-122"/>
              <a:buChar char="－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Relevant Criteria, for </a:t>
            </a:r>
            <a:r>
              <a:rPr lang="en-GB" sz="2400">
                <a:highlight>
                  <a:srgbClr val="FFFF00"/>
                </a:highlight>
              </a:rPr>
              <a:t>device first</a:t>
            </a:r>
            <a:r>
              <a:rPr lang="en-GB" sz="2400"/>
              <a:t>:</a:t>
            </a:r>
          </a:p>
          <a:p>
            <a:pPr lvl="1">
              <a:buFontTx/>
              <a:buChar char="-"/>
            </a:pPr>
            <a:r>
              <a:rPr lang="en-US" sz="2000"/>
              <a:t>Benchmarks (e.g. processing power, battery duration ….)</a:t>
            </a:r>
          </a:p>
          <a:p>
            <a:pPr lvl="1">
              <a:buFontTx/>
              <a:buChar char="-"/>
            </a:pPr>
            <a:r>
              <a:rPr lang="en-US" sz="2000"/>
              <a:t>Standalone / Tethered (and in between)</a:t>
            </a:r>
          </a:p>
          <a:p>
            <a:pPr lvl="1">
              <a:buFontTx/>
              <a:buChar char="-"/>
            </a:pPr>
            <a:r>
              <a:rPr lang="en-US" sz="2000"/>
              <a:t>Type/number of sensors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1965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Categorization of EDGAR Devices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13263E4-92B6-4433-9BEB-CC09C1E15A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5" y="1029458"/>
            <a:ext cx="5525802" cy="2108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ED1EC2-2AB1-453B-B411-AD118F6F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5" y="3328055"/>
            <a:ext cx="10622785" cy="2938274"/>
          </a:xfrm>
        </p:spPr>
        <p:txBody>
          <a:bodyPr/>
          <a:lstStyle/>
          <a:p>
            <a:r>
              <a:rPr lang="en-GB"/>
              <a:t> Device category as interop point. Two approaches for creation:</a:t>
            </a:r>
          </a:p>
          <a:p>
            <a:pPr marL="658368" lvl="1" indent="-457200">
              <a:buAutoNum type="arabicPeriod"/>
            </a:pPr>
            <a:r>
              <a:rPr lang="en-GB"/>
              <a:t>Media capabilities determines the device category (“media-first”)</a:t>
            </a:r>
          </a:p>
          <a:p>
            <a:pPr lvl="2"/>
            <a:r>
              <a:rPr lang="en-GB"/>
              <a:t> Why: Content creator can address multiple devices with same content</a:t>
            </a:r>
          </a:p>
          <a:p>
            <a:pPr marL="658368" lvl="1" indent="-457200">
              <a:buFont typeface="+mj-lt"/>
              <a:buAutoNum type="arabicPeriod"/>
            </a:pPr>
            <a:endParaRPr lang="en-GB"/>
          </a:p>
          <a:p>
            <a:pPr marL="658368" lvl="1" indent="-457200">
              <a:buFont typeface="+mj-lt"/>
              <a:buAutoNum type="arabicPeriod"/>
            </a:pPr>
            <a:r>
              <a:rPr lang="en-GB"/>
              <a:t>Each physical device design corresponds to a new category (“device-first”)</a:t>
            </a:r>
          </a:p>
          <a:p>
            <a:pPr lvl="2"/>
            <a:r>
              <a:rPr lang="en-GB"/>
              <a:t>Why: MeCAR device categories directly mapping on real-world devices</a:t>
            </a:r>
          </a:p>
          <a:p>
            <a:pPr lvl="2"/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D360421-4426-4848-A3D4-332FF891D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67" y="1029458"/>
            <a:ext cx="5657976" cy="21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D6A154-10A1-421E-9D96-78B45A307E8E}"/>
              </a:ext>
            </a:extLst>
          </p:cNvPr>
          <p:cNvCxnSpPr>
            <a:stCxn id="4098" idx="1"/>
            <a:endCxn id="7" idx="3"/>
          </p:cNvCxnSpPr>
          <p:nvPr/>
        </p:nvCxnSpPr>
        <p:spPr>
          <a:xfrm flipH="1" flipV="1">
            <a:off x="5668067" y="2083610"/>
            <a:ext cx="805400" cy="561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78AA833-35F4-CAD3-A4F4-AF8674408227}"/>
              </a:ext>
            </a:extLst>
          </p:cNvPr>
          <p:cNvSpPr txBox="1"/>
          <p:nvPr/>
        </p:nvSpPr>
        <p:spPr>
          <a:xfrm>
            <a:off x="420329" y="116219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/>
              <a:t>PD</a:t>
            </a:r>
            <a:endParaRPr lang="en-NL" i="1"/>
          </a:p>
        </p:txBody>
      </p:sp>
    </p:spTree>
    <p:extLst>
      <p:ext uri="{BB962C8B-B14F-4D97-AF65-F5344CB8AC3E}">
        <p14:creationId xmlns:p14="http://schemas.microsoft.com/office/powerpoint/2010/main" val="35568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Categorization of EDGAR Devices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0CD6C7D-5607-43E6-9CB6-6564A81763AC}"/>
              </a:ext>
            </a:extLst>
          </p:cNvPr>
          <p:cNvSpPr txBox="1">
            <a:spLocks/>
          </p:cNvSpPr>
          <p:nvPr/>
        </p:nvSpPr>
        <p:spPr>
          <a:xfrm>
            <a:off x="193780" y="1005235"/>
            <a:ext cx="5650507" cy="5279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宋体" panose="02010600030101010101" pitchFamily="2" charset="-122"/>
              <a:buChar char="－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 Criteria, for </a:t>
            </a:r>
            <a:r>
              <a:rPr lang="en-GB" sz="2400" u="sng"/>
              <a:t>media-first</a:t>
            </a:r>
            <a:r>
              <a:rPr lang="en-GB" sz="2400"/>
              <a:t>:</a:t>
            </a:r>
          </a:p>
          <a:p>
            <a:pPr marL="201168" lvl="1" indent="0">
              <a:buFont typeface="Calibri" panose="020F0502020204030204" pitchFamily="34" charset="0"/>
              <a:buNone/>
            </a:pPr>
            <a:r>
              <a:rPr lang="en-US" sz="2000"/>
              <a:t>-  Supported formats, resolutions, bitrates etc.</a:t>
            </a:r>
          </a:p>
          <a:p>
            <a:pPr lvl="1">
              <a:buFontTx/>
              <a:buChar char="-"/>
            </a:pPr>
            <a:r>
              <a:rPr lang="en-US" sz="2000"/>
              <a:t>Supported modalities</a:t>
            </a:r>
          </a:p>
          <a:p>
            <a:pPr lvl="1">
              <a:buFontTx/>
              <a:buChar char="-"/>
            </a:pPr>
            <a:r>
              <a:rPr lang="en-US" sz="2000"/>
              <a:t>Communication status (i.e., offline processing)</a:t>
            </a:r>
          </a:p>
          <a:p>
            <a:pPr marL="0" indent="0">
              <a:buNone/>
            </a:pPr>
            <a:r>
              <a:rPr lang="en-US" sz="2200"/>
              <a:t>Example relationship:</a:t>
            </a:r>
            <a:endParaRPr lang="en-GB" sz="2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B90DB-F032-76DC-96E9-5E1C49E8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87" y="1197341"/>
            <a:ext cx="2689118" cy="10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FC56B1-ACB0-C3F1-B60A-A890454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8" b="95086" l="9943" r="89915">
                        <a14:foregroundMark x1="49716" y1="95086" x2="44602" y2="65602"/>
                        <a14:foregroundMark x1="44602" y1="65602" x2="31392" y2="49386"/>
                        <a14:foregroundMark x1="31392" y1="49386" x2="17614" y2="50123"/>
                        <a14:foregroundMark x1="17614" y1="50123" x2="33381" y2="64373"/>
                        <a14:foregroundMark x1="33381" y1="64373" x2="35511" y2="6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43" y="2154735"/>
            <a:ext cx="2275582" cy="13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iaomi Smart Glasses: Full Specification - VRcompare">
            <a:extLst>
              <a:ext uri="{FF2B5EF4-FFF2-40B4-BE49-F238E27FC236}">
                <a16:creationId xmlns:a16="http://schemas.microsoft.com/office/drawing/2014/main" id="{279620EB-6436-ABC8-26D6-C661FC55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07" y="3451755"/>
            <a:ext cx="2608131" cy="14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euwe poging met slimme bril: Magic Leap krijgt 500 miljoen dollar | RTL  Nieuws">
            <a:extLst>
              <a:ext uri="{FF2B5EF4-FFF2-40B4-BE49-F238E27FC236}">
                <a16:creationId xmlns:a16="http://schemas.microsoft.com/office/drawing/2014/main" id="{4688768F-D28B-DD82-CF01-F58039BF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7754" y1="22396" x2="48535" y2="10243"/>
                        <a14:foregroundMark x1="48535" y1="10243" x2="38086" y2="14410"/>
                        <a14:foregroundMark x1="38086" y1="14410" x2="28613" y2="2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07" y="5280917"/>
            <a:ext cx="2614974" cy="14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55197F-F551-DDC6-9D91-060C94672DB2}"/>
              </a:ext>
            </a:extLst>
          </p:cNvPr>
          <p:cNvSpPr/>
          <p:nvPr/>
        </p:nvSpPr>
        <p:spPr>
          <a:xfrm>
            <a:off x="2825353" y="3113625"/>
            <a:ext cx="1682370" cy="1062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</a:rPr>
              <a:t>MeCAR device cat. 1</a:t>
            </a:r>
          </a:p>
          <a:p>
            <a:pPr algn="ctr"/>
            <a:r>
              <a:rPr lang="en-GB" sz="1600" b="1">
                <a:solidFill>
                  <a:prstClr val="black"/>
                </a:solidFill>
              </a:rPr>
              <a:t>(powerful media cap.)</a:t>
            </a:r>
            <a:endParaRPr lang="en-NL" sz="1600" b="1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B5A45-1AA5-E3F2-3BE8-088944B14381}"/>
              </a:ext>
            </a:extLst>
          </p:cNvPr>
          <p:cNvSpPr/>
          <p:nvPr/>
        </p:nvSpPr>
        <p:spPr>
          <a:xfrm>
            <a:off x="2825353" y="4459352"/>
            <a:ext cx="1682370" cy="10626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</a:rPr>
              <a:t>MeCAR device cat. 2 </a:t>
            </a:r>
            <a:br>
              <a:rPr lang="en-GB" sz="1600" b="1">
                <a:solidFill>
                  <a:prstClr val="black"/>
                </a:solidFill>
              </a:rPr>
            </a:br>
            <a:r>
              <a:rPr lang="en-GB" sz="1600" b="1">
                <a:solidFill>
                  <a:prstClr val="black"/>
                </a:solidFill>
              </a:rPr>
              <a:t>(lightweight media cap.)</a:t>
            </a:r>
            <a:endParaRPr lang="en-NL" sz="1600" b="1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C36DE-CF8F-BF60-BF4B-BBFC03F0AC75}"/>
              </a:ext>
            </a:extLst>
          </p:cNvPr>
          <p:cNvSpPr txBox="1"/>
          <p:nvPr/>
        </p:nvSpPr>
        <p:spPr>
          <a:xfrm>
            <a:off x="3392130" y="57930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…</a:t>
            </a:r>
            <a:endParaRPr lang="en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614542-7BE0-C2D6-93AE-9F50D7796E42}"/>
              </a:ext>
            </a:extLst>
          </p:cNvPr>
          <p:cNvCxnSpPr>
            <a:stCxn id="6" idx="3"/>
            <a:endCxn id="3" idx="1"/>
          </p:cNvCxnSpPr>
          <p:nvPr/>
        </p:nvCxnSpPr>
        <p:spPr>
          <a:xfrm flipV="1">
            <a:off x="4507723" y="1701026"/>
            <a:ext cx="3467664" cy="19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0CE169-AFAC-59FF-B298-3C9E50210A02}"/>
              </a:ext>
            </a:extLst>
          </p:cNvPr>
          <p:cNvCxnSpPr>
            <a:cxnSpLocks/>
            <a:stCxn id="6" idx="3"/>
            <a:endCxn id="1026" idx="1"/>
          </p:cNvCxnSpPr>
          <p:nvPr/>
        </p:nvCxnSpPr>
        <p:spPr>
          <a:xfrm flipV="1">
            <a:off x="4507723" y="2812520"/>
            <a:ext cx="3769820" cy="83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7987F3-3E1D-6086-F9C0-3505D06D7BD3}"/>
              </a:ext>
            </a:extLst>
          </p:cNvPr>
          <p:cNvCxnSpPr>
            <a:stCxn id="7" idx="3"/>
            <a:endCxn id="1030" idx="1"/>
          </p:cNvCxnSpPr>
          <p:nvPr/>
        </p:nvCxnSpPr>
        <p:spPr>
          <a:xfrm flipV="1">
            <a:off x="4507723" y="4187248"/>
            <a:ext cx="3710884" cy="80343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941F41-18C7-E5B8-2E35-A97413F2FBA2}"/>
              </a:ext>
            </a:extLst>
          </p:cNvPr>
          <p:cNvCxnSpPr>
            <a:cxnSpLocks/>
            <a:stCxn id="7" idx="3"/>
            <a:endCxn id="1032" idx="1"/>
          </p:cNvCxnSpPr>
          <p:nvPr/>
        </p:nvCxnSpPr>
        <p:spPr>
          <a:xfrm>
            <a:off x="4507723" y="4990687"/>
            <a:ext cx="3710884" cy="10256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C355AC-3B06-F918-D311-4D0D453BEF3F}"/>
              </a:ext>
            </a:extLst>
          </p:cNvPr>
          <p:cNvSpPr txBox="1"/>
          <p:nvPr/>
        </p:nvSpPr>
        <p:spPr>
          <a:xfrm>
            <a:off x="94583" y="6233943"/>
            <a:ext cx="88262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/>
              <a:t>Note: Device in the same category may have different design (e.g. standalone vs, edge-based etc..)</a:t>
            </a:r>
            <a:endParaRPr lang="en-NL" sz="1600" i="1"/>
          </a:p>
        </p:txBody>
      </p:sp>
    </p:spTree>
    <p:extLst>
      <p:ext uri="{BB962C8B-B14F-4D97-AF65-F5344CB8AC3E}">
        <p14:creationId xmlns:p14="http://schemas.microsoft.com/office/powerpoint/2010/main" val="336853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Categorization of EDGAR Devices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0CD6C7D-5607-43E6-9CB6-6564A81763AC}"/>
              </a:ext>
            </a:extLst>
          </p:cNvPr>
          <p:cNvSpPr txBox="1">
            <a:spLocks/>
          </p:cNvSpPr>
          <p:nvPr/>
        </p:nvSpPr>
        <p:spPr>
          <a:xfrm>
            <a:off x="193780" y="1005235"/>
            <a:ext cx="6339755" cy="52794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宋体" panose="02010600030101010101" pitchFamily="2" charset="-122"/>
              <a:buChar char="－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 Criteria, for </a:t>
            </a:r>
            <a:r>
              <a:rPr lang="en-GB" sz="2400" u="sng"/>
              <a:t>device-first</a:t>
            </a:r>
            <a:r>
              <a:rPr lang="en-GB" sz="2400"/>
              <a:t>:</a:t>
            </a:r>
          </a:p>
          <a:p>
            <a:pPr lvl="1">
              <a:buFontTx/>
              <a:buChar char="-"/>
            </a:pPr>
            <a:r>
              <a:rPr lang="en-US" sz="2000"/>
              <a:t>Benchmarks (e.g., processing power, battery duration ...)</a:t>
            </a:r>
          </a:p>
          <a:p>
            <a:pPr lvl="1">
              <a:buFontTx/>
              <a:buChar char="-"/>
            </a:pPr>
            <a:r>
              <a:rPr lang="en-US" sz="2000"/>
              <a:t>Standalone / Tethered (and in between)</a:t>
            </a:r>
          </a:p>
          <a:p>
            <a:pPr lvl="1">
              <a:buFontTx/>
              <a:buChar char="-"/>
            </a:pPr>
            <a:r>
              <a:rPr lang="en-US" sz="2000"/>
              <a:t>Type/number of sensors</a:t>
            </a:r>
            <a:endParaRPr lang="en-GB" sz="1800"/>
          </a:p>
          <a:p>
            <a:pPr marL="0" indent="0">
              <a:buNone/>
            </a:pPr>
            <a:r>
              <a:rPr lang="en-US" sz="2200"/>
              <a:t>Example relationship:</a:t>
            </a:r>
            <a:endParaRPr lang="en-GB" sz="2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B90DB-F032-76DC-96E9-5E1C49E8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87" y="1197341"/>
            <a:ext cx="2689118" cy="10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EFC56B1-ACB0-C3F1-B60A-A89045488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8" b="95086" l="9943" r="89915">
                        <a14:foregroundMark x1="49716" y1="95086" x2="44602" y2="65602"/>
                        <a14:foregroundMark x1="44602" y1="65602" x2="31392" y2="49386"/>
                        <a14:foregroundMark x1="31392" y1="49386" x2="17614" y2="50123"/>
                        <a14:foregroundMark x1="17614" y1="50123" x2="33381" y2="64373"/>
                        <a14:foregroundMark x1="33381" y1="64373" x2="35511" y2="6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43" y="2154735"/>
            <a:ext cx="2275582" cy="131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iaomi Smart Glasses: Full Specification - VRcompare">
            <a:extLst>
              <a:ext uri="{FF2B5EF4-FFF2-40B4-BE49-F238E27FC236}">
                <a16:creationId xmlns:a16="http://schemas.microsoft.com/office/drawing/2014/main" id="{279620EB-6436-ABC8-26D6-C661FC55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07" y="3451755"/>
            <a:ext cx="2608131" cy="14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euwe poging met slimme bril: Magic Leap krijgt 500 miljoen dollar | RTL  Nieuws">
            <a:extLst>
              <a:ext uri="{FF2B5EF4-FFF2-40B4-BE49-F238E27FC236}">
                <a16:creationId xmlns:a16="http://schemas.microsoft.com/office/drawing/2014/main" id="{4688768F-D28B-DD82-CF01-F58039BFA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7754" y1="22396" x2="48535" y2="10243"/>
                        <a14:foregroundMark x1="48535" y1="10243" x2="38086" y2="14410"/>
                        <a14:foregroundMark x1="38086" y1="14410" x2="28613" y2="2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07" y="5280917"/>
            <a:ext cx="2614974" cy="147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55197F-F551-DDC6-9D91-060C94672DB2}"/>
              </a:ext>
            </a:extLst>
          </p:cNvPr>
          <p:cNvSpPr/>
          <p:nvPr/>
        </p:nvSpPr>
        <p:spPr>
          <a:xfrm>
            <a:off x="2825351" y="3113625"/>
            <a:ext cx="1682370" cy="1062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</a:rPr>
              <a:t>MeCAR device cat. 1</a:t>
            </a:r>
            <a:br>
              <a:rPr lang="en-GB" sz="1600" b="1">
                <a:solidFill>
                  <a:prstClr val="black"/>
                </a:solidFill>
              </a:rPr>
            </a:br>
            <a:r>
              <a:rPr lang="en-GB" sz="1600" b="1">
                <a:solidFill>
                  <a:prstClr val="black"/>
                </a:solidFill>
              </a:rPr>
              <a:t>(standalone)</a:t>
            </a:r>
            <a:endParaRPr lang="en-NL" sz="1600" b="1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B5A45-1AA5-E3F2-3BE8-088944B14381}"/>
              </a:ext>
            </a:extLst>
          </p:cNvPr>
          <p:cNvSpPr/>
          <p:nvPr/>
        </p:nvSpPr>
        <p:spPr>
          <a:xfrm>
            <a:off x="2825351" y="4459352"/>
            <a:ext cx="1682370" cy="10626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>
                <a:solidFill>
                  <a:prstClr val="black"/>
                </a:solidFill>
              </a:rPr>
              <a:t>MeCAR device cat. 2</a:t>
            </a:r>
          </a:p>
          <a:p>
            <a:pPr algn="ctr"/>
            <a:r>
              <a:rPr lang="en-GB" sz="1600" b="1">
                <a:solidFill>
                  <a:prstClr val="black"/>
                </a:solidFill>
              </a:rPr>
              <a:t>(tethered)</a:t>
            </a:r>
            <a:endParaRPr lang="en-NL" sz="1600" b="1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C36DE-CF8F-BF60-BF4B-BBFC03F0AC75}"/>
              </a:ext>
            </a:extLst>
          </p:cNvPr>
          <p:cNvSpPr txBox="1"/>
          <p:nvPr/>
        </p:nvSpPr>
        <p:spPr>
          <a:xfrm>
            <a:off x="3392128" y="579303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…</a:t>
            </a:r>
            <a:endParaRPr lang="en-N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614542-7BE0-C2D6-93AE-9F50D7796E42}"/>
              </a:ext>
            </a:extLst>
          </p:cNvPr>
          <p:cNvCxnSpPr>
            <a:stCxn id="6" idx="3"/>
            <a:endCxn id="3" idx="1"/>
          </p:cNvCxnSpPr>
          <p:nvPr/>
        </p:nvCxnSpPr>
        <p:spPr>
          <a:xfrm flipV="1">
            <a:off x="4507721" y="1701026"/>
            <a:ext cx="3467666" cy="1943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0CE169-AFAC-59FF-B298-3C9E50210A02}"/>
              </a:ext>
            </a:extLst>
          </p:cNvPr>
          <p:cNvCxnSpPr>
            <a:cxnSpLocks/>
            <a:stCxn id="6" idx="3"/>
            <a:endCxn id="1030" idx="1"/>
          </p:cNvCxnSpPr>
          <p:nvPr/>
        </p:nvCxnSpPr>
        <p:spPr>
          <a:xfrm>
            <a:off x="4507721" y="3644960"/>
            <a:ext cx="3710886" cy="54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7987F3-3E1D-6086-F9C0-3505D06D7BD3}"/>
              </a:ext>
            </a:extLst>
          </p:cNvPr>
          <p:cNvCxnSpPr>
            <a:cxnSpLocks/>
            <a:stCxn id="7" idx="3"/>
            <a:endCxn id="1032" idx="1"/>
          </p:cNvCxnSpPr>
          <p:nvPr/>
        </p:nvCxnSpPr>
        <p:spPr>
          <a:xfrm>
            <a:off x="4507721" y="4990687"/>
            <a:ext cx="3710886" cy="10256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941F41-18C7-E5B8-2E35-A97413F2FBA2}"/>
              </a:ext>
            </a:extLst>
          </p:cNvPr>
          <p:cNvCxnSpPr>
            <a:cxnSpLocks/>
            <a:stCxn id="7" idx="3"/>
            <a:endCxn id="1026" idx="1"/>
          </p:cNvCxnSpPr>
          <p:nvPr/>
        </p:nvCxnSpPr>
        <p:spPr>
          <a:xfrm flipV="1">
            <a:off x="4507721" y="2812520"/>
            <a:ext cx="3769822" cy="217816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5944CB-1A2A-CCF8-831A-5F8767416F7C}"/>
              </a:ext>
            </a:extLst>
          </p:cNvPr>
          <p:cNvSpPr txBox="1"/>
          <p:nvPr/>
        </p:nvSpPr>
        <p:spPr>
          <a:xfrm>
            <a:off x="125506" y="6211799"/>
            <a:ext cx="560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/>
              <a:t>Note: Media capabilities may be quite similar between categories</a:t>
            </a:r>
            <a:endParaRPr lang="en-NL" sz="1600" i="1"/>
          </a:p>
        </p:txBody>
      </p:sp>
    </p:spTree>
    <p:extLst>
      <p:ext uri="{BB962C8B-B14F-4D97-AF65-F5344CB8AC3E}">
        <p14:creationId xmlns:p14="http://schemas.microsoft.com/office/powerpoint/2010/main" val="323101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15EB-7214-D780-EB5A-46B94008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55EF8-98CE-269E-816A-A35D872B9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C8895-B180-0BBE-12B7-641063F8A19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04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5EC37-77C3-4686-B8FA-E6038526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Proposed</a:t>
            </a:r>
            <a:r>
              <a:rPr lang="fr-FR"/>
              <a:t> EDGAR Types in ‘972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E52149-D521-4194-AF65-6169DCC9B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/>
              <a:t>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6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Proposed</a:t>
            </a:r>
            <a:r>
              <a:rPr lang="fr-FR"/>
              <a:t> EDGAR Type 1 (</a:t>
            </a:r>
            <a:r>
              <a:rPr lang="fr-FR" err="1"/>
              <a:t>from</a:t>
            </a:r>
            <a:r>
              <a:rPr lang="fr-FR"/>
              <a:t> 1064)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7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ED1EC2-2AB1-453B-B411-AD118F6F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5" y="3802935"/>
            <a:ext cx="10622785" cy="2463394"/>
          </a:xfrm>
        </p:spPr>
        <p:txBody>
          <a:bodyPr/>
          <a:lstStyle/>
          <a:p>
            <a:r>
              <a:rPr lang="fr-FR"/>
              <a:t>Discussion</a:t>
            </a:r>
          </a:p>
          <a:p>
            <a:pPr lvl="1"/>
            <a:r>
              <a:rPr lang="fr-FR" err="1"/>
              <a:t>blabla</a:t>
            </a:r>
            <a:endParaRPr lang="fr-FR"/>
          </a:p>
          <a:p>
            <a:pPr lvl="1"/>
            <a:r>
              <a:rPr lang="fr-FR" err="1"/>
              <a:t>blabla</a:t>
            </a:r>
            <a:endParaRPr lang="fr-FR"/>
          </a:p>
          <a:p>
            <a:pPr lvl="2"/>
            <a:r>
              <a:rPr lang="fr-FR" err="1"/>
              <a:t>sub</a:t>
            </a:r>
            <a:r>
              <a:rPr lang="fr-FR"/>
              <a:t> </a:t>
            </a:r>
            <a:r>
              <a:rPr lang="fr-FR" err="1"/>
              <a:t>balblallalalal</a:t>
            </a:r>
            <a:endParaRPr lang="fr-FR"/>
          </a:p>
          <a:p>
            <a:pPr lvl="2"/>
            <a:endParaRPr lang="fr-FR"/>
          </a:p>
          <a:p>
            <a:pPr lvl="2"/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2BBFE5-7E1A-479F-A8DE-4E03B2403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52" y="8429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279BB17-FD58-4F1C-85EB-EC516305C5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" y="886459"/>
            <a:ext cx="6800849" cy="29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9D5053A-9C0D-4416-AA68-20348C2F6C27}"/>
              </a:ext>
            </a:extLst>
          </p:cNvPr>
          <p:cNvSpPr txBox="1">
            <a:spLocks/>
          </p:cNvSpPr>
          <p:nvPr/>
        </p:nvSpPr>
        <p:spPr>
          <a:xfrm>
            <a:off x="7268471" y="1077370"/>
            <a:ext cx="4711812" cy="24633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宋体" panose="02010600030101010101" pitchFamily="2" charset="-122"/>
              <a:buChar char="－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Key Difference(s) w PD</a:t>
            </a:r>
          </a:p>
          <a:p>
            <a:pPr lvl="1"/>
            <a:r>
              <a:rPr lang="en-GB"/>
              <a:t>Using </a:t>
            </a:r>
            <a:r>
              <a:rPr lang="en-GB" err="1"/>
              <a:t>Swapchains</a:t>
            </a:r>
            <a:r>
              <a:rPr lang="en-GB"/>
              <a:t> API for frame exchange between the AR Scene Manager and the AR Runtime</a:t>
            </a:r>
          </a:p>
        </p:txBody>
      </p:sp>
    </p:spTree>
    <p:extLst>
      <p:ext uri="{BB962C8B-B14F-4D97-AF65-F5344CB8AC3E}">
        <p14:creationId xmlns:p14="http://schemas.microsoft.com/office/powerpoint/2010/main" val="382073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Proposed</a:t>
            </a:r>
            <a:r>
              <a:rPr lang="fr-FR"/>
              <a:t> EDGAR Type 1 (</a:t>
            </a:r>
            <a:r>
              <a:rPr lang="fr-FR" err="1"/>
              <a:t>from</a:t>
            </a:r>
            <a:r>
              <a:rPr lang="fr-FR"/>
              <a:t> 0972)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8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ED1EC2-2AB1-453B-B411-AD118F6F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5" y="3802935"/>
            <a:ext cx="10622785" cy="2463394"/>
          </a:xfrm>
        </p:spPr>
        <p:txBody>
          <a:bodyPr/>
          <a:lstStyle/>
          <a:p>
            <a:r>
              <a:rPr lang="fr-FR"/>
              <a:t>Discussion</a:t>
            </a:r>
          </a:p>
          <a:p>
            <a:pPr lvl="1"/>
            <a:r>
              <a:rPr lang="fr-FR" err="1"/>
              <a:t>blabla</a:t>
            </a:r>
            <a:endParaRPr lang="fr-FR"/>
          </a:p>
          <a:p>
            <a:pPr lvl="1"/>
            <a:r>
              <a:rPr lang="fr-FR" err="1"/>
              <a:t>blabla</a:t>
            </a:r>
            <a:endParaRPr lang="fr-FR"/>
          </a:p>
          <a:p>
            <a:pPr lvl="2"/>
            <a:r>
              <a:rPr lang="fr-FR" err="1"/>
              <a:t>sub</a:t>
            </a:r>
            <a:r>
              <a:rPr lang="fr-FR"/>
              <a:t> </a:t>
            </a:r>
            <a:r>
              <a:rPr lang="fr-FR" err="1"/>
              <a:t>balblallalalal</a:t>
            </a:r>
            <a:endParaRPr lang="fr-FR"/>
          </a:p>
          <a:p>
            <a:pPr lvl="2"/>
            <a:endParaRPr lang="fr-FR"/>
          </a:p>
          <a:p>
            <a:pPr lvl="2"/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2BBFE5-7E1A-479F-A8DE-4E03B2403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52" y="8429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E152367-A8E1-4B58-9423-AA6649CA6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243967"/>
              </p:ext>
            </p:extLst>
          </p:nvPr>
        </p:nvGraphicFramePr>
        <p:xfrm>
          <a:off x="242225" y="972055"/>
          <a:ext cx="6540079" cy="276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Visio" r:id="rId3" imgW="12477869" imgH="5277159" progId="Visio.Drawing.15">
                  <p:embed/>
                </p:oleObj>
              </mc:Choice>
              <mc:Fallback>
                <p:oleObj name="Visio" r:id="rId3" imgW="12477869" imgH="5277159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E152367-A8E1-4B58-9423-AA6649CA62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25" y="972055"/>
                        <a:ext cx="6540079" cy="2765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3C6330D-736C-44AC-B9B9-CB86834FB201}"/>
              </a:ext>
            </a:extLst>
          </p:cNvPr>
          <p:cNvSpPr txBox="1">
            <a:spLocks/>
          </p:cNvSpPr>
          <p:nvPr/>
        </p:nvSpPr>
        <p:spPr>
          <a:xfrm>
            <a:off x="7268471" y="1077370"/>
            <a:ext cx="4711812" cy="2463394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n"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宋体" panose="02010600030101010101" pitchFamily="2" charset="-122"/>
              <a:buChar char="－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anose="020B0604020202020204"/>
                <a:cs typeface="Arial Unicode MS" panose="020B0604020202020204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Key Difference(s) w PD</a:t>
            </a:r>
          </a:p>
          <a:p>
            <a:pPr lvl="1"/>
            <a:r>
              <a:rPr lang="en-GB"/>
              <a:t>Illustrate Scene Description exchange between MAF and </a:t>
            </a:r>
            <a:r>
              <a:rPr lang="en-GB" err="1"/>
              <a:t>XRSceneManager</a:t>
            </a:r>
            <a:endParaRPr lang="en-GB"/>
          </a:p>
          <a:p>
            <a:pPr lvl="1"/>
            <a:r>
              <a:rPr lang="en-GB"/>
              <a:t>Replace data type (i.e. decoded media) with data exchange mechanism (i.e. primitive buffers) at MAF-</a:t>
            </a:r>
            <a:r>
              <a:rPr lang="en-GB" err="1"/>
              <a:t>XRSceneManager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08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8768A2-92F9-4C94-B4BE-8A5223E2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err="1"/>
              <a:t>Proposed</a:t>
            </a:r>
            <a:r>
              <a:rPr lang="fr-FR"/>
              <a:t> EDGAR Type 2 (new - </a:t>
            </a:r>
            <a:r>
              <a:rPr lang="fr-FR" err="1"/>
              <a:t>from</a:t>
            </a:r>
            <a:r>
              <a:rPr lang="fr-FR"/>
              <a:t> 0972)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75F701-B64C-4302-BF53-6DB5DA2839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4ED1EC2-2AB1-453B-B411-AD118F6FE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5" y="3802935"/>
            <a:ext cx="10622785" cy="2463394"/>
          </a:xfrm>
        </p:spPr>
        <p:txBody>
          <a:bodyPr/>
          <a:lstStyle/>
          <a:p>
            <a:r>
              <a:rPr lang="fr-FR"/>
              <a:t>Discussion</a:t>
            </a:r>
          </a:p>
          <a:p>
            <a:pPr lvl="1"/>
            <a:r>
              <a:rPr lang="fr-FR" err="1"/>
              <a:t>blabla</a:t>
            </a:r>
            <a:endParaRPr lang="fr-FR"/>
          </a:p>
          <a:p>
            <a:pPr lvl="1"/>
            <a:r>
              <a:rPr lang="fr-FR" err="1"/>
              <a:t>blabla</a:t>
            </a:r>
            <a:endParaRPr lang="fr-FR"/>
          </a:p>
          <a:p>
            <a:pPr lvl="2"/>
            <a:r>
              <a:rPr lang="fr-FR" err="1"/>
              <a:t>sub</a:t>
            </a:r>
            <a:r>
              <a:rPr lang="fr-FR"/>
              <a:t> </a:t>
            </a:r>
            <a:r>
              <a:rPr lang="fr-FR" err="1"/>
              <a:t>balblallalalal</a:t>
            </a:r>
            <a:endParaRPr lang="fr-FR"/>
          </a:p>
          <a:p>
            <a:pPr lvl="2"/>
            <a:endParaRPr lang="fr-FR"/>
          </a:p>
          <a:p>
            <a:pPr lvl="2"/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2BBFE5-7E1A-479F-A8DE-4E03B2403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52" y="8429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FA1A89-71E4-4ABE-B0BE-A52E27AF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38" y="954225"/>
            <a:ext cx="113588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L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64D9F3B-5A44-4721-A5A3-64019669D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5579"/>
              </p:ext>
            </p:extLst>
          </p:nvPr>
        </p:nvGraphicFramePr>
        <p:xfrm>
          <a:off x="363338" y="954225"/>
          <a:ext cx="8610500" cy="274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Visio" r:id="rId3" imgW="19783649" imgH="6305859" progId="Visio.Drawing.15">
                  <p:embed/>
                </p:oleObj>
              </mc:Choice>
              <mc:Fallback>
                <p:oleObj name="Visio" r:id="rId3" imgW="19783649" imgH="6305859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64D9F3B-5A44-4721-A5A3-64019669DB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38" y="954225"/>
                        <a:ext cx="8610500" cy="274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155509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rgbClr val="FF8633"/>
        </a:solidFill>
      </a:spPr>
      <a:bodyPr wrap="square">
        <a:spAutoFit/>
      </a:bodyPr>
      <a:lstStyle>
        <a:defPPr algn="ctr">
          <a:defRPr sz="1100" b="1" cap="all" dirty="0">
            <a:solidFill>
              <a:prstClr val="black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8371A9B2F58942932503DC52E58014" ma:contentTypeVersion="16" ma:contentTypeDescription="Create a new document." ma:contentTypeScope="" ma:versionID="ffde462093c9e457f5f59631d1147aeb">
  <xsd:schema xmlns:xsd="http://www.w3.org/2001/XMLSchema" xmlns:xs="http://www.w3.org/2001/XMLSchema" xmlns:p="http://schemas.microsoft.com/office/2006/metadata/properties" xmlns:ns2="c872df49-ebad-488d-a324-025e4f6ab39d" xmlns:ns3="229579ab-57a9-4bef-bc1b-2624410c5e1c" targetNamespace="http://schemas.microsoft.com/office/2006/metadata/properties" ma:root="true" ma:fieldsID="ae5974671ea7f0bc05535c1666151f7f" ns2:_="" ns3:_="">
    <xsd:import namespace="c872df49-ebad-488d-a324-025e4f6ab39d"/>
    <xsd:import namespace="229579ab-57a9-4bef-bc1b-2624410c5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2df49-ebad-488d-a324-025e4f6ab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dbd0030-07c0-4a98-9599-2ee23b3d86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79ab-57a9-4bef-bc1b-2624410c5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5a11255-d231-44fb-ac06-d878e89fe159}" ma:internalName="TaxCatchAll" ma:showField="CatchAllData" ma:web="229579ab-57a9-4bef-bc1b-2624410c5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9579ab-57a9-4bef-bc1b-2624410c5e1c" xsi:nil="true"/>
    <lcf76f155ced4ddcb4097134ff3c332f xmlns="c872df49-ebad-488d-a324-025e4f6ab3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EA9C63B-5ED3-4629-A184-394BC20F55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C689FB-D41D-40BE-9E6E-C513C80D0BA3}">
  <ds:schemaRefs>
    <ds:schemaRef ds:uri="229579ab-57a9-4bef-bc1b-2624410c5e1c"/>
    <ds:schemaRef ds:uri="c872df49-ebad-488d-a324-025e4f6ab3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4FFF8A-5B8B-44E9-9440-D7B91A98DBB2}">
  <ds:schemaRefs>
    <ds:schemaRef ds:uri="229579ab-57a9-4bef-bc1b-2624410c5e1c"/>
    <ds:schemaRef ds:uri="c872df49-ebad-488d-a324-025e4f6ab39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WUS-general summary</Template>
  <TotalTime>0</TotalTime>
  <Application>Microsoft Office PowerPoint</Application>
  <PresentationFormat>Widescreen</PresentationFormat>
  <Slides>12</Slides>
  <Notes>0</Notes>
  <HiddenSlides>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回顾</vt:lpstr>
      <vt:lpstr>MeCAR offline discussion on device categories</vt:lpstr>
      <vt:lpstr>Categorization of EDGAR Devices</vt:lpstr>
      <vt:lpstr>Categorization of EDGAR Devices</vt:lpstr>
      <vt:lpstr>Categorization of EDGAR Devices</vt:lpstr>
      <vt:lpstr>Discussion</vt:lpstr>
      <vt:lpstr>Proposed EDGAR Types in ‘972</vt:lpstr>
      <vt:lpstr>Proposed EDGAR Type 1 (from 1064)</vt:lpstr>
      <vt:lpstr>Proposed EDGAR Type 1 (from 0972)</vt:lpstr>
      <vt:lpstr>Proposed EDGAR Type 2 (new - from 0972)</vt:lpstr>
      <vt:lpstr>Proposed EDGAR Type 3 (new - from 0972)</vt:lpstr>
      <vt:lpstr>Reserve</vt:lpstr>
      <vt:lpstr>Categorization of EDGAR Devices</vt:lpstr>
    </vt:vector>
  </TitlesOfParts>
  <Company>Xiaomi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</dc:creator>
  <cp:revision>1</cp:revision>
  <dcterms:created xsi:type="dcterms:W3CDTF">2018-04-28T02:54:17Z</dcterms:created>
  <dcterms:modified xsi:type="dcterms:W3CDTF">2022-08-22T15:09:51Z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0x010100598371A9B2F58942932503DC52E58014</vt:lpwstr>
  </property>
  <property fmtid="{D5CDD505-2E9C-101B-9397-08002B2CF9AE}" pid="3" name="MediaServiceImageTags">
    <vt:lpwstr/>
  </property>
</Properties>
</file>