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718" r:id="rId4"/>
    <p:sldId id="270" r:id="rId5"/>
    <p:sldId id="271" r:id="rId6"/>
    <p:sldId id="259" r:id="rId7"/>
    <p:sldId id="265" r:id="rId8"/>
    <p:sldId id="277" r:id="rId9"/>
    <p:sldId id="421" r:id="rId10"/>
    <p:sldId id="724" r:id="rId11"/>
    <p:sldId id="690" r:id="rId12"/>
    <p:sldId id="691" r:id="rId13"/>
    <p:sldId id="712" r:id="rId14"/>
    <p:sldId id="272" r:id="rId15"/>
    <p:sldId id="713" r:id="rId16"/>
    <p:sldId id="276" r:id="rId17"/>
    <p:sldId id="279" r:id="rId18"/>
    <p:sldId id="720" r:id="rId19"/>
    <p:sldId id="723" r:id="rId20"/>
    <p:sldId id="266" r:id="rId21"/>
    <p:sldId id="267" r:id="rId22"/>
    <p:sldId id="737" r:id="rId23"/>
    <p:sldId id="258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83696D-6EA6-4105-B3F7-5D4BDB7417DF}" v="2" dt="2021-10-04T18:22:39.496"/>
    <p1510:client id="{AA33A748-CB42-4D03-A91D-A2E6944172A6}" v="24" dt="2021-10-05T16:45:47.022"/>
    <p1510:client id="{C585DB08-9E6E-467E-8C92-308F493946D6}" v="364" dt="2021-10-04T21:20:30.9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72EE47-B50F-9B4C-A86C-94E53C7303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583F3-2584-4C4B-A90A-EFA13A7B8F2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1BCFCB6-720F-4049-A60B-602B94732858}" type="datetimeFigureOut">
              <a:rPr lang="en-US"/>
              <a:pPr>
                <a:defRPr/>
              </a:pPr>
              <a:t>10/13/2021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7EF5243-7D21-324F-8118-E9C5AA8A02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5E23EAB-A41F-C14A-B377-C4A12F346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44C93-BA4A-684B-B0DE-949A324E9F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427CEB-6503-4147-BDF7-C1FF7139A1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D02F52-CD37-3645-9084-463E0ABBD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0821D-E60D-4D01-8748-386DCCA68A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21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0821D-E60D-4D01-8748-386DCCA68A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7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66899EE-95EE-C443-B13B-ECB32DD7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EBA0AE9-4A63-D44B-893A-6F6DF9F82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0599" y="4175125"/>
            <a:ext cx="4736723" cy="1621241"/>
          </a:xfrm>
        </p:spPr>
        <p:txBody>
          <a:bodyPr/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1474E7B-41FB-7841-9C7D-15035D639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7B0BE-CF14-4F40-AC95-76ABE084887A}" type="datetime1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A91525-E157-5A48-AD4D-5C5B92403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9188" y="648100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2019 CTA® / Proprietary and Confidential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030AAF-0E1B-5C4D-8C26-F42209BB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81FCB-735B-D74B-ADB7-8582C7FD0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682B4E-3797-2444-8B00-F41EE5E214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8977" y="804621"/>
            <a:ext cx="3185789" cy="11121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B02CC1-12D7-074C-B6C8-8A6322161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599" y="804621"/>
            <a:ext cx="4736724" cy="2632316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931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475C0-77D2-3142-9386-1F106AE8F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72F0E8-8C27-204F-88A6-6862371FDA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83C05-67DF-DB41-96ED-2C38FB4E3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885629-53D6-6548-AF9C-A37CA5EA8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CB1E2-542E-E84B-B626-4AB65D8D277D}" type="datetime1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656360-E24C-7747-8390-CA6AD9FEF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9188" y="648100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2019 CTA® / Proprietary and Confidential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D7975D-A38B-A84B-B807-7894ECE5C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62C9F-CDFF-AC4F-A128-5EFCF340A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9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1127F-EA9E-E44E-B9E4-E41A1CEA3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7E9A50-3D36-8741-98BE-52E8F6D6C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9507F-AA29-414C-8471-A8131B35B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D0EBD-8D2B-AF41-8B2D-97F52FA05C76}" type="datetime1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59FAD-0098-5648-B82C-EF4361BEE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9188" y="648100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2019 CTA® / Proprietary and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45A08-B795-2247-8FAC-06176DA96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81554-90C1-8F4A-9F1A-81FB44CB6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41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99456A-50C2-E440-9802-FE6E91BF5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34DDCB-A50D-CA40-B52A-339BC9082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5BD1C-8B69-F548-97F3-65E6CF136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E7A04-3381-F140-ADD2-2B76FA2FF450}" type="datetime1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51745-A9B0-2D4D-AE04-EAD34056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9188" y="648100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2019 CTA® / Proprietary and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E2432-3710-1746-8ED6-E17AD6FC6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A38F8-585F-7141-9799-067E916D2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97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EBBF9-7044-F04B-95BC-858FF668A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CC1305-05F9-CB47-8AB2-4E3BF6A9D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C3BF8-F429-BB42-ADAD-2FE0C0E3D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01BBA-BC30-6C47-B94A-3A4466BBE35A}" type="datetime1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B257F-2E1E-154F-90C8-E06FC1340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37125" y="6485583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2019 CTA® / Proprietary and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BB7D1-8B2E-3945-9F96-AE6F0592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6E70D-33F2-9949-92BB-04E78199D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64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E319123-31EC-3745-A5E9-9A6E98EFD4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EBA0AE9-4A63-D44B-893A-6F6DF9F82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3692" y="4175125"/>
            <a:ext cx="4768312" cy="1677692"/>
          </a:xfrm>
        </p:spPr>
        <p:txBody>
          <a:bodyPr/>
          <a:lstStyle>
            <a:lvl1pPr marL="0" indent="0" algn="l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559000-EC54-1E49-90A3-946460934F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8977" y="804621"/>
            <a:ext cx="3185789" cy="11121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2E3D77-8E58-664D-B24A-9382AD1E2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3691" y="882869"/>
            <a:ext cx="4768313" cy="2554068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4022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9BDD1-09DA-EF42-A651-D660D1B1A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854FF-DC10-C44C-ACF5-202E08E9A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829B2-9829-9842-A76C-0DC34353A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4A49E-83C2-D142-B5DE-A33CF8D6ECEC}" type="datetime1">
              <a:rPr lang="en-US" smtClean="0"/>
              <a:t>10/13/2021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D7CC2-CE69-FC47-83C3-FBFB2E1D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15254-9C13-EC40-812F-10F1A321A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0F6E64F-850E-2748-AE85-F57F88CAC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37125" y="6478022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2019 CTA® /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20593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80217-15F0-B743-8F09-4F23B757E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72344-EED2-4448-B187-7AD31EAAB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78688-965F-2448-97D7-9AC67FFE6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C3FC5-6036-B44B-BCB7-06DE55F911E9}" type="datetime1">
              <a:rPr lang="en-US" smtClean="0"/>
              <a:t>10/13/2021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2E794-B629-BB49-84C2-ED3617B44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AE7EB-DAA0-7349-B627-933EE7B98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EAB818F-72B2-7644-8545-F5EF5F62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37125" y="6478022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2019 CTA® /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05892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8872D-0486-9F45-BC52-913068430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7EE12-B135-8A4E-8EC6-CA9F1336F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77B8E-0C93-384E-847E-2477CBE34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66F3E-4767-7E49-A938-90EC52606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9AEB6-4A58-7D40-9A2C-F0A4BF35838E}" type="datetime1">
              <a:rPr lang="en-US" smtClean="0"/>
              <a:t>10/13/2021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07D03-3568-3344-9F50-E936F6A9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D8068-2F85-684C-A9ED-90C3C0F48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760A187-DB06-B445-A0CC-35A74C41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37125" y="6478022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2019 CTA® /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449662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EE560-D9A4-AF46-A25F-705E54EB3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4C87C-FCD8-7848-BB5B-A4A1B8733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3DC71-F2DD-F54D-ADCD-C0D55FBFB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13F567-A4CD-FD4D-B55E-A57FA2D2A4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12896A-0AD6-284C-B862-6CED139C8E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9EB09E-18EC-5144-9F08-E6CA0FA6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A43A2-3E33-5E43-87F3-40A9C3E534B2}" type="datetime1">
              <a:rPr lang="en-US" smtClean="0"/>
              <a:t>10/13/2021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C90CE4-6AC6-6D48-B3CB-82A7AF096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CD83A-DFD2-8B45-A39E-DE80FF7A1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49351528-95FB-D14A-BDEB-0D4A3001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37125" y="6478022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2019 CTA® /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51008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7A1AB-5469-0A4C-A295-678F57F2A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2B35F9-8832-0F4D-ABE9-B31E7A5B8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21DA7-E884-A64A-95B6-0AE5587B8D95}" type="datetime1">
              <a:rPr lang="en-US" smtClean="0"/>
              <a:t>10/13/2021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1DDF7-C955-5E42-A67B-8A98DAE5F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9D2DC-ED52-5B41-8F9C-155E728EF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D68E276-6684-CB48-970F-BABC9CE71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37125" y="6478022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2019 CTA® /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23026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71106-7681-ED40-B008-F1300E0BE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D0506-DB5D-BE41-A2BE-06306B4F5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7B8B5-8E0A-2541-AA10-93F92216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EBCB6-E088-004E-B400-7950D7988AB5}" type="datetime1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DEEA9-5D34-954B-A568-DC7933DB5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9188" y="64738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2019 CTA® / Proprietary and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BD4BE-3062-DC4E-B588-03CA8D445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15563-AD07-A342-AF19-1C6347AB2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08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64560-1FE1-8544-9828-E44FC6BEB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214A1-B49E-B54D-804E-93D1A828DAA7}" type="datetime1">
              <a:rPr lang="en-US" smtClean="0"/>
              <a:t>10/13/2021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5545D-D837-2140-B3D6-01C9AD8B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33550-123C-CF48-AC14-B1A1A4D67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20FBA81-A969-8541-9749-3DA03999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37125" y="6478022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2019 CTA® /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60679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F91E2-4E2E-E84A-A563-E617E0E7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08343-8D3E-AE4A-B9A7-4F22A0F97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57C524-EFFF-F54E-B09C-AC7A82E39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FD0EE-7D40-E24B-B43F-1848C5992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4D2A1-D75C-0B4F-B833-9729B89CF80F}" type="datetime1">
              <a:rPr lang="en-US" smtClean="0"/>
              <a:t>10/13/2021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BD557-6F1F-B449-A89A-B6B17CC7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CC7BD-DA68-304C-8E87-A2D74CBB6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FAF9F423-9422-1944-A677-35BDE7ABC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37125" y="6478022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2019 CTA® /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616406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7BA96-EF1E-D74A-B71F-13A83FAFF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17029-7030-0C4F-B988-D7C2E96C08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A3465-3DDB-A14A-8794-380935DED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A5810-DFE0-D847-8189-F810BF2C4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F9BC3-802D-A346-99D2-3450D7C3FE03}" type="datetime1">
              <a:rPr lang="en-US" smtClean="0"/>
              <a:t>10/13/2021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64516-1C19-D049-B7BB-264A63C65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44AA4-EDE4-6F47-B19A-537208D70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6877B4F-F8AE-BB46-9563-76037830A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37125" y="6478022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2019 CTA® /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09228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1E562-AD10-A34C-BCB1-D17CDB56B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376616-AC2E-FC4D-AF74-5F93813FB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0C3CF-D9F2-AE46-BE75-E990758BD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3B65F-196E-0F41-BB07-244B18BBE091}" type="datetime1">
              <a:rPr lang="en-US" smtClean="0"/>
              <a:t>10/13/2021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D525A-64FC-9241-9896-7026B775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DA9CD-946D-C74E-91FD-EECD68E28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A761BF6-ACA1-6844-A5F5-ACBD88A25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37125" y="6478022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2019 CTA® /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719113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84FB67-444A-2547-9E23-CB7D21322D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F0E2A1-2719-3344-9DCB-20732F321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9C0ED-3C62-B745-AE20-1F6BBB16C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9245F-2882-104F-BC71-E61C87F2E927}" type="datetime1">
              <a:rPr lang="en-US" smtClean="0"/>
              <a:t>10/13/2021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F2904-25A4-3C4B-B3E4-DDF569DF4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12297-B53E-0B49-B3FE-0C1D1D8FB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79F278F-8142-0440-ADAE-AFEA2667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37125" y="6478022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2019 CTA® /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7179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426AB-F7BB-BE47-BE74-AB4B52003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A0AE9-4A63-D44B-893A-6F6DF9F82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26DE2-8C16-6E47-8FA2-009CAD2B9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5384F-CA06-7A47-B3F5-B69E40D51386}" type="datetime1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24BB9-8462-D647-8DC7-70AAE2441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9188" y="648100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2019 CTA® / Proprietary and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67935-C81A-C148-9C54-64065ED78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1680D-9880-C047-8E0F-E29B5F745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71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B17A-AFBC-E740-892C-C93B07E1F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A200D-5AFD-7A43-A063-1C05A6387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60B86-8394-8244-8872-59858C970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1EECA-8E95-6346-9E62-02801790E25D}" type="datetime1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A1739-08BE-DA4E-9572-B26DBBA8F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9188" y="648100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2019 CTA® / Proprietary and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DC57-99F3-4B47-A551-ACB14099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1139C-9105-064A-84E7-BBEEE71AC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0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4AB30-88A4-9644-9A44-70BBE0D7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9BCB3-AC41-F549-A8C8-FE47D1BA1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8BCE6-E507-7D41-8A73-74AEC24BA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2B31D15-68DC-5743-891B-95BE64B1D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A7C38-40C7-6745-81CE-CAF26E4040B1}" type="datetime1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4F9DDC-1A46-C045-9BCD-FDE535DB8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9188" y="648100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2019 CTA® / Proprietary and Confidential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9B4621-B5ED-AA49-BFF7-24E44F209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396E3-6034-9A45-B4ED-85FC0BF20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1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7F519-9BB7-664C-B0B8-656C02B6C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530A2-2FEE-404D-9698-39516A691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3269D9-F3A7-214B-B8BA-4E6EF4CB9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2DC8B5-5DF2-174F-ADCB-DC72709A3D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752EF0-FAC1-D84D-ADD8-DDF15CA042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8FB57BA-656D-834B-B28C-0F1006981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14AAD-0230-5241-A5D8-B753F27DFA26}" type="datetime1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4BB00E8-BF2C-C949-A9D6-E7944C48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9188" y="648100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2019 CTA® / Proprietary and Confidential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7DD5F1-CB37-8D45-8FE3-C7989661C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2D459-3FFE-3D42-9496-C17A1BB41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4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D3A7B-98FC-864D-9568-B858A8AE2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803D310-F062-4443-8637-6AE6C8EAC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2BBAC-2D9D-8645-AAA9-7133506CEC74}" type="datetime1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E2B39F-F2D4-F144-86B6-368D0788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9188" y="648100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2019 CTA® / Proprietary and Confidential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00DCC9-2F92-1744-A597-E17084C14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AA521-2887-FD46-8889-BA080FD1B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1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5AADD9E-A508-9B44-8E44-05F5A5F3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ECE86-E903-0B48-9EC6-23401FBAB25E}" type="datetime1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11EC077-6B3D-B84E-987C-00DE5E03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9188" y="648100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2019 CTA® / Proprietary and Confidential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F87A67A-B7B2-F940-8757-451FBBC0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3C34-31AB-BB46-A75E-08EB4DE9F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89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F0D4-BA9B-3D40-8B31-DE4548547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1EA9-4843-3C45-B49C-D528F2CA8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D03F06-B733-6341-92F2-1936D15AC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C9CE8B-6A5C-DF4C-9FC1-3DFB1034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524D3-0368-7849-A40D-FDDC8CF0B9DA}" type="datetime1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46A4CC-B171-864B-BD5C-E4D5D10C4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9188" y="648100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2019 CTA® / Proprietary and Confidential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00B105-9DE6-B84C-A03A-851BD45F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9B68B-98D0-4440-86B5-17720B22D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5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674650-3783-1844-9799-5A64B770DA0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3A236D-23FF-054C-8958-2AEFE20BDE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b="55802"/>
          <a:stretch/>
        </p:blipFill>
        <p:spPr>
          <a:xfrm>
            <a:off x="412116" y="6311900"/>
            <a:ext cx="1410646" cy="501495"/>
          </a:xfrm>
          <a:prstGeom prst="rect">
            <a:avLst/>
          </a:prstGeom>
        </p:spPr>
      </p:pic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99FAB361-2E76-824C-BDCC-1886F71EA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F6DD82D6-818D-EB41-9E2D-6CD27AF15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075F7-984F-9F49-97F2-91BB14165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9063" y="64738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8431F82-D08C-D646-A8BD-D21DB62BD264}" type="datetime1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495A1-69AB-A34B-AF18-8D7D52BB8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29188" y="64651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 2019 CTA® / Proprietary and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29935-F533-DF44-BCBF-3900FECE7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1925" y="64738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7B6C27-65DD-D246-84B8-44DB29C0A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9" r:id="rId1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0F361F-0EFE-3143-9A48-0AFE418FD5B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7730D-9E53-E046-B3DF-69A7B9F13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9063" y="6478022"/>
            <a:ext cx="2114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779C548-0D32-2B47-87BB-3A2D9AF9B446}" type="datetime1">
              <a:rPr lang="en-US" smtClean="0"/>
              <a:t>10/13/2021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9421E-8377-7B4D-91F6-5EC7DB57E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1925" y="64780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A184749-C9BF-CA49-BA7D-866FC6ED3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58DEB-B35B-2744-942A-53E611A95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7125" y="64780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 2019 CTA® / Proprietary and Confidential</a:t>
            </a:r>
          </a:p>
        </p:txBody>
      </p:sp>
      <p:sp>
        <p:nvSpPr>
          <p:cNvPr id="2054" name="Title Placeholder 1">
            <a:extLst>
              <a:ext uri="{FF2B5EF4-FFF2-40B4-BE49-F238E27FC236}">
                <a16:creationId xmlns:a16="http://schemas.microsoft.com/office/drawing/2014/main" id="{0C7FA06D-81F6-8844-A331-886895AD0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62025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5" name="Text Placeholder 2">
            <a:extLst>
              <a:ext uri="{FF2B5EF4-FFF2-40B4-BE49-F238E27FC236}">
                <a16:creationId xmlns:a16="http://schemas.microsoft.com/office/drawing/2014/main" id="{09D8A815-01AE-324E-BCE3-0798C707DC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62025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C51DFF2-4235-7940-B8D8-414AE92D7C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-1783" t="56234" r="-4524" b="-1783"/>
          <a:stretch/>
        </p:blipFill>
        <p:spPr>
          <a:xfrm>
            <a:off x="387401" y="6306454"/>
            <a:ext cx="1499616" cy="5168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hop.cta.tech/collections/standards/products/a-dtv-profile-for-uncompressed-high-speed-digital-interfaces-cta-861-h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cta.tech/collections/standards/products/web-application-video-ecosystem-common-media-client-data-cta-5004" TargetMode="External"/><Relationship Id="rId2" Type="http://schemas.openxmlformats.org/officeDocument/2006/relationships/hyperlink" Target="https://shop.cta.tech/products/web-application-video-ecosystem-dash-hls-interoperability-specification-cta-500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ta-wave.github.io/Resources/" TargetMode="External"/><Relationship Id="rId2" Type="http://schemas.openxmlformats.org/officeDocument/2006/relationships/hyperlink" Target="https://shop.cta.tech/collections/standards/web-application-video-ecosystem-wave-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mafif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15">
            <a:extLst>
              <a:ext uri="{FF2B5EF4-FFF2-40B4-BE49-F238E27FC236}">
                <a16:creationId xmlns:a16="http://schemas.microsoft.com/office/drawing/2014/main" id="{A426A9DD-487D-C84B-9818-1D6E0DE33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380" y="4182559"/>
            <a:ext cx="579932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Brian Markwalter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13 October 2021</a:t>
            </a:r>
          </a:p>
        </p:txBody>
      </p:sp>
      <p:sp>
        <p:nvSpPr>
          <p:cNvPr id="18435" name="Footer Placeholder 14">
            <a:extLst>
              <a:ext uri="{FF2B5EF4-FFF2-40B4-BE49-F238E27FC236}">
                <a16:creationId xmlns:a16="http://schemas.microsoft.com/office/drawing/2014/main" id="{5973AF11-7CBF-B74B-8310-726907F857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937125" y="6473825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</a:rPr>
              <a:t>© 2020 CTA® / Proprietary and Confidential</a:t>
            </a:r>
          </a:p>
        </p:txBody>
      </p:sp>
      <p:sp>
        <p:nvSpPr>
          <p:cNvPr id="18436" name="Slide Number Placeholder 15">
            <a:extLst>
              <a:ext uri="{FF2B5EF4-FFF2-40B4-BE49-F238E27FC236}">
                <a16:creationId xmlns:a16="http://schemas.microsoft.com/office/drawing/2014/main" id="{1DB15C0A-C162-3C45-A022-82BA7A1537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CBC687-8050-614C-870B-EE146C1CBE39}" type="slidenum"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7937C3-20A0-464C-AE3F-D87894FA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380" y="2055303"/>
            <a:ext cx="7131943" cy="149724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CTA Update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ED22D-8D02-49E4-8854-ECE62BC1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13195-67CF-4249-A162-ABF497037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613"/>
            <a:ext cx="10515600" cy="4705350"/>
          </a:xfrm>
        </p:spPr>
        <p:txBody>
          <a:bodyPr>
            <a:normAutofit/>
          </a:bodyPr>
          <a:lstStyle/>
          <a:p>
            <a:r>
              <a:rPr lang="en-US">
                <a:latin typeface="+mn-lt"/>
              </a:rPr>
              <a:t>IMSC1</a:t>
            </a:r>
          </a:p>
          <a:p>
            <a:pPr lvl="1"/>
            <a:r>
              <a:rPr lang="en-US">
                <a:latin typeface="+mn-lt"/>
              </a:rPr>
              <a:t>CTA Staff received several sets of IMSC1 segment files from EDT; and we have requested a description of what the tests (besides the DTVCC IT1) are intended to do.</a:t>
            </a:r>
          </a:p>
          <a:p>
            <a:pPr lvl="1"/>
            <a:r>
              <a:rPr lang="en-US">
                <a:latin typeface="+mn-lt"/>
              </a:rPr>
              <a:t>Recommended to WG18 that they consider inclusion of the decoder-related material in ATSC T/300 in an appropriate existing part of CEB32</a:t>
            </a:r>
          </a:p>
          <a:p>
            <a:pPr lvl="1"/>
            <a:r>
              <a:rPr lang="en-US">
                <a:latin typeface="+mn-lt"/>
              </a:rPr>
              <a:t>Work on hold</a:t>
            </a:r>
          </a:p>
          <a:p>
            <a:r>
              <a:rPr lang="en-US">
                <a:latin typeface="+mn-lt"/>
              </a:rPr>
              <a:t>CEB-35</a:t>
            </a:r>
          </a:p>
          <a:p>
            <a:pPr lvl="1"/>
            <a:r>
              <a:rPr lang="en-US">
                <a:latin typeface="+mn-lt"/>
              </a:rPr>
              <a:t>Drafting is complete.</a:t>
            </a:r>
          </a:p>
          <a:p>
            <a:pPr lvl="1"/>
            <a:r>
              <a:rPr lang="en-US">
                <a:latin typeface="+mn-lt"/>
              </a:rPr>
              <a:t>Approval ballot to be issued week of October 4</a:t>
            </a:r>
            <a:r>
              <a:rPr lang="en-US" baseline="30000">
                <a:latin typeface="+mn-lt"/>
              </a:rPr>
              <a:t>th</a:t>
            </a:r>
            <a:r>
              <a:rPr lang="en-US"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22338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C82AB-8447-4F81-9F2E-383743C42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1398B-058D-4FD6-AA61-6299180E6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+mn-lt"/>
              </a:rPr>
              <a:t>IMSC1</a:t>
            </a:r>
          </a:p>
          <a:p>
            <a:pPr lvl="1"/>
            <a:r>
              <a:rPr lang="en-US">
                <a:latin typeface="+mn-lt"/>
              </a:rPr>
              <a:t>Discuss the future of CTA 2064 when the converted DTVCC IMSC1 is made available</a:t>
            </a:r>
          </a:p>
          <a:p>
            <a:r>
              <a:rPr lang="en-US">
                <a:latin typeface="+mn-lt"/>
              </a:rPr>
              <a:t>CEB-35</a:t>
            </a:r>
          </a:p>
          <a:p>
            <a:pPr lvl="1"/>
            <a:r>
              <a:rPr lang="en-US">
                <a:latin typeface="+mn-lt"/>
              </a:rPr>
              <a:t>Approval ballot to be issued week of October 4</a:t>
            </a:r>
            <a:r>
              <a:rPr lang="en-US" baseline="30000">
                <a:latin typeface="+mn-lt"/>
              </a:rPr>
              <a:t>th</a:t>
            </a:r>
            <a:r>
              <a:rPr lang="en-US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8105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D7C77-FF4F-704C-9C85-6D92967976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>
                <a:latin typeface="+mn-lt"/>
              </a:rPr>
              <a:t>CTA-861, HDMI and </a:t>
            </a:r>
            <a:r>
              <a:rPr lang="en-US" sz="4800" err="1">
                <a:latin typeface="+mn-lt"/>
              </a:rPr>
              <a:t>Plugfests</a:t>
            </a:r>
            <a:endParaRPr lang="en-US" sz="480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FD9D1-169B-0443-93BB-E0023922CB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3561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+mn-lt"/>
              </a:rPr>
              <a:t>CTA-861: R4 WG7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+mn-lt"/>
              </a:rPr>
              <a:t>Continuing work on Amendment to CTA-861-H: CTA-861.6 </a:t>
            </a:r>
          </a:p>
          <a:p>
            <a:r>
              <a:rPr lang="en-US" sz="4000">
                <a:latin typeface="+mn-lt"/>
              </a:rPr>
              <a:t>Most recent publication:</a:t>
            </a:r>
          </a:p>
          <a:p>
            <a:pPr lvl="1"/>
            <a:r>
              <a:rPr lang="en-US" sz="3600">
                <a:latin typeface="+mn-lt"/>
              </a:rPr>
              <a:t>CTA-861-H, A DTV Profile for Uncompressed High Speed Digital Interfaces, December 2020</a:t>
            </a:r>
          </a:p>
          <a:p>
            <a:pPr lvl="1"/>
            <a:r>
              <a:rPr lang="en-US" sz="3600">
                <a:latin typeface="+mn-lt"/>
              </a:rPr>
              <a:t>Download link:</a:t>
            </a:r>
          </a:p>
          <a:p>
            <a:pPr marL="914400" lvl="2" indent="0">
              <a:buNone/>
            </a:pPr>
            <a:r>
              <a:rPr lang="en-US" sz="2800">
                <a:latin typeface="+mn-lt"/>
                <a:hlinkClick r:id="rId2"/>
              </a:rPr>
              <a:t>https://shop.cta.tech/collections/standards/products/a-dtv-profile-for-uncompressed-high-speed-digital-interfaces-cta-861-h</a:t>
            </a:r>
            <a:endParaRPr lang="en-US" sz="2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2871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+mn-lt"/>
              </a:rPr>
              <a:t>CTA-861: R4 WG7 Work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0870"/>
            <a:ext cx="10515600" cy="4686093"/>
          </a:xfrm>
        </p:spPr>
        <p:txBody>
          <a:bodyPr>
            <a:normAutofit fontScale="62500" lnSpcReduction="20000"/>
          </a:bodyPr>
          <a:lstStyle/>
          <a:p>
            <a:r>
              <a:rPr lang="en-US" sz="4000">
                <a:latin typeface="+mn-lt"/>
              </a:rPr>
              <a:t> 15 of 74comments remain open (20 new since last R4 meeting): </a:t>
            </a:r>
          </a:p>
          <a:p>
            <a:pPr lvl="1"/>
            <a:r>
              <a:rPr lang="en-US" sz="3600">
                <a:latin typeface="+mn-lt"/>
              </a:rPr>
              <a:t>5 In Progress, 2 Substantial, 8 Editorial, 0 Questions</a:t>
            </a:r>
          </a:p>
          <a:p>
            <a:r>
              <a:rPr lang="en-US" sz="4000">
                <a:latin typeface="+mn-lt"/>
              </a:rPr>
              <a:t>Ongoing discussion of details of new video timing proposal: Signaling requirements, data structure versioning. Details of colorimetry indication.</a:t>
            </a:r>
          </a:p>
          <a:p>
            <a:r>
              <a:rPr lang="en-US" sz="4000">
                <a:latin typeface="+mn-lt"/>
              </a:rPr>
              <a:t>Work done:</a:t>
            </a:r>
          </a:p>
          <a:p>
            <a:pPr lvl="1"/>
            <a:r>
              <a:rPr lang="en-US" sz="3600">
                <a:latin typeface="+mn-lt"/>
              </a:rPr>
              <a:t>New data block for native timing indication</a:t>
            </a:r>
          </a:p>
          <a:p>
            <a:pPr lvl="1"/>
            <a:r>
              <a:rPr lang="en-US" sz="3600">
                <a:latin typeface="+mn-lt"/>
              </a:rPr>
              <a:t>Additional resolutions and frame rates:</a:t>
            </a:r>
          </a:p>
          <a:p>
            <a:pPr lvl="2"/>
            <a:r>
              <a:rPr lang="en-US" sz="3200"/>
              <a:t>New signaling to expand VIC system (VFDB, VFD, RID)</a:t>
            </a:r>
          </a:p>
          <a:p>
            <a:pPr lvl="2"/>
            <a:r>
              <a:rPr lang="en-US" sz="3200"/>
              <a:t>New timing formula (OVT)</a:t>
            </a:r>
            <a:endParaRPr lang="en-US" sz="3200">
              <a:latin typeface="+mn-lt"/>
            </a:endParaRPr>
          </a:p>
          <a:p>
            <a:pPr lvl="1"/>
            <a:r>
              <a:rPr lang="en-US" sz="3600">
                <a:latin typeface="+mn-lt"/>
              </a:rPr>
              <a:t>Addition of </a:t>
            </a:r>
            <a:r>
              <a:rPr lang="en-US" sz="3600" err="1">
                <a:latin typeface="+mn-lt"/>
              </a:rPr>
              <a:t>Auro-Cx</a:t>
            </a:r>
            <a:r>
              <a:rPr lang="en-US" sz="3600">
                <a:latin typeface="+mn-lt"/>
              </a:rPr>
              <a:t> and MPEG-D USAC audio formats</a:t>
            </a:r>
          </a:p>
          <a:p>
            <a:pPr lvl="1"/>
            <a:r>
              <a:rPr lang="en-US" sz="3600">
                <a:latin typeface="+mn-lt"/>
              </a:rPr>
              <a:t>Various editorial corrections (language, graphics formatting, doc template)</a:t>
            </a:r>
          </a:p>
          <a:p>
            <a:pPr lvl="1"/>
            <a:r>
              <a:rPr lang="en-US" sz="3600">
                <a:latin typeface="+mn-lt"/>
              </a:rPr>
              <a:t>EDID requirements</a:t>
            </a:r>
          </a:p>
          <a:p>
            <a:pPr lvl="1"/>
            <a:r>
              <a:rPr lang="en-US" sz="3600">
                <a:latin typeface="+mn-lt"/>
              </a:rPr>
              <a:t>Updates to referenced specifications:</a:t>
            </a:r>
          </a:p>
          <a:p>
            <a:pPr lvl="2"/>
            <a:r>
              <a:rPr lang="en-US" sz="3200">
                <a:latin typeface="+mn-lt"/>
              </a:rPr>
              <a:t>VESA DisplayID Errata, MPEG audio, IEC 61937-2 audio coding types, SMPTE 2094-10</a:t>
            </a:r>
          </a:p>
        </p:txBody>
      </p:sp>
    </p:spTree>
    <p:extLst>
      <p:ext uri="{BB962C8B-B14F-4D97-AF65-F5344CB8AC3E}">
        <p14:creationId xmlns:p14="http://schemas.microsoft.com/office/powerpoint/2010/main" val="2581233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+mn-lt"/>
              </a:rPr>
              <a:t>CTA-861: R4 WG7 Liaison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>
                <a:latin typeface="+mn-lt"/>
              </a:rPr>
              <a:t>Submitted advanced draft document to VESA and HDMI Forum, for review and comments of ongoing work. Awaiting responses from both.</a:t>
            </a:r>
          </a:p>
        </p:txBody>
      </p:sp>
    </p:spTree>
    <p:extLst>
      <p:ext uri="{BB962C8B-B14F-4D97-AF65-F5344CB8AC3E}">
        <p14:creationId xmlns:p14="http://schemas.microsoft.com/office/powerpoint/2010/main" val="1992822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+mn-lt"/>
              </a:rPr>
              <a:t>CTA-861: R4 WG7 Work Ahead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>
                <a:latin typeface="+mn-lt"/>
              </a:rPr>
              <a:t>Publication of 861.6 expected this </a:t>
            </a:r>
            <a:r>
              <a:rPr lang="en-US" sz="4000" strike="sngStrike">
                <a:latin typeface="+mn-lt"/>
              </a:rPr>
              <a:t>Summer</a:t>
            </a:r>
            <a:r>
              <a:rPr lang="en-US" sz="4000">
                <a:latin typeface="+mn-lt"/>
              </a:rPr>
              <a:t> Fall</a:t>
            </a:r>
          </a:p>
          <a:p>
            <a:pPr lvl="1"/>
            <a:r>
              <a:rPr lang="en-US" sz="3600">
                <a:latin typeface="+mn-lt"/>
              </a:rPr>
              <a:t>(Considering current meeting cadence and downstream demand)</a:t>
            </a:r>
          </a:p>
          <a:p>
            <a:pPr lvl="1"/>
            <a:endParaRPr lang="en-US" sz="2800">
              <a:latin typeface="+mn-lt"/>
            </a:endParaRPr>
          </a:p>
          <a:p>
            <a:pPr marL="457200" lvl="1" indent="0">
              <a:buNone/>
            </a:pPr>
            <a:endParaRPr lang="en-US" sz="2800">
              <a:latin typeface="+mn-lt"/>
            </a:endParaRPr>
          </a:p>
          <a:p>
            <a:endParaRPr lang="en-US">
              <a:latin typeface="+mn-lt"/>
            </a:endParaRPr>
          </a:p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072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2CCB7-12C5-42A8-B913-D17AD73C9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HDMI and </a:t>
            </a:r>
            <a:r>
              <a:rPr lang="en-US" err="1"/>
              <a:t>Plugfest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FD83A-C763-4C71-84B7-CD69DD61F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Continued dialog among various groups on interop issues</a:t>
            </a:r>
          </a:p>
          <a:p>
            <a:r>
              <a:rPr lang="en-US"/>
              <a:t>Coordination among CTA, DTG, German television group on </a:t>
            </a:r>
            <a:r>
              <a:rPr lang="en-US" err="1"/>
              <a:t>plugfests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6233A8-D4BF-4C11-98BC-7D33EC68B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CTA® / Proprietary and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CC1C6-95A1-4C22-91E3-8A959E61D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15563-AD07-A342-AF19-1C6347AB2E2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58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E4CF-D405-4E3E-A28F-A847F426D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TV Power Consumption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B2F9F-8DFF-46D1-A2C7-417C06856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U.S. activity at EPA and CTA</a:t>
            </a:r>
          </a:p>
          <a:p>
            <a:r>
              <a:rPr lang="en-US" dirty="0"/>
              <a:t>Work underway in IEC TC100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D8F68E-277F-4870-80B4-F7DDD19ED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CTA® / Proprietary and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716C6-EDC9-4796-8875-FFCA8A1C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15563-AD07-A342-AF19-1C6347AB2E2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51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A570C-F37B-497D-8014-241984CBD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TV Energy Update – TV 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0ED61-C510-44FC-84A6-AB4AAA98F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CTA-2037-C approved by R4</a:t>
            </a:r>
          </a:p>
          <a:p>
            <a:pPr lvl="1"/>
            <a:r>
              <a:rPr lang="en-US" dirty="0"/>
              <a:t>Waiting for IEC to make video test signals available on its website</a:t>
            </a:r>
          </a:p>
          <a:p>
            <a:r>
              <a:rPr lang="en-US" dirty="0"/>
              <a:t>TV manufacturers participating in TV voluntary agreement with energy advocates are collecting data on TV energy consumption using CTA-2037-C</a:t>
            </a:r>
          </a:p>
          <a:p>
            <a:pPr lvl="1"/>
            <a:r>
              <a:rPr lang="en-US" dirty="0"/>
              <a:t>Data will be discussed with advocates, and energy efficiency limits will be negotiated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D8CA05-C621-4520-99F9-09B652F9D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CTA® / Proprietary and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4B9A1-91CB-424B-B9DD-6C3CED3E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15563-AD07-A342-AF19-1C6347AB2E2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57472B-B8FD-4FAF-BC47-3A441B966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 and Projects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B04F5F-46EA-4A9E-ABF0-C5CF7346F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WAVE</a:t>
            </a:r>
          </a:p>
          <a:p>
            <a:r>
              <a:rPr lang="en-US"/>
              <a:t>ATSC 3.0 – NEXTGEN TV </a:t>
            </a:r>
          </a:p>
          <a:p>
            <a:r>
              <a:rPr lang="en-US"/>
              <a:t>Closed Captioning</a:t>
            </a:r>
          </a:p>
          <a:p>
            <a:r>
              <a:rPr lang="en-US"/>
              <a:t>CTA-861, HDMI and </a:t>
            </a:r>
            <a:r>
              <a:rPr lang="en-US" err="1"/>
              <a:t>Plugfests</a:t>
            </a:r>
            <a:endParaRPr lang="en-US"/>
          </a:p>
          <a:p>
            <a:r>
              <a:rPr lang="en-US"/>
              <a:t>TV Power Consumption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2E6516-9E1F-45C7-9264-4B06C81C1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CTA® / Proprietary and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6CB2AA-779E-4C12-AEDE-408043F6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1680D-9880-C047-8E0F-E29B5F74542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84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A570C-F37B-497D-8014-241984CBD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TV Energy Update – ENERGY STAR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0ED61-C510-44FC-84A6-AB4AAA98F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ENERGY STAR continues work on a version 9 specification for TVs</a:t>
            </a:r>
          </a:p>
          <a:p>
            <a:pPr lvl="1"/>
            <a:r>
              <a:rPr lang="en-US"/>
              <a:t>Limited topic proposal on high contrast ratio TVs, comments due 10/7/21</a:t>
            </a:r>
          </a:p>
          <a:p>
            <a:pPr lvl="1"/>
            <a:r>
              <a:rPr lang="en-US"/>
              <a:t>New “high contrast ratio” definition = “A display where pixels emit no light when displaying a pure black color”</a:t>
            </a:r>
          </a:p>
          <a:p>
            <a:pPr lvl="1"/>
            <a:r>
              <a:rPr lang="en-US"/>
              <a:t>Earlier ENERGY STAR analysis found no HCR display could meet On Mode criteria without some allowance, so ENERGY STAR proposed an adjustment factor for HCR displays</a:t>
            </a:r>
          </a:p>
          <a:p>
            <a:pPr lvl="1"/>
            <a:r>
              <a:rPr lang="en-US"/>
              <a:t>New proposal is for that adjustment factor to be 12%, meaning an HCR display may consume 12% more power than a comparable non-HCR display when determining ENERGY STAR compliance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D8CA05-C621-4520-99F9-09B652F9D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CTA® / Proprietary and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4B9A1-91CB-424B-B9DD-6C3CED3E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15563-AD07-A342-AF19-1C6347AB2E2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67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72900" y="0"/>
            <a:ext cx="11758894" cy="1202757"/>
          </a:xfrm>
        </p:spPr>
        <p:txBody>
          <a:bodyPr>
            <a:normAutofit/>
          </a:bodyPr>
          <a:lstStyle/>
          <a:p>
            <a:r>
              <a:rPr lang="en-US" sz="2667" u="sng">
                <a:latin typeface="+mn-lt"/>
              </a:rPr>
              <a:t>IEC 62087 TV Energy </a:t>
            </a:r>
            <a:r>
              <a:rPr lang="en-US" sz="2000" b="0" u="sng">
                <a:latin typeface="+mn-lt"/>
              </a:rPr>
              <a:t>(refresher + </a:t>
            </a:r>
            <a:r>
              <a:rPr lang="en-US" sz="2000" b="0" u="sng">
                <a:highlight>
                  <a:srgbClr val="00FFFF"/>
                </a:highlight>
                <a:latin typeface="+mn-lt"/>
              </a:rPr>
              <a:t>update: new 62087-2 &amp; -3 </a:t>
            </a:r>
            <a:r>
              <a:rPr lang="en-US" sz="2000" u="sng">
                <a:highlight>
                  <a:srgbClr val="00FFFF"/>
                </a:highlight>
                <a:latin typeface="+mn-lt"/>
              </a:rPr>
              <a:t>publication ~Apr 2022</a:t>
            </a:r>
            <a:r>
              <a:rPr lang="en-US" sz="2000" b="0" u="sng">
                <a:latin typeface="+mn-lt"/>
              </a:rPr>
              <a:t>)</a:t>
            </a:r>
            <a:endParaRPr lang="en-US" altLang="en-US" sz="2000" b="0" u="sng">
              <a:latin typeface="+mn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00DD5C7-B8B1-5547-8C0C-0AF66C6CA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41" y="896412"/>
            <a:ext cx="11539957" cy="4913373"/>
          </a:xfrm>
        </p:spPr>
        <p:txBody>
          <a:bodyPr>
            <a:normAutofit/>
          </a:bodyPr>
          <a:lstStyle/>
          <a:p>
            <a:r>
              <a:rPr lang="en-US" sz="2000"/>
              <a:t>IEC 62087:2015 TV parts under revision to be “representative of actual use” </a:t>
            </a:r>
            <a:r>
              <a:rPr lang="en-US" sz="1800" b="1" u="sng"/>
              <a:t>(esp. halogen-&gt;LED)</a:t>
            </a:r>
          </a:p>
          <a:p>
            <a:pPr lvl="1"/>
            <a:r>
              <a:rPr lang="en-US" sz="1800"/>
              <a:t>Advocates + European Commission requested new SDR clips; new HDR clips; new ABC method</a:t>
            </a:r>
          </a:p>
          <a:p>
            <a:pPr lvl="1"/>
            <a:r>
              <a:rPr lang="en-US" sz="1800"/>
              <a:t>New draft = old SDR clips with new MDD constraint; new HDR clips; new ABC method incl. LED source</a:t>
            </a:r>
          </a:p>
          <a:p>
            <a:pPr lvl="1"/>
            <a:r>
              <a:rPr lang="en-US" sz="1800">
                <a:highlight>
                  <a:srgbClr val="00FFFF"/>
                </a:highlight>
              </a:rPr>
              <a:t>2021: confirmed copyright; retested TV </a:t>
            </a:r>
            <a:r>
              <a:rPr lang="en-US" sz="1800" err="1">
                <a:highlight>
                  <a:srgbClr val="00FFFF"/>
                </a:highlight>
              </a:rPr>
              <a:t>pwr</a:t>
            </a:r>
            <a:r>
              <a:rPr lang="en-US" sz="1800">
                <a:highlight>
                  <a:srgbClr val="00FFFF"/>
                </a:highlight>
              </a:rPr>
              <a:t> (Interlace v Progressive); </a:t>
            </a:r>
            <a:r>
              <a:rPr lang="en-US" sz="1800" err="1">
                <a:highlight>
                  <a:srgbClr val="00FFFF"/>
                </a:highlight>
              </a:rPr>
              <a:t>rev’d</a:t>
            </a:r>
            <a:r>
              <a:rPr lang="en-US" sz="1800">
                <a:highlight>
                  <a:srgbClr val="00FFFF"/>
                </a:highlight>
              </a:rPr>
              <a:t> clips &amp; draft; setup online clips</a:t>
            </a:r>
          </a:p>
          <a:p>
            <a:pPr lvl="1"/>
            <a:r>
              <a:rPr lang="en-US" sz="1800">
                <a:highlight>
                  <a:srgbClr val="00FFFF"/>
                </a:highlight>
              </a:rPr>
              <a:t>TA19 Officers + IEC editors readying CD for Sep/end CD ballot with 50+ regional test clips online</a:t>
            </a:r>
          </a:p>
          <a:p>
            <a:r>
              <a:rPr lang="en-US" sz="2000"/>
              <a:t>HDR clips + ABC method add test burden - HDR format used (HDR10 or HLG) depends on region</a:t>
            </a:r>
          </a:p>
          <a:p>
            <a:pPr lvl="1"/>
            <a:r>
              <a:rPr lang="en-US" sz="1800"/>
              <a:t>HDR tests are in addition to current SDR tests, but can be run immediately after current SDR tests finish</a:t>
            </a:r>
          </a:p>
          <a:p>
            <a:r>
              <a:rPr lang="en-US" sz="2000"/>
              <a:t>ABC Test Revised = Halogen </a:t>
            </a:r>
            <a:r>
              <a:rPr lang="en-US" sz="2000">
                <a:sym typeface="Wingdings" pitchFamily="2" charset="2"/>
              </a:rPr>
              <a:t> LED </a:t>
            </a:r>
            <a:r>
              <a:rPr lang="en-US" sz="2000"/>
              <a:t>ABC source + new test configuration</a:t>
            </a:r>
          </a:p>
          <a:p>
            <a:pPr marL="0" indent="0">
              <a:buNone/>
            </a:pPr>
            <a:br>
              <a:rPr lang="en-US" sz="2600"/>
            </a:br>
            <a:endParaRPr lang="en-US" sz="2600"/>
          </a:p>
        </p:txBody>
      </p:sp>
      <p:pic>
        <p:nvPicPr>
          <p:cNvPr id="4" name="Picture 3" descr="A picture containing clock&#10;&#10;Description automatically generated">
            <a:extLst>
              <a:ext uri="{FF2B5EF4-FFF2-40B4-BE49-F238E27FC236}">
                <a16:creationId xmlns:a16="http://schemas.microsoft.com/office/drawing/2014/main" id="{51CBA120-A438-7C4D-8AC8-F94D751825A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754" y="3554342"/>
            <a:ext cx="5884040" cy="290471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7" name="Canvas 319">
            <a:extLst>
              <a:ext uri="{FF2B5EF4-FFF2-40B4-BE49-F238E27FC236}">
                <a16:creationId xmlns:a16="http://schemas.microsoft.com/office/drawing/2014/main" id="{5549F01F-5FD2-F447-9EB8-DA454A9BAFBA}"/>
              </a:ext>
            </a:extLst>
          </p:cNvPr>
          <p:cNvGrpSpPr/>
          <p:nvPr/>
        </p:nvGrpSpPr>
        <p:grpSpPr>
          <a:xfrm>
            <a:off x="1077814" y="3562812"/>
            <a:ext cx="5018186" cy="2904711"/>
            <a:chOff x="0" y="0"/>
            <a:chExt cx="4965065" cy="300291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4B4A4A-B9F2-C344-8104-CE4C13C44EAE}"/>
                </a:ext>
              </a:extLst>
            </p:cNvPr>
            <p:cNvSpPr/>
            <p:nvPr/>
          </p:nvSpPr>
          <p:spPr>
            <a:xfrm>
              <a:off x="0" y="0"/>
              <a:ext cx="4965065" cy="3002915"/>
            </a:xfrm>
            <a:prstGeom prst="rect">
              <a:avLst/>
            </a:prstGeom>
          </p:spPr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6FEC047-EA8A-B244-ADF7-44926D795FD1}"/>
                </a:ext>
              </a:extLst>
            </p:cNvPr>
            <p:cNvSpPr/>
            <p:nvPr/>
          </p:nvSpPr>
          <p:spPr>
            <a:xfrm>
              <a:off x="1530899" y="38054"/>
              <a:ext cx="2749550" cy="274955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GB" sz="1000" spc="4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000" spc="4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F524F21-BB2E-F841-A528-914675AB003B}"/>
                </a:ext>
              </a:extLst>
            </p:cNvPr>
            <p:cNvSpPr/>
            <p:nvPr/>
          </p:nvSpPr>
          <p:spPr>
            <a:xfrm>
              <a:off x="2911071" y="0"/>
              <a:ext cx="1462626" cy="2882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Text Box 103">
              <a:extLst>
                <a:ext uri="{FF2B5EF4-FFF2-40B4-BE49-F238E27FC236}">
                  <a16:creationId xmlns:a16="http://schemas.microsoft.com/office/drawing/2014/main" id="{6EC0B410-17AD-5043-8C7B-EE73AE527D6A}"/>
                </a:ext>
              </a:extLst>
            </p:cNvPr>
            <p:cNvSpPr txBox="1"/>
            <p:nvPr/>
          </p:nvSpPr>
          <p:spPr>
            <a:xfrm>
              <a:off x="2063449" y="466560"/>
              <a:ext cx="601345" cy="3949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1000" spc="4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</a:rPr>
                <a:t>ABC</a:t>
              </a:r>
              <a:endParaRPr lang="en-US" sz="1200" spc="4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1000" spc="4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</a:rPr>
                <a:t>sensor</a:t>
              </a:r>
              <a:endParaRPr lang="en-US" sz="1200" spc="4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1200" spc="4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US" sz="1200" spc="4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E3A8FE-DA3F-C544-8F5C-D9C985CD1753}"/>
                </a:ext>
              </a:extLst>
            </p:cNvPr>
            <p:cNvSpPr/>
            <p:nvPr/>
          </p:nvSpPr>
          <p:spPr>
            <a:xfrm>
              <a:off x="2911069" y="212732"/>
              <a:ext cx="196850" cy="13398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GB" sz="1000" spc="4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000" spc="4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6A13B5-94F7-7946-B3D0-83B167000E56}"/>
                </a:ext>
              </a:extLst>
            </p:cNvPr>
            <p:cNvSpPr/>
            <p:nvPr/>
          </p:nvSpPr>
          <p:spPr>
            <a:xfrm>
              <a:off x="3101569" y="1199693"/>
              <a:ext cx="63500" cy="5715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GB" sz="1000" spc="4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000" spc="4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6851696-27EA-4C42-AC11-BE631A40AA04}"/>
                </a:ext>
              </a:extLst>
            </p:cNvPr>
            <p:cNvSpPr/>
            <p:nvPr/>
          </p:nvSpPr>
          <p:spPr>
            <a:xfrm>
              <a:off x="2765070" y="1748333"/>
              <a:ext cx="641350" cy="57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GB" sz="1000" spc="4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000" spc="4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27BC25F-8964-3B44-9FB6-998E261F658F}"/>
                </a:ext>
              </a:extLst>
            </p:cNvPr>
            <p:cNvSpPr/>
            <p:nvPr/>
          </p:nvSpPr>
          <p:spPr>
            <a:xfrm>
              <a:off x="2867482" y="1375258"/>
              <a:ext cx="95250" cy="952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GB" sz="1000" spc="4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000" spc="4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63D554D-D200-B44D-882F-D5D96FB844F8}"/>
                </a:ext>
              </a:extLst>
            </p:cNvPr>
            <p:cNvSpPr/>
            <p:nvPr/>
          </p:nvSpPr>
          <p:spPr>
            <a:xfrm>
              <a:off x="2779700" y="1806855"/>
              <a:ext cx="2114550" cy="1841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GB" sz="1000" spc="4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000" spc="4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 Box 97">
              <a:extLst>
                <a:ext uri="{FF2B5EF4-FFF2-40B4-BE49-F238E27FC236}">
                  <a16:creationId xmlns:a16="http://schemas.microsoft.com/office/drawing/2014/main" id="{F6AE33D6-BD1A-6B47-B978-8A4D949DEDDC}"/>
                </a:ext>
              </a:extLst>
            </p:cNvPr>
            <p:cNvSpPr txBox="1"/>
            <p:nvPr/>
          </p:nvSpPr>
          <p:spPr>
            <a:xfrm>
              <a:off x="3079623" y="1784909"/>
              <a:ext cx="1153160" cy="2413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GB" sz="1000" spc="4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</a:rPr>
                <a:t>Table (optional)</a:t>
              </a:r>
              <a:endParaRPr lang="en-US" sz="1200" spc="4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1429EDF-4B22-9E45-97F3-DA7D89CF6FC0}"/>
                </a:ext>
              </a:extLst>
            </p:cNvPr>
            <p:cNvCxnSpPr/>
            <p:nvPr/>
          </p:nvCxnSpPr>
          <p:spPr>
            <a:xfrm flipH="1">
              <a:off x="2063449" y="1419149"/>
              <a:ext cx="840609" cy="110163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 Box 100">
              <a:extLst>
                <a:ext uri="{FF2B5EF4-FFF2-40B4-BE49-F238E27FC236}">
                  <a16:creationId xmlns:a16="http://schemas.microsoft.com/office/drawing/2014/main" id="{2CFF3A21-D262-564D-970C-8AAF9237D9F6}"/>
                </a:ext>
              </a:extLst>
            </p:cNvPr>
            <p:cNvSpPr txBox="1"/>
            <p:nvPr/>
          </p:nvSpPr>
          <p:spPr>
            <a:xfrm>
              <a:off x="2086611" y="2320647"/>
              <a:ext cx="652145" cy="2413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GB" sz="1000" spc="4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</a:rPr>
                <a:t>&gt; 0,5 m</a:t>
              </a:r>
              <a:endParaRPr lang="en-US" sz="1200" spc="4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xt Box 101">
              <a:extLst>
                <a:ext uri="{FF2B5EF4-FFF2-40B4-BE49-F238E27FC236}">
                  <a16:creationId xmlns:a16="http://schemas.microsoft.com/office/drawing/2014/main" id="{6C0E3AC0-F5B1-2140-9F3E-290182B292C7}"/>
                </a:ext>
              </a:extLst>
            </p:cNvPr>
            <p:cNvSpPr txBox="1"/>
            <p:nvPr/>
          </p:nvSpPr>
          <p:spPr>
            <a:xfrm>
              <a:off x="298239" y="0"/>
              <a:ext cx="764540" cy="5397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GB" sz="1000" spc="4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</a:rPr>
                <a:t>Nearest</a:t>
              </a:r>
              <a:endParaRPr lang="en-US" sz="1200" spc="4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GB" sz="1000" spc="4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</a:rPr>
                <a:t>test room</a:t>
              </a:r>
              <a:endParaRPr lang="en-US" sz="1200" spc="4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GB" sz="1000" spc="4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</a:rPr>
                <a:t>surface</a:t>
              </a:r>
              <a:endParaRPr lang="en-US" sz="1200" spc="4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D4118C8F-575F-D241-930D-4E05A159C0A0}"/>
                </a:ext>
              </a:extLst>
            </p:cNvPr>
            <p:cNvCxnSpPr/>
            <p:nvPr/>
          </p:nvCxnSpPr>
          <p:spPr>
            <a:xfrm>
              <a:off x="1093586" y="277978"/>
              <a:ext cx="559435" cy="520065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35EFDB16-870F-FF45-A7DE-A74ABC216380}"/>
                </a:ext>
              </a:extLst>
            </p:cNvPr>
            <p:cNvCxnSpPr/>
            <p:nvPr/>
          </p:nvCxnSpPr>
          <p:spPr>
            <a:xfrm rot="16200000" flipH="1">
              <a:off x="2398838" y="812385"/>
              <a:ext cx="519960" cy="504506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id="{2BADF759-3F27-DD45-82B4-18E61872C279}"/>
                </a:ext>
              </a:extLst>
            </p:cNvPr>
            <p:cNvSpPr/>
            <p:nvPr/>
          </p:nvSpPr>
          <p:spPr>
            <a:xfrm rot="16200000">
              <a:off x="453466" y="1294791"/>
              <a:ext cx="190500" cy="190500"/>
            </a:xfrm>
            <a:prstGeom prst="trapezoi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GB" sz="1000" spc="4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000" spc="4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Text Box 106">
              <a:extLst>
                <a:ext uri="{FF2B5EF4-FFF2-40B4-BE49-F238E27FC236}">
                  <a16:creationId xmlns:a16="http://schemas.microsoft.com/office/drawing/2014/main" id="{D08095C8-769D-354E-9878-E51B593C4775}"/>
                </a:ext>
              </a:extLst>
            </p:cNvPr>
            <p:cNvSpPr txBox="1"/>
            <p:nvPr/>
          </p:nvSpPr>
          <p:spPr>
            <a:xfrm>
              <a:off x="72131" y="651053"/>
              <a:ext cx="601345" cy="3810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GB" sz="1000" spc="4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</a:rPr>
                <a:t>Light</a:t>
              </a:r>
              <a:endParaRPr lang="en-US" sz="1200" spc="4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GB" sz="1000" spc="4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</a:rPr>
                <a:t>source</a:t>
              </a:r>
              <a:endParaRPr lang="en-US" sz="1200" spc="4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D6391E37-3DB2-6449-9181-56EA791A20F3}"/>
                </a:ext>
              </a:extLst>
            </p:cNvPr>
            <p:cNvCxnSpPr/>
            <p:nvPr/>
          </p:nvCxnSpPr>
          <p:spPr>
            <a:xfrm rot="16200000" flipH="1">
              <a:off x="280986" y="1077891"/>
              <a:ext cx="283988" cy="166038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E3E5B64-830F-FC41-9955-91EBC9AFF4E9}"/>
                </a:ext>
              </a:extLst>
            </p:cNvPr>
            <p:cNvCxnSpPr/>
            <p:nvPr/>
          </p:nvCxnSpPr>
          <p:spPr>
            <a:xfrm flipH="1" flipV="1">
              <a:off x="863118" y="1104595"/>
              <a:ext cx="1974850" cy="31115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805F5CB-C276-A646-B0E8-07B452FE1269}"/>
                </a:ext>
              </a:extLst>
            </p:cNvPr>
            <p:cNvCxnSpPr/>
            <p:nvPr/>
          </p:nvCxnSpPr>
          <p:spPr>
            <a:xfrm flipH="1">
              <a:off x="863118" y="1433779"/>
              <a:ext cx="1974850" cy="20955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68F903E-8120-C043-9194-C9D21458D52F}"/>
                </a:ext>
              </a:extLst>
            </p:cNvPr>
            <p:cNvCxnSpPr/>
            <p:nvPr/>
          </p:nvCxnSpPr>
          <p:spPr>
            <a:xfrm flipH="1" flipV="1">
              <a:off x="577825" y="1397203"/>
              <a:ext cx="2260600" cy="3175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112">
              <a:extLst>
                <a:ext uri="{FF2B5EF4-FFF2-40B4-BE49-F238E27FC236}">
                  <a16:creationId xmlns:a16="http://schemas.microsoft.com/office/drawing/2014/main" id="{54B8FCD0-D9FF-4B45-8AD4-A9D28ECDC302}"/>
                </a:ext>
              </a:extLst>
            </p:cNvPr>
            <p:cNvSpPr txBox="1"/>
            <p:nvPr/>
          </p:nvSpPr>
          <p:spPr>
            <a:xfrm>
              <a:off x="958215" y="1199693"/>
              <a:ext cx="608330" cy="2413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GB" sz="1000" spc="4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</a:rPr>
                <a:t>0° ± 5°</a:t>
              </a:r>
              <a:endParaRPr lang="en-US" sz="1200" spc="4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8EB9E87-9AB2-4642-833C-F128FE71165A}"/>
                </a:ext>
              </a:extLst>
            </p:cNvPr>
            <p:cNvSpPr/>
            <p:nvPr/>
          </p:nvSpPr>
          <p:spPr>
            <a:xfrm>
              <a:off x="789966" y="1104595"/>
              <a:ext cx="133350" cy="5334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GB" sz="1000" spc="4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lang="en-US" sz="1000" spc="4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D294682-5378-5541-BA57-4FA489224A22}"/>
                </a:ext>
              </a:extLst>
            </p:cNvPr>
            <p:cNvCxnSpPr/>
            <p:nvPr/>
          </p:nvCxnSpPr>
          <p:spPr>
            <a:xfrm>
              <a:off x="2779700" y="1975104"/>
              <a:ext cx="0" cy="73025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115">
              <a:extLst>
                <a:ext uri="{FF2B5EF4-FFF2-40B4-BE49-F238E27FC236}">
                  <a16:creationId xmlns:a16="http://schemas.microsoft.com/office/drawing/2014/main" id="{2E53E64D-F56F-E849-8DFB-E64262A2BD66}"/>
                </a:ext>
              </a:extLst>
            </p:cNvPr>
            <p:cNvSpPr txBox="1"/>
            <p:nvPr/>
          </p:nvSpPr>
          <p:spPr>
            <a:xfrm>
              <a:off x="2713863" y="2209191"/>
              <a:ext cx="1252220" cy="3937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GB" sz="1000" spc="4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</a:rPr>
                <a:t>Table not beyond</a:t>
              </a:r>
              <a:endParaRPr lang="en-US" sz="1200" spc="4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GB" sz="1000" spc="4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</a:rPr>
                <a:t>front of stand</a:t>
              </a:r>
              <a:endParaRPr lang="en-US" sz="1200" spc="4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" name="Text Box 91">
              <a:extLst>
                <a:ext uri="{FF2B5EF4-FFF2-40B4-BE49-F238E27FC236}">
                  <a16:creationId xmlns:a16="http://schemas.microsoft.com/office/drawing/2014/main" id="{A833824D-0B9F-E24C-8A11-E2B91A25EDA9}"/>
                </a:ext>
              </a:extLst>
            </p:cNvPr>
            <p:cNvSpPr txBox="1"/>
            <p:nvPr/>
          </p:nvSpPr>
          <p:spPr>
            <a:xfrm>
              <a:off x="2867482" y="277978"/>
              <a:ext cx="177800" cy="5842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GB" sz="1000" spc="4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</a:rPr>
                <a:t>UUT</a:t>
              </a:r>
              <a:endParaRPr lang="en-US" sz="1200" spc="4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DE7E815-4708-5244-B242-094A49053036}"/>
                </a:ext>
              </a:extLst>
            </p:cNvPr>
            <p:cNvCxnSpPr/>
            <p:nvPr/>
          </p:nvCxnSpPr>
          <p:spPr>
            <a:xfrm flipV="1">
              <a:off x="643960" y="737370"/>
              <a:ext cx="0" cy="51315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FE39323-FB65-1A4E-89CC-25A8F14C6593}"/>
                </a:ext>
              </a:extLst>
            </p:cNvPr>
            <p:cNvCxnSpPr/>
            <p:nvPr/>
          </p:nvCxnSpPr>
          <p:spPr>
            <a:xfrm flipH="1">
              <a:off x="643961" y="969002"/>
              <a:ext cx="40360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 Box 106">
              <a:extLst>
                <a:ext uri="{FF2B5EF4-FFF2-40B4-BE49-F238E27FC236}">
                  <a16:creationId xmlns:a16="http://schemas.microsoft.com/office/drawing/2014/main" id="{409AA189-4913-724E-AA5E-7871AD7D2011}"/>
                </a:ext>
              </a:extLst>
            </p:cNvPr>
            <p:cNvSpPr txBox="1"/>
            <p:nvPr/>
          </p:nvSpPr>
          <p:spPr>
            <a:xfrm>
              <a:off x="940070" y="749013"/>
              <a:ext cx="647700" cy="4506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1000" spc="4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</a:rPr>
                <a:t>1,5 m</a:t>
              </a:r>
              <a:endParaRPr lang="en-US" sz="1200" spc="4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1000" spc="4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</a:rPr>
                <a:t>± 0,1 m</a:t>
              </a:r>
              <a:endParaRPr lang="en-US" sz="1200" spc="4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08DB0FC-18B0-E14E-A1CA-7F8F9258DC94}"/>
                </a:ext>
              </a:extLst>
            </p:cNvPr>
            <p:cNvCxnSpPr/>
            <p:nvPr/>
          </p:nvCxnSpPr>
          <p:spPr>
            <a:xfrm>
              <a:off x="1435949" y="968836"/>
              <a:ext cx="146810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 Box 101">
              <a:extLst>
                <a:ext uri="{FF2B5EF4-FFF2-40B4-BE49-F238E27FC236}">
                  <a16:creationId xmlns:a16="http://schemas.microsoft.com/office/drawing/2014/main" id="{1A1C1420-FD3A-FB41-ACE7-2F9E641E07F4}"/>
                </a:ext>
              </a:extLst>
            </p:cNvPr>
            <p:cNvSpPr txBox="1"/>
            <p:nvPr/>
          </p:nvSpPr>
          <p:spPr>
            <a:xfrm>
              <a:off x="0" y="2231264"/>
              <a:ext cx="1566545" cy="723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GB" sz="1000" spc="4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</a:rPr>
                <a:t>Illuminance measuring</a:t>
              </a:r>
              <a:endParaRPr lang="en-US" sz="1200" spc="4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GB" sz="1000" spc="4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</a:rPr>
                <a:t>instrument or ND filter</a:t>
              </a:r>
              <a:endParaRPr lang="en-US" sz="1200" spc="4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GB" sz="1000" spc="4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</a:rPr>
                <a:t>immediately in front of</a:t>
              </a:r>
              <a:endParaRPr lang="en-US" sz="1200" spc="4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GB" sz="1000" spc="4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</a:rPr>
                <a:t>ABC sensor assembly</a:t>
              </a:r>
              <a:endParaRPr lang="en-US" sz="1200" spc="4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0" name="Curved Connector 39">
              <a:extLst>
                <a:ext uri="{FF2B5EF4-FFF2-40B4-BE49-F238E27FC236}">
                  <a16:creationId xmlns:a16="http://schemas.microsoft.com/office/drawing/2014/main" id="{70AFBB15-7E5E-5944-BE64-A2A84D5A6D1A}"/>
                </a:ext>
              </a:extLst>
            </p:cNvPr>
            <p:cNvCxnSpPr/>
            <p:nvPr/>
          </p:nvCxnSpPr>
          <p:spPr>
            <a:xfrm flipV="1">
              <a:off x="1547130" y="1552210"/>
              <a:ext cx="1166733" cy="83395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2BE9D64-1C02-AD4C-9A41-26B44BDAB482}"/>
                </a:ext>
              </a:extLst>
            </p:cNvPr>
            <p:cNvSpPr/>
            <p:nvPr/>
          </p:nvSpPr>
          <p:spPr>
            <a:xfrm>
              <a:off x="2750475" y="1324724"/>
              <a:ext cx="124358" cy="22761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" name="Text Box 190">
              <a:extLst>
                <a:ext uri="{FF2B5EF4-FFF2-40B4-BE49-F238E27FC236}">
                  <a16:creationId xmlns:a16="http://schemas.microsoft.com/office/drawing/2014/main" id="{E07FA496-49CA-2F44-9CF4-F79735B0DFAF}"/>
                </a:ext>
              </a:extLst>
            </p:cNvPr>
            <p:cNvSpPr txBox="1"/>
            <p:nvPr/>
          </p:nvSpPr>
          <p:spPr>
            <a:xfrm>
              <a:off x="4705528" y="2843727"/>
              <a:ext cx="224155" cy="1231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600" i="1" spc="4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IEC</a:t>
              </a:r>
              <a:endParaRPr lang="en-US" sz="1200" spc="4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31C3563-23C7-CE4F-8D02-673F49E0707D}"/>
              </a:ext>
            </a:extLst>
          </p:cNvPr>
          <p:cNvSpPr txBox="1"/>
          <p:nvPr/>
        </p:nvSpPr>
        <p:spPr>
          <a:xfrm>
            <a:off x="4820277" y="3622720"/>
            <a:ext cx="1952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highlight>
                  <a:srgbClr val="FFFF00"/>
                </a:highlight>
              </a:rPr>
              <a:t>NEW LED bulb     </a:t>
            </a:r>
            <a:r>
              <a:rPr lang="en-US" sz="1600">
                <a:highlight>
                  <a:srgbClr val="FFFF00"/>
                </a:highlight>
                <a:sym typeface="Wingdings" pitchFamily="2" charset="2"/>
              </a:rPr>
              <a:t></a:t>
            </a:r>
          </a:p>
          <a:p>
            <a:r>
              <a:rPr lang="en-US" sz="1600">
                <a:highlight>
                  <a:srgbClr val="FFFF00"/>
                </a:highlight>
                <a:sym typeface="Wingdings" pitchFamily="2" charset="2"/>
              </a:rPr>
              <a:t>@ 30~ 60 deg  angle to ABC sensor </a:t>
            </a:r>
            <a:r>
              <a:rPr lang="en-US" sz="1600">
                <a:highlight>
                  <a:srgbClr val="FFFF00"/>
                </a:highlight>
              </a:rPr>
              <a:t>             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38561D5-8266-7147-AA54-B130BC132CAB}"/>
              </a:ext>
            </a:extLst>
          </p:cNvPr>
          <p:cNvSpPr txBox="1"/>
          <p:nvPr/>
        </p:nvSpPr>
        <p:spPr>
          <a:xfrm>
            <a:off x="752589" y="4991498"/>
            <a:ext cx="1644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highlight>
                  <a:srgbClr val="FFFF00"/>
                </a:highlight>
              </a:rPr>
              <a:t>Old halogen bulb</a:t>
            </a:r>
            <a:endParaRPr lang="en-US" sz="1600">
              <a:highlight>
                <a:srgbClr val="FFFF00"/>
              </a:highlight>
              <a:sym typeface="Wingdings" pitchFamily="2" charset="2"/>
            </a:endParaRPr>
          </a:p>
          <a:p>
            <a:r>
              <a:rPr lang="en-US" sz="1600">
                <a:highlight>
                  <a:srgbClr val="FFFF00"/>
                </a:highlight>
                <a:sym typeface="Wingdings" pitchFamily="2" charset="2"/>
              </a:rPr>
              <a:t>Head-on to ABC sensor </a:t>
            </a:r>
            <a:r>
              <a:rPr lang="en-US" sz="1600">
                <a:highlight>
                  <a:srgbClr val="FFFF00"/>
                </a:highlight>
              </a:rPr>
              <a:t>             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DAFDDC-E684-7443-B55B-1CD053AA1E14}"/>
              </a:ext>
            </a:extLst>
          </p:cNvPr>
          <p:cNvCxnSpPr>
            <a:cxnSpLocks/>
          </p:cNvCxnSpPr>
          <p:nvPr/>
        </p:nvCxnSpPr>
        <p:spPr>
          <a:xfrm>
            <a:off x="3064559" y="3434859"/>
            <a:ext cx="86769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374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C36B19B7-D73C-9D49-9782-D91DDF3AA8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958975"/>
            <a:ext cx="10515600" cy="2772823"/>
          </a:xfrm>
        </p:spPr>
        <p:txBody>
          <a:bodyPr/>
          <a:lstStyle/>
          <a:p>
            <a:pPr algn="ctr"/>
            <a:r>
              <a:rPr lang="en-US" altLang="en-US"/>
              <a:t>Thanks.</a:t>
            </a:r>
          </a:p>
        </p:txBody>
      </p:sp>
      <p:sp>
        <p:nvSpPr>
          <p:cNvPr id="21506" name="Footer Placeholder 5">
            <a:extLst>
              <a:ext uri="{FF2B5EF4-FFF2-40B4-BE49-F238E27FC236}">
                <a16:creationId xmlns:a16="http://schemas.microsoft.com/office/drawing/2014/main" id="{1B160BF0-3069-944E-82CD-48D4C45EEC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956175" y="6478022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</a:rPr>
              <a:t>© 2019 CTA® / Proprietary and Confidential</a:t>
            </a:r>
          </a:p>
        </p:txBody>
      </p:sp>
      <p:sp>
        <p:nvSpPr>
          <p:cNvPr id="21507" name="Slide Number Placeholder 6">
            <a:extLst>
              <a:ext uri="{FF2B5EF4-FFF2-40B4-BE49-F238E27FC236}">
                <a16:creationId xmlns:a16="http://schemas.microsoft.com/office/drawing/2014/main" id="{0F0C3CDC-44C4-6447-81A4-A05E9C4E3E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6989D-6A9A-CA45-8A9A-E57BC941ECCB}" type="slidenum">
              <a:rPr lang="en-US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6486-DFE9-4743-9C7B-E839DF622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WAVE Project Recent Standards Activities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B319E-A161-1F43-B4A9-4480BC604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437" y="1450976"/>
            <a:ext cx="10751127" cy="5102224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Publications:</a:t>
            </a:r>
          </a:p>
          <a:p>
            <a:r>
              <a:rPr lang="en-US" sz="1800" dirty="0"/>
              <a:t>WAVE main specifications/updates, to be published Q4 2021</a:t>
            </a:r>
          </a:p>
          <a:p>
            <a:pPr lvl="1"/>
            <a:r>
              <a:rPr lang="en-US" sz="1400" dirty="0"/>
              <a:t>Update of CTA-5003-A, </a:t>
            </a:r>
            <a:r>
              <a:rPr lang="en-US" sz="1400" i="1" dirty="0"/>
              <a:t>Device Playback Specification </a:t>
            </a:r>
            <a:r>
              <a:rPr lang="en-US" sz="1400" dirty="0"/>
              <a:t>(adds a </a:t>
            </a:r>
            <a:r>
              <a:rPr lang="en-US" sz="1400" i="1" dirty="0"/>
              <a:t>Media Capabilities Discovery </a:t>
            </a:r>
            <a:r>
              <a:rPr lang="en-US" sz="1400" dirty="0"/>
              <a:t>annex)</a:t>
            </a:r>
          </a:p>
          <a:p>
            <a:pPr lvl="1"/>
            <a:r>
              <a:rPr lang="en-US" sz="1400" dirty="0"/>
              <a:t>Update of CTA-5000-D, </a:t>
            </a:r>
            <a:r>
              <a:rPr lang="en-US" sz="1400" i="1" dirty="0"/>
              <a:t>Web Media Snapshot 2021</a:t>
            </a:r>
            <a:r>
              <a:rPr lang="en-US" sz="1400" dirty="0"/>
              <a:t> (will be the 2</a:t>
            </a:r>
            <a:r>
              <a:rPr lang="en-US" sz="1400" baseline="30000" dirty="0"/>
              <a:t>nd</a:t>
            </a:r>
            <a:r>
              <a:rPr lang="en-US" sz="1400" dirty="0"/>
              <a:t> update to the –B version cited in A/344)</a:t>
            </a:r>
          </a:p>
          <a:p>
            <a:pPr lvl="1"/>
            <a:r>
              <a:rPr lang="en-US" sz="1400" dirty="0"/>
              <a:t>Update of CTA-5001-D, </a:t>
            </a:r>
            <a:r>
              <a:rPr lang="en-US" sz="1400" i="1" dirty="0"/>
              <a:t>Content Specification; </a:t>
            </a:r>
            <a:r>
              <a:rPr lang="en-US" sz="1400" dirty="0"/>
              <a:t>adds AV1 (working on test vectors for codecs </a:t>
            </a:r>
            <a:r>
              <a:rPr lang="en-US" sz="1400" dirty="0" err="1"/>
              <a:t>subparameter</a:t>
            </a:r>
            <a:r>
              <a:rPr lang="en-US" sz="1400" dirty="0"/>
              <a:t> variations)</a:t>
            </a:r>
          </a:p>
          <a:p>
            <a:r>
              <a:rPr lang="en-US" sz="1800" dirty="0"/>
              <a:t>Newly available:</a:t>
            </a:r>
          </a:p>
          <a:p>
            <a:pPr lvl="1"/>
            <a:r>
              <a:rPr lang="en-US" sz="1400" dirty="0">
                <a:hlinkClick r:id="rId2"/>
              </a:rPr>
              <a:t>CTA-5005, </a:t>
            </a:r>
            <a:r>
              <a:rPr lang="en-US" sz="1400" i="1" dirty="0">
                <a:hlinkClick r:id="rId2"/>
              </a:rPr>
              <a:t>DASH/HLS Interop Specification</a:t>
            </a:r>
            <a:endParaRPr lang="en-US" sz="1400" dirty="0"/>
          </a:p>
          <a:p>
            <a:pPr lvl="2"/>
            <a:r>
              <a:rPr lang="en-US" sz="1400" dirty="0"/>
              <a:t>Conformance test will be via JCCP (Joint Content Conformance Project) with ATSC/DASH-IF/DVB/HbbTV</a:t>
            </a:r>
          </a:p>
          <a:p>
            <a:pPr lvl="1"/>
            <a:r>
              <a:rPr lang="it-IT" sz="1400" dirty="0">
                <a:hlinkClick r:id="rId3"/>
              </a:rPr>
              <a:t>CTA-5004,</a:t>
            </a:r>
            <a:r>
              <a:rPr lang="it-IT" sz="1400" i="1" dirty="0">
                <a:hlinkClick r:id="rId3"/>
              </a:rPr>
              <a:t> Common Media Client Data</a:t>
            </a:r>
            <a:endParaRPr lang="en-US" sz="1400" i="1" dirty="0"/>
          </a:p>
          <a:p>
            <a:pPr lvl="2"/>
            <a:r>
              <a:rPr lang="en-US" sz="1400" dirty="0"/>
              <a:t>Info passed from client (e.g. bitrate, buffer &amp; segment signaling, more) to allow CDNs to optimize traffic</a:t>
            </a:r>
          </a:p>
          <a:p>
            <a:r>
              <a:rPr lang="en-US" sz="1800" dirty="0"/>
              <a:t>Other Projects:</a:t>
            </a:r>
          </a:p>
          <a:p>
            <a:pPr lvl="1"/>
            <a:r>
              <a:rPr lang="en-US" sz="1400" dirty="0"/>
              <a:t>CMAF Byte Stream Format: WAVE is offering a technical proposal to W3C</a:t>
            </a:r>
          </a:p>
          <a:p>
            <a:pPr lvl="1"/>
            <a:r>
              <a:rPr lang="en-US" sz="1400" dirty="0"/>
              <a:t>Common Media Server Data – info passed from server to client, e.g., bandwidth &amp; bitrate, redirection, caching…</a:t>
            </a:r>
          </a:p>
          <a:p>
            <a:pPr lvl="1"/>
            <a:r>
              <a:rPr lang="en-US" sz="1400" dirty="0"/>
              <a:t>Common Token Format – to standardize mechanisms for structuring, naming, generating &amp; revoking access tokens.</a:t>
            </a:r>
          </a:p>
          <a:p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187B45-7F7E-C145-8F11-C21BA9B31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CTA ©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FD70C-954E-A347-983B-E1A014378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15563-AD07-A342-AF19-1C6347AB2E2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3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C8DC5-AA1D-4E68-92E0-1CF4D72F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WAVE Project Recent Standards Activities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2F524-807C-4108-B916-82A4C6221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443" y="1407958"/>
            <a:ext cx="10677115" cy="466317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/>
              <a:t>Test Suites: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Continuing work preparing a full end-to-end test suite release.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JCCP (Joint Content Conformance Project)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200" dirty="0"/>
              <a:t>CTA WAVE, DASH-IF, DVB, HbbTV are rewriting the existing DASH-IF tool for streaming DASH/HLS conformity assessment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/>
              <a:t>CMAF IF Activities: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White paper on actual deployment of CMAF, DASH/HLS, A/V codecs &amp; captions, more, to be published Q4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Conducting a survey re Smart TV browser integration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200" dirty="0"/>
              <a:t>Asks questions related to streaming tech integration and deployment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dirty="0"/>
              <a:t>WAVE specifications are available as zero-cost downloads from the </a:t>
            </a:r>
            <a:r>
              <a:rPr lang="en-US" sz="1400" dirty="0" err="1">
                <a:hlinkClick r:id="rId2"/>
              </a:rPr>
              <a:t>CTA.tech</a:t>
            </a:r>
            <a:r>
              <a:rPr lang="en-US" sz="1400" dirty="0">
                <a:hlinkClick r:id="rId2"/>
              </a:rPr>
              <a:t> store</a:t>
            </a:r>
            <a:r>
              <a:rPr lang="en-US" sz="1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i="1" dirty="0"/>
              <a:t>See </a:t>
            </a:r>
            <a:r>
              <a:rPr lang="en-US" sz="1400" i="1" u="sng" dirty="0">
                <a:hlinkClick r:id="rId3"/>
              </a:rPr>
              <a:t>https://cta-wave.github.io/Resources/</a:t>
            </a:r>
            <a:r>
              <a:rPr lang="en-US" sz="1400" i="1" dirty="0"/>
              <a:t> for details on all things WAVE and </a:t>
            </a:r>
            <a:r>
              <a:rPr lang="en-US" sz="1400" i="1" u="sng" dirty="0">
                <a:hlinkClick r:id="rId4"/>
              </a:rPr>
              <a:t>CMAFIF.org</a:t>
            </a:r>
            <a:r>
              <a:rPr lang="en-US" sz="1400" i="1" dirty="0"/>
              <a:t> for CMAF Industry Forum.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263C17-F79D-4E6C-8CED-4A3F0FADB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CTA ©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358B5-6CCB-4EDB-9469-8359FE3F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15563-AD07-A342-AF19-1C6347AB2E2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61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7595982-1F60-4384-BC6C-F00EE7894F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9" t="9576" r="5299" b="13451"/>
          <a:stretch/>
        </p:blipFill>
        <p:spPr>
          <a:xfrm>
            <a:off x="7824060" y="3222024"/>
            <a:ext cx="4152787" cy="18456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334EDD-CBE0-4039-B68F-2A372330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ATSC 3.0, NEXTGEN TV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5BB926-AF86-4BD1-ACB2-1BC0EE34A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758" y="2974868"/>
            <a:ext cx="3614997" cy="3596459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536B850-DBE8-4047-914E-10C52352E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1613" y="2974868"/>
            <a:ext cx="3168841" cy="25372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708C3E-E797-4956-875C-6B8D7E6E3C0D}"/>
              </a:ext>
            </a:extLst>
          </p:cNvPr>
          <p:cNvSpPr txBox="1"/>
          <p:nvPr/>
        </p:nvSpPr>
        <p:spPr>
          <a:xfrm>
            <a:off x="637102" y="1858626"/>
            <a:ext cx="2917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>
                <a:solidFill>
                  <a:schemeClr val="accent1"/>
                </a:solidFill>
              </a:rPr>
              <a:t>September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7B916D-5913-4C10-8A95-1DD88D40538E}"/>
              </a:ext>
            </a:extLst>
          </p:cNvPr>
          <p:cNvSpPr txBox="1"/>
          <p:nvPr/>
        </p:nvSpPr>
        <p:spPr>
          <a:xfrm>
            <a:off x="4238790" y="1858625"/>
            <a:ext cx="2917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>
                <a:solidFill>
                  <a:schemeClr val="accent1"/>
                </a:solidFill>
              </a:rPr>
              <a:t>January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763E80-5110-4B37-9E86-8EDAAC4CD6CB}"/>
              </a:ext>
            </a:extLst>
          </p:cNvPr>
          <p:cNvSpPr txBox="1"/>
          <p:nvPr/>
        </p:nvSpPr>
        <p:spPr>
          <a:xfrm>
            <a:off x="8287429" y="1858624"/>
            <a:ext cx="2917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>
                <a:solidFill>
                  <a:schemeClr val="accent1"/>
                </a:solidFill>
              </a:rPr>
              <a:t>November 2020</a:t>
            </a:r>
          </a:p>
        </p:txBody>
      </p:sp>
    </p:spTree>
    <p:extLst>
      <p:ext uri="{BB962C8B-B14F-4D97-AF65-F5344CB8AC3E}">
        <p14:creationId xmlns:p14="http://schemas.microsoft.com/office/powerpoint/2010/main" val="2288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DCB02E-73E2-40C9-B993-41A7E3D3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2021</a:t>
            </a:r>
            <a:endParaRPr lang="en-US" sz="32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25310B-CA4C-4BBB-82DD-91BA325AA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256" y="3086189"/>
            <a:ext cx="4725956" cy="242733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Added “compatible” logo for antenna manufacturers</a:t>
            </a:r>
          </a:p>
          <a:p>
            <a:r>
              <a:rPr lang="en-US" sz="2400"/>
              <a:t>Released 2021 V1.0 Test Suite</a:t>
            </a:r>
          </a:p>
          <a:p>
            <a:r>
              <a:rPr lang="en-US" sz="2400"/>
              <a:t>Raised NEXTGEN TV sales forecast to 2.1 million units</a:t>
            </a:r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97819CD0-FF47-4490-8562-59FEDC0EF5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31244" y="997438"/>
            <a:ext cx="6106500" cy="242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14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72902" y="0"/>
            <a:ext cx="5823098" cy="1202757"/>
          </a:xfrm>
        </p:spPr>
        <p:txBody>
          <a:bodyPr>
            <a:normAutofit/>
          </a:bodyPr>
          <a:lstStyle/>
          <a:p>
            <a:r>
              <a:rPr lang="en-US" sz="2667" u="sng">
                <a:latin typeface="+mn-lt"/>
              </a:rPr>
              <a:t>Test Suite for NEXTGEN TV Logo - Status</a:t>
            </a:r>
            <a:endParaRPr lang="en-US" altLang="en-US" sz="2667" u="sng">
              <a:latin typeface="+mn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00DD5C7-B8B1-5547-8C0C-0AF66C6CA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356" y="1055077"/>
            <a:ext cx="11182810" cy="5205046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2021-1.0 NEXTGEN Test Suite released June/end</a:t>
            </a:r>
          </a:p>
          <a:p>
            <a:pPr lvl="1"/>
            <a:r>
              <a:rPr lang="en-US" sz="2200">
                <a:highlight>
                  <a:srgbClr val="00FFFF"/>
                </a:highlight>
              </a:rPr>
              <a:t>For 2022 model year TVs </a:t>
            </a:r>
            <a:r>
              <a:rPr lang="en-US" sz="2200"/>
              <a:t>&amp; licensees of CTA’s NEXTGEN TV Logo Program</a:t>
            </a:r>
          </a:p>
          <a:p>
            <a:pPr lvl="1"/>
            <a:r>
              <a:rPr lang="en-US" sz="2200"/>
              <a:t>More than 280 tests covering over 375 testable requirements (assertions)</a:t>
            </a:r>
            <a:br>
              <a:rPr lang="en-US" sz="2200"/>
            </a:br>
            <a:r>
              <a:rPr lang="en-US" sz="2200">
                <a:highlight>
                  <a:srgbClr val="00FFFF"/>
                </a:highlight>
              </a:rPr>
              <a:t>200 tests required for NEXTGEN logo; 82 ‘Recommended’ tests for interoperability check</a:t>
            </a:r>
          </a:p>
          <a:p>
            <a:pPr lvl="1"/>
            <a:endParaRPr lang="en-US" sz="2200">
              <a:highlight>
                <a:srgbClr val="00FFFF"/>
              </a:highlight>
            </a:endParaRPr>
          </a:p>
          <a:p>
            <a:pPr lvl="1"/>
            <a:r>
              <a:rPr lang="en-US" sz="2200"/>
              <a:t>Test coverage includes:</a:t>
            </a:r>
          </a:p>
          <a:p>
            <a:pPr lvl="2"/>
            <a:r>
              <a:rPr lang="en-US"/>
              <a:t>PHY (code lengths &amp; rates, modulation order, reserved bits, single &amp; multiple PLPs)</a:t>
            </a:r>
          </a:p>
          <a:p>
            <a:pPr lvl="2"/>
            <a:r>
              <a:rPr lang="en-US"/>
              <a:t>Route &amp; MMT</a:t>
            </a:r>
          </a:p>
          <a:p>
            <a:pPr lvl="2"/>
            <a:r>
              <a:rPr lang="en-US"/>
              <a:t>”Watch TV” Audio, Video, Captions, Content Ratings </a:t>
            </a:r>
          </a:p>
          <a:p>
            <a:pPr lvl="3"/>
            <a:r>
              <a:rPr lang="en-US"/>
              <a:t>(basic AC-4 up to 7.1.4 w/Dialog Enhancement; IMSC1 captions; 4K &amp; HDR video)</a:t>
            </a:r>
          </a:p>
          <a:p>
            <a:pPr lvl="2"/>
            <a:r>
              <a:rPr lang="en-US"/>
              <a:t>Service changes (frame rates, EOTFs, audio only channels)</a:t>
            </a:r>
          </a:p>
          <a:p>
            <a:pPr lvl="2"/>
            <a:r>
              <a:rPr lang="en-US"/>
              <a:t>Broadcast Application support (many BA&lt;&gt;Receiver API tests aligned with ATSC 3.0 A/344)</a:t>
            </a:r>
          </a:p>
          <a:p>
            <a:pPr lvl="2"/>
            <a:r>
              <a:rPr lang="en-US"/>
              <a:t>Signal Signing (signing structure compliance; not certificate/signature checking)</a:t>
            </a:r>
          </a:p>
          <a:p>
            <a:pPr lvl="2"/>
            <a:r>
              <a:rPr lang="en-US"/>
              <a:t>AEA&amp;I (advanced alerts)</a:t>
            </a:r>
          </a:p>
          <a:p>
            <a:pPr lvl="2"/>
            <a:r>
              <a:rPr lang="en-US"/>
              <a:t>DRM support (recognition of basic signaling; not a decryption check)</a:t>
            </a:r>
          </a:p>
          <a:p>
            <a:pPr lvl="2"/>
            <a:r>
              <a:rPr lang="en-US"/>
              <a:t>Audio Watermark</a:t>
            </a:r>
          </a:p>
          <a:p>
            <a:pPr lvl="2"/>
            <a:r>
              <a:rPr lang="en-US"/>
              <a:t>Many, many others incl. off-air Broadcast station contributions (e.g., ESG test cases)</a:t>
            </a:r>
          </a:p>
          <a:p>
            <a:pPr lvl="2"/>
            <a:r>
              <a:rPr lang="en-US"/>
              <a:t>Coverage continues to expand (both new test cases + depth of existing test cases)</a:t>
            </a:r>
          </a:p>
          <a:p>
            <a:pPr lvl="2"/>
            <a:r>
              <a:rPr lang="en-US">
                <a:highlight>
                  <a:srgbClr val="00FFFF"/>
                </a:highlight>
              </a:rPr>
              <a:t>A Maintenance Release (minor tweaks) is on-schedule for September/end.</a:t>
            </a:r>
          </a:p>
        </p:txBody>
      </p:sp>
    </p:spTree>
    <p:extLst>
      <p:ext uri="{BB962C8B-B14F-4D97-AF65-F5344CB8AC3E}">
        <p14:creationId xmlns:p14="http://schemas.microsoft.com/office/powerpoint/2010/main" val="1291936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619350" y="484478"/>
            <a:ext cx="10953300" cy="650100"/>
          </a:xfrm>
          <a:prstGeom prst="rect">
            <a:avLst/>
          </a:prstGeom>
          <a:noFill/>
          <a:ln>
            <a:noFill/>
          </a:ln>
        </p:spPr>
        <p:txBody>
          <a:bodyPr lIns="121900" tIns="60951" rIns="121900" bIns="60951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base">
              <a:lnSpc>
                <a:spcPct val="70000"/>
              </a:lnSpc>
              <a:spcAft>
                <a:spcPct val="0"/>
              </a:spcAft>
              <a:buClr>
                <a:prstClr val="black"/>
              </a:buClr>
              <a:buSzPct val="25000"/>
            </a:pPr>
            <a:r>
              <a:rPr lang="en-US" sz="3600" b="1">
                <a:solidFill>
                  <a:prstClr val="black"/>
                </a:solidFill>
                <a:ea typeface="Calibri"/>
                <a:cs typeface="Calibri" panose="020F0502020204030204" pitchFamily="34" charset="0"/>
                <a:sym typeface="Calibri"/>
              </a:rPr>
              <a:t>CEB32 Recommended Practices Status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1B24950-6E58-40DD-BF8C-0151FA4B0264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1342397"/>
          <a:ext cx="10607040" cy="47853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75942">
                  <a:extLst>
                    <a:ext uri="{9D8B030D-6E8A-4147-A177-3AD203B41FA5}">
                      <a16:colId xmlns:a16="http://schemas.microsoft.com/office/drawing/2014/main" val="2003354519"/>
                    </a:ext>
                  </a:extLst>
                </a:gridCol>
                <a:gridCol w="6131098">
                  <a:extLst>
                    <a:ext uri="{9D8B030D-6E8A-4147-A177-3AD203B41FA5}">
                      <a16:colId xmlns:a16="http://schemas.microsoft.com/office/drawing/2014/main" val="1353685501"/>
                    </a:ext>
                  </a:extLst>
                </a:gridCol>
              </a:tblGrid>
              <a:tr h="5844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2400" b="1" u="none" strike="noStrike" cap="none">
                          <a:solidFill>
                            <a:schemeClr val="bg1"/>
                          </a:solidFill>
                          <a:latin typeface="+mn-lt"/>
                        </a:rPr>
                        <a:t>Recommended Practice</a:t>
                      </a:r>
                    </a:p>
                  </a:txBody>
                  <a:tcPr marL="91444" marR="91444" marT="45713" marB="45713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2400" b="1" u="none" strike="noStrike" cap="none">
                          <a:solidFill>
                            <a:schemeClr val="bg1"/>
                          </a:solidFill>
                          <a:latin typeface="+mn-lt"/>
                        </a:rPr>
                        <a:t>Status</a:t>
                      </a:r>
                    </a:p>
                  </a:txBody>
                  <a:tcPr marL="91444" marR="91444" marT="45713" marB="45713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655825"/>
                  </a:ext>
                </a:extLst>
              </a:tr>
              <a:tr h="4200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1800" b="1" u="none" strike="noStrike" cap="none">
                          <a:solidFill>
                            <a:schemeClr val="tx1"/>
                          </a:solidFill>
                          <a:latin typeface="+mn-lt"/>
                        </a:rPr>
                        <a:t>CEB32 Overview</a:t>
                      </a:r>
                    </a:p>
                  </a:txBody>
                  <a:tcPr marL="91444" marR="91444" marT="45713" marB="45713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Calibri"/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+mn-lt"/>
                        </a:rPr>
                        <a:t>Passed ballot, published December 2019</a:t>
                      </a:r>
                    </a:p>
                  </a:txBody>
                  <a:tcPr marL="91444" marR="91444" marT="45713" marB="45713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315468"/>
                  </a:ext>
                </a:extLst>
              </a:tr>
              <a:tr h="4200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+mn-lt"/>
                        </a:rPr>
                        <a:t>CEB32.1 System Integration</a:t>
                      </a:r>
                    </a:p>
                  </a:txBody>
                  <a:tcPr marL="91444" marR="91444" marT="45713" marB="45713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Calibri"/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+mn-lt"/>
                        </a:rPr>
                        <a:t>Passed ballot, published </a:t>
                      </a:r>
                      <a:r>
                        <a:rPr lang="en-US" sz="1800" b="1" i="0" u="none" strike="noStrike" kern="1200" cap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December 2019</a:t>
                      </a:r>
                      <a:endParaRPr lang="en-US" sz="18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4" marR="91444" marT="45713" marB="45713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368936"/>
                  </a:ext>
                </a:extLst>
              </a:tr>
              <a:tr h="4200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+mn-lt"/>
                        </a:rPr>
                        <a:t>CEB32.2-A Physical Layer</a:t>
                      </a:r>
                    </a:p>
                  </a:txBody>
                  <a:tcPr marL="91444" marR="91444" marT="45713" marB="45713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514350" lvl="0" indent="-514350">
                        <a:spcBef>
                          <a:spcPts val="800"/>
                        </a:spcBef>
                        <a:buClr>
                          <a:prstClr val="black"/>
                        </a:buClr>
                        <a:buSzPct val="100000"/>
                      </a:pPr>
                      <a:r>
                        <a:rPr lang="en-US" sz="1800" b="1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Revision Underway</a:t>
                      </a:r>
                    </a:p>
                  </a:txBody>
                  <a:tcPr marL="91444" marR="91444" marT="45713" marB="45713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774947"/>
                  </a:ext>
                </a:extLst>
              </a:tr>
              <a:tr h="4200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+mn-lt"/>
                        </a:rPr>
                        <a:t>CEB32.3-B Logical Layer</a:t>
                      </a:r>
                    </a:p>
                  </a:txBody>
                  <a:tcPr marL="91444" marR="91444" marT="45713" marB="45713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514350" lvl="0" indent="-514350">
                        <a:spcBef>
                          <a:spcPts val="800"/>
                        </a:spcBef>
                        <a:buClr>
                          <a:prstClr val="black"/>
                        </a:buClr>
                        <a:buSzPct val="100000"/>
                      </a:pPr>
                      <a:r>
                        <a:rPr lang="en-US" sz="1800" b="1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Revision Underway</a:t>
                      </a:r>
                    </a:p>
                  </a:txBody>
                  <a:tcPr marL="91444" marR="91444" marT="45713" marB="45713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749753"/>
                  </a:ext>
                </a:extLst>
              </a:tr>
              <a:tr h="4200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+mn-lt"/>
                        </a:rPr>
                        <a:t>CEB32.4-B Video</a:t>
                      </a:r>
                    </a:p>
                  </a:txBody>
                  <a:tcPr marL="91444" marR="91444" marT="45713" marB="45713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514350" lvl="0" indent="-514350">
                        <a:spcBef>
                          <a:spcPts val="800"/>
                        </a:spcBef>
                        <a:buClr>
                          <a:prstClr val="black"/>
                        </a:buClr>
                        <a:buSzPct val="100000"/>
                      </a:pPr>
                      <a:r>
                        <a:rPr lang="en-US" sz="1800" b="1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Revision Underway</a:t>
                      </a:r>
                    </a:p>
                  </a:txBody>
                  <a:tcPr marL="91444" marR="91444" marT="45713" marB="45713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830426"/>
                  </a:ext>
                </a:extLst>
              </a:tr>
              <a:tr h="4200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+mn-lt"/>
                        </a:rPr>
                        <a:t>CEB32.5-B Audio</a:t>
                      </a:r>
                    </a:p>
                  </a:txBody>
                  <a:tcPr marL="91444" marR="91444" marT="45713" marB="45713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514350" lvl="0" indent="-514350">
                        <a:spcBef>
                          <a:spcPts val="800"/>
                        </a:spcBef>
                        <a:buClr>
                          <a:prstClr val="black"/>
                        </a:buClr>
                        <a:buSzPct val="100000"/>
                      </a:pPr>
                      <a:r>
                        <a:rPr lang="en-US" sz="1800" b="1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Revision Underway; nearly completed.</a:t>
                      </a:r>
                    </a:p>
                  </a:txBody>
                  <a:tcPr marL="91444" marR="91444" marT="45713" marB="45713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087259"/>
                  </a:ext>
                </a:extLst>
              </a:tr>
              <a:tr h="4200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+mn-lt"/>
                        </a:rPr>
                        <a:t>CEB32.6 Advanced Emergency </a:t>
                      </a:r>
                      <a:r>
                        <a:rPr lang="en-US" sz="1800" b="1" err="1">
                          <a:solidFill>
                            <a:schemeClr val="tx1"/>
                          </a:solidFill>
                          <a:latin typeface="+mn-lt"/>
                        </a:rPr>
                        <a:t>InformAtion</a:t>
                      </a:r>
                      <a:endParaRPr lang="en-US" sz="18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4" marR="91444" marT="45713" marB="45713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+mn-lt"/>
                        </a:rPr>
                        <a:t>Passed ballot, published September 2019</a:t>
                      </a:r>
                    </a:p>
                  </a:txBody>
                  <a:tcPr marL="91444" marR="91444" marT="45713" marB="45713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21936"/>
                  </a:ext>
                </a:extLst>
              </a:tr>
              <a:tr h="4200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+mn-lt"/>
                        </a:rPr>
                        <a:t>CEB32.8-A Interactive Applications</a:t>
                      </a:r>
                    </a:p>
                  </a:txBody>
                  <a:tcPr marL="91444" marR="91444" marT="45713" marB="45713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514350" lvl="0" indent="-514350">
                        <a:spcBef>
                          <a:spcPts val="800"/>
                        </a:spcBef>
                        <a:buClr>
                          <a:prstClr val="black"/>
                        </a:buClr>
                        <a:buSzPct val="100000"/>
                      </a:pPr>
                      <a:r>
                        <a:rPr lang="en-US" sz="1800" b="1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Revision Underway</a:t>
                      </a:r>
                    </a:p>
                  </a:txBody>
                  <a:tcPr marL="91444" marR="91444" marT="45713" marB="457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728857"/>
                  </a:ext>
                </a:extLst>
              </a:tr>
              <a:tr h="4200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+mn-lt"/>
                        </a:rPr>
                        <a:t>CEB32.9 Security &amp; Protected Services</a:t>
                      </a:r>
                    </a:p>
                  </a:txBody>
                  <a:tcPr marL="91444" marR="91444" marT="45713" marB="45713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+mn-lt"/>
                        </a:rPr>
                        <a:t>Passed ballot, published September 2019</a:t>
                      </a:r>
                    </a:p>
                  </a:txBody>
                  <a:tcPr marL="91444" marR="91444" marT="45713" marB="45713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189032"/>
                  </a:ext>
                </a:extLst>
              </a:tr>
              <a:tr h="4200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+mn-lt"/>
                        </a:rPr>
                        <a:t>CEB32.10 Watermarking</a:t>
                      </a:r>
                    </a:p>
                  </a:txBody>
                  <a:tcPr marL="91444" marR="91444" marT="45713" marB="45713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514350" lvl="0" indent="-514350">
                        <a:spcBef>
                          <a:spcPts val="800"/>
                        </a:spcBef>
                        <a:buClr>
                          <a:prstClr val="black"/>
                        </a:buClr>
                        <a:buSzPct val="100000"/>
                      </a:pPr>
                      <a:r>
                        <a:rPr lang="en-US" sz="1800" b="1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Passed re-ballot, published November 2020</a:t>
                      </a:r>
                    </a:p>
                  </a:txBody>
                  <a:tcPr marL="91444" marR="91444" marT="45713" marB="457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396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623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A9FBD-2DE3-480A-B9D7-C408398D3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Closed Captioning Project Scopes (R4WG3)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8C49D-8657-4248-A81F-0554B0D6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CTA 2064 (IMSC1 Tests)</a:t>
            </a:r>
          </a:p>
          <a:p>
            <a:pPr lvl="1"/>
            <a:r>
              <a:rPr lang="en-US">
                <a:latin typeface="+mn-lt"/>
              </a:rPr>
              <a:t>Analyze ATSC CS/343 “Captions and Subtitles” and consider developing standards, bulletins or technical reports.  Oversee the development of test files conforming to ATSC CS/343, CS/331 and DASH-IF ATSC Profile including corresponding video and audio content as well as DASH MPD and MMT files. Document discrepancies with decoding and presentation on the DASH-IF reference decoder, DASH.js</a:t>
            </a:r>
          </a:p>
          <a:p>
            <a:r>
              <a:rPr lang="en-US">
                <a:latin typeface="+mn-lt"/>
              </a:rPr>
              <a:t>CEB-35 Revision (NEW)</a:t>
            </a:r>
          </a:p>
          <a:p>
            <a:pPr lvl="1"/>
            <a:r>
              <a:rPr lang="en-US">
                <a:latin typeface="+mn-lt"/>
              </a:rPr>
              <a:t>Revise the document to provide a clear mapping of font names between 708 and IMSC1; add subsection numbers for easier external referencing (e.g., from ATSC A/344); other updates as needed; and liaise with ATSC</a:t>
            </a:r>
          </a:p>
          <a:p>
            <a:pPr lvl="1"/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7473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323D015-C56C-654B-91F8-A17DB0B2CEC3}" vid="{2B70AC13-4F1D-7346-9081-55962DB3197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323D015-C56C-654B-91F8-A17DB0B2CEC3}" vid="{64582AF9-34DC-9445-B9D7-7228818CAF6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CTA CES 16x9</Template>
  <TotalTime>14</TotalTime>
  <Words>1696</Words>
  <Application>Microsoft Office PowerPoint</Application>
  <PresentationFormat>Widescreen</PresentationFormat>
  <Paragraphs>213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Custom Design</vt:lpstr>
      <vt:lpstr>CTA Update</vt:lpstr>
      <vt:lpstr>Topics and Projects</vt:lpstr>
      <vt:lpstr>WAVE Project Recent Standards Activities (1)</vt:lpstr>
      <vt:lpstr>WAVE Project Recent Standards Activities (2)</vt:lpstr>
      <vt:lpstr>ATSC 3.0, NEXTGEN TV</vt:lpstr>
      <vt:lpstr>2021</vt:lpstr>
      <vt:lpstr>Test Suite for NEXTGEN TV Logo - Status</vt:lpstr>
      <vt:lpstr>PowerPoint Presentation</vt:lpstr>
      <vt:lpstr>Closed Captioning Project Scopes (R4WG3)</vt:lpstr>
      <vt:lpstr>Progress</vt:lpstr>
      <vt:lpstr>Plans</vt:lpstr>
      <vt:lpstr>CTA-861, HDMI and Plugfests</vt:lpstr>
      <vt:lpstr>CTA-861: R4 WG7 Activity</vt:lpstr>
      <vt:lpstr>CTA-861: R4 WG7 Work Status</vt:lpstr>
      <vt:lpstr>CTA-861: R4 WG7 Liaison Activity</vt:lpstr>
      <vt:lpstr>CTA-861: R4 WG7 Work Ahead</vt:lpstr>
      <vt:lpstr>HDMI and Plugfest</vt:lpstr>
      <vt:lpstr>TV Power Consumption</vt:lpstr>
      <vt:lpstr>TV Energy Update – TV VA</vt:lpstr>
      <vt:lpstr>TV Energy Update – ENERGY STAR</vt:lpstr>
      <vt:lpstr>IEC 62087 TV Energy (refresher + update: new 62087-2 &amp; -3 publication ~Apr 2022)</vt:lpstr>
      <vt:lpstr>Thanks.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R4 Video Systems Committee</dc:title>
  <dc:creator>Mark Levine</dc:creator>
  <cp:lastModifiedBy>Mike Bergman</cp:lastModifiedBy>
  <cp:revision>4</cp:revision>
  <cp:lastPrinted>2019-05-16T13:53:46Z</cp:lastPrinted>
  <dcterms:created xsi:type="dcterms:W3CDTF">2020-02-03T19:56:39Z</dcterms:created>
  <dcterms:modified xsi:type="dcterms:W3CDTF">2021-10-13T14:04:29Z</dcterms:modified>
</cp:coreProperties>
</file>