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6"/>
  </p:sldMasterIdLst>
  <p:notesMasterIdLst>
    <p:notesMasterId r:id="rId27"/>
  </p:notesMasterIdLst>
  <p:handoutMasterIdLst>
    <p:handoutMasterId r:id="rId28"/>
  </p:handoutMasterIdLst>
  <p:sldIdLst>
    <p:sldId id="341" r:id="rId7"/>
    <p:sldId id="376" r:id="rId8"/>
    <p:sldId id="377" r:id="rId9"/>
    <p:sldId id="373" r:id="rId10"/>
    <p:sldId id="374" r:id="rId11"/>
    <p:sldId id="372" r:id="rId12"/>
    <p:sldId id="378" r:id="rId13"/>
    <p:sldId id="381" r:id="rId14"/>
    <p:sldId id="367" r:id="rId15"/>
    <p:sldId id="379" r:id="rId16"/>
    <p:sldId id="375" r:id="rId17"/>
    <p:sldId id="366" r:id="rId18"/>
    <p:sldId id="371" r:id="rId19"/>
    <p:sldId id="370" r:id="rId20"/>
    <p:sldId id="380" r:id="rId21"/>
    <p:sldId id="368" r:id="rId22"/>
    <p:sldId id="369" r:id="rId23"/>
    <p:sldId id="382" r:id="rId24"/>
    <p:sldId id="365" r:id="rId25"/>
    <p:sldId id="383"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838" autoAdjust="0"/>
    <p:restoredTop sz="94679" autoAdjust="0"/>
  </p:normalViewPr>
  <p:slideViewPr>
    <p:cSldViewPr snapToGrid="0">
      <p:cViewPr varScale="1">
        <p:scale>
          <a:sx n="56" d="100"/>
          <a:sy n="56" d="100"/>
        </p:scale>
        <p:origin x="108" y="3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ling, Thomas (Nokia - DE/Munich)" userId="38e53bf5-7a59-41ec-8bf1-bf611b810166" providerId="ADAL" clId="{8036856E-7282-426F-8A07-27A3E1E97B42}"/>
    <pc:docChg chg="modSld sldOrd">
      <pc:chgData name="Belling, Thomas (Nokia - DE/Munich)" userId="38e53bf5-7a59-41ec-8bf1-bf611b810166" providerId="ADAL" clId="{8036856E-7282-426F-8A07-27A3E1E97B42}" dt="2021-02-04T20:47:16.013" v="333" actId="6549"/>
      <pc:docMkLst>
        <pc:docMk/>
      </pc:docMkLst>
      <pc:sldChg chg="ord">
        <pc:chgData name="Belling, Thomas (Nokia - DE/Munich)" userId="38e53bf5-7a59-41ec-8bf1-bf611b810166" providerId="ADAL" clId="{8036856E-7282-426F-8A07-27A3E1E97B42}" dt="2021-02-04T20:20:44.162" v="1"/>
        <pc:sldMkLst>
          <pc:docMk/>
          <pc:sldMk cId="2890316207" sldId="366"/>
        </pc:sldMkLst>
      </pc:sldChg>
      <pc:sldChg chg="modSp">
        <pc:chgData name="Belling, Thomas (Nokia - DE/Munich)" userId="38e53bf5-7a59-41ec-8bf1-bf611b810166" providerId="ADAL" clId="{8036856E-7282-426F-8A07-27A3E1E97B42}" dt="2021-02-04T20:46:45.320" v="332" actId="20577"/>
        <pc:sldMkLst>
          <pc:docMk/>
          <pc:sldMk cId="2062034219" sldId="368"/>
        </pc:sldMkLst>
        <pc:spChg chg="mod">
          <ac:chgData name="Belling, Thomas (Nokia - DE/Munich)" userId="38e53bf5-7a59-41ec-8bf1-bf611b810166" providerId="ADAL" clId="{8036856E-7282-426F-8A07-27A3E1E97B42}" dt="2021-02-04T20:46:45.320" v="332" actId="20577"/>
          <ac:spMkLst>
            <pc:docMk/>
            <pc:sldMk cId="2062034219" sldId="368"/>
            <ac:spMk id="3" creationId="{00000000-0000-0000-0000-000000000000}"/>
          </ac:spMkLst>
        </pc:spChg>
      </pc:sldChg>
      <pc:sldChg chg="modSp">
        <pc:chgData name="Belling, Thomas (Nokia - DE/Munich)" userId="38e53bf5-7a59-41ec-8bf1-bf611b810166" providerId="ADAL" clId="{8036856E-7282-426F-8A07-27A3E1E97B42}" dt="2021-02-04T20:27:26.111" v="298" actId="20577"/>
        <pc:sldMkLst>
          <pc:docMk/>
          <pc:sldMk cId="2614301711" sldId="369"/>
        </pc:sldMkLst>
        <pc:spChg chg="mod">
          <ac:chgData name="Belling, Thomas (Nokia - DE/Munich)" userId="38e53bf5-7a59-41ec-8bf1-bf611b810166" providerId="ADAL" clId="{8036856E-7282-426F-8A07-27A3E1E97B42}" dt="2021-02-04T20:27:26.111" v="298" actId="20577"/>
          <ac:spMkLst>
            <pc:docMk/>
            <pc:sldMk cId="2614301711" sldId="369"/>
            <ac:spMk id="3" creationId="{00000000-0000-0000-0000-000000000000}"/>
          </ac:spMkLst>
        </pc:spChg>
      </pc:sldChg>
      <pc:sldChg chg="ord">
        <pc:chgData name="Belling, Thomas (Nokia - DE/Munich)" userId="38e53bf5-7a59-41ec-8bf1-bf611b810166" providerId="ADAL" clId="{8036856E-7282-426F-8A07-27A3E1E97B42}" dt="2021-02-04T20:20:44.162" v="1"/>
        <pc:sldMkLst>
          <pc:docMk/>
          <pc:sldMk cId="1462936170" sldId="370"/>
        </pc:sldMkLst>
      </pc:sldChg>
      <pc:sldChg chg="modSp">
        <pc:chgData name="Belling, Thomas (Nokia - DE/Munich)" userId="38e53bf5-7a59-41ec-8bf1-bf611b810166" providerId="ADAL" clId="{8036856E-7282-426F-8A07-27A3E1E97B42}" dt="2021-02-04T20:47:16.013" v="333" actId="6549"/>
        <pc:sldMkLst>
          <pc:docMk/>
          <pc:sldMk cId="2890149617" sldId="371"/>
        </pc:sldMkLst>
        <pc:spChg chg="mod">
          <ac:chgData name="Belling, Thomas (Nokia - DE/Munich)" userId="38e53bf5-7a59-41ec-8bf1-bf611b810166" providerId="ADAL" clId="{8036856E-7282-426F-8A07-27A3E1E97B42}" dt="2021-02-04T20:47:16.013" v="333" actId="6549"/>
          <ac:spMkLst>
            <pc:docMk/>
            <pc:sldMk cId="2890149617" sldId="371"/>
            <ac:spMk id="3" creationId="{00000000-0000-0000-0000-000000000000}"/>
          </ac:spMkLst>
        </pc:spChg>
      </pc:sldChg>
      <pc:sldChg chg="modSp">
        <pc:chgData name="Belling, Thomas (Nokia - DE/Munich)" userId="38e53bf5-7a59-41ec-8bf1-bf611b810166" providerId="ADAL" clId="{8036856E-7282-426F-8A07-27A3E1E97B42}" dt="2021-02-04T20:45:08.267" v="299" actId="790"/>
        <pc:sldMkLst>
          <pc:docMk/>
          <pc:sldMk cId="1307419198" sldId="373"/>
        </pc:sldMkLst>
        <pc:spChg chg="mod">
          <ac:chgData name="Belling, Thomas (Nokia - DE/Munich)" userId="38e53bf5-7a59-41ec-8bf1-bf611b810166" providerId="ADAL" clId="{8036856E-7282-426F-8A07-27A3E1E97B42}" dt="2021-02-04T20:45:08.267" v="299" actId="790"/>
          <ac:spMkLst>
            <pc:docMk/>
            <pc:sldMk cId="1307419198" sldId="373"/>
            <ac:spMk id="3" creationId="{00000000-0000-0000-0000-000000000000}"/>
          </ac:spMkLst>
        </pc:spChg>
      </pc:sldChg>
      <pc:sldChg chg="modSp">
        <pc:chgData name="Belling, Thomas (Nokia - DE/Munich)" userId="38e53bf5-7a59-41ec-8bf1-bf611b810166" providerId="ADAL" clId="{8036856E-7282-426F-8A07-27A3E1E97B42}" dt="2021-02-04T20:22:36.162" v="41" actId="6549"/>
        <pc:sldMkLst>
          <pc:docMk/>
          <pc:sldMk cId="2200805009" sldId="374"/>
        </pc:sldMkLst>
        <pc:spChg chg="mod">
          <ac:chgData name="Belling, Thomas (Nokia - DE/Munich)" userId="38e53bf5-7a59-41ec-8bf1-bf611b810166" providerId="ADAL" clId="{8036856E-7282-426F-8A07-27A3E1E97B42}" dt="2021-02-04T20:22:36.162" v="41" actId="6549"/>
          <ac:spMkLst>
            <pc:docMk/>
            <pc:sldMk cId="2200805009" sldId="374"/>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‹N°›</a:t>
            </a:fld>
            <a:endParaRPr lang="en-GB" altLang="en-US"/>
          </a:p>
        </p:txBody>
      </p:sp>
    </p:spTree>
    <p:extLst>
      <p:ext uri="{BB962C8B-B14F-4D97-AF65-F5344CB8AC3E}">
        <p14:creationId xmlns:p14="http://schemas.microsoft.com/office/powerpoint/2010/main" val="24687807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‹N°›</a:t>
            </a:fld>
            <a:endParaRPr lang="en-GB" altLang="en-US"/>
          </a:p>
        </p:txBody>
      </p:sp>
    </p:spTree>
    <p:extLst>
      <p:ext uri="{BB962C8B-B14F-4D97-AF65-F5344CB8AC3E}">
        <p14:creationId xmlns:p14="http://schemas.microsoft.com/office/powerpoint/2010/main" val="29509792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11</a:t>
            </a:fld>
            <a:endParaRPr lang="en-GB" altLang="en-US"/>
          </a:p>
        </p:txBody>
      </p:sp>
    </p:spTree>
    <p:extLst>
      <p:ext uri="{BB962C8B-B14F-4D97-AF65-F5344CB8AC3E}">
        <p14:creationId xmlns:p14="http://schemas.microsoft.com/office/powerpoint/2010/main" val="14339205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xmlns="" id="{BB8994A5-D808-4BF9-9C30-40F75349FF45}"/>
              </a:ext>
            </a:extLst>
          </p:cNvPr>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‹N°›</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133350" y="36513"/>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	</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a:latin typeface="Arial "/>
              </a:rPr>
              <a:t>&gt; 2020</a:t>
            </a:r>
            <a:endParaRPr lang="sv-SE" altLang="en-US" sz="1200" b="1" dirty="0">
              <a:latin typeface="Arial "/>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&lt;</a:t>
            </a:r>
            <a:r>
              <a:rPr lang="sv-SE" altLang="en-US" sz="1200" b="1" i="1" dirty="0">
                <a:latin typeface="Arial "/>
              </a:rPr>
              <a:t>Document Ref.</a:t>
            </a:r>
            <a:r>
              <a:rPr lang="sv-SE" altLang="en-US" sz="1200" b="1" dirty="0">
                <a:latin typeface="Arial "/>
              </a:rPr>
              <a:t>&gt;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forge.etsi.org/rep/3GPP/5G_API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forge.etsi.org/rep/3GPP/5G_API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forge.3gpp.org/rep/all/5G_APIs/blob/master/README.md" TargetMode="External"/><Relationship Id="rId7" Type="http://schemas.openxmlformats.org/officeDocument/2006/relationships/hyperlink" Target="https://forge.3gpp.org/swagger/tools/versions.html" TargetMode="External"/><Relationship Id="rId2" Type="http://schemas.openxmlformats.org/officeDocument/2006/relationships/hyperlink" Target="https://forge.3gpp.org/rep/all/5G_APIs/tree/Rel17-draft-CT91" TargetMode="External"/><Relationship Id="rId1" Type="http://schemas.openxmlformats.org/officeDocument/2006/relationships/slideLayout" Target="../slideLayouts/slideLayout2.xml"/><Relationship Id="rId6" Type="http://schemas.openxmlformats.org/officeDocument/2006/relationships/hyperlink" Target="https://forge.3gpp.org/swagger/tools/types.html" TargetMode="External"/><Relationship Id="rId5" Type="http://schemas.openxmlformats.org/officeDocument/2006/relationships/hyperlink" Target="https://en.wikipedia.org/wiki/Lint_(software)" TargetMode="External"/><Relationship Id="rId4" Type="http://schemas.openxmlformats.org/officeDocument/2006/relationships/hyperlink" Target="https://forge.3gpp.org/swagger/tools/parser.html"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2147888" y="1709738"/>
            <a:ext cx="9654906" cy="2852737"/>
          </a:xfrm>
        </p:spPr>
        <p:txBody>
          <a:bodyPr/>
          <a:lstStyle/>
          <a:p>
            <a:pPr eaLnBrk="1" hangingPunct="1"/>
            <a:r>
              <a:rPr lang="en-GB" altLang="en-US" dirty="0"/>
              <a:t>Clarifications on </a:t>
            </a:r>
            <a:r>
              <a:rPr lang="en-GB" altLang="en-US" dirty="0" err="1"/>
              <a:t>OpenAPI</a:t>
            </a:r>
            <a:r>
              <a:rPr lang="en-GB" altLang="en-US" dirty="0"/>
              <a:t> design </a:t>
            </a:r>
            <a:r>
              <a:rPr lang="en-GB" dirty="0"/>
              <a:t>principles and documentation guidelines</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Lionel </a:t>
            </a:r>
            <a:r>
              <a:rPr lang="en-GB" altLang="en-US" dirty="0" err="1" smtClean="0"/>
              <a:t>Morand</a:t>
            </a:r>
            <a:endParaRPr lang="en-GB" altLang="en-US" dirty="0"/>
          </a:p>
          <a:p>
            <a:pPr marL="0" indent="0" eaLnBrk="1" hangingPunct="1">
              <a:buFontTx/>
              <a:buNone/>
            </a:pPr>
            <a:r>
              <a:rPr lang="en-GB" altLang="en-US" dirty="0" smtClean="0"/>
              <a:t>3GPP TSG CT chair, Orange</a:t>
            </a:r>
            <a:endParaRPr lang="en-GB" altLang="en-US" dirty="0"/>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Content</a:t>
            </a:r>
            <a:endParaRPr lang="en-US" dirty="0"/>
          </a:p>
        </p:txBody>
      </p:sp>
      <p:sp>
        <p:nvSpPr>
          <p:cNvPr id="3" name="Espace réservé du contenu 2"/>
          <p:cNvSpPr>
            <a:spLocks noGrp="1"/>
          </p:cNvSpPr>
          <p:nvPr>
            <p:ph idx="1"/>
          </p:nvPr>
        </p:nvSpPr>
        <p:spPr/>
        <p:txBody>
          <a:bodyPr/>
          <a:lstStyle/>
          <a:p>
            <a:pPr marL="514350" indent="-514350">
              <a:buFont typeface="+mj-lt"/>
              <a:buAutoNum type="arabicPeriod"/>
            </a:pPr>
            <a:r>
              <a:rPr lang="fr-FR" dirty="0" smtClean="0">
                <a:solidFill>
                  <a:schemeClr val="tx1">
                    <a:alpha val="30000"/>
                  </a:schemeClr>
                </a:solidFill>
              </a:rPr>
              <a:t>Introduction</a:t>
            </a:r>
          </a:p>
          <a:p>
            <a:pPr marL="514350" indent="-514350">
              <a:buFont typeface="+mj-lt"/>
              <a:buAutoNum type="arabicPeriod"/>
            </a:pPr>
            <a:r>
              <a:rPr lang="en-US" dirty="0" smtClean="0">
                <a:solidFill>
                  <a:schemeClr val="tx1">
                    <a:alpha val="30000"/>
                  </a:schemeClr>
                </a:solidFill>
              </a:rPr>
              <a:t>Relative-path </a:t>
            </a:r>
            <a:r>
              <a:rPr lang="en-US" dirty="0">
                <a:solidFill>
                  <a:schemeClr val="tx1">
                    <a:alpha val="30000"/>
                  </a:schemeClr>
                </a:solidFill>
              </a:rPr>
              <a:t>URI vs full URIs use in $</a:t>
            </a:r>
            <a:r>
              <a:rPr lang="en-US" dirty="0" smtClean="0">
                <a:solidFill>
                  <a:schemeClr val="tx1">
                    <a:alpha val="30000"/>
                  </a:schemeClr>
                </a:solidFill>
              </a:rPr>
              <a:t>ref</a:t>
            </a:r>
          </a:p>
          <a:p>
            <a:pPr marL="514350" indent="-514350">
              <a:buFont typeface="+mj-lt"/>
              <a:buAutoNum type="arabicPeriod"/>
            </a:pPr>
            <a:r>
              <a:rPr lang="de-DE" dirty="0" smtClean="0"/>
              <a:t>Working </a:t>
            </a:r>
            <a:r>
              <a:rPr lang="de-DE" dirty="0" err="1" smtClean="0"/>
              <a:t>procedures</a:t>
            </a:r>
            <a:endParaRPr lang="de-DE" dirty="0" smtClean="0"/>
          </a:p>
          <a:p>
            <a:pPr marL="914400" lvl="1" indent="-457200">
              <a:buFont typeface="+mj-lt"/>
              <a:buAutoNum type="arabicPeriod"/>
            </a:pPr>
            <a:r>
              <a:rPr lang="en-GB" dirty="0" err="1"/>
              <a:t>OpenAPI</a:t>
            </a:r>
            <a:r>
              <a:rPr lang="en-GB" dirty="0"/>
              <a:t> specification files repository</a:t>
            </a:r>
            <a:endParaRPr lang="en-US" dirty="0" smtClean="0"/>
          </a:p>
          <a:p>
            <a:pPr marL="914400" lvl="1" indent="-457200">
              <a:buFont typeface="+mj-lt"/>
              <a:buAutoNum type="arabicPeriod"/>
            </a:pPr>
            <a:r>
              <a:rPr lang="fr-FR" dirty="0"/>
              <a:t>YAML file </a:t>
            </a:r>
            <a:r>
              <a:rPr lang="fr-FR" dirty="0" err="1" smtClean="0"/>
              <a:t>naming</a:t>
            </a:r>
            <a:endParaRPr lang="fr-FR" dirty="0" smtClean="0"/>
          </a:p>
          <a:p>
            <a:pPr marL="914400" lvl="1" indent="-457200">
              <a:buFont typeface="+mj-lt"/>
              <a:buAutoNum type="arabicPeriod"/>
            </a:pPr>
            <a:r>
              <a:rPr lang="fr-FR" dirty="0"/>
              <a:t>Validation </a:t>
            </a:r>
            <a:r>
              <a:rPr lang="fr-FR" dirty="0" err="1"/>
              <a:t>process</a:t>
            </a:r>
            <a:r>
              <a:rPr lang="fr-FR" dirty="0"/>
              <a:t> </a:t>
            </a:r>
            <a:r>
              <a:rPr lang="fr-FR" dirty="0" err="1"/>
              <a:t>before</a:t>
            </a:r>
            <a:r>
              <a:rPr lang="fr-FR" dirty="0"/>
              <a:t> the </a:t>
            </a:r>
            <a:r>
              <a:rPr lang="fr-FR" dirty="0" err="1" smtClean="0"/>
              <a:t>plenary</a:t>
            </a:r>
            <a:endParaRPr lang="fr-FR" dirty="0" smtClean="0"/>
          </a:p>
          <a:p>
            <a:pPr marL="514350" indent="-514350">
              <a:buFont typeface="+mj-lt"/>
              <a:buAutoNum type="arabicPeriod"/>
            </a:pPr>
            <a:r>
              <a:rPr lang="fr-FR" dirty="0" err="1" smtClean="0">
                <a:solidFill>
                  <a:schemeClr val="tx1">
                    <a:alpha val="30000"/>
                  </a:schemeClr>
                </a:solidFill>
              </a:rPr>
              <a:t>Other</a:t>
            </a:r>
            <a:r>
              <a:rPr lang="fr-FR" dirty="0" smtClean="0">
                <a:solidFill>
                  <a:schemeClr val="tx1">
                    <a:alpha val="30000"/>
                  </a:schemeClr>
                </a:solidFill>
              </a:rPr>
              <a:t> </a:t>
            </a:r>
            <a:r>
              <a:rPr lang="fr-FR" dirty="0" err="1" smtClean="0">
                <a:solidFill>
                  <a:schemeClr val="tx1">
                    <a:alpha val="30000"/>
                  </a:schemeClr>
                </a:solidFill>
              </a:rPr>
              <a:t>recommendations</a:t>
            </a:r>
            <a:r>
              <a:rPr lang="fr-FR" dirty="0" smtClean="0">
                <a:solidFill>
                  <a:schemeClr val="tx1">
                    <a:alpha val="30000"/>
                  </a:schemeClr>
                </a:solidFill>
              </a:rPr>
              <a:t>:</a:t>
            </a:r>
          </a:p>
          <a:p>
            <a:pPr marL="914400" lvl="1" indent="-457200">
              <a:buFont typeface="+mj-lt"/>
              <a:buAutoNum type="arabicPeriod"/>
            </a:pPr>
            <a:r>
              <a:rPr lang="en-US" dirty="0">
                <a:solidFill>
                  <a:schemeClr val="tx1">
                    <a:alpha val="30000"/>
                  </a:schemeClr>
                </a:solidFill>
              </a:rPr>
              <a:t>Naming convention for </a:t>
            </a:r>
            <a:r>
              <a:rPr lang="en-US" dirty="0" err="1" smtClean="0">
                <a:solidFill>
                  <a:schemeClr val="tx1">
                    <a:alpha val="30000"/>
                  </a:schemeClr>
                </a:solidFill>
              </a:rPr>
              <a:t>Ies</a:t>
            </a:r>
            <a:endParaRPr lang="en-US" dirty="0" smtClean="0">
              <a:solidFill>
                <a:schemeClr val="tx1">
                  <a:alpha val="30000"/>
                </a:schemeClr>
              </a:solidFill>
            </a:endParaRPr>
          </a:p>
          <a:p>
            <a:pPr marL="914400" lvl="1" indent="-457200">
              <a:buFont typeface="+mj-lt"/>
              <a:buAutoNum type="arabicPeriod"/>
            </a:pPr>
            <a:r>
              <a:rPr lang="fr-FR" dirty="0" smtClean="0">
                <a:solidFill>
                  <a:schemeClr val="tx1">
                    <a:alpha val="30000"/>
                  </a:schemeClr>
                </a:solidFill>
              </a:rPr>
              <a:t>API </a:t>
            </a:r>
            <a:r>
              <a:rPr lang="fr-FR" dirty="0" err="1" smtClean="0">
                <a:solidFill>
                  <a:schemeClr val="tx1">
                    <a:alpha val="30000"/>
                  </a:schemeClr>
                </a:solidFill>
              </a:rPr>
              <a:t>versioning</a:t>
            </a:r>
            <a:endParaRPr lang="fr-FR" dirty="0" smtClean="0">
              <a:solidFill>
                <a:schemeClr val="tx1">
                  <a:alpha val="30000"/>
                </a:schemeClr>
              </a:solidFill>
            </a:endParaRPr>
          </a:p>
          <a:p>
            <a:pPr marL="457200" indent="-457200">
              <a:buFont typeface="+mj-lt"/>
              <a:buAutoNum type="arabicPeriod"/>
            </a:pPr>
            <a:r>
              <a:rPr lang="fr-FR" dirty="0" err="1" smtClean="0">
                <a:solidFill>
                  <a:schemeClr val="tx1">
                    <a:alpha val="30000"/>
                  </a:schemeClr>
                </a:solidFill>
              </a:rPr>
              <a:t>Summary</a:t>
            </a:r>
            <a:endParaRPr lang="fr-FR" dirty="0">
              <a:solidFill>
                <a:schemeClr val="tx1">
                  <a:alpha val="30000"/>
                </a:schemeClr>
              </a:solidFill>
            </a:endParaRPr>
          </a:p>
        </p:txBody>
      </p:sp>
    </p:spTree>
    <p:extLst>
      <p:ext uri="{BB962C8B-B14F-4D97-AF65-F5344CB8AC3E}">
        <p14:creationId xmlns:p14="http://schemas.microsoft.com/office/powerpoint/2010/main" val="87966462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51AACA-BF53-4145-BA0C-36F09CB40B28}"/>
              </a:ext>
            </a:extLst>
          </p:cNvPr>
          <p:cNvSpPr>
            <a:spLocks noGrp="1"/>
          </p:cNvSpPr>
          <p:nvPr>
            <p:ph type="title"/>
          </p:nvPr>
        </p:nvSpPr>
        <p:spPr/>
        <p:txBody>
          <a:bodyPr/>
          <a:lstStyle/>
          <a:p>
            <a:r>
              <a:rPr lang="de-DE" sz="3600" dirty="0"/>
              <a:t>3GPP OpenAPI </a:t>
            </a:r>
            <a:r>
              <a:rPr lang="de-DE" sz="3600" dirty="0" err="1"/>
              <a:t>working</a:t>
            </a:r>
            <a:r>
              <a:rPr lang="de-DE" sz="3600" dirty="0"/>
              <a:t> </a:t>
            </a:r>
            <a:r>
              <a:rPr lang="de-DE" sz="3600" dirty="0" err="1"/>
              <a:t>procedures</a:t>
            </a:r>
            <a:r>
              <a:rPr lang="de-DE" sz="3600" dirty="0"/>
              <a:t>: TR 21.900</a:t>
            </a:r>
            <a:endParaRPr lang="en-US" sz="3600" dirty="0"/>
          </a:p>
        </p:txBody>
      </p:sp>
      <p:sp>
        <p:nvSpPr>
          <p:cNvPr id="3" name="Content Placeholder 2">
            <a:extLst>
              <a:ext uri="{FF2B5EF4-FFF2-40B4-BE49-F238E27FC236}">
                <a16:creationId xmlns:a16="http://schemas.microsoft.com/office/drawing/2014/main" xmlns="" id="{03B12B99-5319-4C36-8715-5E59CF062CA7}"/>
              </a:ext>
            </a:extLst>
          </p:cNvPr>
          <p:cNvSpPr>
            <a:spLocks noGrp="1"/>
          </p:cNvSpPr>
          <p:nvPr>
            <p:ph idx="1"/>
          </p:nvPr>
        </p:nvSpPr>
        <p:spPr>
          <a:xfrm>
            <a:off x="838200" y="1825625"/>
            <a:ext cx="10626969" cy="4351338"/>
          </a:xfrm>
        </p:spPr>
        <p:txBody>
          <a:bodyPr/>
          <a:lstStyle/>
          <a:p>
            <a:r>
              <a:rPr lang="en-GB" sz="1600" b="1" i="1" u="sng" dirty="0">
                <a:latin typeface="Times New Roman" panose="02020603050405020304" pitchFamily="18" charset="0"/>
                <a:cs typeface="Times New Roman" panose="02020603050405020304" pitchFamily="18" charset="0"/>
              </a:rPr>
              <a:t>5B	Availability and distribution of OpenAPI specification files</a:t>
            </a:r>
            <a:endParaRPr lang="en-US" sz="1600" b="1" i="1" dirty="0">
              <a:latin typeface="Times New Roman" panose="02020603050405020304" pitchFamily="18" charset="0"/>
              <a:cs typeface="Times New Roman" panose="02020603050405020304" pitchFamily="18" charset="0"/>
            </a:endParaRPr>
          </a:p>
          <a:p>
            <a:r>
              <a:rPr lang="en-GB" sz="1600" i="1" dirty="0">
                <a:highlight>
                  <a:srgbClr val="FFFFFF"/>
                </a:highlight>
                <a:latin typeface="Times New Roman" panose="02020603050405020304" pitchFamily="18" charset="0"/>
                <a:cs typeface="Times New Roman" panose="02020603050405020304" pitchFamily="18" charset="0"/>
              </a:rPr>
              <a:t>As </a:t>
            </a:r>
            <a:r>
              <a:rPr lang="en-GB" sz="1600" i="1" dirty="0" smtClean="0">
                <a:highlight>
                  <a:srgbClr val="FFFFFF"/>
                </a:highlight>
                <a:latin typeface="Times New Roman" panose="02020603050405020304" pitchFamily="18" charset="0"/>
                <a:cs typeface="Times New Roman" panose="02020603050405020304" pitchFamily="18" charset="0"/>
              </a:rPr>
              <a:t>described </a:t>
            </a:r>
            <a:r>
              <a:rPr lang="en-GB" sz="1600" i="1" dirty="0">
                <a:highlight>
                  <a:srgbClr val="FFFFFF"/>
                </a:highlight>
                <a:latin typeface="Times New Roman" panose="02020603050405020304" pitchFamily="18" charset="0"/>
                <a:cs typeface="Times New Roman" panose="02020603050405020304" pitchFamily="18" charset="0"/>
              </a:rPr>
              <a:t>in the </a:t>
            </a:r>
            <a:r>
              <a:rPr lang="en-GB" sz="1600" i="1" dirty="0">
                <a:highlight>
                  <a:srgbClr val="FFFF00"/>
                </a:highlight>
                <a:latin typeface="Times New Roman" panose="02020603050405020304" pitchFamily="18" charset="0"/>
                <a:cs typeface="Times New Roman" panose="02020603050405020304" pitchFamily="18" charset="0"/>
              </a:rPr>
              <a:t>subclause 5.3.1 of 3GPP TS 29.501 </a:t>
            </a:r>
            <a:r>
              <a:rPr lang="en-GB" sz="1600" i="1" dirty="0">
                <a:highlight>
                  <a:srgbClr val="FFFFFF"/>
                </a:highlight>
                <a:latin typeface="Times New Roman" panose="02020603050405020304" pitchFamily="18" charset="0"/>
                <a:cs typeface="Times New Roman" panose="02020603050405020304" pitchFamily="18" charset="0"/>
              </a:rPr>
              <a:t>[6], </a:t>
            </a:r>
            <a:r>
              <a:rPr lang="en-GB" sz="1600" i="1" dirty="0">
                <a:highlight>
                  <a:srgbClr val="FFFF00"/>
                </a:highlight>
                <a:latin typeface="Times New Roman" panose="02020603050405020304" pitchFamily="18" charset="0"/>
                <a:cs typeface="Times New Roman" panose="02020603050405020304" pitchFamily="18" charset="0"/>
              </a:rPr>
              <a:t>3GPP Technical Specifications </a:t>
            </a:r>
            <a:r>
              <a:rPr lang="en-GB" sz="1600" i="1" dirty="0">
                <a:highlight>
                  <a:srgbClr val="FFFFFF"/>
                </a:highlight>
                <a:latin typeface="Times New Roman" panose="02020603050405020304" pitchFamily="18" charset="0"/>
                <a:cs typeface="Times New Roman" panose="02020603050405020304" pitchFamily="18" charset="0"/>
              </a:rPr>
              <a:t>describing an API or common data types </a:t>
            </a:r>
            <a:r>
              <a:rPr lang="en-GB" sz="1600" i="1" dirty="0">
                <a:highlight>
                  <a:srgbClr val="FFFF00"/>
                </a:highlight>
                <a:latin typeface="Times New Roman" panose="02020603050405020304" pitchFamily="18" charset="0"/>
                <a:cs typeface="Times New Roman" panose="02020603050405020304" pitchFamily="18" charset="0"/>
              </a:rPr>
              <a:t>shall include an annex documenting the corresponding OpenAPI specification file</a:t>
            </a:r>
            <a:r>
              <a:rPr lang="en-GB" sz="1600" i="1" dirty="0">
                <a:highlight>
                  <a:srgbClr val="FFFFFF"/>
                </a:highlight>
                <a:latin typeface="Times New Roman" panose="02020603050405020304" pitchFamily="18" charset="0"/>
                <a:cs typeface="Times New Roman" panose="02020603050405020304" pitchFamily="18" charset="0"/>
              </a:rPr>
              <a:t>.  …</a:t>
            </a:r>
            <a:endParaRPr lang="en-US" sz="1600" i="1" dirty="0">
              <a:highlight>
                <a:srgbClr val="FFFFFF"/>
              </a:highlight>
              <a:latin typeface="Times New Roman" panose="02020603050405020304" pitchFamily="18" charset="0"/>
              <a:cs typeface="Times New Roman" panose="02020603050405020304" pitchFamily="18" charset="0"/>
            </a:endParaRPr>
          </a:p>
          <a:p>
            <a:r>
              <a:rPr lang="en-GB" sz="1600" i="1" dirty="0">
                <a:highlight>
                  <a:srgbClr val="FFFF00"/>
                </a:highlight>
                <a:latin typeface="Times New Roman" panose="02020603050405020304" pitchFamily="18" charset="0"/>
                <a:cs typeface="Times New Roman" panose="02020603050405020304" pitchFamily="18" charset="0"/>
              </a:rPr>
              <a:t>Prior to a TSG plenary meeting</a:t>
            </a:r>
            <a:r>
              <a:rPr lang="en-GB" sz="1600" i="1" dirty="0">
                <a:highlight>
                  <a:srgbClr val="FFFFFF"/>
                </a:highlight>
                <a:latin typeface="Times New Roman" panose="02020603050405020304" pitchFamily="18" charset="0"/>
                <a:cs typeface="Times New Roman" panose="02020603050405020304" pitchFamily="18" charset="0"/>
              </a:rPr>
              <a:t>, the responsible MCC officer shall prepare CR Packs for all WG-agreed CRs in the usual manner. For those CRs which change the OpenAPI specification file(s) of the TS, the MCC officer and/or the </a:t>
            </a:r>
            <a:r>
              <a:rPr lang="en-GB" sz="1600" i="1" dirty="0">
                <a:highlight>
                  <a:srgbClr val="FFFF00"/>
                </a:highlight>
                <a:latin typeface="Times New Roman" panose="02020603050405020304" pitchFamily="18" charset="0"/>
                <a:cs typeface="Times New Roman" panose="02020603050405020304" pitchFamily="18" charset="0"/>
              </a:rPr>
              <a:t>rapporteur</a:t>
            </a:r>
            <a:r>
              <a:rPr lang="en-GB" sz="1600" i="1" dirty="0">
                <a:highlight>
                  <a:srgbClr val="FFFFFF"/>
                </a:highlight>
                <a:latin typeface="Times New Roman" panose="02020603050405020304" pitchFamily="18" charset="0"/>
                <a:cs typeface="Times New Roman" panose="02020603050405020304" pitchFamily="18" charset="0"/>
              </a:rPr>
              <a:t> shall perform a </a:t>
            </a:r>
            <a:r>
              <a:rPr lang="en-GB" sz="1600" i="1" dirty="0">
                <a:highlight>
                  <a:srgbClr val="FFFF00"/>
                </a:highlight>
                <a:latin typeface="Times New Roman" panose="02020603050405020304" pitchFamily="18" charset="0"/>
                <a:cs typeface="Times New Roman" panose="02020603050405020304" pitchFamily="18" charset="0"/>
              </a:rPr>
              <a:t>trial implementation </a:t>
            </a:r>
            <a:r>
              <a:rPr lang="en-GB" sz="1600" i="1" dirty="0">
                <a:highlight>
                  <a:srgbClr val="FFFFFF"/>
                </a:highlight>
                <a:latin typeface="Times New Roman" panose="02020603050405020304" pitchFamily="18" charset="0"/>
                <a:cs typeface="Times New Roman" panose="02020603050405020304" pitchFamily="18" charset="0"/>
              </a:rPr>
              <a:t>of those CRs which affect the OpenAPI specification file(s), and again check that the resulting specification file(s) is(are) syntactically correct. If errors are detected at this stage, the rapporteur should request authors of problematic CRs to provide corrective revisions of those CRs to be sent directly to the TSG as company contributions. ….</a:t>
            </a:r>
            <a:endParaRPr lang="en-US" sz="1600" i="1" dirty="0">
              <a:highlight>
                <a:srgbClr val="FFFFFF"/>
              </a:highlight>
              <a:latin typeface="Times New Roman" panose="02020603050405020304" pitchFamily="18" charset="0"/>
              <a:cs typeface="Times New Roman" panose="02020603050405020304" pitchFamily="18" charset="0"/>
            </a:endParaRPr>
          </a:p>
          <a:p>
            <a:r>
              <a:rPr lang="en-GB" sz="1600" i="1" dirty="0">
                <a:highlight>
                  <a:srgbClr val="FFFFFF"/>
                </a:highlight>
                <a:latin typeface="Times New Roman" panose="02020603050405020304" pitchFamily="18" charset="0"/>
                <a:cs typeface="Times New Roman" panose="02020603050405020304" pitchFamily="18" charset="0"/>
              </a:rPr>
              <a:t>Before making available any new version of a TS containing an OpenAPI specification file, the responsible </a:t>
            </a:r>
            <a:r>
              <a:rPr lang="en-GB" sz="1600" i="1" dirty="0">
                <a:highlight>
                  <a:srgbClr val="FFFF00"/>
                </a:highlight>
                <a:latin typeface="Times New Roman" panose="02020603050405020304" pitchFamily="18" charset="0"/>
                <a:cs typeface="Times New Roman" panose="02020603050405020304" pitchFamily="18" charset="0"/>
              </a:rPr>
              <a:t>MCC officer shall extract the (syntax checked and verified) OpenAPI specification file from the annex </a:t>
            </a:r>
            <a:r>
              <a:rPr lang="en-GB" sz="1600" i="1" dirty="0">
                <a:highlight>
                  <a:srgbClr val="FFFFFF"/>
                </a:highlight>
                <a:latin typeface="Times New Roman" panose="02020603050405020304" pitchFamily="18" charset="0"/>
                <a:cs typeface="Times New Roman" panose="02020603050405020304" pitchFamily="18" charset="0"/>
              </a:rPr>
              <a:t>of the TS and make it available as a stand-alone file in UTF-8 format as specified in IETF RFC 3629 [7]. </a:t>
            </a:r>
            <a:r>
              <a:rPr lang="en-GB" sz="1600" i="1" dirty="0">
                <a:highlight>
                  <a:srgbClr val="FFFF00"/>
                </a:highlight>
                <a:latin typeface="Times New Roman" panose="02020603050405020304" pitchFamily="18" charset="0"/>
                <a:cs typeface="Times New Roman" panose="02020603050405020304" pitchFamily="18" charset="0"/>
              </a:rPr>
              <a:t>The file name shall follow the conventions defined in 3GPP TS 29.501 [6] clause 5.3.6</a:t>
            </a:r>
            <a:r>
              <a:rPr lang="en-GB" sz="1600" i="1" dirty="0">
                <a:highlight>
                  <a:srgbClr val="FFFFFF"/>
                </a:highlight>
                <a:latin typeface="Times New Roman" panose="02020603050405020304" pitchFamily="18" charset="0"/>
                <a:cs typeface="Times New Roman" panose="02020603050405020304" pitchFamily="18" charset="0"/>
              </a:rPr>
              <a:t> unless the TS containing an OpenAPI specification file indicates a different file name. …</a:t>
            </a:r>
            <a:endParaRPr lang="en-US" sz="1600" i="1" dirty="0">
              <a:highlight>
                <a:srgbClr val="FFFFFF"/>
              </a:highlight>
              <a:latin typeface="Times New Roman" panose="02020603050405020304" pitchFamily="18" charset="0"/>
              <a:cs typeface="Times New Roman" panose="02020603050405020304" pitchFamily="18" charset="0"/>
            </a:endParaRPr>
          </a:p>
          <a:p>
            <a:r>
              <a:rPr lang="en-GB" sz="1600" i="1" dirty="0">
                <a:highlight>
                  <a:srgbClr val="FFFFFF"/>
                </a:highlight>
                <a:latin typeface="Times New Roman" panose="02020603050405020304" pitchFamily="18" charset="0"/>
                <a:cs typeface="Times New Roman" panose="02020603050405020304" pitchFamily="18" charset="0"/>
              </a:rPr>
              <a:t>All the UTF-8 formatted </a:t>
            </a:r>
            <a:r>
              <a:rPr lang="en-GB" sz="1600" i="1" dirty="0">
                <a:highlight>
                  <a:srgbClr val="FFFF00"/>
                </a:highlight>
                <a:latin typeface="Times New Roman" panose="02020603050405020304" pitchFamily="18" charset="0"/>
                <a:cs typeface="Times New Roman" panose="02020603050405020304" pitchFamily="18" charset="0"/>
              </a:rPr>
              <a:t>OpenAPI specification files documented by TS shall be stored by the MCC officer in the following locations:</a:t>
            </a:r>
            <a:endParaRPr lang="en-US" sz="1600" i="1" dirty="0">
              <a:highlight>
                <a:srgbClr val="FFFF00"/>
              </a:highlight>
              <a:latin typeface="Times New Roman" panose="02020603050405020304" pitchFamily="18" charset="0"/>
              <a:cs typeface="Times New Roman" panose="02020603050405020304" pitchFamily="18" charset="0"/>
            </a:endParaRPr>
          </a:p>
          <a:p>
            <a:pPr lvl="1"/>
            <a:r>
              <a:rPr lang="en-GB" sz="1200" i="1" u="sng" dirty="0">
                <a:highlight>
                  <a:srgbClr val="FFFF00"/>
                </a:highlight>
                <a:latin typeface="Times New Roman" panose="02020603050405020304" pitchFamily="18" charset="0"/>
                <a:cs typeface="Times New Roman" panose="02020603050405020304" pitchFamily="18" charset="0"/>
                <a:hlinkClick r:id="rId3"/>
              </a:rPr>
              <a:t>https://forge.etsi.org/rep/3GPP/5G_APIs</a:t>
            </a:r>
            <a:r>
              <a:rPr lang="en-GB" sz="1200" i="1" dirty="0">
                <a:highlight>
                  <a:srgbClr val="FFFF00"/>
                </a:highlight>
                <a:latin typeface="Times New Roman" panose="02020603050405020304" pitchFamily="18" charset="0"/>
                <a:cs typeface="Times New Roman" panose="02020603050405020304" pitchFamily="18" charset="0"/>
              </a:rPr>
              <a:t>, and</a:t>
            </a:r>
            <a:endParaRPr lang="en-US" sz="1200" i="1" dirty="0">
              <a:highlight>
                <a:srgbClr val="FFFF00"/>
              </a:highlight>
              <a:latin typeface="Times New Roman" panose="02020603050405020304" pitchFamily="18" charset="0"/>
              <a:cs typeface="Times New Roman" panose="02020603050405020304" pitchFamily="18" charset="0"/>
            </a:endParaRPr>
          </a:p>
          <a:p>
            <a:pPr lvl="1"/>
            <a:r>
              <a:rPr lang="en-GB" sz="1200" i="1" dirty="0">
                <a:highlight>
                  <a:srgbClr val="FFFF00"/>
                </a:highlight>
                <a:latin typeface="Times New Roman" panose="02020603050405020304" pitchFamily="18" charset="0"/>
                <a:cs typeface="Times New Roman" panose="02020603050405020304" pitchFamily="18" charset="0"/>
              </a:rPr>
              <a:t>in the zip file containing the Word file</a:t>
            </a:r>
            <a:r>
              <a:rPr lang="en-GB" sz="1200" i="1" dirty="0">
                <a:highlight>
                  <a:srgbClr val="FFFFFF"/>
                </a:highlight>
                <a:latin typeface="Times New Roman" panose="02020603050405020304" pitchFamily="18" charset="0"/>
                <a:cs typeface="Times New Roman" panose="02020603050405020304" pitchFamily="18" charset="0"/>
              </a:rPr>
              <a:t> of the new version of the TS (which is itself stored in the usual places).</a:t>
            </a:r>
            <a:endParaRPr lang="en-US" sz="1200" i="1" dirty="0">
              <a:highlight>
                <a:srgbClr val="FFFFFF"/>
              </a:highlight>
              <a:latin typeface="Times New Roman" panose="02020603050405020304" pitchFamily="18"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191882986"/>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err="1"/>
              <a:t>OpenAPI</a:t>
            </a:r>
            <a:r>
              <a:rPr lang="en-GB" dirty="0"/>
              <a:t> specification files repository</a:t>
            </a:r>
            <a:endParaRPr lang="en-US" dirty="0"/>
          </a:p>
        </p:txBody>
      </p:sp>
      <p:sp>
        <p:nvSpPr>
          <p:cNvPr id="3" name="Espace réservé du contenu 2"/>
          <p:cNvSpPr>
            <a:spLocks noGrp="1"/>
          </p:cNvSpPr>
          <p:nvPr>
            <p:ph idx="1"/>
          </p:nvPr>
        </p:nvSpPr>
        <p:spPr/>
        <p:txBody>
          <a:bodyPr/>
          <a:lstStyle/>
          <a:p>
            <a:r>
              <a:rPr lang="en-US" sz="2400" dirty="0"/>
              <a:t> </a:t>
            </a:r>
            <a:r>
              <a:rPr lang="en-US" sz="1800" dirty="0"/>
              <a:t>TR 21.900 and TS 29.501 mandate single repository. They state:</a:t>
            </a:r>
          </a:p>
          <a:p>
            <a:pPr lvl="1"/>
            <a:r>
              <a:rPr lang="en-GB" sz="1600" i="1" dirty="0"/>
              <a:t>All the UTF-8 formatted </a:t>
            </a:r>
            <a:r>
              <a:rPr lang="en-GB" sz="1600" i="1" dirty="0" err="1"/>
              <a:t>OpenAPI</a:t>
            </a:r>
            <a:r>
              <a:rPr lang="en-GB" sz="1600" i="1" dirty="0"/>
              <a:t> specification files documented by TS shall be stored by the MCC officer in the following locations</a:t>
            </a:r>
            <a:r>
              <a:rPr lang="en-GB" sz="1600" dirty="0"/>
              <a:t>:</a:t>
            </a:r>
            <a:r>
              <a:rPr lang="en-US" sz="1600" dirty="0"/>
              <a:t> </a:t>
            </a:r>
            <a:r>
              <a:rPr lang="en-GB" sz="1600" u="sng" dirty="0">
                <a:hlinkClick r:id="rId2"/>
              </a:rPr>
              <a:t>https://forge.etsi.org/rep/3GPP/5G_APIs</a:t>
            </a:r>
            <a:endParaRPr lang="en-GB" sz="1600" u="sng" dirty="0"/>
          </a:p>
          <a:p>
            <a:r>
              <a:rPr lang="fr-FR" sz="1800" dirty="0"/>
              <a:t>It </a:t>
            </a:r>
            <a:r>
              <a:rPr lang="fr-FR" sz="1800" dirty="0" err="1"/>
              <a:t>is</a:t>
            </a:r>
            <a:r>
              <a:rPr lang="fr-FR" sz="1800" dirty="0"/>
              <a:t> </a:t>
            </a:r>
            <a:r>
              <a:rPr lang="fr-FR" sz="1800" dirty="0" err="1"/>
              <a:t>recommended</a:t>
            </a:r>
            <a:r>
              <a:rPr lang="fr-FR" sz="1800" dirty="0"/>
              <a:t> NOT to </a:t>
            </a:r>
            <a:r>
              <a:rPr lang="fr-FR" sz="1800" dirty="0" err="1"/>
              <a:t>deviate</a:t>
            </a:r>
            <a:r>
              <a:rPr lang="fr-FR" sz="1800" dirty="0"/>
              <a:t> </a:t>
            </a:r>
            <a:r>
              <a:rPr lang="fr-FR" sz="1800" dirty="0" err="1"/>
              <a:t>from</a:t>
            </a:r>
            <a:r>
              <a:rPr lang="fr-FR" sz="1800" dirty="0"/>
              <a:t> </a:t>
            </a:r>
            <a:r>
              <a:rPr lang="fr-FR" sz="1800" dirty="0" err="1"/>
              <a:t>this</a:t>
            </a:r>
            <a:r>
              <a:rPr lang="fr-FR" sz="1800" dirty="0"/>
              <a:t> mandate and </a:t>
            </a:r>
            <a:r>
              <a:rPr lang="en-US" sz="1800" dirty="0"/>
              <a:t>spread 5G OpenAPI descriptions files across multiple repositories. Rational:</a:t>
            </a:r>
          </a:p>
          <a:p>
            <a:pPr lvl="1"/>
            <a:r>
              <a:rPr lang="en-US" sz="1800" dirty="0"/>
              <a:t>Problems with cross references between repositories:</a:t>
            </a:r>
          </a:p>
          <a:p>
            <a:pPr lvl="2"/>
            <a:r>
              <a:rPr lang="en-US" sz="1600" dirty="0"/>
              <a:t>Cross-referencing between OpenAPI files should be encouraged to avoid double specification and contradiction. (e.g. references to common Data Types defined in TS 29.571, or from CT specs into TS 32.291)</a:t>
            </a:r>
          </a:p>
          <a:p>
            <a:pPr lvl="2"/>
            <a:r>
              <a:rPr lang="en-US" sz="1600" dirty="0"/>
              <a:t>Cross-references between repositories would require non-recommended absolute URIs (to Forge repository location plus 3GPP version specific branches) to make tooling to check API files work</a:t>
            </a:r>
          </a:p>
          <a:p>
            <a:pPr lvl="2"/>
            <a:r>
              <a:rPr lang="en-US" sz="1600" dirty="0"/>
              <a:t>This would also hardly be maintainable due to a need for updates of all such references for each release.</a:t>
            </a:r>
          </a:p>
          <a:p>
            <a:pPr lvl="2"/>
            <a:r>
              <a:rPr lang="en-US" sz="1600" dirty="0"/>
              <a:t>Tooling to discover APIs affected by a change of a data type would no longer work</a:t>
            </a:r>
            <a:endParaRPr lang="en-US" sz="1800" dirty="0"/>
          </a:p>
          <a:p>
            <a:pPr lvl="1"/>
            <a:r>
              <a:rPr lang="en-US" sz="1800" dirty="0"/>
              <a:t>External users would have difficulties to discover APIs in repositories structured along 3GPP internal WG structures</a:t>
            </a:r>
          </a:p>
          <a:p>
            <a:pPr lvl="2"/>
            <a:r>
              <a:rPr lang="en-US" sz="1600" dirty="0"/>
              <a:t>Different usage of tags and branches in different repositories would further complicate things</a:t>
            </a:r>
          </a:p>
        </p:txBody>
      </p:sp>
    </p:spTree>
    <p:extLst>
      <p:ext uri="{BB962C8B-B14F-4D97-AF65-F5344CB8AC3E}">
        <p14:creationId xmlns:p14="http://schemas.microsoft.com/office/powerpoint/2010/main" val="2890316207"/>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YAML file </a:t>
            </a:r>
            <a:r>
              <a:rPr lang="fr-FR" dirty="0" err="1"/>
              <a:t>naming</a:t>
            </a:r>
            <a:endParaRPr lang="en-US" dirty="0"/>
          </a:p>
        </p:txBody>
      </p:sp>
      <p:sp>
        <p:nvSpPr>
          <p:cNvPr id="3" name="Espace réservé du contenu 2"/>
          <p:cNvSpPr>
            <a:spLocks noGrp="1"/>
          </p:cNvSpPr>
          <p:nvPr>
            <p:ph idx="1"/>
          </p:nvPr>
        </p:nvSpPr>
        <p:spPr/>
        <p:txBody>
          <a:bodyPr/>
          <a:lstStyle/>
          <a:p>
            <a:r>
              <a:rPr lang="fr-FR" dirty="0"/>
              <a:t>File </a:t>
            </a:r>
            <a:r>
              <a:rPr lang="fr-FR" dirty="0" err="1"/>
              <a:t>naming</a:t>
            </a:r>
            <a:r>
              <a:rPr lang="fr-FR" dirty="0"/>
              <a:t> </a:t>
            </a:r>
            <a:r>
              <a:rPr lang="fr-FR" dirty="0" err="1"/>
              <a:t>shall</a:t>
            </a:r>
            <a:r>
              <a:rPr lang="fr-FR" dirty="0"/>
              <a:t> follow </a:t>
            </a:r>
            <a:r>
              <a:rPr lang="en-GB" dirty="0"/>
              <a:t>TS 29.501 clause 5.3.6</a:t>
            </a:r>
          </a:p>
          <a:p>
            <a:pPr lvl="1"/>
            <a:r>
              <a:rPr lang="en-GB" dirty="0"/>
              <a:t>Especially being prefixed by "</a:t>
            </a:r>
            <a:r>
              <a:rPr lang="en-GB" dirty="0" err="1"/>
              <a:t>TSxxyyy</a:t>
            </a:r>
            <a:r>
              <a:rPr lang="en-GB" dirty="0"/>
              <a:t>_"</a:t>
            </a:r>
          </a:p>
          <a:p>
            <a:r>
              <a:rPr lang="en-GB" dirty="0"/>
              <a:t>Maybe some confusion was due to "</a:t>
            </a:r>
            <a:r>
              <a:rPr lang="en-GB" i="1" dirty="0"/>
              <a:t>unless a specific file name is indicated in the Annex of a 3GPP specification defining an </a:t>
            </a:r>
            <a:r>
              <a:rPr lang="en-GB" i="1" dirty="0" err="1"/>
              <a:t>OpenAPI</a:t>
            </a:r>
            <a:r>
              <a:rPr lang="en-GB" i="1" dirty="0"/>
              <a:t> specification file</a:t>
            </a:r>
            <a:r>
              <a:rPr lang="en-GB" dirty="0"/>
              <a:t>"</a:t>
            </a:r>
          </a:p>
          <a:p>
            <a:r>
              <a:rPr lang="en-US" dirty="0"/>
              <a:t>Using the TS number as prefix of the file name makes an unambiguous reference to the TS defining the </a:t>
            </a:r>
            <a:r>
              <a:rPr lang="en-US" dirty="0" err="1"/>
              <a:t>OpenAPI</a:t>
            </a:r>
            <a:r>
              <a:rPr lang="en-US" dirty="0"/>
              <a:t> and avoids potential clashes between names</a:t>
            </a:r>
          </a:p>
          <a:p>
            <a:pPr marL="0" indent="0">
              <a:buNone/>
            </a:pPr>
            <a:endParaRPr lang="en-US" dirty="0"/>
          </a:p>
        </p:txBody>
      </p:sp>
    </p:spTree>
    <p:extLst>
      <p:ext uri="{BB962C8B-B14F-4D97-AF65-F5344CB8AC3E}">
        <p14:creationId xmlns:p14="http://schemas.microsoft.com/office/powerpoint/2010/main" val="289014961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Validation </a:t>
            </a:r>
            <a:r>
              <a:rPr lang="fr-FR" dirty="0" err="1"/>
              <a:t>process</a:t>
            </a:r>
            <a:r>
              <a:rPr lang="fr-FR" dirty="0"/>
              <a:t> </a:t>
            </a:r>
            <a:r>
              <a:rPr lang="fr-FR" dirty="0" err="1"/>
              <a:t>before</a:t>
            </a:r>
            <a:r>
              <a:rPr lang="fr-FR" dirty="0"/>
              <a:t> the </a:t>
            </a:r>
            <a:r>
              <a:rPr lang="fr-FR" dirty="0" err="1"/>
              <a:t>plenary</a:t>
            </a:r>
            <a:endParaRPr lang="en-US" dirty="0"/>
          </a:p>
        </p:txBody>
      </p:sp>
      <p:sp>
        <p:nvSpPr>
          <p:cNvPr id="3" name="Espace réservé du contenu 2"/>
          <p:cNvSpPr>
            <a:spLocks noGrp="1"/>
          </p:cNvSpPr>
          <p:nvPr>
            <p:ph idx="1"/>
          </p:nvPr>
        </p:nvSpPr>
        <p:spPr/>
        <p:txBody>
          <a:bodyPr/>
          <a:lstStyle/>
          <a:p>
            <a:pPr lvl="0"/>
            <a:r>
              <a:rPr lang="en-US" dirty="0"/>
              <a:t>Put all the updated versions of YAML files in a test repository:</a:t>
            </a:r>
          </a:p>
          <a:p>
            <a:pPr lvl="1"/>
            <a:r>
              <a:rPr lang="fr-FR" dirty="0" err="1"/>
              <a:t>e.g</a:t>
            </a:r>
            <a:r>
              <a:rPr lang="fr-FR" dirty="0"/>
              <a:t>. </a:t>
            </a:r>
            <a:r>
              <a:rPr lang="fr-FR" dirty="0">
                <a:hlinkClick r:id="rId2"/>
              </a:rPr>
              <a:t>https://forge.3gpp.org/rep/all/5G_APIs/tree/Rel17-draft-CT91</a:t>
            </a:r>
            <a:r>
              <a:rPr lang="fr-FR" dirty="0"/>
              <a:t> </a:t>
            </a:r>
            <a:endParaRPr lang="en-US" dirty="0"/>
          </a:p>
          <a:p>
            <a:pPr lvl="0"/>
            <a:r>
              <a:rPr lang="en-US" dirty="0"/>
              <a:t>Apply the recommended tools for </a:t>
            </a:r>
            <a:r>
              <a:rPr lang="en-US" dirty="0" err="1"/>
              <a:t>OpenAPI</a:t>
            </a:r>
            <a:r>
              <a:rPr lang="en-US" dirty="0"/>
              <a:t> validation:</a:t>
            </a:r>
          </a:p>
          <a:p>
            <a:pPr lvl="1"/>
            <a:r>
              <a:rPr lang="en-US" dirty="0"/>
              <a:t>Tools: </a:t>
            </a:r>
            <a:r>
              <a:rPr lang="en-US" u="sng" dirty="0">
                <a:hlinkClick r:id="rId3"/>
              </a:rPr>
              <a:t>https://forge.3gpp.org/rep/all/5G_APIs/blob/master/README.md</a:t>
            </a:r>
            <a:r>
              <a:rPr lang="en-US" dirty="0"/>
              <a:t> </a:t>
            </a:r>
          </a:p>
          <a:p>
            <a:pPr lvl="2"/>
            <a:r>
              <a:rPr lang="en-US" u="sng" dirty="0">
                <a:hlinkClick r:id="rId4"/>
              </a:rPr>
              <a:t>API Parser/Linter</a:t>
            </a:r>
            <a:r>
              <a:rPr lang="en-US" dirty="0"/>
              <a:t> to parse </a:t>
            </a:r>
            <a:r>
              <a:rPr lang="en-US" dirty="0" err="1"/>
              <a:t>OpenAPI</a:t>
            </a:r>
            <a:r>
              <a:rPr lang="en-US" dirty="0"/>
              <a:t> files with </a:t>
            </a:r>
            <a:r>
              <a:rPr lang="en-US" dirty="0" err="1"/>
              <a:t>APIDevTools</a:t>
            </a:r>
            <a:r>
              <a:rPr lang="en-US" dirty="0"/>
              <a:t> Swagger Parser/Validator and run a number of </a:t>
            </a:r>
            <a:r>
              <a:rPr lang="en-US" u="sng" dirty="0">
                <a:hlinkClick r:id="rId5"/>
              </a:rPr>
              <a:t>lint</a:t>
            </a:r>
            <a:r>
              <a:rPr lang="en-US" dirty="0"/>
              <a:t> rules to improve API quality</a:t>
            </a:r>
          </a:p>
          <a:p>
            <a:pPr lvl="2"/>
            <a:r>
              <a:rPr lang="en-US" u="sng" dirty="0">
                <a:hlinkClick r:id="rId6"/>
              </a:rPr>
              <a:t>Data Type Finder</a:t>
            </a:r>
            <a:r>
              <a:rPr lang="en-US" dirty="0"/>
              <a:t> to find the impacted APIs due to a change on a given data type</a:t>
            </a:r>
          </a:p>
          <a:p>
            <a:pPr lvl="2"/>
            <a:r>
              <a:rPr lang="en-US" u="sng" dirty="0">
                <a:hlinkClick r:id="rId7"/>
              </a:rPr>
              <a:t>API Versions Overview</a:t>
            </a:r>
            <a:r>
              <a:rPr lang="en-US" dirty="0"/>
              <a:t> to show a comprehensive report of the versions of all APIs in the repository</a:t>
            </a:r>
          </a:p>
          <a:p>
            <a:r>
              <a:rPr lang="fr-FR" dirty="0"/>
              <a:t>This </a:t>
            </a:r>
            <a:r>
              <a:rPr lang="fr-FR" dirty="0" err="1"/>
              <a:t>helps</a:t>
            </a:r>
            <a:r>
              <a:rPr lang="fr-FR" dirty="0"/>
              <a:t> to </a:t>
            </a:r>
            <a:r>
              <a:rPr lang="fr-FR" dirty="0" err="1"/>
              <a:t>discover</a:t>
            </a:r>
            <a:r>
              <a:rPr lang="fr-FR" dirty="0"/>
              <a:t> </a:t>
            </a:r>
            <a:r>
              <a:rPr lang="fr-FR" dirty="0" err="1"/>
              <a:t>implementation</a:t>
            </a:r>
            <a:r>
              <a:rPr lang="fr-FR" dirty="0"/>
              <a:t> issues (</a:t>
            </a:r>
            <a:r>
              <a:rPr lang="fr-FR" dirty="0" err="1"/>
              <a:t>missing</a:t>
            </a:r>
            <a:r>
              <a:rPr lang="fr-FR" dirty="0"/>
              <a:t> data type, </a:t>
            </a:r>
            <a:r>
              <a:rPr lang="fr-FR" dirty="0" err="1"/>
              <a:t>wrong</a:t>
            </a:r>
            <a:r>
              <a:rPr lang="fr-FR" dirty="0"/>
              <a:t> </a:t>
            </a:r>
            <a:r>
              <a:rPr lang="fr-FR" dirty="0" err="1"/>
              <a:t>reference</a:t>
            </a:r>
            <a:r>
              <a:rPr lang="fr-FR" dirty="0"/>
              <a:t>, incorrect </a:t>
            </a:r>
            <a:r>
              <a:rPr lang="fr-FR" dirty="0" err="1"/>
              <a:t>filename</a:t>
            </a:r>
            <a:r>
              <a:rPr lang="fr-FR" dirty="0"/>
              <a:t>, </a:t>
            </a:r>
            <a:r>
              <a:rPr lang="en-US" dirty="0"/>
              <a:t>accidental cut/paste </a:t>
            </a:r>
            <a:r>
              <a:rPr lang="fr-FR" dirty="0"/>
              <a:t>etc.) and </a:t>
            </a:r>
            <a:r>
              <a:rPr lang="fr-FR" dirty="0" err="1"/>
              <a:t>provides</a:t>
            </a:r>
            <a:r>
              <a:rPr lang="fr-FR" dirty="0"/>
              <a:t> </a:t>
            </a:r>
            <a:r>
              <a:rPr lang="fr-FR" dirty="0" err="1"/>
              <a:t>CRs</a:t>
            </a:r>
            <a:r>
              <a:rPr lang="fr-FR" dirty="0"/>
              <a:t> to correct </a:t>
            </a:r>
            <a:r>
              <a:rPr lang="fr-FR" dirty="0" err="1"/>
              <a:t>them</a:t>
            </a:r>
            <a:r>
              <a:rPr lang="fr-FR" dirty="0"/>
              <a:t> at the </a:t>
            </a:r>
            <a:r>
              <a:rPr lang="fr-FR" dirty="0" err="1"/>
              <a:t>plenary</a:t>
            </a:r>
            <a:r>
              <a:rPr lang="fr-FR" dirty="0"/>
              <a:t>.</a:t>
            </a:r>
            <a:endParaRPr lang="en-US" dirty="0"/>
          </a:p>
        </p:txBody>
      </p:sp>
    </p:spTree>
    <p:extLst>
      <p:ext uri="{BB962C8B-B14F-4D97-AF65-F5344CB8AC3E}">
        <p14:creationId xmlns:p14="http://schemas.microsoft.com/office/powerpoint/2010/main" val="146293617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Content</a:t>
            </a:r>
            <a:endParaRPr lang="en-US" dirty="0"/>
          </a:p>
        </p:txBody>
      </p:sp>
      <p:sp>
        <p:nvSpPr>
          <p:cNvPr id="3" name="Espace réservé du contenu 2"/>
          <p:cNvSpPr>
            <a:spLocks noGrp="1"/>
          </p:cNvSpPr>
          <p:nvPr>
            <p:ph idx="1"/>
          </p:nvPr>
        </p:nvSpPr>
        <p:spPr/>
        <p:txBody>
          <a:bodyPr/>
          <a:lstStyle/>
          <a:p>
            <a:pPr marL="514350" indent="-514350">
              <a:buFont typeface="+mj-lt"/>
              <a:buAutoNum type="arabicPeriod"/>
            </a:pPr>
            <a:r>
              <a:rPr lang="fr-FR" dirty="0" smtClean="0">
                <a:solidFill>
                  <a:schemeClr val="tx1">
                    <a:alpha val="30000"/>
                  </a:schemeClr>
                </a:solidFill>
              </a:rPr>
              <a:t>Introduction</a:t>
            </a:r>
          </a:p>
          <a:p>
            <a:pPr marL="514350" indent="-514350">
              <a:buFont typeface="+mj-lt"/>
              <a:buAutoNum type="arabicPeriod"/>
            </a:pPr>
            <a:r>
              <a:rPr lang="en-US" dirty="0" smtClean="0">
                <a:solidFill>
                  <a:schemeClr val="tx1">
                    <a:alpha val="30000"/>
                  </a:schemeClr>
                </a:solidFill>
              </a:rPr>
              <a:t>Relative-path </a:t>
            </a:r>
            <a:r>
              <a:rPr lang="en-US" dirty="0">
                <a:solidFill>
                  <a:schemeClr val="tx1">
                    <a:alpha val="30000"/>
                  </a:schemeClr>
                </a:solidFill>
              </a:rPr>
              <a:t>URI vs full URIs use in $</a:t>
            </a:r>
            <a:r>
              <a:rPr lang="en-US" dirty="0" smtClean="0">
                <a:solidFill>
                  <a:schemeClr val="tx1">
                    <a:alpha val="30000"/>
                  </a:schemeClr>
                </a:solidFill>
              </a:rPr>
              <a:t>ref</a:t>
            </a:r>
          </a:p>
          <a:p>
            <a:pPr marL="514350" indent="-514350">
              <a:buFont typeface="+mj-lt"/>
              <a:buAutoNum type="arabicPeriod"/>
            </a:pPr>
            <a:r>
              <a:rPr lang="de-DE" dirty="0" smtClean="0">
                <a:solidFill>
                  <a:schemeClr val="tx1">
                    <a:alpha val="30000"/>
                  </a:schemeClr>
                </a:solidFill>
              </a:rPr>
              <a:t>Working </a:t>
            </a:r>
            <a:r>
              <a:rPr lang="de-DE" dirty="0" err="1" smtClean="0">
                <a:solidFill>
                  <a:schemeClr val="tx1">
                    <a:alpha val="30000"/>
                  </a:schemeClr>
                </a:solidFill>
              </a:rPr>
              <a:t>procedures</a:t>
            </a:r>
            <a:endParaRPr lang="de-DE" dirty="0" smtClean="0">
              <a:solidFill>
                <a:schemeClr val="tx1">
                  <a:alpha val="30000"/>
                </a:schemeClr>
              </a:solidFill>
            </a:endParaRPr>
          </a:p>
          <a:p>
            <a:pPr marL="914400" lvl="1" indent="-457200">
              <a:buFont typeface="+mj-lt"/>
              <a:buAutoNum type="arabicPeriod"/>
            </a:pPr>
            <a:r>
              <a:rPr lang="en-GB" dirty="0" err="1">
                <a:solidFill>
                  <a:schemeClr val="tx1">
                    <a:alpha val="30000"/>
                  </a:schemeClr>
                </a:solidFill>
              </a:rPr>
              <a:t>OpenAPI</a:t>
            </a:r>
            <a:r>
              <a:rPr lang="en-GB" dirty="0">
                <a:solidFill>
                  <a:schemeClr val="tx1">
                    <a:alpha val="30000"/>
                  </a:schemeClr>
                </a:solidFill>
              </a:rPr>
              <a:t> specification files repository</a:t>
            </a:r>
            <a:endParaRPr lang="en-US" dirty="0" smtClean="0">
              <a:solidFill>
                <a:schemeClr val="tx1">
                  <a:alpha val="30000"/>
                </a:schemeClr>
              </a:solidFill>
            </a:endParaRPr>
          </a:p>
          <a:p>
            <a:pPr marL="914400" lvl="1" indent="-457200">
              <a:buFont typeface="+mj-lt"/>
              <a:buAutoNum type="arabicPeriod"/>
            </a:pPr>
            <a:r>
              <a:rPr lang="fr-FR" dirty="0">
                <a:solidFill>
                  <a:schemeClr val="tx1">
                    <a:alpha val="30000"/>
                  </a:schemeClr>
                </a:solidFill>
              </a:rPr>
              <a:t>YAML file </a:t>
            </a:r>
            <a:r>
              <a:rPr lang="fr-FR" dirty="0" err="1" smtClean="0">
                <a:solidFill>
                  <a:schemeClr val="tx1">
                    <a:alpha val="30000"/>
                  </a:schemeClr>
                </a:solidFill>
              </a:rPr>
              <a:t>naming</a:t>
            </a:r>
            <a:endParaRPr lang="fr-FR" dirty="0" smtClean="0">
              <a:solidFill>
                <a:schemeClr val="tx1">
                  <a:alpha val="30000"/>
                </a:schemeClr>
              </a:solidFill>
            </a:endParaRPr>
          </a:p>
          <a:p>
            <a:pPr marL="914400" lvl="1" indent="-457200">
              <a:buFont typeface="+mj-lt"/>
              <a:buAutoNum type="arabicPeriod"/>
            </a:pPr>
            <a:r>
              <a:rPr lang="fr-FR" dirty="0">
                <a:solidFill>
                  <a:schemeClr val="tx1">
                    <a:alpha val="30000"/>
                  </a:schemeClr>
                </a:solidFill>
              </a:rPr>
              <a:t>Validation </a:t>
            </a:r>
            <a:r>
              <a:rPr lang="fr-FR" dirty="0" err="1">
                <a:solidFill>
                  <a:schemeClr val="tx1">
                    <a:alpha val="30000"/>
                  </a:schemeClr>
                </a:solidFill>
              </a:rPr>
              <a:t>process</a:t>
            </a:r>
            <a:r>
              <a:rPr lang="fr-FR" dirty="0">
                <a:solidFill>
                  <a:schemeClr val="tx1">
                    <a:alpha val="30000"/>
                  </a:schemeClr>
                </a:solidFill>
              </a:rPr>
              <a:t> </a:t>
            </a:r>
            <a:r>
              <a:rPr lang="fr-FR" dirty="0" err="1">
                <a:solidFill>
                  <a:schemeClr val="tx1">
                    <a:alpha val="30000"/>
                  </a:schemeClr>
                </a:solidFill>
              </a:rPr>
              <a:t>before</a:t>
            </a:r>
            <a:r>
              <a:rPr lang="fr-FR" dirty="0">
                <a:solidFill>
                  <a:schemeClr val="tx1">
                    <a:alpha val="30000"/>
                  </a:schemeClr>
                </a:solidFill>
              </a:rPr>
              <a:t> the </a:t>
            </a:r>
            <a:r>
              <a:rPr lang="fr-FR" dirty="0" err="1" smtClean="0">
                <a:solidFill>
                  <a:schemeClr val="tx1">
                    <a:alpha val="30000"/>
                  </a:schemeClr>
                </a:solidFill>
              </a:rPr>
              <a:t>plenary</a:t>
            </a:r>
            <a:endParaRPr lang="fr-FR" dirty="0" smtClean="0">
              <a:solidFill>
                <a:schemeClr val="tx1">
                  <a:alpha val="30000"/>
                </a:schemeClr>
              </a:solidFill>
            </a:endParaRPr>
          </a:p>
          <a:p>
            <a:pPr marL="514350" indent="-514350">
              <a:buFont typeface="+mj-lt"/>
              <a:buAutoNum type="arabicPeriod"/>
            </a:pPr>
            <a:r>
              <a:rPr lang="fr-FR" dirty="0" err="1" smtClean="0"/>
              <a:t>Other</a:t>
            </a:r>
            <a:r>
              <a:rPr lang="fr-FR" dirty="0" smtClean="0"/>
              <a:t> </a:t>
            </a:r>
            <a:r>
              <a:rPr lang="fr-FR" dirty="0" err="1" smtClean="0"/>
              <a:t>recommendations</a:t>
            </a:r>
            <a:r>
              <a:rPr lang="fr-FR" dirty="0" smtClean="0"/>
              <a:t>:</a:t>
            </a:r>
          </a:p>
          <a:p>
            <a:pPr marL="914400" lvl="1" indent="-457200">
              <a:buFont typeface="+mj-lt"/>
              <a:buAutoNum type="arabicPeriod"/>
            </a:pPr>
            <a:r>
              <a:rPr lang="en-US" dirty="0"/>
              <a:t>Naming convention for </a:t>
            </a:r>
            <a:r>
              <a:rPr lang="en-US" dirty="0" smtClean="0"/>
              <a:t>IEs</a:t>
            </a:r>
          </a:p>
          <a:p>
            <a:pPr marL="914400" lvl="1" indent="-457200">
              <a:buFont typeface="+mj-lt"/>
              <a:buAutoNum type="arabicPeriod"/>
            </a:pPr>
            <a:r>
              <a:rPr lang="fr-FR" dirty="0" smtClean="0"/>
              <a:t>API </a:t>
            </a:r>
            <a:r>
              <a:rPr lang="fr-FR" dirty="0" err="1" smtClean="0"/>
              <a:t>versioning</a:t>
            </a:r>
            <a:endParaRPr lang="fr-FR" dirty="0" smtClean="0"/>
          </a:p>
          <a:p>
            <a:pPr marL="457200" indent="-457200">
              <a:buFont typeface="+mj-lt"/>
              <a:buAutoNum type="arabicPeriod"/>
            </a:pPr>
            <a:r>
              <a:rPr lang="fr-FR" dirty="0" err="1" smtClean="0">
                <a:solidFill>
                  <a:schemeClr val="tx1">
                    <a:alpha val="30000"/>
                  </a:schemeClr>
                </a:solidFill>
              </a:rPr>
              <a:t>Summary</a:t>
            </a:r>
            <a:endParaRPr lang="fr-FR" dirty="0">
              <a:solidFill>
                <a:schemeClr val="tx1">
                  <a:alpha val="30000"/>
                </a:schemeClr>
              </a:solidFill>
            </a:endParaRPr>
          </a:p>
        </p:txBody>
      </p:sp>
    </p:spTree>
    <p:extLst>
      <p:ext uri="{BB962C8B-B14F-4D97-AF65-F5344CB8AC3E}">
        <p14:creationId xmlns:p14="http://schemas.microsoft.com/office/powerpoint/2010/main" val="668102422"/>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Naming convention for IEs</a:t>
            </a:r>
          </a:p>
        </p:txBody>
      </p:sp>
      <p:sp>
        <p:nvSpPr>
          <p:cNvPr id="3" name="Espace réservé du contenu 2"/>
          <p:cNvSpPr>
            <a:spLocks noGrp="1"/>
          </p:cNvSpPr>
          <p:nvPr>
            <p:ph idx="1"/>
          </p:nvPr>
        </p:nvSpPr>
        <p:spPr/>
        <p:txBody>
          <a:bodyPr/>
          <a:lstStyle/>
          <a:p>
            <a:r>
              <a:rPr lang="en-US" dirty="0"/>
              <a:t>Used for data types, attribute names, enumerations, query parameters, path variables…</a:t>
            </a:r>
          </a:p>
          <a:p>
            <a:r>
              <a:rPr lang="en-US" dirty="0"/>
              <a:t>Naming convention</a:t>
            </a:r>
          </a:p>
          <a:p>
            <a:pPr lvl="1"/>
            <a:r>
              <a:rPr lang="en-US" dirty="0"/>
              <a:t>gives the APIs a sense of uniformity </a:t>
            </a:r>
          </a:p>
          <a:p>
            <a:pPr lvl="1"/>
            <a:r>
              <a:rPr lang="en-US" dirty="0"/>
              <a:t>makes them much easier to read by external readers. </a:t>
            </a:r>
          </a:p>
          <a:p>
            <a:r>
              <a:rPr lang="en-US" dirty="0"/>
              <a:t>Was there any specific reason to deviate from those recommendations in OAM specs?</a:t>
            </a:r>
          </a:p>
          <a:p>
            <a:endParaRPr lang="en-US" dirty="0"/>
          </a:p>
        </p:txBody>
      </p:sp>
    </p:spTree>
    <p:extLst>
      <p:ext uri="{BB962C8B-B14F-4D97-AF65-F5344CB8AC3E}">
        <p14:creationId xmlns:p14="http://schemas.microsoft.com/office/powerpoint/2010/main" val="206203421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API versioning</a:t>
            </a:r>
          </a:p>
        </p:txBody>
      </p:sp>
      <p:sp>
        <p:nvSpPr>
          <p:cNvPr id="3" name="Espace réservé du contenu 2"/>
          <p:cNvSpPr>
            <a:spLocks noGrp="1"/>
          </p:cNvSpPr>
          <p:nvPr>
            <p:ph idx="1"/>
          </p:nvPr>
        </p:nvSpPr>
        <p:spPr/>
        <p:txBody>
          <a:bodyPr/>
          <a:lstStyle/>
          <a:p>
            <a:r>
              <a:rPr lang="en-US" dirty="0"/>
              <a:t>Common versioning principles for all 3GPP APIs would ease the use of APIs by external users</a:t>
            </a:r>
          </a:p>
          <a:p>
            <a:pPr lvl="1"/>
            <a:r>
              <a:rPr lang="en-US" dirty="0"/>
              <a:t>TS 29 501 recommends semantic versioning which is widely used and understood outside 3GPP</a:t>
            </a:r>
          </a:p>
          <a:p>
            <a:r>
              <a:rPr lang="en-US" dirty="0"/>
              <a:t>However, the versioning approach for the O&amp;M APIs deviates from </a:t>
            </a:r>
            <a:r>
              <a:rPr lang="en-US" dirty="0" smtClean="0"/>
              <a:t>TS 29.501 </a:t>
            </a:r>
            <a:r>
              <a:rPr lang="en-US" dirty="0"/>
              <a:t>recommendations</a:t>
            </a:r>
          </a:p>
          <a:p>
            <a:pPr lvl="1"/>
            <a:r>
              <a:rPr lang="en-US" dirty="0"/>
              <a:t>using the 3GPP TS version as the API version</a:t>
            </a:r>
          </a:p>
          <a:p>
            <a:r>
              <a:rPr lang="en-US" dirty="0"/>
              <a:t>Is it intentional?</a:t>
            </a:r>
          </a:p>
          <a:p>
            <a:r>
              <a:rPr lang="en-US" dirty="0"/>
              <a:t>Any specific reason for that?</a:t>
            </a:r>
          </a:p>
        </p:txBody>
      </p:sp>
    </p:spTree>
    <p:extLst>
      <p:ext uri="{BB962C8B-B14F-4D97-AF65-F5344CB8AC3E}">
        <p14:creationId xmlns:p14="http://schemas.microsoft.com/office/powerpoint/2010/main" val="2614301711"/>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Content</a:t>
            </a:r>
            <a:endParaRPr lang="en-US" dirty="0"/>
          </a:p>
        </p:txBody>
      </p:sp>
      <p:sp>
        <p:nvSpPr>
          <p:cNvPr id="3" name="Espace réservé du contenu 2"/>
          <p:cNvSpPr>
            <a:spLocks noGrp="1"/>
          </p:cNvSpPr>
          <p:nvPr>
            <p:ph idx="1"/>
          </p:nvPr>
        </p:nvSpPr>
        <p:spPr/>
        <p:txBody>
          <a:bodyPr/>
          <a:lstStyle/>
          <a:p>
            <a:pPr marL="514350" indent="-514350">
              <a:buFont typeface="+mj-lt"/>
              <a:buAutoNum type="arabicPeriod"/>
            </a:pPr>
            <a:r>
              <a:rPr lang="fr-FR" dirty="0" smtClean="0">
                <a:solidFill>
                  <a:schemeClr val="tx1">
                    <a:alpha val="30000"/>
                  </a:schemeClr>
                </a:solidFill>
              </a:rPr>
              <a:t>Introduction</a:t>
            </a:r>
          </a:p>
          <a:p>
            <a:pPr marL="514350" indent="-514350">
              <a:buFont typeface="+mj-lt"/>
              <a:buAutoNum type="arabicPeriod"/>
            </a:pPr>
            <a:r>
              <a:rPr lang="en-US" dirty="0" smtClean="0">
                <a:solidFill>
                  <a:schemeClr val="tx1">
                    <a:alpha val="30000"/>
                  </a:schemeClr>
                </a:solidFill>
              </a:rPr>
              <a:t>Relative-path </a:t>
            </a:r>
            <a:r>
              <a:rPr lang="en-US" dirty="0">
                <a:solidFill>
                  <a:schemeClr val="tx1">
                    <a:alpha val="30000"/>
                  </a:schemeClr>
                </a:solidFill>
              </a:rPr>
              <a:t>URI vs full URIs use in $</a:t>
            </a:r>
            <a:r>
              <a:rPr lang="en-US" dirty="0" smtClean="0">
                <a:solidFill>
                  <a:schemeClr val="tx1">
                    <a:alpha val="30000"/>
                  </a:schemeClr>
                </a:solidFill>
              </a:rPr>
              <a:t>ref</a:t>
            </a:r>
          </a:p>
          <a:p>
            <a:pPr marL="514350" indent="-514350">
              <a:buFont typeface="+mj-lt"/>
              <a:buAutoNum type="arabicPeriod"/>
            </a:pPr>
            <a:r>
              <a:rPr lang="de-DE" dirty="0" smtClean="0">
                <a:solidFill>
                  <a:schemeClr val="tx1">
                    <a:alpha val="30000"/>
                  </a:schemeClr>
                </a:solidFill>
              </a:rPr>
              <a:t>Working </a:t>
            </a:r>
            <a:r>
              <a:rPr lang="de-DE" dirty="0" err="1" smtClean="0">
                <a:solidFill>
                  <a:schemeClr val="tx1">
                    <a:alpha val="30000"/>
                  </a:schemeClr>
                </a:solidFill>
              </a:rPr>
              <a:t>procedures</a:t>
            </a:r>
            <a:endParaRPr lang="de-DE" dirty="0" smtClean="0">
              <a:solidFill>
                <a:schemeClr val="tx1">
                  <a:alpha val="30000"/>
                </a:schemeClr>
              </a:solidFill>
            </a:endParaRPr>
          </a:p>
          <a:p>
            <a:pPr marL="914400" lvl="1" indent="-457200">
              <a:buFont typeface="+mj-lt"/>
              <a:buAutoNum type="arabicPeriod"/>
            </a:pPr>
            <a:r>
              <a:rPr lang="en-GB" dirty="0" err="1">
                <a:solidFill>
                  <a:schemeClr val="tx1">
                    <a:alpha val="30000"/>
                  </a:schemeClr>
                </a:solidFill>
              </a:rPr>
              <a:t>OpenAPI</a:t>
            </a:r>
            <a:r>
              <a:rPr lang="en-GB" dirty="0">
                <a:solidFill>
                  <a:schemeClr val="tx1">
                    <a:alpha val="30000"/>
                  </a:schemeClr>
                </a:solidFill>
              </a:rPr>
              <a:t> specification files repository</a:t>
            </a:r>
            <a:endParaRPr lang="en-US" dirty="0" smtClean="0">
              <a:solidFill>
                <a:schemeClr val="tx1">
                  <a:alpha val="30000"/>
                </a:schemeClr>
              </a:solidFill>
            </a:endParaRPr>
          </a:p>
          <a:p>
            <a:pPr marL="914400" lvl="1" indent="-457200">
              <a:buFont typeface="+mj-lt"/>
              <a:buAutoNum type="arabicPeriod"/>
            </a:pPr>
            <a:r>
              <a:rPr lang="fr-FR" dirty="0">
                <a:solidFill>
                  <a:schemeClr val="tx1">
                    <a:alpha val="30000"/>
                  </a:schemeClr>
                </a:solidFill>
              </a:rPr>
              <a:t>YAML file </a:t>
            </a:r>
            <a:r>
              <a:rPr lang="fr-FR" dirty="0" err="1" smtClean="0">
                <a:solidFill>
                  <a:schemeClr val="tx1">
                    <a:alpha val="30000"/>
                  </a:schemeClr>
                </a:solidFill>
              </a:rPr>
              <a:t>naming</a:t>
            </a:r>
            <a:endParaRPr lang="fr-FR" dirty="0" smtClean="0">
              <a:solidFill>
                <a:schemeClr val="tx1">
                  <a:alpha val="30000"/>
                </a:schemeClr>
              </a:solidFill>
            </a:endParaRPr>
          </a:p>
          <a:p>
            <a:pPr marL="914400" lvl="1" indent="-457200">
              <a:buFont typeface="+mj-lt"/>
              <a:buAutoNum type="arabicPeriod"/>
            </a:pPr>
            <a:r>
              <a:rPr lang="fr-FR" dirty="0">
                <a:solidFill>
                  <a:schemeClr val="tx1">
                    <a:alpha val="30000"/>
                  </a:schemeClr>
                </a:solidFill>
              </a:rPr>
              <a:t>Validation </a:t>
            </a:r>
            <a:r>
              <a:rPr lang="fr-FR" dirty="0" err="1">
                <a:solidFill>
                  <a:schemeClr val="tx1">
                    <a:alpha val="30000"/>
                  </a:schemeClr>
                </a:solidFill>
              </a:rPr>
              <a:t>process</a:t>
            </a:r>
            <a:r>
              <a:rPr lang="fr-FR" dirty="0">
                <a:solidFill>
                  <a:schemeClr val="tx1">
                    <a:alpha val="30000"/>
                  </a:schemeClr>
                </a:solidFill>
              </a:rPr>
              <a:t> </a:t>
            </a:r>
            <a:r>
              <a:rPr lang="fr-FR" dirty="0" err="1">
                <a:solidFill>
                  <a:schemeClr val="tx1">
                    <a:alpha val="30000"/>
                  </a:schemeClr>
                </a:solidFill>
              </a:rPr>
              <a:t>before</a:t>
            </a:r>
            <a:r>
              <a:rPr lang="fr-FR" dirty="0">
                <a:solidFill>
                  <a:schemeClr val="tx1">
                    <a:alpha val="30000"/>
                  </a:schemeClr>
                </a:solidFill>
              </a:rPr>
              <a:t> the </a:t>
            </a:r>
            <a:r>
              <a:rPr lang="fr-FR" dirty="0" err="1" smtClean="0">
                <a:solidFill>
                  <a:schemeClr val="tx1">
                    <a:alpha val="30000"/>
                  </a:schemeClr>
                </a:solidFill>
              </a:rPr>
              <a:t>plenary</a:t>
            </a:r>
            <a:endParaRPr lang="fr-FR" dirty="0" smtClean="0">
              <a:solidFill>
                <a:schemeClr val="tx1">
                  <a:alpha val="30000"/>
                </a:schemeClr>
              </a:solidFill>
            </a:endParaRPr>
          </a:p>
          <a:p>
            <a:pPr marL="514350" indent="-514350">
              <a:buFont typeface="+mj-lt"/>
              <a:buAutoNum type="arabicPeriod"/>
            </a:pPr>
            <a:r>
              <a:rPr lang="fr-FR" dirty="0" err="1" smtClean="0">
                <a:solidFill>
                  <a:schemeClr val="tx1">
                    <a:alpha val="30000"/>
                  </a:schemeClr>
                </a:solidFill>
              </a:rPr>
              <a:t>Other</a:t>
            </a:r>
            <a:r>
              <a:rPr lang="fr-FR" dirty="0" smtClean="0">
                <a:solidFill>
                  <a:schemeClr val="tx1">
                    <a:alpha val="30000"/>
                  </a:schemeClr>
                </a:solidFill>
              </a:rPr>
              <a:t> </a:t>
            </a:r>
            <a:r>
              <a:rPr lang="fr-FR" dirty="0" err="1" smtClean="0">
                <a:solidFill>
                  <a:schemeClr val="tx1">
                    <a:alpha val="30000"/>
                  </a:schemeClr>
                </a:solidFill>
              </a:rPr>
              <a:t>recommendations</a:t>
            </a:r>
            <a:r>
              <a:rPr lang="fr-FR" dirty="0" smtClean="0">
                <a:solidFill>
                  <a:schemeClr val="tx1">
                    <a:alpha val="30000"/>
                  </a:schemeClr>
                </a:solidFill>
              </a:rPr>
              <a:t>:</a:t>
            </a:r>
          </a:p>
          <a:p>
            <a:pPr marL="914400" lvl="1" indent="-457200">
              <a:buFont typeface="+mj-lt"/>
              <a:buAutoNum type="arabicPeriod"/>
            </a:pPr>
            <a:r>
              <a:rPr lang="en-US" dirty="0">
                <a:solidFill>
                  <a:schemeClr val="tx1">
                    <a:alpha val="30000"/>
                  </a:schemeClr>
                </a:solidFill>
              </a:rPr>
              <a:t>Naming convention for </a:t>
            </a:r>
            <a:r>
              <a:rPr lang="en-US" dirty="0" smtClean="0">
                <a:solidFill>
                  <a:schemeClr val="tx1">
                    <a:alpha val="30000"/>
                  </a:schemeClr>
                </a:solidFill>
              </a:rPr>
              <a:t>IEs</a:t>
            </a:r>
          </a:p>
          <a:p>
            <a:pPr marL="914400" lvl="1" indent="-457200">
              <a:buFont typeface="+mj-lt"/>
              <a:buAutoNum type="arabicPeriod"/>
            </a:pPr>
            <a:r>
              <a:rPr lang="fr-FR" dirty="0" smtClean="0">
                <a:solidFill>
                  <a:schemeClr val="tx1">
                    <a:alpha val="30000"/>
                  </a:schemeClr>
                </a:solidFill>
              </a:rPr>
              <a:t>API </a:t>
            </a:r>
            <a:r>
              <a:rPr lang="fr-FR" dirty="0" err="1" smtClean="0">
                <a:solidFill>
                  <a:schemeClr val="tx1">
                    <a:alpha val="30000"/>
                  </a:schemeClr>
                </a:solidFill>
              </a:rPr>
              <a:t>versioning</a:t>
            </a:r>
            <a:endParaRPr lang="fr-FR" dirty="0" smtClean="0">
              <a:solidFill>
                <a:schemeClr val="tx1">
                  <a:alpha val="30000"/>
                </a:schemeClr>
              </a:solidFill>
            </a:endParaRPr>
          </a:p>
          <a:p>
            <a:pPr marL="457200" indent="-457200">
              <a:buFont typeface="+mj-lt"/>
              <a:buAutoNum type="arabicPeriod"/>
            </a:pPr>
            <a:r>
              <a:rPr lang="fr-FR" dirty="0" err="1" smtClean="0"/>
              <a:t>Summary</a:t>
            </a:r>
            <a:endParaRPr lang="fr-FR" dirty="0"/>
          </a:p>
        </p:txBody>
      </p:sp>
    </p:spTree>
    <p:extLst>
      <p:ext uri="{BB962C8B-B14F-4D97-AF65-F5344CB8AC3E}">
        <p14:creationId xmlns:p14="http://schemas.microsoft.com/office/powerpoint/2010/main" val="135649991"/>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xmlns="" id="{A955EC6E-B2A1-4AA5-9F6A-E317D7FE324C}"/>
              </a:ext>
            </a:extLst>
          </p:cNvPr>
          <p:cNvSpPr>
            <a:spLocks noGrp="1"/>
          </p:cNvSpPr>
          <p:nvPr>
            <p:ph idx="1"/>
          </p:nvPr>
        </p:nvSpPr>
        <p:spPr/>
        <p:txBody>
          <a:bodyPr/>
          <a:lstStyle/>
          <a:p>
            <a:r>
              <a:rPr lang="fr-FR" dirty="0" smtClean="0"/>
              <a:t>Guidelines in 29.501 must </a:t>
            </a:r>
            <a:r>
              <a:rPr lang="fr-FR" dirty="0" err="1" smtClean="0"/>
              <a:t>be</a:t>
            </a:r>
            <a:r>
              <a:rPr lang="fr-FR" dirty="0" smtClean="0"/>
              <a:t> </a:t>
            </a:r>
            <a:r>
              <a:rPr lang="fr-FR" dirty="0" err="1" smtClean="0"/>
              <a:t>followed</a:t>
            </a:r>
            <a:endParaRPr lang="en-US" dirty="0" smtClean="0"/>
          </a:p>
          <a:p>
            <a:r>
              <a:rPr lang="fr-FR" dirty="0" smtClean="0"/>
              <a:t>Relative </a:t>
            </a:r>
            <a:r>
              <a:rPr lang="fr-FR" dirty="0" err="1" smtClean="0"/>
              <a:t>URIs</a:t>
            </a:r>
            <a:r>
              <a:rPr lang="fr-FR" dirty="0" smtClean="0"/>
              <a:t> must </a:t>
            </a:r>
            <a:r>
              <a:rPr lang="fr-FR" dirty="0" err="1" smtClean="0"/>
              <a:t>be</a:t>
            </a:r>
            <a:r>
              <a:rPr lang="fr-FR" dirty="0" smtClean="0"/>
              <a:t> </a:t>
            </a:r>
            <a:r>
              <a:rPr lang="fr-FR" dirty="0" err="1" smtClean="0"/>
              <a:t>used</a:t>
            </a:r>
            <a:r>
              <a:rPr lang="fr-FR" dirty="0" smtClean="0"/>
              <a:t> in $</a:t>
            </a:r>
            <a:r>
              <a:rPr lang="fr-FR" dirty="0" err="1" smtClean="0"/>
              <a:t>ref</a:t>
            </a:r>
            <a:r>
              <a:rPr lang="fr-FR" dirty="0" smtClean="0"/>
              <a:t> (and </a:t>
            </a:r>
            <a:r>
              <a:rPr lang="fr-FR" dirty="0" err="1" smtClean="0"/>
              <a:t>nothing</a:t>
            </a:r>
            <a:r>
              <a:rPr lang="fr-FR" dirty="0" smtClean="0"/>
              <a:t> </a:t>
            </a:r>
            <a:r>
              <a:rPr lang="fr-FR" dirty="0" err="1" smtClean="0"/>
              <a:t>else</a:t>
            </a:r>
            <a:r>
              <a:rPr lang="fr-FR" dirty="0" smtClean="0"/>
              <a:t>)</a:t>
            </a:r>
          </a:p>
          <a:p>
            <a:r>
              <a:rPr lang="fr-FR" dirty="0" smtClean="0"/>
              <a:t>It </a:t>
            </a:r>
            <a:r>
              <a:rPr lang="fr-FR" dirty="0" err="1" smtClean="0"/>
              <a:t>is</a:t>
            </a:r>
            <a:r>
              <a:rPr lang="fr-FR" dirty="0" smtClean="0"/>
              <a:t> </a:t>
            </a:r>
            <a:r>
              <a:rPr lang="fr-FR" dirty="0" err="1" smtClean="0"/>
              <a:t>recommended</a:t>
            </a:r>
            <a:r>
              <a:rPr lang="fr-FR" dirty="0" smtClean="0"/>
              <a:t> to use a </a:t>
            </a:r>
            <a:r>
              <a:rPr lang="fr-FR" dirty="0" err="1" smtClean="0"/>
              <a:t>common</a:t>
            </a:r>
            <a:r>
              <a:rPr lang="fr-FR" dirty="0" smtClean="0"/>
              <a:t> </a:t>
            </a:r>
            <a:r>
              <a:rPr lang="fr-FR" dirty="0" err="1" smtClean="0"/>
              <a:t>repository</a:t>
            </a:r>
            <a:r>
              <a:rPr lang="fr-FR" dirty="0" smtClean="0"/>
              <a:t> for all the YAML files</a:t>
            </a:r>
          </a:p>
          <a:p>
            <a:r>
              <a:rPr lang="fr-FR" dirty="0" smtClean="0"/>
              <a:t>YAML files </a:t>
            </a:r>
            <a:r>
              <a:rPr lang="fr-FR" dirty="0" err="1" smtClean="0"/>
              <a:t>should</a:t>
            </a:r>
            <a:r>
              <a:rPr lang="fr-FR" dirty="0" smtClean="0"/>
              <a:t> </a:t>
            </a:r>
            <a:r>
              <a:rPr lang="fr-FR" dirty="0" err="1" smtClean="0"/>
              <a:t>follow</a:t>
            </a:r>
            <a:r>
              <a:rPr lang="fr-FR" dirty="0" smtClean="0"/>
              <a:t> the </a:t>
            </a:r>
            <a:r>
              <a:rPr lang="fr-FR" dirty="0" err="1" smtClean="0"/>
              <a:t>naming</a:t>
            </a:r>
            <a:r>
              <a:rPr lang="fr-FR" dirty="0" smtClean="0"/>
              <a:t> convention</a:t>
            </a:r>
          </a:p>
          <a:p>
            <a:r>
              <a:rPr lang="fr-FR" dirty="0" err="1" smtClean="0"/>
              <a:t>Available</a:t>
            </a:r>
            <a:r>
              <a:rPr lang="fr-FR" dirty="0" smtClean="0"/>
              <a:t> </a:t>
            </a:r>
            <a:r>
              <a:rPr lang="fr-FR" dirty="0" err="1" smtClean="0"/>
              <a:t>testing</a:t>
            </a:r>
            <a:r>
              <a:rPr lang="fr-FR" dirty="0" smtClean="0"/>
              <a:t> </a:t>
            </a:r>
            <a:r>
              <a:rPr lang="fr-FR" dirty="0" err="1" smtClean="0"/>
              <a:t>tools</a:t>
            </a:r>
            <a:r>
              <a:rPr lang="fr-FR" dirty="0" smtClean="0"/>
              <a:t> must </a:t>
            </a:r>
            <a:r>
              <a:rPr lang="fr-FR" dirty="0" err="1" smtClean="0"/>
              <a:t>be</a:t>
            </a:r>
            <a:r>
              <a:rPr lang="fr-FR" dirty="0" smtClean="0"/>
              <a:t> </a:t>
            </a:r>
            <a:r>
              <a:rPr lang="fr-FR" dirty="0" err="1" smtClean="0"/>
              <a:t>used</a:t>
            </a:r>
            <a:r>
              <a:rPr lang="fr-FR" dirty="0" smtClean="0"/>
              <a:t> </a:t>
            </a:r>
            <a:r>
              <a:rPr lang="fr-FR" dirty="0" err="1" smtClean="0"/>
              <a:t>during</a:t>
            </a:r>
            <a:r>
              <a:rPr lang="fr-FR" dirty="0" smtClean="0"/>
              <a:t> the validation </a:t>
            </a:r>
            <a:r>
              <a:rPr lang="fr-FR" dirty="0" err="1" smtClean="0"/>
              <a:t>process</a:t>
            </a:r>
            <a:endParaRPr lang="fr-FR" dirty="0" smtClean="0"/>
          </a:p>
          <a:p>
            <a:r>
              <a:rPr lang="fr-FR" dirty="0" err="1" smtClean="0"/>
              <a:t>Naming</a:t>
            </a:r>
            <a:r>
              <a:rPr lang="fr-FR" dirty="0" smtClean="0"/>
              <a:t> conventions for IE </a:t>
            </a:r>
            <a:r>
              <a:rPr lang="fr-FR" dirty="0" err="1" smtClean="0"/>
              <a:t>should</a:t>
            </a:r>
            <a:r>
              <a:rPr lang="fr-FR" dirty="0" smtClean="0"/>
              <a:t> </a:t>
            </a:r>
            <a:r>
              <a:rPr lang="fr-FR" dirty="0" err="1" smtClean="0"/>
              <a:t>be</a:t>
            </a:r>
            <a:r>
              <a:rPr lang="fr-FR" dirty="0" smtClean="0"/>
              <a:t> </a:t>
            </a:r>
            <a:r>
              <a:rPr lang="fr-FR" dirty="0" err="1" smtClean="0"/>
              <a:t>followed</a:t>
            </a:r>
            <a:endParaRPr lang="fr-FR" dirty="0"/>
          </a:p>
          <a:p>
            <a:r>
              <a:rPr lang="fr-FR" dirty="0" err="1" smtClean="0"/>
              <a:t>We</a:t>
            </a:r>
            <a:r>
              <a:rPr lang="fr-FR" dirty="0" smtClean="0"/>
              <a:t> </a:t>
            </a:r>
            <a:r>
              <a:rPr lang="fr-FR" dirty="0" err="1" smtClean="0"/>
              <a:t>should</a:t>
            </a:r>
            <a:r>
              <a:rPr lang="fr-FR" dirty="0" smtClean="0"/>
              <a:t> use a unique API </a:t>
            </a:r>
            <a:r>
              <a:rPr lang="fr-FR" dirty="0" err="1" smtClean="0"/>
              <a:t>versioning</a:t>
            </a:r>
            <a:r>
              <a:rPr lang="fr-FR" dirty="0" smtClean="0"/>
              <a:t> in 3GPP</a:t>
            </a:r>
          </a:p>
          <a:p>
            <a:endParaRPr lang="fr-FR" dirty="0" smtClean="0"/>
          </a:p>
          <a:p>
            <a:endParaRPr lang="en-US" dirty="0"/>
          </a:p>
          <a:p>
            <a:endParaRPr lang="en-US"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Content</a:t>
            </a:r>
            <a:endParaRPr lang="en-US" dirty="0"/>
          </a:p>
        </p:txBody>
      </p:sp>
      <p:sp>
        <p:nvSpPr>
          <p:cNvPr id="3" name="Espace réservé du contenu 2"/>
          <p:cNvSpPr>
            <a:spLocks noGrp="1"/>
          </p:cNvSpPr>
          <p:nvPr>
            <p:ph idx="1"/>
          </p:nvPr>
        </p:nvSpPr>
        <p:spPr/>
        <p:txBody>
          <a:bodyPr/>
          <a:lstStyle/>
          <a:p>
            <a:pPr marL="514350" indent="-514350">
              <a:buFont typeface="+mj-lt"/>
              <a:buAutoNum type="arabicPeriod"/>
            </a:pPr>
            <a:r>
              <a:rPr lang="fr-FR" dirty="0" smtClean="0"/>
              <a:t>Introduction</a:t>
            </a:r>
          </a:p>
          <a:p>
            <a:pPr marL="514350" indent="-514350">
              <a:buFont typeface="+mj-lt"/>
              <a:buAutoNum type="arabicPeriod"/>
            </a:pPr>
            <a:r>
              <a:rPr lang="en-US" dirty="0" smtClean="0"/>
              <a:t>Relative-path </a:t>
            </a:r>
            <a:r>
              <a:rPr lang="en-US" dirty="0"/>
              <a:t>URI vs full URIs use in $</a:t>
            </a:r>
            <a:r>
              <a:rPr lang="en-US" dirty="0" smtClean="0"/>
              <a:t>ref</a:t>
            </a:r>
          </a:p>
          <a:p>
            <a:pPr marL="514350" indent="-514350">
              <a:buFont typeface="+mj-lt"/>
              <a:buAutoNum type="arabicPeriod"/>
            </a:pPr>
            <a:r>
              <a:rPr lang="de-DE" dirty="0" smtClean="0"/>
              <a:t>Working </a:t>
            </a:r>
            <a:r>
              <a:rPr lang="de-DE" dirty="0" err="1" smtClean="0"/>
              <a:t>procedures</a:t>
            </a:r>
            <a:endParaRPr lang="de-DE" dirty="0" smtClean="0"/>
          </a:p>
          <a:p>
            <a:pPr marL="914400" lvl="1" indent="-457200">
              <a:buFont typeface="+mj-lt"/>
              <a:buAutoNum type="arabicPeriod"/>
            </a:pPr>
            <a:r>
              <a:rPr lang="en-GB" dirty="0" err="1"/>
              <a:t>OpenAPI</a:t>
            </a:r>
            <a:r>
              <a:rPr lang="en-GB" dirty="0"/>
              <a:t> specification files repository</a:t>
            </a:r>
            <a:endParaRPr lang="en-US" dirty="0" smtClean="0"/>
          </a:p>
          <a:p>
            <a:pPr marL="914400" lvl="1" indent="-457200">
              <a:buFont typeface="+mj-lt"/>
              <a:buAutoNum type="arabicPeriod"/>
            </a:pPr>
            <a:r>
              <a:rPr lang="fr-FR" dirty="0"/>
              <a:t>YAML file </a:t>
            </a:r>
            <a:r>
              <a:rPr lang="fr-FR" dirty="0" err="1" smtClean="0"/>
              <a:t>naming</a:t>
            </a:r>
            <a:endParaRPr lang="fr-FR" dirty="0" smtClean="0"/>
          </a:p>
          <a:p>
            <a:pPr marL="914400" lvl="1" indent="-457200">
              <a:buFont typeface="+mj-lt"/>
              <a:buAutoNum type="arabicPeriod"/>
            </a:pPr>
            <a:r>
              <a:rPr lang="fr-FR" dirty="0"/>
              <a:t>Validation </a:t>
            </a:r>
            <a:r>
              <a:rPr lang="fr-FR" dirty="0" err="1"/>
              <a:t>process</a:t>
            </a:r>
            <a:r>
              <a:rPr lang="fr-FR" dirty="0"/>
              <a:t> </a:t>
            </a:r>
            <a:r>
              <a:rPr lang="fr-FR" dirty="0" err="1"/>
              <a:t>before</a:t>
            </a:r>
            <a:r>
              <a:rPr lang="fr-FR" dirty="0"/>
              <a:t> the </a:t>
            </a:r>
            <a:r>
              <a:rPr lang="fr-FR" dirty="0" err="1" smtClean="0"/>
              <a:t>plenary</a:t>
            </a:r>
            <a:endParaRPr lang="fr-FR" dirty="0" smtClean="0"/>
          </a:p>
          <a:p>
            <a:pPr marL="514350" indent="-514350">
              <a:buFont typeface="+mj-lt"/>
              <a:buAutoNum type="arabicPeriod"/>
            </a:pPr>
            <a:r>
              <a:rPr lang="fr-FR" dirty="0" err="1" smtClean="0"/>
              <a:t>Other</a:t>
            </a:r>
            <a:r>
              <a:rPr lang="fr-FR" dirty="0" smtClean="0"/>
              <a:t> </a:t>
            </a:r>
            <a:r>
              <a:rPr lang="fr-FR" dirty="0" err="1" smtClean="0"/>
              <a:t>recommendations</a:t>
            </a:r>
            <a:r>
              <a:rPr lang="fr-FR" dirty="0" smtClean="0"/>
              <a:t>:</a:t>
            </a:r>
          </a:p>
          <a:p>
            <a:pPr marL="914400" lvl="1" indent="-457200">
              <a:buFont typeface="+mj-lt"/>
              <a:buAutoNum type="arabicPeriod"/>
            </a:pPr>
            <a:r>
              <a:rPr lang="en-US" dirty="0"/>
              <a:t>Naming convention for </a:t>
            </a:r>
            <a:r>
              <a:rPr lang="en-US" dirty="0" err="1" smtClean="0"/>
              <a:t>Ies</a:t>
            </a:r>
            <a:endParaRPr lang="en-US" dirty="0" smtClean="0"/>
          </a:p>
          <a:p>
            <a:pPr marL="914400" lvl="1" indent="-457200">
              <a:buFont typeface="+mj-lt"/>
              <a:buAutoNum type="arabicPeriod"/>
            </a:pPr>
            <a:r>
              <a:rPr lang="fr-FR" dirty="0" smtClean="0"/>
              <a:t>API </a:t>
            </a:r>
            <a:r>
              <a:rPr lang="fr-FR" dirty="0" err="1" smtClean="0"/>
              <a:t>versioning</a:t>
            </a:r>
            <a:endParaRPr lang="fr-FR" dirty="0" smtClean="0"/>
          </a:p>
          <a:p>
            <a:pPr marL="457200" indent="-457200">
              <a:buFont typeface="+mj-lt"/>
              <a:buAutoNum type="arabicPeriod"/>
            </a:pPr>
            <a:r>
              <a:rPr lang="fr-FR" dirty="0" err="1" smtClean="0"/>
              <a:t>Summary</a:t>
            </a:r>
            <a:endParaRPr lang="fr-FR" dirty="0" smtClean="0"/>
          </a:p>
          <a:p>
            <a:pPr lvl="1"/>
            <a:endParaRPr lang="en-US" dirty="0"/>
          </a:p>
        </p:txBody>
      </p:sp>
    </p:spTree>
    <p:extLst>
      <p:ext uri="{BB962C8B-B14F-4D97-AF65-F5344CB8AC3E}">
        <p14:creationId xmlns:p14="http://schemas.microsoft.com/office/powerpoint/2010/main" val="773889768"/>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Thank</a:t>
            </a:r>
            <a:r>
              <a:rPr lang="fr-FR" dirty="0" smtClean="0"/>
              <a:t> You!</a:t>
            </a:r>
            <a:endParaRPr lang="fr-FR" dirty="0"/>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CT Chairman</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3478278561"/>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Content</a:t>
            </a:r>
            <a:endParaRPr lang="en-US" dirty="0"/>
          </a:p>
        </p:txBody>
      </p:sp>
      <p:sp>
        <p:nvSpPr>
          <p:cNvPr id="3" name="Espace réservé du contenu 2"/>
          <p:cNvSpPr>
            <a:spLocks noGrp="1"/>
          </p:cNvSpPr>
          <p:nvPr>
            <p:ph idx="1"/>
          </p:nvPr>
        </p:nvSpPr>
        <p:spPr/>
        <p:txBody>
          <a:bodyPr/>
          <a:lstStyle/>
          <a:p>
            <a:pPr marL="514350" indent="-514350">
              <a:buFont typeface="+mj-lt"/>
              <a:buAutoNum type="arabicPeriod"/>
            </a:pPr>
            <a:r>
              <a:rPr lang="fr-FR" dirty="0" smtClean="0"/>
              <a:t>Introduction</a:t>
            </a:r>
          </a:p>
          <a:p>
            <a:pPr marL="514350" indent="-514350">
              <a:buFont typeface="+mj-lt"/>
              <a:buAutoNum type="arabicPeriod"/>
            </a:pPr>
            <a:r>
              <a:rPr lang="en-US" dirty="0" smtClean="0">
                <a:solidFill>
                  <a:schemeClr val="tx1">
                    <a:alpha val="30000"/>
                  </a:schemeClr>
                </a:solidFill>
              </a:rPr>
              <a:t>Relative-path </a:t>
            </a:r>
            <a:r>
              <a:rPr lang="en-US" dirty="0">
                <a:solidFill>
                  <a:schemeClr val="tx1">
                    <a:alpha val="30000"/>
                  </a:schemeClr>
                </a:solidFill>
              </a:rPr>
              <a:t>URI vs full URIs use in $</a:t>
            </a:r>
            <a:r>
              <a:rPr lang="en-US" dirty="0" smtClean="0">
                <a:solidFill>
                  <a:schemeClr val="tx1">
                    <a:alpha val="30000"/>
                  </a:schemeClr>
                </a:solidFill>
              </a:rPr>
              <a:t>ref</a:t>
            </a:r>
          </a:p>
          <a:p>
            <a:pPr marL="514350" indent="-514350">
              <a:buFont typeface="+mj-lt"/>
              <a:buAutoNum type="arabicPeriod"/>
            </a:pPr>
            <a:r>
              <a:rPr lang="de-DE" dirty="0" smtClean="0">
                <a:solidFill>
                  <a:schemeClr val="tx1">
                    <a:alpha val="30000"/>
                  </a:schemeClr>
                </a:solidFill>
              </a:rPr>
              <a:t>Working </a:t>
            </a:r>
            <a:r>
              <a:rPr lang="de-DE" dirty="0" err="1" smtClean="0">
                <a:solidFill>
                  <a:schemeClr val="tx1">
                    <a:alpha val="30000"/>
                  </a:schemeClr>
                </a:solidFill>
              </a:rPr>
              <a:t>procedures</a:t>
            </a:r>
            <a:endParaRPr lang="de-DE" dirty="0" smtClean="0">
              <a:solidFill>
                <a:schemeClr val="tx1">
                  <a:alpha val="30000"/>
                </a:schemeClr>
              </a:solidFill>
            </a:endParaRPr>
          </a:p>
          <a:p>
            <a:pPr marL="914400" lvl="1" indent="-457200">
              <a:buFont typeface="+mj-lt"/>
              <a:buAutoNum type="arabicPeriod"/>
            </a:pPr>
            <a:r>
              <a:rPr lang="en-GB" dirty="0" err="1">
                <a:solidFill>
                  <a:schemeClr val="tx1">
                    <a:alpha val="30000"/>
                  </a:schemeClr>
                </a:solidFill>
              </a:rPr>
              <a:t>OpenAPI</a:t>
            </a:r>
            <a:r>
              <a:rPr lang="en-GB" dirty="0">
                <a:solidFill>
                  <a:schemeClr val="tx1">
                    <a:alpha val="30000"/>
                  </a:schemeClr>
                </a:solidFill>
              </a:rPr>
              <a:t> specification files repository</a:t>
            </a:r>
            <a:endParaRPr lang="en-US" dirty="0" smtClean="0">
              <a:solidFill>
                <a:schemeClr val="tx1">
                  <a:alpha val="30000"/>
                </a:schemeClr>
              </a:solidFill>
            </a:endParaRPr>
          </a:p>
          <a:p>
            <a:pPr marL="914400" lvl="1" indent="-457200">
              <a:buFont typeface="+mj-lt"/>
              <a:buAutoNum type="arabicPeriod"/>
            </a:pPr>
            <a:r>
              <a:rPr lang="fr-FR" dirty="0">
                <a:solidFill>
                  <a:schemeClr val="tx1">
                    <a:alpha val="30000"/>
                  </a:schemeClr>
                </a:solidFill>
              </a:rPr>
              <a:t>YAML file </a:t>
            </a:r>
            <a:r>
              <a:rPr lang="fr-FR" dirty="0" err="1" smtClean="0">
                <a:solidFill>
                  <a:schemeClr val="tx1">
                    <a:alpha val="30000"/>
                  </a:schemeClr>
                </a:solidFill>
              </a:rPr>
              <a:t>naming</a:t>
            </a:r>
            <a:endParaRPr lang="fr-FR" dirty="0" smtClean="0">
              <a:solidFill>
                <a:schemeClr val="tx1">
                  <a:alpha val="30000"/>
                </a:schemeClr>
              </a:solidFill>
            </a:endParaRPr>
          </a:p>
          <a:p>
            <a:pPr marL="914400" lvl="1" indent="-457200">
              <a:buFont typeface="+mj-lt"/>
              <a:buAutoNum type="arabicPeriod"/>
            </a:pPr>
            <a:r>
              <a:rPr lang="fr-FR" dirty="0">
                <a:solidFill>
                  <a:schemeClr val="tx1">
                    <a:alpha val="30000"/>
                  </a:schemeClr>
                </a:solidFill>
              </a:rPr>
              <a:t>Validation </a:t>
            </a:r>
            <a:r>
              <a:rPr lang="fr-FR" dirty="0" err="1">
                <a:solidFill>
                  <a:schemeClr val="tx1">
                    <a:alpha val="30000"/>
                  </a:schemeClr>
                </a:solidFill>
              </a:rPr>
              <a:t>process</a:t>
            </a:r>
            <a:r>
              <a:rPr lang="fr-FR" dirty="0">
                <a:solidFill>
                  <a:schemeClr val="tx1">
                    <a:alpha val="30000"/>
                  </a:schemeClr>
                </a:solidFill>
              </a:rPr>
              <a:t> </a:t>
            </a:r>
            <a:r>
              <a:rPr lang="fr-FR" dirty="0" err="1">
                <a:solidFill>
                  <a:schemeClr val="tx1">
                    <a:alpha val="30000"/>
                  </a:schemeClr>
                </a:solidFill>
              </a:rPr>
              <a:t>before</a:t>
            </a:r>
            <a:r>
              <a:rPr lang="fr-FR" dirty="0">
                <a:solidFill>
                  <a:schemeClr val="tx1">
                    <a:alpha val="30000"/>
                  </a:schemeClr>
                </a:solidFill>
              </a:rPr>
              <a:t> the </a:t>
            </a:r>
            <a:r>
              <a:rPr lang="fr-FR" dirty="0" err="1" smtClean="0">
                <a:solidFill>
                  <a:schemeClr val="tx1">
                    <a:alpha val="30000"/>
                  </a:schemeClr>
                </a:solidFill>
              </a:rPr>
              <a:t>plenary</a:t>
            </a:r>
            <a:endParaRPr lang="fr-FR" dirty="0" smtClean="0">
              <a:solidFill>
                <a:schemeClr val="tx1">
                  <a:alpha val="30000"/>
                </a:schemeClr>
              </a:solidFill>
            </a:endParaRPr>
          </a:p>
          <a:p>
            <a:pPr marL="514350" indent="-514350">
              <a:buFont typeface="+mj-lt"/>
              <a:buAutoNum type="arabicPeriod"/>
            </a:pPr>
            <a:r>
              <a:rPr lang="fr-FR" dirty="0" err="1" smtClean="0">
                <a:solidFill>
                  <a:schemeClr val="tx1">
                    <a:alpha val="30000"/>
                  </a:schemeClr>
                </a:solidFill>
              </a:rPr>
              <a:t>Other</a:t>
            </a:r>
            <a:r>
              <a:rPr lang="fr-FR" dirty="0" smtClean="0">
                <a:solidFill>
                  <a:schemeClr val="tx1">
                    <a:alpha val="30000"/>
                  </a:schemeClr>
                </a:solidFill>
              </a:rPr>
              <a:t> </a:t>
            </a:r>
            <a:r>
              <a:rPr lang="fr-FR" dirty="0" err="1" smtClean="0">
                <a:solidFill>
                  <a:schemeClr val="tx1">
                    <a:alpha val="30000"/>
                  </a:schemeClr>
                </a:solidFill>
              </a:rPr>
              <a:t>recommendations</a:t>
            </a:r>
            <a:r>
              <a:rPr lang="fr-FR" dirty="0" smtClean="0">
                <a:solidFill>
                  <a:schemeClr val="tx1">
                    <a:alpha val="30000"/>
                  </a:schemeClr>
                </a:solidFill>
              </a:rPr>
              <a:t>:</a:t>
            </a:r>
          </a:p>
          <a:p>
            <a:pPr marL="914400" lvl="1" indent="-457200">
              <a:buFont typeface="+mj-lt"/>
              <a:buAutoNum type="arabicPeriod"/>
            </a:pPr>
            <a:r>
              <a:rPr lang="en-US" dirty="0">
                <a:solidFill>
                  <a:schemeClr val="tx1">
                    <a:alpha val="30000"/>
                  </a:schemeClr>
                </a:solidFill>
              </a:rPr>
              <a:t>Naming convention for </a:t>
            </a:r>
            <a:r>
              <a:rPr lang="en-US" dirty="0" err="1" smtClean="0">
                <a:solidFill>
                  <a:schemeClr val="tx1">
                    <a:alpha val="30000"/>
                  </a:schemeClr>
                </a:solidFill>
              </a:rPr>
              <a:t>Ies</a:t>
            </a:r>
            <a:endParaRPr lang="en-US" dirty="0" smtClean="0">
              <a:solidFill>
                <a:schemeClr val="tx1">
                  <a:alpha val="30000"/>
                </a:schemeClr>
              </a:solidFill>
            </a:endParaRPr>
          </a:p>
          <a:p>
            <a:pPr marL="914400" lvl="1" indent="-457200">
              <a:buFont typeface="+mj-lt"/>
              <a:buAutoNum type="arabicPeriod"/>
            </a:pPr>
            <a:r>
              <a:rPr lang="fr-FR" dirty="0" smtClean="0">
                <a:solidFill>
                  <a:schemeClr val="tx1">
                    <a:alpha val="30000"/>
                  </a:schemeClr>
                </a:solidFill>
              </a:rPr>
              <a:t>API </a:t>
            </a:r>
            <a:r>
              <a:rPr lang="fr-FR" dirty="0" err="1" smtClean="0">
                <a:solidFill>
                  <a:schemeClr val="tx1">
                    <a:alpha val="30000"/>
                  </a:schemeClr>
                </a:solidFill>
              </a:rPr>
              <a:t>versioning</a:t>
            </a:r>
            <a:endParaRPr lang="fr-FR" dirty="0" smtClean="0">
              <a:solidFill>
                <a:schemeClr val="tx1">
                  <a:alpha val="30000"/>
                </a:schemeClr>
              </a:solidFill>
            </a:endParaRPr>
          </a:p>
          <a:p>
            <a:pPr marL="457200" indent="-457200">
              <a:buFont typeface="+mj-lt"/>
              <a:buAutoNum type="arabicPeriod"/>
            </a:pPr>
            <a:r>
              <a:rPr lang="fr-FR" dirty="0" err="1" smtClean="0">
                <a:solidFill>
                  <a:schemeClr val="tx1">
                    <a:alpha val="30000"/>
                  </a:schemeClr>
                </a:solidFill>
              </a:rPr>
              <a:t>Summary</a:t>
            </a:r>
            <a:endParaRPr lang="fr-FR" dirty="0" smtClean="0">
              <a:solidFill>
                <a:schemeClr val="tx1">
                  <a:alpha val="30000"/>
                </a:schemeClr>
              </a:solidFill>
            </a:endParaRPr>
          </a:p>
        </p:txBody>
      </p:sp>
    </p:spTree>
    <p:extLst>
      <p:ext uri="{BB962C8B-B14F-4D97-AF65-F5344CB8AC3E}">
        <p14:creationId xmlns:p14="http://schemas.microsoft.com/office/powerpoint/2010/main" val="49818388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Output of SA#90-e</a:t>
            </a:r>
            <a:endParaRPr lang="en-US" dirty="0"/>
          </a:p>
        </p:txBody>
      </p:sp>
      <p:sp>
        <p:nvSpPr>
          <p:cNvPr id="3" name="Espace réservé du contenu 2"/>
          <p:cNvSpPr>
            <a:spLocks noGrp="1"/>
          </p:cNvSpPr>
          <p:nvPr>
            <p:ph idx="1"/>
          </p:nvPr>
        </p:nvSpPr>
        <p:spPr/>
        <p:txBody>
          <a:bodyPr/>
          <a:lstStyle/>
          <a:p>
            <a:r>
              <a:rPr lang="en-GB" dirty="0"/>
              <a:t>At SA#90-e, it was detected that the CR in S5-205449 (agreed by SA5 at SA5#133-e) introduces a severe and harmful deviation from the procedures and guidelines stated in the handling of OpenAPI-based specifications.</a:t>
            </a:r>
          </a:p>
          <a:p>
            <a:r>
              <a:rPr lang="en-GB" dirty="0"/>
              <a:t>During the discussion, it was discovered that this problem and other issues were also in other SA5 specifications</a:t>
            </a:r>
          </a:p>
          <a:p>
            <a:r>
              <a:rPr lang="en-GB" dirty="0"/>
              <a:t>It was agreed to set up a conference call to </a:t>
            </a:r>
            <a:r>
              <a:rPr lang="en-GB" dirty="0" err="1"/>
              <a:t>dicuss</a:t>
            </a:r>
            <a:r>
              <a:rPr lang="en-GB" dirty="0"/>
              <a:t> these issues between CT and SA5 leaders and experts and reach a common understanding</a:t>
            </a:r>
          </a:p>
        </p:txBody>
      </p:sp>
    </p:spTree>
    <p:extLst>
      <p:ext uri="{BB962C8B-B14F-4D97-AF65-F5344CB8AC3E}">
        <p14:creationId xmlns:p14="http://schemas.microsoft.com/office/powerpoint/2010/main" val="130741919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Objectives</a:t>
            </a:r>
            <a:endParaRPr lang="en-US" dirty="0"/>
          </a:p>
        </p:txBody>
      </p:sp>
      <p:sp>
        <p:nvSpPr>
          <p:cNvPr id="3" name="Espace réservé du contenu 2"/>
          <p:cNvSpPr>
            <a:spLocks noGrp="1"/>
          </p:cNvSpPr>
          <p:nvPr>
            <p:ph idx="1"/>
          </p:nvPr>
        </p:nvSpPr>
        <p:spPr/>
        <p:txBody>
          <a:bodyPr/>
          <a:lstStyle/>
          <a:p>
            <a:r>
              <a:rPr lang="en-US" dirty="0"/>
              <a:t>The main idea here is not to point out any "outrage" made by SA5 nor to blame anyone.</a:t>
            </a:r>
          </a:p>
          <a:p>
            <a:r>
              <a:rPr lang="en-US" dirty="0"/>
              <a:t>The objective of this document is to:</a:t>
            </a:r>
          </a:p>
          <a:p>
            <a:pPr lvl="1"/>
            <a:r>
              <a:rPr lang="en-US" dirty="0"/>
              <a:t>Illustrate some common mistakes in the </a:t>
            </a:r>
            <a:r>
              <a:rPr lang="en-US" dirty="0" err="1"/>
              <a:t>OpenAPI</a:t>
            </a:r>
            <a:r>
              <a:rPr lang="en-US" dirty="0"/>
              <a:t> specifications;</a:t>
            </a:r>
          </a:p>
          <a:p>
            <a:pPr lvl="1"/>
            <a:r>
              <a:rPr lang="en-US" dirty="0"/>
              <a:t>Understand the importance of the related working procedures in TR 21.900 and guidelines in the TS 29.501.</a:t>
            </a:r>
          </a:p>
          <a:p>
            <a:pPr lvl="1"/>
            <a:r>
              <a:rPr lang="en-US" dirty="0"/>
              <a:t>Understand how the tools on the 3GPP forge can help MCC/rapporteurs to easily detect these errors;</a:t>
            </a:r>
          </a:p>
          <a:p>
            <a:pPr lvl="1"/>
            <a:r>
              <a:rPr lang="fr-FR" dirty="0" err="1"/>
              <a:t>Reach</a:t>
            </a:r>
            <a:r>
              <a:rPr lang="fr-FR" dirty="0"/>
              <a:t> a </a:t>
            </a:r>
            <a:r>
              <a:rPr lang="fr-FR" dirty="0" err="1"/>
              <a:t>common</a:t>
            </a:r>
            <a:r>
              <a:rPr lang="fr-FR" dirty="0"/>
              <a:t> </a:t>
            </a:r>
            <a:r>
              <a:rPr lang="fr-FR" dirty="0" err="1"/>
              <a:t>understanding</a:t>
            </a:r>
            <a:r>
              <a:rPr lang="fr-FR" dirty="0"/>
              <a:t> on the handling of </a:t>
            </a:r>
            <a:r>
              <a:rPr lang="fr-FR" dirty="0" err="1"/>
              <a:t>OpenAPI</a:t>
            </a:r>
            <a:r>
              <a:rPr lang="fr-FR" dirty="0"/>
              <a:t> files</a:t>
            </a:r>
            <a:endParaRPr lang="en-US" dirty="0"/>
          </a:p>
          <a:p>
            <a:pPr lvl="1"/>
            <a:endParaRPr lang="en-US" dirty="0"/>
          </a:p>
        </p:txBody>
      </p:sp>
    </p:spTree>
    <p:extLst>
      <p:ext uri="{BB962C8B-B14F-4D97-AF65-F5344CB8AC3E}">
        <p14:creationId xmlns:p14="http://schemas.microsoft.com/office/powerpoint/2010/main" val="22008050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Scope of TS 29.501</a:t>
            </a:r>
            <a:endParaRPr lang="en-US" dirty="0"/>
          </a:p>
        </p:txBody>
      </p:sp>
      <p:sp>
        <p:nvSpPr>
          <p:cNvPr id="3" name="Espace réservé du contenu 2"/>
          <p:cNvSpPr>
            <a:spLocks noGrp="1"/>
          </p:cNvSpPr>
          <p:nvPr>
            <p:ph idx="1"/>
          </p:nvPr>
        </p:nvSpPr>
        <p:spPr/>
        <p:txBody>
          <a:bodyPr/>
          <a:lstStyle/>
          <a:p>
            <a:r>
              <a:rPr lang="en-GB" dirty="0"/>
              <a:t>The TS 29.501 defines design principles and documentation guidelines for 5GC SBI APIs.</a:t>
            </a:r>
          </a:p>
          <a:p>
            <a:r>
              <a:rPr lang="en-GB" dirty="0"/>
              <a:t>These principles and guidelines should be followed when drafting the 5G System SBI Stage 3 specifications.</a:t>
            </a:r>
          </a:p>
          <a:p>
            <a:r>
              <a:rPr lang="en-GB" dirty="0"/>
              <a:t>As indicated in the TR 21.900, it was also agreed that these recommendations should be followed for API described by </a:t>
            </a:r>
            <a:r>
              <a:rPr lang="en-GB" dirty="0" err="1"/>
              <a:t>OpenAPI</a:t>
            </a:r>
            <a:r>
              <a:rPr lang="en-GB" dirty="0"/>
              <a:t> specification file contained in a 3GPP specification (e.g. O&amp;M specification)</a:t>
            </a:r>
            <a:endParaRPr lang="en-US" dirty="0"/>
          </a:p>
        </p:txBody>
      </p:sp>
    </p:spTree>
    <p:extLst>
      <p:ext uri="{BB962C8B-B14F-4D97-AF65-F5344CB8AC3E}">
        <p14:creationId xmlns:p14="http://schemas.microsoft.com/office/powerpoint/2010/main" val="205059581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Content</a:t>
            </a:r>
            <a:endParaRPr lang="en-US" dirty="0"/>
          </a:p>
        </p:txBody>
      </p:sp>
      <p:sp>
        <p:nvSpPr>
          <p:cNvPr id="3" name="Espace réservé du contenu 2"/>
          <p:cNvSpPr>
            <a:spLocks noGrp="1"/>
          </p:cNvSpPr>
          <p:nvPr>
            <p:ph idx="1"/>
          </p:nvPr>
        </p:nvSpPr>
        <p:spPr/>
        <p:txBody>
          <a:bodyPr/>
          <a:lstStyle/>
          <a:p>
            <a:pPr marL="514350" indent="-514350">
              <a:buFont typeface="+mj-lt"/>
              <a:buAutoNum type="arabicPeriod"/>
            </a:pPr>
            <a:r>
              <a:rPr lang="fr-FR" dirty="0" smtClean="0">
                <a:solidFill>
                  <a:schemeClr val="tx1">
                    <a:alpha val="30000"/>
                  </a:schemeClr>
                </a:solidFill>
              </a:rPr>
              <a:t>Introduction</a:t>
            </a:r>
          </a:p>
          <a:p>
            <a:pPr marL="514350" indent="-514350">
              <a:buFont typeface="+mj-lt"/>
              <a:buAutoNum type="arabicPeriod"/>
            </a:pPr>
            <a:r>
              <a:rPr lang="en-US" dirty="0" smtClean="0"/>
              <a:t>Relative-path </a:t>
            </a:r>
            <a:r>
              <a:rPr lang="en-US" dirty="0"/>
              <a:t>URI vs full URIs use in $</a:t>
            </a:r>
            <a:r>
              <a:rPr lang="en-US" dirty="0" smtClean="0"/>
              <a:t>ref</a:t>
            </a:r>
          </a:p>
          <a:p>
            <a:pPr marL="514350" indent="-514350">
              <a:buFont typeface="+mj-lt"/>
              <a:buAutoNum type="arabicPeriod"/>
            </a:pPr>
            <a:r>
              <a:rPr lang="de-DE" dirty="0" smtClean="0">
                <a:solidFill>
                  <a:schemeClr val="tx1">
                    <a:alpha val="30000"/>
                  </a:schemeClr>
                </a:solidFill>
              </a:rPr>
              <a:t>Working </a:t>
            </a:r>
            <a:r>
              <a:rPr lang="de-DE" dirty="0" err="1" smtClean="0">
                <a:solidFill>
                  <a:schemeClr val="tx1">
                    <a:alpha val="30000"/>
                  </a:schemeClr>
                </a:solidFill>
              </a:rPr>
              <a:t>procedures</a:t>
            </a:r>
            <a:endParaRPr lang="de-DE" dirty="0" smtClean="0">
              <a:solidFill>
                <a:schemeClr val="tx1">
                  <a:alpha val="30000"/>
                </a:schemeClr>
              </a:solidFill>
            </a:endParaRPr>
          </a:p>
          <a:p>
            <a:pPr marL="914400" lvl="1" indent="-457200">
              <a:buFont typeface="+mj-lt"/>
              <a:buAutoNum type="arabicPeriod"/>
            </a:pPr>
            <a:r>
              <a:rPr lang="en-GB" dirty="0" err="1">
                <a:solidFill>
                  <a:schemeClr val="tx1">
                    <a:alpha val="30000"/>
                  </a:schemeClr>
                </a:solidFill>
              </a:rPr>
              <a:t>OpenAPI</a:t>
            </a:r>
            <a:r>
              <a:rPr lang="en-GB" dirty="0">
                <a:solidFill>
                  <a:schemeClr val="tx1">
                    <a:alpha val="30000"/>
                  </a:schemeClr>
                </a:solidFill>
              </a:rPr>
              <a:t> specification files repository</a:t>
            </a:r>
            <a:endParaRPr lang="en-US" dirty="0" smtClean="0">
              <a:solidFill>
                <a:schemeClr val="tx1">
                  <a:alpha val="30000"/>
                </a:schemeClr>
              </a:solidFill>
            </a:endParaRPr>
          </a:p>
          <a:p>
            <a:pPr marL="914400" lvl="1" indent="-457200">
              <a:buFont typeface="+mj-lt"/>
              <a:buAutoNum type="arabicPeriod"/>
            </a:pPr>
            <a:r>
              <a:rPr lang="fr-FR" dirty="0">
                <a:solidFill>
                  <a:schemeClr val="tx1">
                    <a:alpha val="30000"/>
                  </a:schemeClr>
                </a:solidFill>
              </a:rPr>
              <a:t>YAML file </a:t>
            </a:r>
            <a:r>
              <a:rPr lang="fr-FR" dirty="0" err="1" smtClean="0">
                <a:solidFill>
                  <a:schemeClr val="tx1">
                    <a:alpha val="30000"/>
                  </a:schemeClr>
                </a:solidFill>
              </a:rPr>
              <a:t>naming</a:t>
            </a:r>
            <a:endParaRPr lang="fr-FR" dirty="0" smtClean="0">
              <a:solidFill>
                <a:schemeClr val="tx1">
                  <a:alpha val="30000"/>
                </a:schemeClr>
              </a:solidFill>
            </a:endParaRPr>
          </a:p>
          <a:p>
            <a:pPr marL="914400" lvl="1" indent="-457200">
              <a:buFont typeface="+mj-lt"/>
              <a:buAutoNum type="arabicPeriod"/>
            </a:pPr>
            <a:r>
              <a:rPr lang="fr-FR" dirty="0">
                <a:solidFill>
                  <a:schemeClr val="tx1">
                    <a:alpha val="30000"/>
                  </a:schemeClr>
                </a:solidFill>
              </a:rPr>
              <a:t>Validation </a:t>
            </a:r>
            <a:r>
              <a:rPr lang="fr-FR" dirty="0" err="1">
                <a:solidFill>
                  <a:schemeClr val="tx1">
                    <a:alpha val="30000"/>
                  </a:schemeClr>
                </a:solidFill>
              </a:rPr>
              <a:t>process</a:t>
            </a:r>
            <a:r>
              <a:rPr lang="fr-FR" dirty="0">
                <a:solidFill>
                  <a:schemeClr val="tx1">
                    <a:alpha val="30000"/>
                  </a:schemeClr>
                </a:solidFill>
              </a:rPr>
              <a:t> </a:t>
            </a:r>
            <a:r>
              <a:rPr lang="fr-FR" dirty="0" err="1">
                <a:solidFill>
                  <a:schemeClr val="tx1">
                    <a:alpha val="30000"/>
                  </a:schemeClr>
                </a:solidFill>
              </a:rPr>
              <a:t>before</a:t>
            </a:r>
            <a:r>
              <a:rPr lang="fr-FR" dirty="0">
                <a:solidFill>
                  <a:schemeClr val="tx1">
                    <a:alpha val="30000"/>
                  </a:schemeClr>
                </a:solidFill>
              </a:rPr>
              <a:t> the </a:t>
            </a:r>
            <a:r>
              <a:rPr lang="fr-FR" dirty="0" err="1" smtClean="0">
                <a:solidFill>
                  <a:schemeClr val="tx1">
                    <a:alpha val="30000"/>
                  </a:schemeClr>
                </a:solidFill>
              </a:rPr>
              <a:t>plenary</a:t>
            </a:r>
            <a:endParaRPr lang="fr-FR" dirty="0" smtClean="0">
              <a:solidFill>
                <a:schemeClr val="tx1">
                  <a:alpha val="30000"/>
                </a:schemeClr>
              </a:solidFill>
            </a:endParaRPr>
          </a:p>
          <a:p>
            <a:pPr marL="514350" indent="-514350">
              <a:buFont typeface="+mj-lt"/>
              <a:buAutoNum type="arabicPeriod"/>
            </a:pPr>
            <a:r>
              <a:rPr lang="fr-FR" dirty="0" err="1" smtClean="0">
                <a:solidFill>
                  <a:schemeClr val="tx1">
                    <a:alpha val="30000"/>
                  </a:schemeClr>
                </a:solidFill>
              </a:rPr>
              <a:t>Other</a:t>
            </a:r>
            <a:r>
              <a:rPr lang="fr-FR" dirty="0" smtClean="0">
                <a:solidFill>
                  <a:schemeClr val="tx1">
                    <a:alpha val="30000"/>
                  </a:schemeClr>
                </a:solidFill>
              </a:rPr>
              <a:t> </a:t>
            </a:r>
            <a:r>
              <a:rPr lang="fr-FR" dirty="0" err="1" smtClean="0">
                <a:solidFill>
                  <a:schemeClr val="tx1">
                    <a:alpha val="30000"/>
                  </a:schemeClr>
                </a:solidFill>
              </a:rPr>
              <a:t>recommendations</a:t>
            </a:r>
            <a:r>
              <a:rPr lang="fr-FR" dirty="0" smtClean="0">
                <a:solidFill>
                  <a:schemeClr val="tx1">
                    <a:alpha val="30000"/>
                  </a:schemeClr>
                </a:solidFill>
              </a:rPr>
              <a:t>:</a:t>
            </a:r>
          </a:p>
          <a:p>
            <a:pPr marL="914400" lvl="1" indent="-457200">
              <a:buFont typeface="+mj-lt"/>
              <a:buAutoNum type="arabicPeriod"/>
            </a:pPr>
            <a:r>
              <a:rPr lang="en-US" dirty="0">
                <a:solidFill>
                  <a:schemeClr val="tx1">
                    <a:alpha val="30000"/>
                  </a:schemeClr>
                </a:solidFill>
              </a:rPr>
              <a:t>Naming convention for </a:t>
            </a:r>
            <a:r>
              <a:rPr lang="en-US" dirty="0" err="1" smtClean="0">
                <a:solidFill>
                  <a:schemeClr val="tx1">
                    <a:alpha val="30000"/>
                  </a:schemeClr>
                </a:solidFill>
              </a:rPr>
              <a:t>Ies</a:t>
            </a:r>
            <a:endParaRPr lang="en-US" dirty="0" smtClean="0">
              <a:solidFill>
                <a:schemeClr val="tx1">
                  <a:alpha val="30000"/>
                </a:schemeClr>
              </a:solidFill>
            </a:endParaRPr>
          </a:p>
          <a:p>
            <a:pPr marL="914400" lvl="1" indent="-457200">
              <a:buFont typeface="+mj-lt"/>
              <a:buAutoNum type="arabicPeriod"/>
            </a:pPr>
            <a:r>
              <a:rPr lang="fr-FR" dirty="0" smtClean="0">
                <a:solidFill>
                  <a:schemeClr val="tx1">
                    <a:alpha val="30000"/>
                  </a:schemeClr>
                </a:solidFill>
              </a:rPr>
              <a:t>API </a:t>
            </a:r>
            <a:r>
              <a:rPr lang="fr-FR" dirty="0" err="1" smtClean="0">
                <a:solidFill>
                  <a:schemeClr val="tx1">
                    <a:alpha val="30000"/>
                  </a:schemeClr>
                </a:solidFill>
              </a:rPr>
              <a:t>versioning</a:t>
            </a:r>
            <a:endParaRPr lang="en-US" dirty="0" smtClean="0"/>
          </a:p>
          <a:p>
            <a:pPr marL="457200" indent="-457200">
              <a:buFont typeface="+mj-lt"/>
              <a:buAutoNum type="arabicPeriod"/>
            </a:pPr>
            <a:r>
              <a:rPr lang="fr-FR" dirty="0" err="1" smtClean="0">
                <a:solidFill>
                  <a:schemeClr val="tx1">
                    <a:alpha val="30000"/>
                  </a:schemeClr>
                </a:solidFill>
              </a:rPr>
              <a:t>Summary</a:t>
            </a:r>
            <a:endParaRPr lang="fr-FR" dirty="0">
              <a:solidFill>
                <a:schemeClr val="tx1">
                  <a:alpha val="30000"/>
                </a:schemeClr>
              </a:solidFill>
            </a:endParaRPr>
          </a:p>
        </p:txBody>
      </p:sp>
    </p:spTree>
    <p:extLst>
      <p:ext uri="{BB962C8B-B14F-4D97-AF65-F5344CB8AC3E}">
        <p14:creationId xmlns:p14="http://schemas.microsoft.com/office/powerpoint/2010/main" val="4145405301"/>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Use of $</a:t>
            </a:r>
            <a:r>
              <a:rPr lang="fr-FR" dirty="0" err="1" smtClean="0"/>
              <a:t>ref</a:t>
            </a:r>
            <a:r>
              <a:rPr lang="fr-FR" dirty="0" smtClean="0"/>
              <a:t> in TS 29.501</a:t>
            </a:r>
            <a:endParaRPr lang="en-US" dirty="0"/>
          </a:p>
        </p:txBody>
      </p:sp>
      <p:sp>
        <p:nvSpPr>
          <p:cNvPr id="3" name="Espace réservé du contenu 2"/>
          <p:cNvSpPr>
            <a:spLocks noGrp="1"/>
          </p:cNvSpPr>
          <p:nvPr>
            <p:ph idx="1"/>
          </p:nvPr>
        </p:nvSpPr>
        <p:spPr/>
        <p:txBody>
          <a:bodyPr/>
          <a:lstStyle/>
          <a:p>
            <a:pPr>
              <a:spcBef>
                <a:spcPts val="600"/>
              </a:spcBef>
              <a:spcAft>
                <a:spcPts val="900"/>
              </a:spcAft>
            </a:pPr>
            <a:r>
              <a:rPr lang="en-GB" sz="2000" b="1" i="1" dirty="0">
                <a:latin typeface="Arial" panose="020B0604020202020204" pitchFamily="34" charset="0"/>
                <a:cs typeface="Times New Roman" panose="02020603050405020304" pitchFamily="18" charset="0"/>
              </a:rPr>
              <a:t>5.3.6	References to other 3GPP-defined </a:t>
            </a:r>
            <a:r>
              <a:rPr lang="en-GB" sz="2000" b="1" i="1" dirty="0" err="1">
                <a:latin typeface="Arial" panose="020B0604020202020204" pitchFamily="34" charset="0"/>
                <a:cs typeface="Times New Roman" panose="02020603050405020304" pitchFamily="18" charset="0"/>
              </a:rPr>
              <a:t>OpenAPI</a:t>
            </a:r>
            <a:r>
              <a:rPr lang="en-GB" sz="2000" b="1" i="1" dirty="0">
                <a:latin typeface="Arial" panose="020B0604020202020204" pitchFamily="34" charset="0"/>
                <a:cs typeface="Times New Roman" panose="02020603050405020304" pitchFamily="18" charset="0"/>
              </a:rPr>
              <a:t> specification files</a:t>
            </a:r>
            <a:endParaRPr lang="en-US" sz="2000" b="1" i="1" dirty="0">
              <a:latin typeface="Arial" panose="020B0604020202020204" pitchFamily="34" charset="0"/>
              <a:cs typeface="Times New Roman" panose="02020603050405020304" pitchFamily="18" charset="0"/>
            </a:endParaRPr>
          </a:p>
          <a:p>
            <a:pPr>
              <a:spcAft>
                <a:spcPts val="900"/>
              </a:spcAft>
            </a:pPr>
            <a:r>
              <a:rPr lang="en-GB" i="1" dirty="0">
                <a:latin typeface="Times New Roman" panose="02020603050405020304" pitchFamily="18" charset="0"/>
                <a:ea typeface="Times New Roman" panose="02020603050405020304" pitchFamily="18" charset="0"/>
              </a:rPr>
              <a:t>Open API specification files may contain references to fragments of other 3GPP-defined Open API specification files.</a:t>
            </a:r>
            <a:endParaRPr lang="en-US" i="1" dirty="0">
              <a:latin typeface="Times New Roman" panose="02020603050405020304" pitchFamily="18" charset="0"/>
              <a:ea typeface="Times New Roman" panose="02020603050405020304" pitchFamily="18" charset="0"/>
            </a:endParaRPr>
          </a:p>
          <a:p>
            <a:pPr>
              <a:spcAft>
                <a:spcPts val="900"/>
              </a:spcAft>
            </a:pPr>
            <a:r>
              <a:rPr lang="en-GB" i="1" dirty="0">
                <a:latin typeface="Times New Roman" panose="02020603050405020304" pitchFamily="18" charset="0"/>
                <a:ea typeface="Times New Roman" panose="02020603050405020304" pitchFamily="18" charset="0"/>
              </a:rPr>
              <a:t>Such references shall be formatted to </a:t>
            </a:r>
            <a:r>
              <a:rPr lang="en-GB" i="1" dirty="0">
                <a:highlight>
                  <a:srgbClr val="FFFF00"/>
                </a:highlight>
                <a:latin typeface="Times New Roman" panose="02020603050405020304" pitchFamily="18" charset="0"/>
                <a:cs typeface="Times New Roman" panose="02020603050405020304" pitchFamily="18" charset="0"/>
              </a:rPr>
              <a:t>refer to local files stored on the same folder</a:t>
            </a:r>
            <a:r>
              <a:rPr lang="en-GB" i="1" dirty="0" smtClean="0">
                <a:latin typeface="Times New Roman" panose="02020603050405020304" pitchFamily="18" charset="0"/>
                <a:ea typeface="Times New Roman" panose="02020603050405020304" pitchFamily="18" charset="0"/>
              </a:rPr>
              <a:t>.</a:t>
            </a:r>
            <a:endParaRPr lang="en-US" i="1"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02091932"/>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relative-path URI </a:t>
            </a:r>
            <a:r>
              <a:rPr lang="en-US" dirty="0" smtClean="0"/>
              <a:t>vs full URIs use in $ref</a:t>
            </a:r>
            <a:endParaRPr lang="en-US" dirty="0"/>
          </a:p>
        </p:txBody>
      </p:sp>
      <p:sp>
        <p:nvSpPr>
          <p:cNvPr id="3" name="Espace réservé du contenu 2"/>
          <p:cNvSpPr>
            <a:spLocks noGrp="1"/>
          </p:cNvSpPr>
          <p:nvPr>
            <p:ph idx="1"/>
          </p:nvPr>
        </p:nvSpPr>
        <p:spPr/>
        <p:txBody>
          <a:bodyPr/>
          <a:lstStyle/>
          <a:p>
            <a:r>
              <a:rPr lang="en-US" dirty="0" smtClean="0"/>
              <a:t>Following the best-current practice , cross-references</a:t>
            </a:r>
            <a:r>
              <a:rPr lang="en-US" dirty="0"/>
              <a:t>:</a:t>
            </a:r>
          </a:p>
          <a:p>
            <a:pPr lvl="1"/>
            <a:r>
              <a:rPr lang="en-US" dirty="0"/>
              <a:t>must be expressed by means of </a:t>
            </a:r>
            <a:r>
              <a:rPr lang="en-US" u="sng" dirty="0"/>
              <a:t>relative-path</a:t>
            </a:r>
            <a:r>
              <a:rPr lang="en-US" dirty="0"/>
              <a:t> URI references</a:t>
            </a:r>
          </a:p>
          <a:p>
            <a:pPr lvl="1"/>
            <a:r>
              <a:rPr lang="en-US" dirty="0" smtClean="0"/>
              <a:t>In order to point </a:t>
            </a:r>
            <a:r>
              <a:rPr lang="en-US" dirty="0"/>
              <a:t>to a </a:t>
            </a:r>
            <a:r>
              <a:rPr lang="en-US" dirty="0" smtClean="0"/>
              <a:t>local repository where </a:t>
            </a:r>
            <a:r>
              <a:rPr lang="en-US" dirty="0"/>
              <a:t>all YAML files are </a:t>
            </a:r>
            <a:r>
              <a:rPr lang="en-US" dirty="0" smtClean="0"/>
              <a:t>stored.</a:t>
            </a:r>
            <a:endParaRPr lang="en-US" dirty="0"/>
          </a:p>
          <a:p>
            <a:r>
              <a:rPr lang="en-US" dirty="0"/>
              <a:t>This is a critical aspect to ensure that the </a:t>
            </a:r>
            <a:r>
              <a:rPr lang="en-US" dirty="0" err="1"/>
              <a:t>OpenAPI</a:t>
            </a:r>
            <a:r>
              <a:rPr lang="en-US" dirty="0"/>
              <a:t> normative content in the 3GPP TS's are useable "exactly as they are"</a:t>
            </a:r>
          </a:p>
          <a:p>
            <a:r>
              <a:rPr lang="en-US" dirty="0"/>
              <a:t>Absolute URIs or Absolute-path URI must not be used</a:t>
            </a:r>
          </a:p>
          <a:p>
            <a:pPr lvl="1"/>
            <a:r>
              <a:rPr lang="en-US" dirty="0"/>
              <a:t>Creating "hard coding" against a specific directory structure and the APIs will not work anywhere else and thus complicate implementations</a:t>
            </a:r>
          </a:p>
          <a:p>
            <a:pPr lvl="1"/>
            <a:r>
              <a:rPr lang="en-US" dirty="0"/>
              <a:t>Gitlab repository is only one out of several 3GPP storage locations, so not acceptable to include related details in </a:t>
            </a:r>
            <a:r>
              <a:rPr lang="en-US" dirty="0" smtClean="0"/>
              <a:t>references</a:t>
            </a:r>
          </a:p>
          <a:p>
            <a:pPr lvl="1"/>
            <a:r>
              <a:rPr lang="fr-FR" dirty="0" smtClean="0"/>
              <a:t>Not possible to export the </a:t>
            </a:r>
            <a:r>
              <a:rPr lang="fr-FR" dirty="0" err="1" smtClean="0"/>
              <a:t>OpenAPI</a:t>
            </a:r>
            <a:r>
              <a:rPr lang="fr-FR" dirty="0" smtClean="0"/>
              <a:t> files to a (local) </a:t>
            </a:r>
            <a:r>
              <a:rPr lang="fr-FR" dirty="0" err="1" smtClean="0"/>
              <a:t>repository</a:t>
            </a:r>
            <a:endParaRPr lang="en-US" dirty="0"/>
          </a:p>
        </p:txBody>
      </p:sp>
    </p:spTree>
    <p:extLst>
      <p:ext uri="{BB962C8B-B14F-4D97-AF65-F5344CB8AC3E}">
        <p14:creationId xmlns:p14="http://schemas.microsoft.com/office/powerpoint/2010/main" val="3358040132"/>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file>

<file path=customXml/item2.xml><?xml version="1.0" encoding="utf-8"?>
<?mso-contentType ?>
<spe:Receivers xmlns:spe="http://schemas.microsoft.com/sharepoint/event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5.xml><?xml version="1.0" encoding="utf-8"?>
<ct:contentTypeSchema xmlns:ct="http://schemas.microsoft.com/office/2006/metadata/contentType" xmlns:ma="http://schemas.microsoft.com/office/2006/metadata/properties/metaAttributes" ct:_="" ma:_="" ma:contentTypeName="Document" ma:contentTypeID="0x0101009AB7580F38B32B4992660A7BC2D6E51C" ma:contentTypeVersion="16" ma:contentTypeDescription="Create a new document." ma:contentTypeScope="" ma:versionID="c3d621215bba041890bb5ac82f83fa16">
  <xsd:schema xmlns:xsd="http://www.w3.org/2001/XMLSchema" xmlns:xs="http://www.w3.org/2001/XMLSchema" xmlns:p="http://schemas.microsoft.com/office/2006/metadata/properties" xmlns:ns3="71c5aaf6-e6ce-465b-b873-5148d2a4c105" xmlns:ns4="b672847a-5f88-42a2-b3e2-50bdf8de63d5" xmlns:ns5="063c6eb4-0fc5-41cf-90f7-6fad9b894f44" targetNamespace="http://schemas.microsoft.com/office/2006/metadata/properties" ma:root="true" ma:fieldsID="52dbc4f663d72f2e65f319fa881cb5ba" ns3:_="" ns4:_="" ns5:_="">
    <xsd:import namespace="71c5aaf6-e6ce-465b-b873-5148d2a4c105"/>
    <xsd:import namespace="b672847a-5f88-42a2-b3e2-50bdf8de63d5"/>
    <xsd:import namespace="063c6eb4-0fc5-41cf-90f7-6fad9b894f44"/>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element ref="ns5:SharedWithUsers" minOccurs="0"/>
                <xsd:element ref="ns5:SharedWithDetails" minOccurs="0"/>
                <xsd:element ref="ns5: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2847a-5f88-42a2-b3e2-50bdf8de63d5"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3c6eb4-0fc5-41cf-90f7-6fad9b894f44" elementFormDefault="qualified">
    <xsd:import namespace="http://schemas.microsoft.com/office/2006/documentManagement/types"/>
    <xsd:import namespace="http://schemas.microsoft.com/office/infopath/2007/PartnerControls"/>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element name="SharingHintHash" ma:index="2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EAED9E-D0BA-4DFA-B8F1-2D092B9F50B5}">
  <ds:schemaRefs>
    <ds:schemaRef ds:uri="Microsoft.SharePoint.Taxonomy.ContentTypeSync"/>
  </ds:schemaRefs>
</ds:datastoreItem>
</file>

<file path=customXml/itemProps2.xml><?xml version="1.0" encoding="utf-8"?>
<ds:datastoreItem xmlns:ds="http://schemas.openxmlformats.org/officeDocument/2006/customXml" ds:itemID="{313397DA-6FAE-4E31-A4DB-65CE3D909EC7}">
  <ds:schemaRefs>
    <ds:schemaRef ds:uri="http://schemas.microsoft.com/sharepoint/event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4.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 ds:uri="71c5aaf6-e6ce-465b-b873-5148d2a4c105"/>
  </ds:schemaRefs>
</ds:datastoreItem>
</file>

<file path=customXml/itemProps5.xml><?xml version="1.0" encoding="utf-8"?>
<ds:datastoreItem xmlns:ds="http://schemas.openxmlformats.org/officeDocument/2006/customXml" ds:itemID="{51BCE9D3-E02D-45D2-A01B-87E78B8AFC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b672847a-5f88-42a2-b3e2-50bdf8de63d5"/>
    <ds:schemaRef ds:uri="063c6eb4-0fc5-41cf-90f7-6fad9b894f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5638</TotalTime>
  <Words>938</Words>
  <Application>Microsoft Office PowerPoint</Application>
  <PresentationFormat>Grand écran</PresentationFormat>
  <Paragraphs>158</Paragraphs>
  <Slides>20</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20</vt:i4>
      </vt:variant>
    </vt:vector>
  </HeadingPairs>
  <TitlesOfParts>
    <vt:vector size="26" baseType="lpstr">
      <vt:lpstr>Arial</vt:lpstr>
      <vt:lpstr>Arial </vt:lpstr>
      <vt:lpstr>Calibri</vt:lpstr>
      <vt:lpstr>Calibri Light</vt:lpstr>
      <vt:lpstr>Times New Roman</vt:lpstr>
      <vt:lpstr>Office Theme</vt:lpstr>
      <vt:lpstr>Clarifications on OpenAPI design principles and documentation guidelines</vt:lpstr>
      <vt:lpstr>Content</vt:lpstr>
      <vt:lpstr>Content</vt:lpstr>
      <vt:lpstr>Output of SA#90-e</vt:lpstr>
      <vt:lpstr>Objectives</vt:lpstr>
      <vt:lpstr>Scope of TS 29.501</vt:lpstr>
      <vt:lpstr>Content</vt:lpstr>
      <vt:lpstr>Use of $ref in TS 29.501</vt:lpstr>
      <vt:lpstr>relative-path URI vs full URIs use in $ref</vt:lpstr>
      <vt:lpstr>Content</vt:lpstr>
      <vt:lpstr>3GPP OpenAPI working procedures: TR 21.900</vt:lpstr>
      <vt:lpstr>OpenAPI specification files repository</vt:lpstr>
      <vt:lpstr>YAML file naming</vt:lpstr>
      <vt:lpstr>Validation process before the plenary</vt:lpstr>
      <vt:lpstr>Content</vt:lpstr>
      <vt:lpstr>Naming convention for IEs</vt:lpstr>
      <vt:lpstr>API versioning</vt:lpstr>
      <vt:lpstr>Content</vt:lpstr>
      <vt:lpstr>Summary</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Orange</cp:lastModifiedBy>
  <cp:revision>619</cp:revision>
  <dcterms:created xsi:type="dcterms:W3CDTF">2010-02-05T13:52:04Z</dcterms:created>
  <dcterms:modified xsi:type="dcterms:W3CDTF">2021-02-05T10:23:27Z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0x0101009AB7580F38B32B4992660A7BC2D6E51C</vt:lpwstr>
  </property>
</Properties>
</file>