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4"/>
  </p:notesMasterIdLst>
  <p:handoutMasterIdLst>
    <p:handoutMasterId r:id="rId15"/>
  </p:handoutMasterIdLst>
  <p:sldIdLst>
    <p:sldId id="445" r:id="rId5"/>
    <p:sldId id="446" r:id="rId6"/>
    <p:sldId id="447" r:id="rId7"/>
    <p:sldId id="459" r:id="rId8"/>
    <p:sldId id="458" r:id="rId9"/>
    <p:sldId id="461" r:id="rId10"/>
    <p:sldId id="455" r:id="rId11"/>
    <p:sldId id="460" r:id="rId12"/>
    <p:sldId id="439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58"/>
            <p14:sldId id="461"/>
            <p14:sldId id="455"/>
            <p14:sldId id="46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63" d="100"/>
          <a:sy n="63" d="100"/>
        </p:scale>
        <p:origin x="974" y="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S4-201098, SA4#110-e, Electronic 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88e/Docs" TargetMode="External"/><Relationship Id="rId2" Type="http://schemas.openxmlformats.org/officeDocument/2006/relationships/hyperlink" Target="https://www.3gpp.org/ftp/tsg_sa/TSG_SA/TSGS_88E_Electronic/Doc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88E_Electronic/Report" TargetMode="External"/><Relationship Id="rId4" Type="http://schemas.openxmlformats.org/officeDocument/2006/relationships/hyperlink" Target="https://www.3gpp.org/ftp/tsg_ct/TSG_CT/TSGC_88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Brief report from SA#88-e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Chairman, Dolby Laboratories Inc., ETSI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SA4#110-e, 19-29 August 2020, Electronic Meeting.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S4-201098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Other aspects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SA#88-e documents: </a:t>
            </a:r>
            <a:r>
              <a:rPr lang="en-US" sz="2000" dirty="0">
                <a:hlinkClick r:id="rId2"/>
              </a:rPr>
              <a:t>https://www.3gpp.org/ftp/tsg_sa/TSG_SA/TSGS_88E_Electronic/Docs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RAN#88-e documents: </a:t>
            </a:r>
            <a:r>
              <a:rPr lang="en-US" sz="2000" dirty="0">
                <a:hlinkClick r:id="rId3"/>
              </a:rPr>
              <a:t>https://www.3gpp.org/ftp/tsg_ran/TSG_RAN/TSGR_88e/Docs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CT#88-e documents: </a:t>
            </a:r>
            <a:r>
              <a:rPr lang="en-US" sz="2000" dirty="0">
                <a:hlinkClick r:id="rId4"/>
              </a:rPr>
              <a:t>https://www.3gpp.org/ftp/tsg_ct/TSG_CT/TSGC_88e/Docs</a:t>
            </a:r>
            <a:r>
              <a:rPr lang="en-US" sz="2000" dirty="0"/>
              <a:t> </a:t>
            </a:r>
            <a:endParaRPr lang="fr-FR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SA#88-e report: </a:t>
            </a:r>
            <a:r>
              <a:rPr lang="en-US" sz="2000" dirty="0">
                <a:hlinkClick r:id="rId5"/>
              </a:rPr>
              <a:t>https://www.3gpp.org/ftp/tsg_sa/TSG_SA/TSGS_88E_Electronic/Report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SP-200385 is SA4 status report to TSG SA.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SP-200625 is presentation on CT report.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SP-200606 contains the 3GPP work-plan review.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SA4 contributions were noted/agreed/approved/endorsed as requested except:</a:t>
            </a:r>
          </a:p>
          <a:p>
            <a:pPr lvl="1"/>
            <a:r>
              <a:rPr lang="en-GB" dirty="0"/>
              <a:t>TD SP‑200387 </a:t>
            </a:r>
            <a:r>
              <a:rPr lang="en-US" dirty="0"/>
              <a:t>CRs reissued in CR Packs SP-200386, SP-200396 and SP-200585 which were approved</a:t>
            </a:r>
            <a:endParaRPr lang="en-GB" dirty="0"/>
          </a:p>
          <a:p>
            <a:pPr lvl="2"/>
            <a:r>
              <a:rPr lang="en-US" dirty="0"/>
              <a:t>TS 26.444 CR0035 was withdrawn</a:t>
            </a:r>
          </a:p>
          <a:p>
            <a:pPr lvl="2"/>
            <a:r>
              <a:rPr lang="en-US" dirty="0"/>
              <a:t>TS 26.442 CR0037R1 was withdrawn as there is no Rel-16 TS for this mirror CR. </a:t>
            </a:r>
          </a:p>
          <a:p>
            <a:pPr lvl="1"/>
            <a:r>
              <a:rPr lang="en-US" dirty="0"/>
              <a:t>SP-200392 revised to SP-200595CRs to </a:t>
            </a:r>
            <a:r>
              <a:rPr lang="en-US" dirty="0" err="1"/>
              <a:t>QoE</a:t>
            </a:r>
            <a:r>
              <a:rPr lang="en-US" dirty="0"/>
              <a:t> Measurement Collection [QOED] which was approved</a:t>
            </a:r>
          </a:p>
          <a:p>
            <a:pPr lvl="2"/>
            <a:r>
              <a:rPr lang="en-US" dirty="0"/>
              <a:t>TS 26.114 CR0499 needed replacing by its revision and was withdrawn. </a:t>
            </a:r>
          </a:p>
          <a:p>
            <a:pPr lvl="1"/>
            <a:r>
              <a:rPr lang="en-US" dirty="0"/>
              <a:t>SP-200402 was postponed to allow time for a legal check by MCC on request from one company</a:t>
            </a:r>
          </a:p>
          <a:p>
            <a:pPr lvl="2"/>
            <a:r>
              <a:rPr lang="en-US" dirty="0"/>
              <a:t>CRs to Remove H.263 and MPEG-4 Visual from 3GPP Services [RM_H263_MP4V] </a:t>
            </a:r>
          </a:p>
          <a:p>
            <a:endParaRPr lang="en-GB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ISO SC29 (MPEG/JPEG)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SP-200579 </a:t>
            </a:r>
            <a:r>
              <a:rPr lang="en-GB" altLang="nl-NL" dirty="0">
                <a:ea typeface="ＭＳ Ｐゴシック" pitchFamily="34" charset="-128"/>
              </a:rPr>
              <a:t>Report on ISO SC29 (MPEG/JPEG) reorganization was presented for information </a:t>
            </a:r>
            <a:r>
              <a:rPr lang="en-US" dirty="0"/>
              <a:t>by </a:t>
            </a:r>
            <a:r>
              <a:rPr lang="fr-FR" dirty="0"/>
              <a:t>Mary-Luc </a:t>
            </a:r>
            <a:r>
              <a:rPr lang="fr-FR" dirty="0" err="1"/>
              <a:t>Champel</a:t>
            </a:r>
            <a:r>
              <a:rPr lang="fr-FR" dirty="0"/>
              <a:t>, SA / MPEG liaison </a:t>
            </a:r>
            <a:r>
              <a:rPr lang="fr-FR" dirty="0" err="1"/>
              <a:t>officer</a:t>
            </a:r>
            <a:r>
              <a:rPr lang="fr-FR" dirty="0"/>
              <a:t>, Xiaomi and </a:t>
            </a:r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noted</a:t>
            </a:r>
            <a:r>
              <a:rPr lang="fr-FR" dirty="0"/>
              <a:t>. « Conclusion:</a:t>
            </a:r>
          </a:p>
          <a:p>
            <a:pPr lvl="1"/>
            <a:r>
              <a:rPr lang="fr-FR" dirty="0"/>
              <a:t>Impact on 3GPP </a:t>
            </a:r>
            <a:r>
              <a:rPr lang="fr-FR" dirty="0" err="1"/>
              <a:t>activities</a:t>
            </a:r>
            <a:endParaRPr lang="fr-FR" dirty="0"/>
          </a:p>
          <a:p>
            <a:pPr lvl="2"/>
            <a:r>
              <a:rPr lang="fr-FR" dirty="0"/>
              <a:t>NONE. SA4 and MPEG </a:t>
            </a:r>
            <a:r>
              <a:rPr lang="fr-FR" dirty="0" err="1"/>
              <a:t>community</a:t>
            </a:r>
            <a:r>
              <a:rPr lang="fr-FR" dirty="0"/>
              <a:t> </a:t>
            </a:r>
            <a:r>
              <a:rPr lang="fr-FR" dirty="0" err="1"/>
              <a:t>will</a:t>
            </a:r>
            <a:r>
              <a:rPr lang="fr-FR" dirty="0"/>
              <a:t> continue </a:t>
            </a:r>
            <a:r>
              <a:rPr lang="fr-FR" dirty="0" err="1"/>
              <a:t>their</a:t>
            </a:r>
            <a:r>
              <a:rPr lang="fr-FR" dirty="0"/>
              <a:t> collaboration. </a:t>
            </a:r>
          </a:p>
          <a:p>
            <a:pPr lvl="2"/>
            <a:r>
              <a:rPr lang="fr-FR" dirty="0"/>
              <a:t>Liaisons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sent to SC29 new </a:t>
            </a:r>
            <a:r>
              <a:rPr lang="fr-FR" dirty="0" err="1"/>
              <a:t>WGs</a:t>
            </a:r>
            <a:r>
              <a:rPr lang="fr-FR" dirty="0"/>
              <a:t>.</a:t>
            </a:r>
          </a:p>
          <a:p>
            <a:pPr lvl="2"/>
            <a:r>
              <a:rPr lang="fr-FR" dirty="0"/>
              <a:t>Liaison </a:t>
            </a:r>
            <a:r>
              <a:rPr lang="fr-FR" dirty="0" err="1"/>
              <a:t>officers</a:t>
            </a:r>
            <a:r>
              <a:rPr lang="fr-FR" dirty="0"/>
              <a:t> (Dave Singer, Apple; Mary-Luc </a:t>
            </a:r>
            <a:r>
              <a:rPr lang="fr-FR" dirty="0" err="1"/>
              <a:t>Champel</a:t>
            </a:r>
            <a:r>
              <a:rPr lang="fr-FR" dirty="0"/>
              <a:t>, Xiaomi) are </a:t>
            </a:r>
            <a:r>
              <a:rPr lang="fr-FR" dirty="0" err="1"/>
              <a:t>regular</a:t>
            </a:r>
            <a:r>
              <a:rPr lang="fr-FR" dirty="0"/>
              <a:t> MPEG </a:t>
            </a:r>
            <a:r>
              <a:rPr lang="fr-FR" dirty="0" err="1"/>
              <a:t>attendees</a:t>
            </a:r>
            <a:r>
              <a:rPr lang="fr-FR" dirty="0"/>
              <a:t>. »</a:t>
            </a:r>
          </a:p>
          <a:p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1419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changes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8513D3F-B9B7-4547-A7ED-2ABD1EDD22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56032"/>
              </p:ext>
            </p:extLst>
          </p:nvPr>
        </p:nvGraphicFramePr>
        <p:xfrm>
          <a:off x="2352582" y="2131751"/>
          <a:ext cx="6616700" cy="133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682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7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SA4#110</a:t>
                      </a:r>
                      <a:r>
                        <a:rPr lang="fi-FI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19</a:t>
                      </a:r>
                      <a:r>
                        <a:rPr lang="en-US" sz="1400" b="0" strike="sngStrike" dirty="0">
                          <a:solidFill>
                            <a:schemeClr val="tx1"/>
                          </a:solidFill>
                          <a:latin typeface="+mn-lt"/>
                        </a:rPr>
                        <a:t>24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 - 28 August 2020</a:t>
                      </a:r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noStrike" dirty="0">
                          <a:solidFill>
                            <a:srgbClr val="FF0000"/>
                          </a:solidFill>
                          <a:latin typeface="+mn-lt"/>
                        </a:rPr>
                        <a:t>E-Meeting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chemeClr val="tx1"/>
                          </a:solidFill>
                          <a:latin typeface="+mn-lt"/>
                        </a:rPr>
                        <a:t>Host: NAF3, Venue: TBD</a:t>
                      </a:r>
                      <a:endParaRPr lang="en-US" sz="1400" b="1" strike="sng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15" marB="4571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37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SA4#111</a:t>
                      </a:r>
                      <a:r>
                        <a:rPr lang="fi-FI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-e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[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9 – 13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]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 November 2020</a:t>
                      </a:r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noStrike" dirty="0">
                          <a:solidFill>
                            <a:srgbClr val="FF0000"/>
                          </a:solidFill>
                          <a:latin typeface="+mn-lt"/>
                        </a:rPr>
                        <a:t>E-Meeting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chemeClr val="tx1"/>
                          </a:solidFill>
                          <a:latin typeface="+mn-lt"/>
                        </a:rPr>
                        <a:t>Host: IF3, Venue: TBD</a:t>
                      </a:r>
                    </a:p>
                  </a:txBody>
                  <a:tcPr marL="91443" marR="91443" marT="45715" marB="4571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614C2F7D-AC91-4E14-A1AA-329EBDBEC7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110949"/>
              </p:ext>
            </p:extLst>
          </p:nvPr>
        </p:nvGraphicFramePr>
        <p:xfrm>
          <a:off x="2352582" y="3700229"/>
          <a:ext cx="6616700" cy="2136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682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611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fi-FI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SA4#112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1 - 5 February 2021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Host: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strike="sngStrike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Dolby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Venue: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strike="sngStrike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San Francisco, US</a:t>
                      </a:r>
                      <a:endParaRPr lang="fr-FR" sz="1400" strike="sngStrike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91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fi-FI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SA4#113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12 - 16 April 2021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Host: TBD, Venue: TBD</a:t>
                      </a:r>
                      <a:endParaRPr lang="fr-FR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2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fi-FI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SA4#114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24 - 28 May 2021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Host: Samsung, Venue: TBD, Korea</a:t>
                      </a:r>
                      <a:endParaRPr lang="fr-FR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37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fi-FI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SA4#115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 – 27 August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Host: TBD, Venue: TBD</a:t>
                      </a:r>
                      <a:endParaRPr lang="fr-FR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37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fi-FI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SA4#116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15 - 19 November </a:t>
                      </a: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fr-FR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Host: EF3, Venue: Marbella, Spain</a:t>
                      </a:r>
                      <a:endParaRPr lang="fr-FR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233494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No changes to Release 16 timeline</a:t>
            </a:r>
          </a:p>
          <a:p>
            <a:pPr lvl="1"/>
            <a:r>
              <a:rPr lang="en-US" dirty="0"/>
              <a:t>Stage 3 freeze declared at SA#88-e</a:t>
            </a:r>
            <a:endParaRPr lang="sv-SE" dirty="0"/>
          </a:p>
          <a:p>
            <a:r>
              <a:rPr lang="sv-SE" dirty="0"/>
              <a:t>No changes to Release 17 timeline</a:t>
            </a:r>
          </a:p>
          <a:p>
            <a:r>
              <a:rPr lang="sv-SE" dirty="0"/>
              <a:t>Release 18 planning postponed</a:t>
            </a:r>
          </a:p>
          <a:p>
            <a:r>
              <a:rPr lang="sv-SE" dirty="0"/>
              <a:t>Work plan available in SP-200606</a:t>
            </a:r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36" name="TextBox 2"/>
          <p:cNvSpPr txBox="1">
            <a:spLocks noChangeArrowheads="1"/>
          </p:cNvSpPr>
          <p:nvPr/>
        </p:nvSpPr>
        <p:spPr bwMode="auto">
          <a:xfrm rot="20391721">
            <a:off x="2582298" y="179401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9/19</a:t>
            </a:r>
          </a:p>
        </p:txBody>
      </p:sp>
      <p:sp>
        <p:nvSpPr>
          <p:cNvPr id="8237" name="TextBox 44"/>
          <p:cNvSpPr txBox="1">
            <a:spLocks noChangeArrowheads="1"/>
          </p:cNvSpPr>
          <p:nvPr/>
        </p:nvSpPr>
        <p:spPr bwMode="auto">
          <a:xfrm rot="20391721">
            <a:off x="3472739" y="1804694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12/19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 rot="20391721">
            <a:off x="4543588" y="180316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 rot="20391721">
            <a:off x="5473593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 rot="20391721">
            <a:off x="6278662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20391721">
            <a:off x="7192758" y="18504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20391721">
            <a:off x="8239951" y="180011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20391721">
            <a:off x="10053387" y="182147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20391721">
            <a:off x="9135950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6/21</a:t>
            </a:r>
          </a:p>
        </p:txBody>
      </p:sp>
      <p:sp>
        <p:nvSpPr>
          <p:cNvPr id="8245" name="TextBox 65"/>
          <p:cNvSpPr txBox="1">
            <a:spLocks noChangeArrowheads="1"/>
          </p:cNvSpPr>
          <p:nvPr/>
        </p:nvSpPr>
        <p:spPr bwMode="auto">
          <a:xfrm rot="20391721">
            <a:off x="1771316" y="1829866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6/19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10964522" y="18298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12/21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189340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816011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737144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658279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5579411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500546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421677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37534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263945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2" name="TextBox 7"/>
          <p:cNvSpPr txBox="1">
            <a:spLocks noChangeArrowheads="1"/>
          </p:cNvSpPr>
          <p:nvPr/>
        </p:nvSpPr>
        <p:spPr bwMode="auto">
          <a:xfrm>
            <a:off x="1565969" y="2049161"/>
            <a:ext cx="719918" cy="443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249006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341415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4338241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5262332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6186423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7109775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8033866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520806" y="2673129"/>
            <a:ext cx="768844" cy="7734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21649" y="2673129"/>
            <a:ext cx="767365" cy="7734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3 &amp; code 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368987" y="4488585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061124" y="4487059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444896" y="4488585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~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8957957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4657590"/>
            <a:ext cx="9060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SA 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346842" y="2764665"/>
            <a:ext cx="757241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Rel-16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587813" y="5507682"/>
            <a:ext cx="1296683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5556501"/>
            <a:ext cx="785609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(unknown)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17201" y="2879084"/>
            <a:ext cx="950704" cy="2514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/>
              <a:t>exceptions</a:t>
            </a:r>
            <a:endParaRPr lang="en-US" sz="2000" dirty="0"/>
          </a:p>
        </p:txBody>
      </p:sp>
      <p:sp>
        <p:nvSpPr>
          <p:cNvPr id="41" name="Rounded Rectangle 40"/>
          <p:cNvSpPr/>
          <p:nvPr/>
        </p:nvSpPr>
        <p:spPr>
          <a:xfrm>
            <a:off x="1331553" y="4488585"/>
            <a:ext cx="1057160" cy="771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start/ ongoing:</a:t>
            </a:r>
          </a:p>
          <a:p>
            <a:pPr algn="ctr">
              <a:defRPr/>
            </a:pPr>
            <a:r>
              <a:rPr lang="en-US" sz="1100" dirty="0"/>
              <a:t>S1 normative</a:t>
            </a:r>
          </a:p>
          <a:p>
            <a:pPr algn="ctr">
              <a:defRPr/>
            </a:pPr>
            <a:r>
              <a:rPr lang="en-US" sz="1100" dirty="0"/>
              <a:t>S2 studies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207257" y="255260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9901269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Q3/2021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1157961" y="2561760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0851967" y="2058314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846363" y="4487059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792631" y="4487059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4" name="TextBox 1">
            <a:extLst>
              <a:ext uri="{FF2B5EF4-FFF2-40B4-BE49-F238E27FC236}">
                <a16:creationId xmlns:a16="http://schemas.microsoft.com/office/drawing/2014/main" id="{18B3EA7F-B39D-40D0-9CD1-DD5ABABD3345}"/>
              </a:ext>
            </a:extLst>
          </p:cNvPr>
          <p:cNvSpPr txBox="1"/>
          <p:nvPr/>
        </p:nvSpPr>
        <p:spPr>
          <a:xfrm>
            <a:off x="5850703" y="2934161"/>
            <a:ext cx="950704" cy="2514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/>
              <a:t>exceptions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8782604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680</Words>
  <Application>Microsoft Office PowerPoint</Application>
  <PresentationFormat>Grand écran</PresentationFormat>
  <Paragraphs>152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Brief report from SA#88-e on SA4 topics</vt:lpstr>
      <vt:lpstr>Outline</vt:lpstr>
      <vt:lpstr>General information</vt:lpstr>
      <vt:lpstr>Outcome of SA4 submissions</vt:lpstr>
      <vt:lpstr>Other aspects – ISO SC29 (MPEG/JPEG)</vt:lpstr>
      <vt:lpstr>Other aspects – SA4 calendar changes</vt:lpstr>
      <vt:lpstr>Planning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2020-08-17T08:04:36Z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