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5" r:id="rId2"/>
    <p:sldMasterId id="2147483662" r:id="rId3"/>
    <p:sldMasterId id="2147483669" r:id="rId4"/>
  </p:sldMasterIdLst>
  <p:notesMasterIdLst>
    <p:notesMasterId r:id="rId11"/>
  </p:notesMasterIdLst>
  <p:handoutMasterIdLst>
    <p:handoutMasterId r:id="rId12"/>
  </p:handoutMasterIdLst>
  <p:sldIdLst>
    <p:sldId id="445" r:id="rId5"/>
    <p:sldId id="446" r:id="rId6"/>
    <p:sldId id="447" r:id="rId7"/>
    <p:sldId id="448" r:id="rId8"/>
    <p:sldId id="449" r:id="rId9"/>
    <p:sldId id="450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4" autoAdjust="0"/>
    <p:restoredTop sz="95889" autoAdjust="0"/>
  </p:normalViewPr>
  <p:slideViewPr>
    <p:cSldViewPr snapToGrid="0" showGuides="1">
      <p:cViewPr varScale="1">
        <p:scale>
          <a:sx n="81" d="100"/>
          <a:sy n="81" d="100"/>
        </p:scale>
        <p:origin x="1158" y="60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SA3#105-e,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3_Security/TSGS3_107e/Docs/S3-221041.zip" TargetMode="External"/><Relationship Id="rId3" Type="http://schemas.openxmlformats.org/officeDocument/2006/relationships/hyperlink" Target="https://www.3gpp.org/ftp/TSG_SA/WG3_Security/TSGS3_107e/Docs/S3-220822.zip" TargetMode="External"/><Relationship Id="rId7" Type="http://schemas.openxmlformats.org/officeDocument/2006/relationships/hyperlink" Target="https://www.3gpp.org/ftp/TSG_SA/WG3_Security/TSGS3_107e/Docs/S3-220905.zip" TargetMode="External"/><Relationship Id="rId2" Type="http://schemas.openxmlformats.org/officeDocument/2006/relationships/hyperlink" Target="https://www.3gpp.org/ftp/TSG_SA/WG3_Security/TSGS3_107e/Docs/S3-220708.zip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www.3gpp.org/ftp/TSG_SA/WG3_Security/TSGS3_107e/Docs/S3-220904.zip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www.3gpp.org/ftp/TSG_SA/WG3_Security/TSGS3_107e/Docs/S3-220834.zip" TargetMode="External"/><Relationship Id="rId10" Type="http://schemas.openxmlformats.org/officeDocument/2006/relationships/hyperlink" Target="https://www.3gpp.org/ftp/TSG_SA/WG3_Security/TSGS3_107e/Docs/S3-221125.zip" TargetMode="External"/><Relationship Id="rId4" Type="http://schemas.openxmlformats.org/officeDocument/2006/relationships/hyperlink" Target="https://www.3gpp.org/ftp/TSG_SA/WG3_Security/TSGS3_107e/Docs/S3-220820.zip" TargetMode="External"/><Relationship Id="rId9" Type="http://schemas.openxmlformats.org/officeDocument/2006/relationships/hyperlink" Target="https://www.3gpp.org/ftp/TSG_SA/WG3_Security/TSGS3_107e/Docs/S3-221042.zi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3_Security/TSGS3_107e/Docs/S3-221128.zip" TargetMode="External"/><Relationship Id="rId3" Type="http://schemas.openxmlformats.org/officeDocument/2006/relationships/hyperlink" Target="https://www.3gpp.org/ftp/TSG_SA/WG3_Security/TSGS3_107e/Docs/S3-220903.zip" TargetMode="External"/><Relationship Id="rId7" Type="http://schemas.openxmlformats.org/officeDocument/2006/relationships/hyperlink" Target="https://www.3gpp.org/ftp/TSG_SA/WG3_Security/TSGS3_107e/Docs/S3-221127.zip" TargetMode="External"/><Relationship Id="rId2" Type="http://schemas.openxmlformats.org/officeDocument/2006/relationships/hyperlink" Target="https://www.3gpp.org/ftp/TSG_SA/WG3_Security/TSGS3_107e/Docs/S3-220836.zip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www.3gpp.org/ftp/TSG_SA/WG3_Security/TSGS3_107e/Docs/S3-221126.zip" TargetMode="External"/><Relationship Id="rId5" Type="http://schemas.openxmlformats.org/officeDocument/2006/relationships/hyperlink" Target="https://www.3gpp.org/ftp/TSG_SA/WG3_Security/TSGS3_107e/Docs/S3-221083.zip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www.3gpp.org/ftp/TSG_SA/WG3_Security/TSGS3_107e/Docs/S3-221093.zip" TargetMode="External"/><Relationship Id="rId9" Type="http://schemas.openxmlformats.org/officeDocument/2006/relationships/hyperlink" Target="https://www.3gpp.org/ftp/TSG_SA/WG3_Security/TSGS3_107e/Docs/S3-221129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Status of HONTRA</a:t>
            </a:r>
            <a:br>
              <a:rPr lang="en-US" altLang="zh-CN" dirty="0"/>
            </a:br>
            <a:r>
              <a:rPr lang="sv-SE" altLang="sv-SE" dirty="0"/>
              <a:t>SA3#107e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He Li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205665-A39A-46C1-8EA8-3BDE0CEB0B70}"/>
              </a:ext>
            </a:extLst>
          </p:cNvPr>
          <p:cNvSpPr txBox="1">
            <a:spLocks/>
          </p:cNvSpPr>
          <p:nvPr/>
        </p:nvSpPr>
        <p:spPr>
          <a:xfrm>
            <a:off x="700632" y="2460008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88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 sz="18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329026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8088" algn="ctr"/>
              </a:tabLst>
              <a:defRPr sz="16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098575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8088" algn="ctr"/>
              </a:tabLst>
              <a:defRPr sz="1299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525850" indent="-171159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tabLst>
                <a:tab pos="1208420" algn="ctr"/>
              </a:tabLst>
              <a:defRPr sz="1299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5850" indent="-171159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tabLst>
                <a:tab pos="1208420" algn="ctr"/>
              </a:tabLst>
              <a:defRPr sz="1299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66447" indent="-296950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60346" indent="-296950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54245" indent="-296950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48144" indent="-296950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6957B9F-3791-48F4-8664-E552324B2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10" y="1821537"/>
            <a:ext cx="5285160" cy="4006103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5B87B836-F1AE-4CEB-966E-E80C55D1D05B}"/>
              </a:ext>
            </a:extLst>
          </p:cNvPr>
          <p:cNvSpPr/>
          <p:nvPr/>
        </p:nvSpPr>
        <p:spPr>
          <a:xfrm>
            <a:off x="489510" y="1780368"/>
            <a:ext cx="1433201" cy="277905"/>
          </a:xfrm>
          <a:prstGeom prst="rect">
            <a:avLst/>
          </a:prstGeom>
          <a:noFill/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159C344-45E9-43FC-9ACC-185F193FA751}"/>
              </a:ext>
            </a:extLst>
          </p:cNvPr>
          <p:cNvSpPr/>
          <p:nvPr/>
        </p:nvSpPr>
        <p:spPr>
          <a:xfrm>
            <a:off x="489510" y="2409147"/>
            <a:ext cx="1433201" cy="27790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18B33F3-6DC8-42BA-A0F1-C825A2D0656C}"/>
              </a:ext>
            </a:extLst>
          </p:cNvPr>
          <p:cNvSpPr/>
          <p:nvPr/>
        </p:nvSpPr>
        <p:spPr>
          <a:xfrm>
            <a:off x="839134" y="4291735"/>
            <a:ext cx="4935536" cy="27790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箭头: 右 14">
            <a:extLst>
              <a:ext uri="{FF2B5EF4-FFF2-40B4-BE49-F238E27FC236}">
                <a16:creationId xmlns:a16="http://schemas.microsoft.com/office/drawing/2014/main" id="{80363F75-4BF5-4BE4-BF4A-26195CA2AA4E}"/>
              </a:ext>
            </a:extLst>
          </p:cNvPr>
          <p:cNvSpPr/>
          <p:nvPr/>
        </p:nvSpPr>
        <p:spPr>
          <a:xfrm>
            <a:off x="2097974" y="1821537"/>
            <a:ext cx="5988424" cy="236736"/>
          </a:xfrm>
          <a:prstGeom prst="rightArrow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箭头: 右 15">
            <a:extLst>
              <a:ext uri="{FF2B5EF4-FFF2-40B4-BE49-F238E27FC236}">
                <a16:creationId xmlns:a16="http://schemas.microsoft.com/office/drawing/2014/main" id="{82200962-1854-4189-8120-B78E2D742348}"/>
              </a:ext>
            </a:extLst>
          </p:cNvPr>
          <p:cNvSpPr/>
          <p:nvPr/>
        </p:nvSpPr>
        <p:spPr>
          <a:xfrm rot="678447">
            <a:off x="1977372" y="3003062"/>
            <a:ext cx="5988424" cy="236736"/>
          </a:xfrm>
          <a:prstGeom prst="rightArrow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箭头: 右 16">
            <a:extLst>
              <a:ext uri="{FF2B5EF4-FFF2-40B4-BE49-F238E27FC236}">
                <a16:creationId xmlns:a16="http://schemas.microsoft.com/office/drawing/2014/main" id="{7890FFEC-D282-499E-9BBF-DB1D82C5CE80}"/>
              </a:ext>
            </a:extLst>
          </p:cNvPr>
          <p:cNvSpPr/>
          <p:nvPr/>
        </p:nvSpPr>
        <p:spPr>
          <a:xfrm rot="811245">
            <a:off x="5975795" y="4529560"/>
            <a:ext cx="1836596" cy="259555"/>
          </a:xfrm>
          <a:prstGeom prst="rightArrow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箭头: 右 17">
            <a:extLst>
              <a:ext uri="{FF2B5EF4-FFF2-40B4-BE49-F238E27FC236}">
                <a16:creationId xmlns:a16="http://schemas.microsoft.com/office/drawing/2014/main" id="{C81C3157-1234-404C-8B07-D2A24C08A2AE}"/>
              </a:ext>
            </a:extLst>
          </p:cNvPr>
          <p:cNvSpPr/>
          <p:nvPr/>
        </p:nvSpPr>
        <p:spPr>
          <a:xfrm rot="712888">
            <a:off x="4296192" y="5206262"/>
            <a:ext cx="3765472" cy="259555"/>
          </a:xfrm>
          <a:prstGeom prst="rightArrow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7362205-8D65-4F94-985E-BFB2FA700B95}"/>
              </a:ext>
            </a:extLst>
          </p:cNvPr>
          <p:cNvSpPr/>
          <p:nvPr/>
        </p:nvSpPr>
        <p:spPr>
          <a:xfrm>
            <a:off x="8195857" y="5666623"/>
            <a:ext cx="3393708" cy="733208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52FF491C-C080-46BE-87F0-BB696E7AFA5D}"/>
              </a:ext>
            </a:extLst>
          </p:cNvPr>
          <p:cNvSpPr/>
          <p:nvPr/>
        </p:nvSpPr>
        <p:spPr>
          <a:xfrm>
            <a:off x="8211322" y="5695301"/>
            <a:ext cx="32962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as usual, ideally solution address as many use cases as possible</a:t>
            </a:r>
            <a:endParaRPr kumimoji="1"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462EC00-A4A4-4EA4-9F26-6ABF254FCD57}"/>
              </a:ext>
            </a:extLst>
          </p:cNvPr>
          <p:cNvSpPr/>
          <p:nvPr/>
        </p:nvSpPr>
        <p:spPr>
          <a:xfrm>
            <a:off x="8195857" y="4516156"/>
            <a:ext cx="3393708" cy="104046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AFFDD41-2762-493A-A344-DFE17B667577}"/>
              </a:ext>
            </a:extLst>
          </p:cNvPr>
          <p:cNvSpPr/>
          <p:nvPr/>
        </p:nvSpPr>
        <p:spPr>
          <a:xfrm>
            <a:off x="8228480" y="4591410"/>
            <a:ext cx="32504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Showing the relationship with use causes and/or Key issues of a solution</a:t>
            </a:r>
            <a:endParaRPr kumimoji="1"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4C04251C-053B-4BAF-8337-15E87BA230C6}"/>
              </a:ext>
            </a:extLst>
          </p:cNvPr>
          <p:cNvSpPr/>
          <p:nvPr/>
        </p:nvSpPr>
        <p:spPr>
          <a:xfrm>
            <a:off x="8175970" y="3195332"/>
            <a:ext cx="3393708" cy="1040465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2D866D5-863C-4B53-B0BD-3537F0F7502B}"/>
              </a:ext>
            </a:extLst>
          </p:cNvPr>
          <p:cNvSpPr/>
          <p:nvPr/>
        </p:nvSpPr>
        <p:spPr>
          <a:xfrm>
            <a:off x="8228480" y="3237289"/>
            <a:ext cx="32029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as usual, record the threat and the potential requirements for the solution</a:t>
            </a:r>
          </a:p>
          <a:p>
            <a:endParaRPr kumimoji="1"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DC70396-A0C0-445C-9C52-AA3F2928BEFD}"/>
              </a:ext>
            </a:extLst>
          </p:cNvPr>
          <p:cNvSpPr/>
          <p:nvPr/>
        </p:nvSpPr>
        <p:spPr>
          <a:xfrm>
            <a:off x="8159628" y="1874508"/>
            <a:ext cx="3393708" cy="1040465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C4EE867-3AAA-4CD3-8B70-3B950983B77B}"/>
              </a:ext>
            </a:extLst>
          </p:cNvPr>
          <p:cNvSpPr/>
          <p:nvPr/>
        </p:nvSpPr>
        <p:spPr>
          <a:xfrm>
            <a:off x="8231228" y="1856132"/>
            <a:ext cx="329253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collect scenarios that could benefit from or require a home network triggered primary authentication. </a:t>
            </a:r>
            <a:endParaRPr kumimoji="1"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CD84EA8-5B3A-4473-AC1E-4123E4707518}"/>
              </a:ext>
            </a:extLst>
          </p:cNvPr>
          <p:cNvSpPr/>
          <p:nvPr/>
        </p:nvSpPr>
        <p:spPr>
          <a:xfrm>
            <a:off x="720799" y="4654837"/>
            <a:ext cx="3393708" cy="90178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B194908F-E951-430A-A69D-5E0DED1D8122}"/>
              </a:ext>
            </a:extLst>
          </p:cNvPr>
          <p:cNvSpPr txBox="1"/>
          <p:nvPr/>
        </p:nvSpPr>
        <p:spPr>
          <a:xfrm>
            <a:off x="1930819" y="5982996"/>
            <a:ext cx="240254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Skeleton S3-220831-r1</a:t>
            </a:r>
            <a:endParaRPr kumimoji="1" lang="zh-CN" altLang="en-US" sz="1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2" name="副标题 3">
            <a:extLst>
              <a:ext uri="{FF2B5EF4-FFF2-40B4-BE49-F238E27FC236}">
                <a16:creationId xmlns:a16="http://schemas.microsoft.com/office/drawing/2014/main" id="{53755282-2CF0-4CCA-A096-C75403A5579C}"/>
              </a:ext>
            </a:extLst>
          </p:cNvPr>
          <p:cNvSpPr txBox="1">
            <a:spLocks/>
          </p:cNvSpPr>
          <p:nvPr/>
        </p:nvSpPr>
        <p:spPr bwMode="auto">
          <a:xfrm>
            <a:off x="729175" y="456134"/>
            <a:ext cx="10733556" cy="47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 fontScale="92500" lnSpcReduction="10000"/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340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The skeleton</a:t>
            </a:r>
            <a:endParaRPr lang="zh-CN" altLang="en-US" sz="340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E3D8E6-3E8A-474E-BDF7-C66B2BB2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Overview to use case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710D264-319B-4745-8CB1-DA2922DB9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450855"/>
              </p:ext>
            </p:extLst>
          </p:nvPr>
        </p:nvGraphicFramePr>
        <p:xfrm>
          <a:off x="669584" y="1809026"/>
          <a:ext cx="10207283" cy="45233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31896">
                  <a:extLst>
                    <a:ext uri="{9D8B030D-6E8A-4147-A177-3AD203B41FA5}">
                      <a16:colId xmlns:a16="http://schemas.microsoft.com/office/drawing/2014/main" val="3014452371"/>
                    </a:ext>
                  </a:extLst>
                </a:gridCol>
                <a:gridCol w="1678971">
                  <a:extLst>
                    <a:ext uri="{9D8B030D-6E8A-4147-A177-3AD203B41FA5}">
                      <a16:colId xmlns:a16="http://schemas.microsoft.com/office/drawing/2014/main" val="707793758"/>
                    </a:ext>
                  </a:extLst>
                </a:gridCol>
                <a:gridCol w="1189653">
                  <a:extLst>
                    <a:ext uri="{9D8B030D-6E8A-4147-A177-3AD203B41FA5}">
                      <a16:colId xmlns:a16="http://schemas.microsoft.com/office/drawing/2014/main" val="1188085292"/>
                    </a:ext>
                  </a:extLst>
                </a:gridCol>
                <a:gridCol w="1206763">
                  <a:extLst>
                    <a:ext uri="{9D8B030D-6E8A-4147-A177-3AD203B41FA5}">
                      <a16:colId xmlns:a16="http://schemas.microsoft.com/office/drawing/2014/main" val="4264543885"/>
                    </a:ext>
                  </a:extLst>
                </a:gridCol>
              </a:tblGrid>
              <a:tr h="15602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UC#1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944406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Adding a usecase of  interworking from EPS to 5G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Huawei, HiSilicon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3604009112"/>
                  </a:ext>
                </a:extLst>
              </a:tr>
              <a:tr h="554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Use Case for Security of Interworking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Beijing Xiaomi Mobile Software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391371388"/>
                  </a:ext>
                </a:extLst>
              </a:tr>
              <a:tr h="15602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UC#2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819144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use case of HONTRA in SoR protection service suspension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LG Electronics France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564463595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use case of HONTRA in UPU protection service suspension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LG Electronics France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1899781038"/>
                  </a:ext>
                </a:extLst>
              </a:tr>
              <a:tr h="554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Use Case for Continuity of Steering of Roaming Service Delivery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Beijing Xiaomi Mobile Software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328080881"/>
                  </a:ext>
                </a:extLst>
              </a:tr>
              <a:tr h="554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Use Case for Continuity of UE Parameters Update Service Delivery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Beijing Xiaomi Mobile Software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731969230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Adding a usecase of SoR Counter Wrap around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Huawei, HiSilicon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2497569507"/>
                  </a:ext>
                </a:extLst>
              </a:tr>
              <a:tr h="15602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UC#3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886301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Adding a usecase of Kakma refresh</a:t>
                      </a:r>
                      <a:endParaRPr lang="zh-CN" sz="2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Huawei, HiSilicon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Approval</a:t>
                      </a:r>
                      <a:endParaRPr lang="zh-CN" sz="2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3534446514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8640291C-8CDD-42D8-82E4-E177EADDC579}"/>
              </a:ext>
            </a:extLst>
          </p:cNvPr>
          <p:cNvSpPr/>
          <p:nvPr/>
        </p:nvSpPr>
        <p:spPr>
          <a:xfrm>
            <a:off x="1697007" y="1809026"/>
            <a:ext cx="815788" cy="351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721665D-F1F7-4363-9F1E-AE9BB773F5C8}"/>
              </a:ext>
            </a:extLst>
          </p:cNvPr>
          <p:cNvSpPr/>
          <p:nvPr/>
        </p:nvSpPr>
        <p:spPr>
          <a:xfrm>
            <a:off x="2234889" y="1945225"/>
            <a:ext cx="995084" cy="42134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10DC1FE-8CDC-4797-A50D-0DEF5FE46A8E}"/>
              </a:ext>
            </a:extLst>
          </p:cNvPr>
          <p:cNvSpPr/>
          <p:nvPr/>
        </p:nvSpPr>
        <p:spPr>
          <a:xfrm>
            <a:off x="2503829" y="5174245"/>
            <a:ext cx="1667435" cy="31376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150429D-0E73-4A01-9771-BE1F5054A761}"/>
              </a:ext>
            </a:extLst>
          </p:cNvPr>
          <p:cNvSpPr/>
          <p:nvPr/>
        </p:nvSpPr>
        <p:spPr>
          <a:xfrm>
            <a:off x="2190065" y="5880730"/>
            <a:ext cx="1219202" cy="31376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14574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2197A1A-E1C4-40C2-A185-7382F78E4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971331"/>
              </p:ext>
            </p:extLst>
          </p:nvPr>
        </p:nvGraphicFramePr>
        <p:xfrm>
          <a:off x="211545" y="1907979"/>
          <a:ext cx="6738190" cy="41443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4070">
                  <a:extLst>
                    <a:ext uri="{9D8B030D-6E8A-4147-A177-3AD203B41FA5}">
                      <a16:colId xmlns:a16="http://schemas.microsoft.com/office/drawing/2014/main" val="3922497166"/>
                    </a:ext>
                  </a:extLst>
                </a:gridCol>
                <a:gridCol w="2804420">
                  <a:extLst>
                    <a:ext uri="{9D8B030D-6E8A-4147-A177-3AD203B41FA5}">
                      <a16:colId xmlns:a16="http://schemas.microsoft.com/office/drawing/2014/main" val="2534021193"/>
                    </a:ext>
                  </a:extLst>
                </a:gridCol>
                <a:gridCol w="1504006">
                  <a:extLst>
                    <a:ext uri="{9D8B030D-6E8A-4147-A177-3AD203B41FA5}">
                      <a16:colId xmlns:a16="http://schemas.microsoft.com/office/drawing/2014/main" val="2340193209"/>
                    </a:ext>
                  </a:extLst>
                </a:gridCol>
                <a:gridCol w="702794">
                  <a:extLst>
                    <a:ext uri="{9D8B030D-6E8A-4147-A177-3AD203B41FA5}">
                      <a16:colId xmlns:a16="http://schemas.microsoft.com/office/drawing/2014/main" val="1831881035"/>
                    </a:ext>
                  </a:extLst>
                </a:gridCol>
                <a:gridCol w="712900">
                  <a:extLst>
                    <a:ext uri="{9D8B030D-6E8A-4147-A177-3AD203B41FA5}">
                      <a16:colId xmlns:a16="http://schemas.microsoft.com/office/drawing/2014/main" val="978890614"/>
                    </a:ext>
                  </a:extLst>
                </a:gridCol>
              </a:tblGrid>
              <a:tr h="15479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KI#1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449626"/>
                  </a:ext>
                </a:extLst>
              </a:tr>
              <a:tr h="4643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2"/>
                        </a:rPr>
                        <a:t>S3-220708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KI on Home network triggered primary 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China Telecomunication Corp.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291187"/>
                  </a:ext>
                </a:extLst>
              </a:tr>
              <a:tr h="408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3"/>
                        </a:rPr>
                        <a:t>S3-220822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 Key issue in UPU protection service suspension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LG Electronics France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987795"/>
                  </a:ext>
                </a:extLst>
              </a:tr>
              <a:tr h="408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4"/>
                        </a:rPr>
                        <a:t>S3-220820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 Key issue in SoR protection service suspension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LG Electronics France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19824"/>
                  </a:ext>
                </a:extLst>
              </a:tr>
              <a:tr h="309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2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S3-220834</a:t>
                      </a:r>
                      <a:endParaRPr lang="zh-CN" sz="18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KI on Scalability of the home triggered primary authentication</a:t>
                      </a:r>
                      <a:endParaRPr lang="zh-CN" sz="18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Huawei, HiSilicon</a:t>
                      </a:r>
                      <a:endParaRPr lang="zh-CN" sz="18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pCR</a:t>
                      </a:r>
                      <a:endParaRPr lang="zh-CN" sz="18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</a:rPr>
                        <a:t>Approval</a:t>
                      </a:r>
                      <a:endParaRPr lang="zh-CN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502193"/>
                  </a:ext>
                </a:extLst>
              </a:tr>
              <a:tr h="309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6"/>
                        </a:rPr>
                        <a:t>S3-220904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Key issue on HN triggering primary reauthentication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Nokia, Nokia Shanghai Bell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886675"/>
                  </a:ext>
                </a:extLst>
              </a:tr>
              <a:tr h="408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7"/>
                        </a:rPr>
                        <a:t>S3-220905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Reauthentication during the handover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Intel Corporation (UK) Ltd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898503"/>
                  </a:ext>
                </a:extLst>
              </a:tr>
              <a:tr h="544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8"/>
                        </a:rPr>
                        <a:t>S3-221041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Key Issue on Refresh of Long Lived Key KAUSF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Beijing Xiaomi Mobile Software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2969320"/>
                  </a:ext>
                </a:extLst>
              </a:tr>
              <a:tr h="544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9"/>
                        </a:rPr>
                        <a:t>S3-221042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Key Issue on Security of Interworking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Beijing Xiaomi Mobile Software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475124"/>
                  </a:ext>
                </a:extLst>
              </a:tr>
              <a:tr h="309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10"/>
                        </a:rPr>
                        <a:t>S3-221125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Key issue on HN initiated Re-authentication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Samsung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185862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74143419-5464-4768-B9C1-7D517E539D38}"/>
              </a:ext>
            </a:extLst>
          </p:cNvPr>
          <p:cNvSpPr txBox="1"/>
          <p:nvPr/>
        </p:nvSpPr>
        <p:spPr>
          <a:xfrm>
            <a:off x="7184338" y="2577854"/>
            <a:ext cx="4796117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Two alternatives:</a:t>
            </a:r>
          </a:p>
          <a:p>
            <a:pPr algn="l"/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 algn="l">
              <a:buAutoNum type="alphaUcPeriod"/>
            </a:pP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The </a:t>
            </a:r>
            <a:r>
              <a:rPr kumimoji="1" lang="en-US" altLang="zh-CN" sz="1600" dirty="0">
                <a:solidFill>
                  <a:srgbClr val="92D05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greens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are agreed to merge using </a:t>
            </a:r>
            <a:r>
              <a:rPr kumimoji="1" lang="en-US" altLang="zh-CN" sz="1600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834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as basis.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834-r1 will be shown in the next page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 algn="l">
              <a:buAutoNum type="alphaUcPeriod"/>
            </a:pP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 algn="l">
              <a:buAutoNum type="alphaUcPeriod"/>
            </a:pP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Don’t know whether others are agree to merge. If no, they can be discussed separately as separate key issues.</a:t>
            </a:r>
          </a:p>
        </p:txBody>
      </p:sp>
      <p:sp>
        <p:nvSpPr>
          <p:cNvPr id="7" name="副标题 3">
            <a:extLst>
              <a:ext uri="{FF2B5EF4-FFF2-40B4-BE49-F238E27FC236}">
                <a16:creationId xmlns:a16="http://schemas.microsoft.com/office/drawing/2014/main" id="{F85B27AE-EE0D-4709-B8E6-F5A2F54C4129}"/>
              </a:ext>
            </a:extLst>
          </p:cNvPr>
          <p:cNvSpPr txBox="1">
            <a:spLocks/>
          </p:cNvSpPr>
          <p:nvPr/>
        </p:nvSpPr>
        <p:spPr bwMode="auto">
          <a:xfrm>
            <a:off x="517275" y="431792"/>
            <a:ext cx="10733556" cy="47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11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proposals to KI#1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14474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9A2E950-C225-4379-AE81-AD8DD0F43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483" y="111454"/>
            <a:ext cx="7684320" cy="385079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3B35BC8-E9F1-4FD9-8D4C-04FCD22DA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0423" y="4125484"/>
            <a:ext cx="7392439" cy="2382196"/>
          </a:xfrm>
          <a:prstGeom prst="rect">
            <a:avLst/>
          </a:prstGeom>
        </p:spPr>
      </p:pic>
      <p:sp>
        <p:nvSpPr>
          <p:cNvPr id="7" name="副标题 3">
            <a:extLst>
              <a:ext uri="{FF2B5EF4-FFF2-40B4-BE49-F238E27FC236}">
                <a16:creationId xmlns:a16="http://schemas.microsoft.com/office/drawing/2014/main" id="{8DCDE841-B3E9-4EC8-82C4-2219F6D7CEBF}"/>
              </a:ext>
            </a:extLst>
          </p:cNvPr>
          <p:cNvSpPr txBox="1">
            <a:spLocks/>
          </p:cNvSpPr>
          <p:nvPr/>
        </p:nvSpPr>
        <p:spPr bwMode="auto">
          <a:xfrm>
            <a:off x="254726" y="373006"/>
            <a:ext cx="1839757" cy="47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834-r1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888026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3485D1B-0038-473E-8E74-11C673C08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03956"/>
              </p:ext>
            </p:extLst>
          </p:nvPr>
        </p:nvGraphicFramePr>
        <p:xfrm>
          <a:off x="362370" y="1982054"/>
          <a:ext cx="7793936" cy="38962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9143">
                  <a:extLst>
                    <a:ext uri="{9D8B030D-6E8A-4147-A177-3AD203B41FA5}">
                      <a16:colId xmlns:a16="http://schemas.microsoft.com/office/drawing/2014/main" val="3332253184"/>
                    </a:ext>
                  </a:extLst>
                </a:gridCol>
                <a:gridCol w="4190020">
                  <a:extLst>
                    <a:ext uri="{9D8B030D-6E8A-4147-A177-3AD203B41FA5}">
                      <a16:colId xmlns:a16="http://schemas.microsoft.com/office/drawing/2014/main" val="3989683418"/>
                    </a:ext>
                  </a:extLst>
                </a:gridCol>
                <a:gridCol w="1147267">
                  <a:extLst>
                    <a:ext uri="{9D8B030D-6E8A-4147-A177-3AD203B41FA5}">
                      <a16:colId xmlns:a16="http://schemas.microsoft.com/office/drawing/2014/main" val="1236681178"/>
                    </a:ext>
                  </a:extLst>
                </a:gridCol>
                <a:gridCol w="812908">
                  <a:extLst>
                    <a:ext uri="{9D8B030D-6E8A-4147-A177-3AD203B41FA5}">
                      <a16:colId xmlns:a16="http://schemas.microsoft.com/office/drawing/2014/main" val="2289975928"/>
                    </a:ext>
                  </a:extLst>
                </a:gridCol>
                <a:gridCol w="824598">
                  <a:extLst>
                    <a:ext uri="{9D8B030D-6E8A-4147-A177-3AD203B41FA5}">
                      <a16:colId xmlns:a16="http://schemas.microsoft.com/office/drawing/2014/main" val="1780674544"/>
                    </a:ext>
                  </a:extLst>
                </a:gridCol>
              </a:tblGrid>
              <a:tr h="24351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KI#2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739690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2"/>
                        </a:rPr>
                        <a:t>S3-220836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 on Signalling overhead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Huawei, HiSilicon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9541233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3"/>
                        </a:rPr>
                        <a:t>S3-220903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Key issue on KAF refresh without primary reauthentication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Nokia, Nokia Shanghai Bell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22369"/>
                  </a:ext>
                </a:extLst>
              </a:tr>
              <a:tr h="24351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KI#3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752782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4"/>
                        </a:rPr>
                        <a:t>S3-221093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Adding a key issue of Multiple registrations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Huawei,HiSilicon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6953281"/>
                  </a:ext>
                </a:extLst>
              </a:tr>
              <a:tr h="24351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262987"/>
                  </a:ext>
                </a:extLst>
              </a:tr>
              <a:tr h="2435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5"/>
                        </a:rPr>
                        <a:t>S3-221083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HN-auth-NAS based HN triggered 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Apple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5661353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6"/>
                        </a:rPr>
                        <a:t>S3-221126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Solution on UDM initiated re-authentication based on AUSF request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Samsung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4234941"/>
                  </a:ext>
                </a:extLst>
              </a:tr>
              <a:tr h="2435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7"/>
                        </a:rPr>
                        <a:t>S3-221127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solution on HN initiated re-authentication via AUSF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Samsung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869957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8"/>
                        </a:rPr>
                        <a:t>S3-221128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solution on UDM triggered  key update procedure based on AAnF request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Samsung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7672640"/>
                  </a:ext>
                </a:extLst>
              </a:tr>
              <a:tr h="2435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9"/>
                        </a:rPr>
                        <a:t>S3-221129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solution on UPU based re-authentication procedure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Samsung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2806730"/>
                  </a:ext>
                </a:extLst>
              </a:tr>
            </a:tbl>
          </a:graphicData>
        </a:graphic>
      </p:graphicFrame>
      <p:sp>
        <p:nvSpPr>
          <p:cNvPr id="6" name="箭头: 右 5">
            <a:extLst>
              <a:ext uri="{FF2B5EF4-FFF2-40B4-BE49-F238E27FC236}">
                <a16:creationId xmlns:a16="http://schemas.microsoft.com/office/drawing/2014/main" id="{BBB4D51E-0108-4912-932C-236EB52492DD}"/>
              </a:ext>
            </a:extLst>
          </p:cNvPr>
          <p:cNvSpPr/>
          <p:nvPr/>
        </p:nvSpPr>
        <p:spPr>
          <a:xfrm>
            <a:off x="8235328" y="2785130"/>
            <a:ext cx="609600" cy="338667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527B64F-4922-424E-B7C2-622DE3445D6E}"/>
              </a:ext>
            </a:extLst>
          </p:cNvPr>
          <p:cNvSpPr txBox="1"/>
          <p:nvPr/>
        </p:nvSpPr>
        <p:spPr>
          <a:xfrm>
            <a:off x="8957816" y="2846798"/>
            <a:ext cx="239324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Basis to merge 836</a:t>
            </a:r>
            <a:endParaRPr kumimoji="1" lang="zh-CN" altLang="en-US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2290209E-E244-4545-9BFB-84B9607650D4}"/>
              </a:ext>
            </a:extLst>
          </p:cNvPr>
          <p:cNvSpPr/>
          <p:nvPr/>
        </p:nvSpPr>
        <p:spPr>
          <a:xfrm>
            <a:off x="8252261" y="3482219"/>
            <a:ext cx="609600" cy="338667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E3F2C8F-0F7C-438E-9CCA-CB7D31C3E42F}"/>
              </a:ext>
            </a:extLst>
          </p:cNvPr>
          <p:cNvSpPr txBox="1"/>
          <p:nvPr/>
        </p:nvSpPr>
        <p:spPr>
          <a:xfrm>
            <a:off x="8957816" y="3482219"/>
            <a:ext cx="239324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Under discussion</a:t>
            </a:r>
            <a:endParaRPr kumimoji="1" lang="zh-CN" altLang="en-US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" name="右大括号 9">
            <a:extLst>
              <a:ext uri="{FF2B5EF4-FFF2-40B4-BE49-F238E27FC236}">
                <a16:creationId xmlns:a16="http://schemas.microsoft.com/office/drawing/2014/main" id="{6D8FEB0B-137D-4052-8781-93C94020DC3B}"/>
              </a:ext>
            </a:extLst>
          </p:cNvPr>
          <p:cNvSpPr/>
          <p:nvPr/>
        </p:nvSpPr>
        <p:spPr>
          <a:xfrm>
            <a:off x="8235328" y="4179308"/>
            <a:ext cx="406400" cy="16989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FD8C16C-D60C-4E4A-8CC9-A5273E0FF33E}"/>
              </a:ext>
            </a:extLst>
          </p:cNvPr>
          <p:cNvSpPr txBox="1"/>
          <p:nvPr/>
        </p:nvSpPr>
        <p:spPr>
          <a:xfrm>
            <a:off x="8850572" y="4890295"/>
            <a:ext cx="239324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Under discussion</a:t>
            </a:r>
            <a:endParaRPr kumimoji="1" lang="zh-CN" altLang="en-US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副标题 1">
            <a:extLst>
              <a:ext uri="{FF2B5EF4-FFF2-40B4-BE49-F238E27FC236}">
                <a16:creationId xmlns:a16="http://schemas.microsoft.com/office/drawing/2014/main" id="{ECECD28A-9D91-4346-96A4-0A610E0187C2}"/>
              </a:ext>
            </a:extLst>
          </p:cNvPr>
          <p:cNvSpPr txBox="1">
            <a:spLocks/>
          </p:cNvSpPr>
          <p:nvPr/>
        </p:nvSpPr>
        <p:spPr bwMode="auto">
          <a:xfrm>
            <a:off x="610422" y="344333"/>
            <a:ext cx="10740640" cy="99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10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400" dirty="0"/>
              <a:t>Others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72990736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498</Words>
  <Application>Microsoft Office PowerPoint</Application>
  <PresentationFormat>宽屏</PresentationFormat>
  <Paragraphs>144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华文细黑</vt:lpstr>
      <vt:lpstr>宋体</vt:lpstr>
      <vt:lpstr>Microsoft YaHei</vt:lpstr>
      <vt:lpstr>Microsoft YaHei</vt:lpstr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3_Office Theme</vt:lpstr>
      <vt:lpstr>Status of HONTRA SA3#107e</vt:lpstr>
      <vt:lpstr>PowerPoint 演示文稿</vt:lpstr>
      <vt:lpstr>Overview to use case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2019-05-22T07:33:00Z</dcterms:created>
  <dcterms:modified xsi:type="dcterms:W3CDTF">2022-05-18T10:58:42Z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ICV">
    <vt:lpwstr>3AB16684442E4E6899AA37E5810588D7</vt:lpwstr>
  </property>
  <property fmtid="{D5CDD505-2E9C-101B-9397-08002B2CF9AE}" pid="4" name="KSOProductBuildVer">
    <vt:lpwstr>2052-11.1.0.10356</vt:lpwstr>
  </property>
  <property fmtid="{D5CDD505-2E9C-101B-9397-08002B2CF9AE}" pid="5" name="_2015_ms_pID_725343">
    <vt:lpwstr>(2)lGgN8ksb7O1eberA2sKuM8x5gdFYQh/nKk6AY7DgwXrDfN7kFc1lVsInpY672cP1aEBTFDWr
EYRD6dCeNN8qG4054zyu6CEDmJYsCevAqAzgma9l4E6BZS2eS9q59qoUi0eKBwotdp4CDXrC
eyw23X8PcPTodbCqoDeILsmirQ99F6/ZS0fTnD3p6v1RYA+7GkHedG5PsUdku3O1dofxA5ru
6FfrRaKcKBGx2aBKaS</vt:lpwstr>
  </property>
  <property fmtid="{D5CDD505-2E9C-101B-9397-08002B2CF9AE}" pid="6" name="_2015_ms_pID_7253431">
    <vt:lpwstr>R77gQME4fqFFfQ2a25c9mVIVTRtWX5OF0QVu7uyGC28DODT5dkS0Si
/aTtaHHfADlOpxbrUvTeR1AGGXaflfq3sXtPhkJx4fzY3xO+1QFG5jlyKwUqBNga/wCwlksb
msJOYctw6fpeM28GyETAl4z3pwGAlZ/It1+CJzdZ3ebEgmyzkaZ3B5l8eIaKwLIYMg0=</vt:lpwstr>
  </property>
</Properties>
</file>