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  <p:sldMasterId id="2147483655" r:id="rId3"/>
    <p:sldMasterId id="2147483662" r:id="rId4"/>
    <p:sldMasterId id="2147483669" r:id="rId5"/>
  </p:sldMasterIdLst>
  <p:notesMasterIdLst>
    <p:notesMasterId r:id="rId12"/>
  </p:notesMasterIdLst>
  <p:handoutMasterIdLst>
    <p:handoutMasterId r:id="rId13"/>
  </p:handoutMasterIdLst>
  <p:sldIdLst>
    <p:sldId id="445" r:id="rId6"/>
    <p:sldId id="446" r:id="rId7"/>
    <p:sldId id="470" r:id="rId8"/>
    <p:sldId id="471" r:id="rId9"/>
    <p:sldId id="472" r:id="rId10"/>
    <p:sldId id="473" r:id="rId11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ECCE8F7-B084-4B23-8CD3-49B7D87A467D}">
          <p14:sldIdLst>
            <p14:sldId id="445"/>
            <p14:sldId id="446"/>
            <p14:sldId id="470"/>
            <p14:sldId id="472"/>
            <p14:sldId id="473"/>
            <p14:sldId id="47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B1D254"/>
    <a:srgbClr val="2A6EA8"/>
    <a:srgbClr val="FFFFFF"/>
    <a:srgbClr val="1A4669"/>
    <a:srgbClr val="C6D254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54" autoAdjust="0"/>
    <p:restoredTop sz="95889" autoAdjust="0"/>
  </p:normalViewPr>
  <p:slideViewPr>
    <p:cSldViewPr snapToGrid="0" showGuides="1">
      <p:cViewPr varScale="1">
        <p:scale>
          <a:sx n="80" d="100"/>
          <a:sy n="80" d="100"/>
        </p:scale>
        <p:origin x="922" y="62"/>
      </p:cViewPr>
      <p:guideLst>
        <p:guide orient="horz" pos="2183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>
        <p:scale>
          <a:sx n="150" d="100"/>
          <a:sy n="150" d="100"/>
        </p:scale>
        <p:origin x="1116" y="-2607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slide" Target="slides/slide2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defTabSz="944880" eaLnBrk="1" hangingPunct="1">
              <a:defRPr sz="1200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algn="r" defTabSz="944880" eaLnBrk="1" hangingPunct="1">
              <a:defRPr sz="1200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defTabSz="944880" eaLnBrk="1" hangingPunct="1">
              <a:defRPr sz="1200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algn="r" defTabSz="944880" eaLnBrk="1" hangingPunct="1">
              <a:defRPr sz="1200"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6A01AD0-D987-43EA-88A8-B332DDC59B48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defTabSz="944880" eaLnBrk="1" hangingPunct="1">
              <a:defRPr sz="1200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algn="r" defTabSz="944880" eaLnBrk="1" hangingPunct="1">
              <a:defRPr sz="1200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/>
          <a:p>
            <a:pPr lvl="0"/>
            <a:r>
              <a:rPr lang="en-GB" noProof="0"/>
              <a:t>Click to edit Master text styles</a:t>
            </a:r>
            <a:endParaRPr lang="en-GB" noProof="0"/>
          </a:p>
          <a:p>
            <a:pPr lvl="1"/>
            <a:r>
              <a:rPr lang="en-GB" noProof="0"/>
              <a:t>Second level</a:t>
            </a:r>
            <a:endParaRPr lang="en-GB" noProof="0"/>
          </a:p>
          <a:p>
            <a:pPr lvl="2"/>
            <a:r>
              <a:rPr lang="en-GB" noProof="0"/>
              <a:t>Third level</a:t>
            </a:r>
            <a:endParaRPr lang="en-GB" noProof="0"/>
          </a:p>
          <a:p>
            <a:pPr lvl="3"/>
            <a:r>
              <a:rPr lang="en-GB" noProof="0"/>
              <a:t>Fourth level</a:t>
            </a:r>
            <a:endParaRPr lang="en-GB" noProof="0"/>
          </a:p>
          <a:p>
            <a:pPr lvl="4"/>
            <a:r>
              <a:rPr lang="en-GB" noProof="0"/>
              <a:t>Fifth level</a:t>
            </a:r>
            <a:endParaRPr lang="en-GB" noProof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defTabSz="944880" eaLnBrk="1" hangingPunct="1">
              <a:defRPr sz="1200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algn="r" defTabSz="944880" eaLnBrk="1" hangingPunct="1">
              <a:defRPr sz="1200"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2CB175A-CCF7-4340-A462-55EAE47CFBDD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038600" y="5843588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1876425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fld id="{9AC4A928-9492-4498-B7EA-FFCB3E5C8321}" type="slidenum">
              <a:rPr lang="en-GB" altLang="en-US"/>
            </a:fld>
            <a:endParaRPr lang="en-GB" altLang="en-US" dirty="0"/>
          </a:p>
        </p:txBody>
      </p:sp>
    </p:spTree>
  </p:cSld>
  <p:clrMapOvr>
    <a:masterClrMapping/>
  </p:clrMapOvr>
  <p:transition>
    <p:wipe dir="r"/>
  </p:transition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6228862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038600" y="5843588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1876425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fld id="{9AC4A928-9492-4498-B7EA-FFCB3E5C8321}" type="slidenum">
              <a:rPr lang="en-GB" altLang="en-US"/>
            </a:fld>
            <a:endParaRPr lang="en-GB" altLang="en-US" dirty="0"/>
          </a:p>
        </p:txBody>
      </p:sp>
    </p:spTree>
  </p:cSld>
  <p:clrMapOvr>
    <a:masterClrMapping/>
  </p:clrMapOvr>
  <p:transition>
    <p:wipe dir="r"/>
  </p:transition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6228862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6228862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038600" y="5843588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1876425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fld id="{9AC4A928-9492-4498-B7EA-FFCB3E5C8321}" type="slidenum">
              <a:rPr lang="en-GB" altLang="en-US"/>
            </a:fld>
            <a:endParaRPr lang="en-GB" altLang="en-US" dirty="0"/>
          </a:p>
        </p:txBody>
      </p:sp>
    </p:spTree>
  </p:cSld>
  <p:clrMapOvr>
    <a:masterClrMapping/>
  </p:clrMapOvr>
  <p:transition>
    <p:wipe dir="r"/>
  </p:transition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038600" y="5843588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1876425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fld id="{9AC4A928-9492-4498-B7EA-FFCB3E5C8321}" type="slidenum">
              <a:rPr lang="en-GB" altLang="en-US"/>
            </a:fld>
            <a:endParaRPr lang="en-GB" altLang="en-US" dirty="0"/>
          </a:p>
        </p:txBody>
      </p:sp>
    </p:spTree>
  </p:cSld>
  <p:clrMapOvr>
    <a:masterClrMapping/>
  </p:clrMapOvr>
  <p:transition>
    <p:wipe dir="r"/>
  </p:transition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6228862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theme" Target="../theme/theme1.xml"/><Relationship Id="rId8" Type="http://schemas.openxmlformats.org/officeDocument/2006/relationships/image" Target="../media/image2.jpeg"/><Relationship Id="rId7" Type="http://schemas.openxmlformats.org/officeDocument/2006/relationships/image" Target="../media/image1.jpeg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theme" Target="../theme/theme2.xml"/><Relationship Id="rId8" Type="http://schemas.openxmlformats.org/officeDocument/2006/relationships/image" Target="../media/image2.jpeg"/><Relationship Id="rId7" Type="http://schemas.openxmlformats.org/officeDocument/2006/relationships/image" Target="../media/image1.jpeg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theme" Target="../theme/theme3.xml"/><Relationship Id="rId8" Type="http://schemas.openxmlformats.org/officeDocument/2006/relationships/image" Target="../media/image2.jpeg"/><Relationship Id="rId7" Type="http://schemas.openxmlformats.org/officeDocument/2006/relationships/image" Target="../media/image1.jpeg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theme" Target="../theme/theme4.xml"/><Relationship Id="rId8" Type="http://schemas.openxmlformats.org/officeDocument/2006/relationships/image" Target="../media/image2.jpeg"/><Relationship Id="rId7" Type="http://schemas.openxmlformats.org/officeDocument/2006/relationships/image" Target="../media/image1.jpeg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Relationship Id="rId3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  <a:endParaRPr lang="en-US" alt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 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US" altLang="en-US" dirty="0"/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0706100" y="6188075"/>
            <a:ext cx="9874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  <a:ea typeface="华文细黑"/>
              </a:rPr>
              <a:t>© 3GPP 2019</a:t>
            </a:r>
            <a:endParaRPr lang="en-GB" altLang="en-US" sz="800" dirty="0">
              <a:ln w="0"/>
              <a:latin typeface="Calibri" panose="020F0502020204030204" pitchFamily="34" charset="0"/>
              <a:ea typeface="华文细黑"/>
            </a:endParaRP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3D531E3E-2C22-4EFA-8A5B-5D71AA69E0A5}" type="slidenum">
              <a:rPr lang="en-GB" altLang="en-US" sz="1400" smtClean="0">
                <a:latin typeface="Calibri" panose="020F0502020204030204" pitchFamily="34" charset="0"/>
                <a:ea typeface="华文细黑"/>
              </a:rPr>
            </a:fld>
            <a:endParaRPr lang="en-GB" altLang="en-US" sz="1400">
              <a:latin typeface="Calibri" panose="020F0502020204030204" pitchFamily="34" charset="0"/>
              <a:ea typeface="华文细黑"/>
            </a:endParaRPr>
          </a:p>
        </p:txBody>
      </p: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117475" y="6372225"/>
            <a:ext cx="40243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200" dirty="0">
                <a:ln w="0"/>
                <a:highlight>
                  <a:srgbClr val="FFFF00"/>
                </a:highlight>
                <a:latin typeface="Calibri" panose="020F0502020204030204" pitchFamily="34" charset="0"/>
                <a:ea typeface="华文细黑"/>
              </a:rPr>
              <a:t>S3-21wxyz</a:t>
            </a:r>
            <a:r>
              <a:rPr lang="en-GB" altLang="en-US" sz="1200" dirty="0">
                <a:ln w="0"/>
                <a:latin typeface="Calibri" panose="020F0502020204030204" pitchFamily="34" charset="0"/>
                <a:ea typeface="华文细黑"/>
              </a:rPr>
              <a:t>, SA3#105-e, Online</a:t>
            </a:r>
            <a:endParaRPr lang="en-GB" altLang="en-US" sz="1200" dirty="0">
              <a:ln w="0"/>
              <a:latin typeface="Calibri" panose="020F0502020204030204" pitchFamily="34" charset="0"/>
              <a:ea typeface="华文细黑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US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 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US" altLang="en-US" dirty="0"/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0706100" y="6188075"/>
            <a:ext cx="9874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  <a:ea typeface="华文细黑"/>
              </a:rPr>
              <a:t>© 3GPP 2019</a:t>
            </a:r>
            <a:endParaRPr lang="en-GB" altLang="en-US" sz="800" dirty="0">
              <a:ln w="0"/>
              <a:latin typeface="Calibri" panose="020F0502020204030204" pitchFamily="34" charset="0"/>
              <a:ea typeface="华文细黑"/>
            </a:endParaRP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3D531E3E-2C22-4EFA-8A5B-5D71AA69E0A5}" type="slidenum">
              <a:rPr lang="en-GB" altLang="en-US" sz="1400" smtClean="0">
                <a:latin typeface="Calibri" panose="020F0502020204030204" pitchFamily="34" charset="0"/>
                <a:ea typeface="华文细黑"/>
              </a:rPr>
            </a:fld>
            <a:endParaRPr lang="en-GB" altLang="en-US" sz="1400">
              <a:latin typeface="Calibri" panose="020F0502020204030204" pitchFamily="34" charset="0"/>
              <a:ea typeface="华文细黑"/>
            </a:endParaRPr>
          </a:p>
        </p:txBody>
      </p: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117475" y="6372225"/>
            <a:ext cx="40243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200" dirty="0">
                <a:ln w="0"/>
                <a:highlight>
                  <a:srgbClr val="FFFF00"/>
                </a:highlight>
                <a:latin typeface="Calibri" panose="020F0502020204030204" pitchFamily="34" charset="0"/>
                <a:ea typeface="华文细黑"/>
              </a:rPr>
              <a:t>S3-21wxyz</a:t>
            </a:r>
            <a:r>
              <a:rPr lang="en-GB" altLang="en-US" sz="1200" dirty="0">
                <a:ln w="0"/>
                <a:latin typeface="Calibri" panose="020F0502020204030204" pitchFamily="34" charset="0"/>
                <a:ea typeface="华文细黑"/>
              </a:rPr>
              <a:t>, SA3#103-e, Online</a:t>
            </a:r>
            <a:endParaRPr lang="en-GB" altLang="en-US" sz="1200" dirty="0">
              <a:ln w="0"/>
              <a:latin typeface="Calibri" panose="020F0502020204030204" pitchFamily="34" charset="0"/>
              <a:ea typeface="华文细黑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US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 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US" altLang="en-US" dirty="0"/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0706100" y="6188075"/>
            <a:ext cx="9874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  <a:ea typeface="华文细黑"/>
              </a:rPr>
              <a:t>© 3GPP 2019</a:t>
            </a:r>
            <a:endParaRPr lang="en-GB" altLang="en-US" sz="800" dirty="0">
              <a:ln w="0"/>
              <a:latin typeface="Calibri" panose="020F0502020204030204" pitchFamily="34" charset="0"/>
              <a:ea typeface="华文细黑"/>
            </a:endParaRP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3D531E3E-2C22-4EFA-8A5B-5D71AA69E0A5}" type="slidenum">
              <a:rPr lang="en-GB" altLang="en-US" sz="1400" smtClean="0">
                <a:latin typeface="Calibri" panose="020F0502020204030204" pitchFamily="34" charset="0"/>
                <a:ea typeface="华文细黑"/>
              </a:rPr>
            </a:fld>
            <a:endParaRPr lang="en-GB" altLang="en-US" sz="1400">
              <a:latin typeface="Calibri" panose="020F0502020204030204" pitchFamily="34" charset="0"/>
              <a:ea typeface="华文细黑"/>
            </a:endParaRPr>
          </a:p>
        </p:txBody>
      </p: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117475" y="6372225"/>
            <a:ext cx="40243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200" dirty="0">
                <a:ln w="0"/>
                <a:highlight>
                  <a:srgbClr val="FFFF00"/>
                </a:highlight>
                <a:latin typeface="Calibri" panose="020F0502020204030204" pitchFamily="34" charset="0"/>
                <a:ea typeface="华文细黑"/>
              </a:rPr>
              <a:t>S3-21wxyz</a:t>
            </a:r>
            <a:r>
              <a:rPr lang="en-GB" altLang="en-US" sz="1200" dirty="0">
                <a:ln w="0"/>
                <a:latin typeface="Calibri" panose="020F0502020204030204" pitchFamily="34" charset="0"/>
                <a:ea typeface="华文细黑"/>
              </a:rPr>
              <a:t>, SA3#103-e, Online</a:t>
            </a:r>
            <a:endParaRPr lang="en-GB" altLang="en-US" sz="1200" dirty="0">
              <a:ln w="0"/>
              <a:latin typeface="Calibri" panose="020F0502020204030204" pitchFamily="34" charset="0"/>
              <a:ea typeface="华文细黑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US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 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US" altLang="en-US" dirty="0"/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0706100" y="6188075"/>
            <a:ext cx="9874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  <a:ea typeface="华文细黑"/>
              </a:rPr>
              <a:t>© 3GPP 2019</a:t>
            </a:r>
            <a:endParaRPr lang="en-GB" altLang="en-US" sz="800" dirty="0">
              <a:ln w="0"/>
              <a:latin typeface="Calibri" panose="020F0502020204030204" pitchFamily="34" charset="0"/>
              <a:ea typeface="华文细黑"/>
            </a:endParaRP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3D531E3E-2C22-4EFA-8A5B-5D71AA69E0A5}" type="slidenum">
              <a:rPr lang="en-GB" altLang="en-US" sz="1400" smtClean="0">
                <a:latin typeface="Calibri" panose="020F0502020204030204" pitchFamily="34" charset="0"/>
                <a:ea typeface="华文细黑"/>
              </a:rPr>
            </a:fld>
            <a:endParaRPr lang="en-GB" altLang="en-US" sz="1400">
              <a:latin typeface="Calibri" panose="020F0502020204030204" pitchFamily="34" charset="0"/>
              <a:ea typeface="华文细黑"/>
            </a:endParaRPr>
          </a:p>
        </p:txBody>
      </p: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117475" y="6372225"/>
            <a:ext cx="40243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200" dirty="0">
                <a:ln w="0"/>
                <a:highlight>
                  <a:srgbClr val="FFFF00"/>
                </a:highlight>
                <a:latin typeface="Calibri" panose="020F0502020204030204" pitchFamily="34" charset="0"/>
                <a:ea typeface="华文细黑"/>
              </a:rPr>
              <a:t>S3-21wxyz</a:t>
            </a:r>
            <a:r>
              <a:rPr lang="en-GB" altLang="en-US" sz="1200" dirty="0">
                <a:ln w="0"/>
                <a:latin typeface="Calibri" panose="020F0502020204030204" pitchFamily="34" charset="0"/>
                <a:ea typeface="华文细黑"/>
              </a:rPr>
              <a:t>, SA3#103-e, Online</a:t>
            </a:r>
            <a:endParaRPr lang="en-GB" altLang="en-US" sz="1200" dirty="0">
              <a:ln w="0"/>
              <a:latin typeface="Calibri" panose="020F0502020204030204" pitchFamily="34" charset="0"/>
              <a:ea typeface="华文细黑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1343025" y="1122363"/>
            <a:ext cx="9544050" cy="2387600"/>
          </a:xfrm>
        </p:spPr>
        <p:txBody>
          <a:bodyPr/>
          <a:lstStyle/>
          <a:p>
            <a:r>
              <a:rPr lang="sv-SE" altLang="sv-SE" dirty="0" smtClean="0"/>
              <a:t>SA3#107e Meeting Objectives</a:t>
            </a:r>
            <a:endParaRPr lang="sv-SE" altLang="sv-SE" dirty="0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SA3 </a:t>
            </a:r>
            <a:r>
              <a:rPr lang="en-US" altLang="en-US" sz="2000" dirty="0" smtClean="0">
                <a:latin typeface="Arial" panose="020B0604020202020204" pitchFamily="34" charset="0"/>
              </a:rPr>
              <a:t>Vice Chair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>
              <a:buFontTx/>
              <a:buNone/>
            </a:pPr>
            <a:endParaRPr lang="sv-SE" altLang="sv-SE" sz="2000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Key Objectives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4875" y="1905000"/>
            <a:ext cx="9867900" cy="3771900"/>
          </a:xfrm>
        </p:spPr>
        <p:txBody>
          <a:bodyPr/>
          <a:lstStyle/>
          <a:p>
            <a:endParaRPr lang="sv-SE" dirty="0"/>
          </a:p>
          <a:p>
            <a:r>
              <a:rPr lang="en-US" dirty="0" smtClean="0"/>
              <a:t>Rel-17 </a:t>
            </a:r>
            <a:r>
              <a:rPr lang="en-US" dirty="0"/>
              <a:t>work items </a:t>
            </a:r>
            <a:r>
              <a:rPr lang="en-US" dirty="0" smtClean="0"/>
              <a:t>completion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Rel-17/16/15 maintenance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Rel-18 </a:t>
            </a:r>
            <a:r>
              <a:rPr lang="en-US" dirty="0"/>
              <a:t>WID/SIDs</a:t>
            </a:r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Rel-17 work items completion</a:t>
            </a:r>
            <a:endParaRPr lang="en-US" altLang="zh-CN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904875" y="1905000"/>
            <a:ext cx="9867900" cy="3771900"/>
          </a:xfrm>
        </p:spPr>
        <p:txBody>
          <a:bodyPr/>
          <a:lstStyle/>
          <a:p>
            <a:r>
              <a:rPr lang="en-US" dirty="0" smtClean="0"/>
              <a:t>49 WIDs/SIDs in total </a:t>
            </a:r>
            <a:r>
              <a:rPr lang="en-US" smtClean="0"/>
              <a:t>for R17 (from work plan)</a:t>
            </a:r>
            <a:endParaRPr lang="en-US" dirty="0" smtClean="0"/>
          </a:p>
          <a:p>
            <a:pPr lvl="1"/>
            <a:r>
              <a:rPr lang="en-US" dirty="0" smtClean="0"/>
              <a:t>33 is 100% (completely done)</a:t>
            </a:r>
            <a:endParaRPr lang="en-US" dirty="0" smtClean="0"/>
          </a:p>
          <a:p>
            <a:pPr lvl="1"/>
            <a:r>
              <a:rPr lang="en-US" dirty="0" smtClean="0"/>
              <a:t>13 is over 80% (nearly done)</a:t>
            </a:r>
            <a:endParaRPr lang="en-US" dirty="0" smtClean="0"/>
          </a:p>
          <a:p>
            <a:pPr lvl="1"/>
            <a:r>
              <a:rPr lang="en-US" dirty="0" smtClean="0"/>
              <a:t>3 is less than 80</a:t>
            </a:r>
            <a:endParaRPr lang="en-US" dirty="0" smtClean="0"/>
          </a:p>
          <a:p>
            <a:pPr lvl="2"/>
            <a:r>
              <a:rPr lang="en-US" dirty="0" err="1" smtClean="0"/>
              <a:t>ProSe</a:t>
            </a:r>
            <a:r>
              <a:rPr lang="en-US" dirty="0" smtClean="0"/>
              <a:t>(WID) / NSWO(SID) / SBA(SID)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Rel-17/16/15 maintenance</a:t>
            </a:r>
            <a:endParaRPr lang="en-US" altLang="zh-C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4875" y="1905000"/>
            <a:ext cx="9867900" cy="3771900"/>
          </a:xfrm>
        </p:spPr>
        <p:txBody>
          <a:bodyPr/>
          <a:lstStyle/>
          <a:p>
            <a:endParaRPr lang="sv-SE" dirty="0"/>
          </a:p>
          <a:p>
            <a:r>
              <a:rPr lang="en-US" dirty="0" smtClean="0"/>
              <a:t>56 available contributions + 1 withdraw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16 areas</a:t>
            </a:r>
            <a:endParaRPr lang="en-US" dirty="0" smtClean="0"/>
          </a:p>
          <a:p>
            <a:pPr lvl="1"/>
            <a:r>
              <a:rPr lang="en-US" dirty="0" smtClean="0"/>
              <a:t>UAS/AKMA/slicing/UPIP/multiple registration</a:t>
            </a:r>
            <a:endParaRPr lang="en-US" dirty="0" smtClean="0"/>
          </a:p>
          <a:p>
            <a:pPr lvl="1"/>
            <a:r>
              <a:rPr lang="en-US" dirty="0" smtClean="0"/>
              <a:t>Secondary Authentication/</a:t>
            </a:r>
            <a:r>
              <a:rPr lang="en-US" dirty="0" err="1" smtClean="0"/>
              <a:t>eCryptPr</a:t>
            </a:r>
            <a:r>
              <a:rPr lang="en-US" dirty="0" smtClean="0"/>
              <a:t>/NPN/</a:t>
            </a:r>
            <a:r>
              <a:rPr lang="en-US" dirty="0" err="1" smtClean="0"/>
              <a:t>SoR</a:t>
            </a:r>
            <a:endParaRPr lang="en-US" dirty="0" smtClean="0"/>
          </a:p>
          <a:p>
            <a:pPr lvl="1"/>
            <a:r>
              <a:rPr lang="en-US" dirty="0" smtClean="0"/>
              <a:t>V2X/MCX/</a:t>
            </a:r>
            <a:r>
              <a:rPr lang="en-US" dirty="0" err="1" smtClean="0"/>
              <a:t>eSEAL</a:t>
            </a:r>
            <a:r>
              <a:rPr lang="en-US" dirty="0" smtClean="0"/>
              <a:t>/</a:t>
            </a:r>
            <a:r>
              <a:rPr lang="en-US" dirty="0" err="1" smtClean="0"/>
              <a:t>eNA</a:t>
            </a:r>
            <a:r>
              <a:rPr lang="en-US" dirty="0" smtClean="0"/>
              <a:t>/positioning/SBA/miscellaneous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Rel-18 WID/SIDs</a:t>
            </a:r>
            <a:endParaRPr lang="en-US" altLang="zh-C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4875" y="1905000"/>
            <a:ext cx="9867900" cy="3771900"/>
          </a:xfrm>
        </p:spPr>
        <p:txBody>
          <a:bodyPr/>
          <a:lstStyle/>
          <a:p>
            <a:endParaRPr lang="sv-SE" dirty="0"/>
          </a:p>
          <a:p>
            <a:r>
              <a:rPr lang="en-US" dirty="0" smtClean="0"/>
              <a:t>6 live WIDs, 11 live SIDs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New proposals in this meeting</a:t>
            </a:r>
            <a:endParaRPr lang="en-US" dirty="0"/>
          </a:p>
          <a:p>
            <a:pPr lvl="1"/>
            <a:r>
              <a:rPr lang="en-US" dirty="0" smtClean="0"/>
              <a:t>3 new WIDs</a:t>
            </a:r>
            <a:endParaRPr lang="en-US" dirty="0"/>
          </a:p>
          <a:p>
            <a:pPr lvl="1"/>
            <a:r>
              <a:rPr lang="en-US" dirty="0" smtClean="0"/>
              <a:t>22 new SIDs</a:t>
            </a:r>
            <a:endParaRPr lang="en-US" dirty="0" smtClean="0"/>
          </a:p>
          <a:p>
            <a:pPr lvl="1"/>
            <a:r>
              <a:rPr lang="en-US" dirty="0" smtClean="0"/>
              <a:t>1 revised SID</a:t>
            </a:r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标题 4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 altLang="zh-CN"/>
              <a:t>Thanks</a:t>
            </a:r>
            <a:endParaRPr lang="en-US" altLang="zh-CN"/>
          </a:p>
        </p:txBody>
      </p:sp>
      <p:sp>
        <p:nvSpPr>
          <p:cNvPr id="6" name="副标题 5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616</Words>
  <Application>WPS 演示</Application>
  <PresentationFormat>宽屏</PresentationFormat>
  <Paragraphs>43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6</vt:i4>
      </vt:variant>
    </vt:vector>
  </HeadingPairs>
  <TitlesOfParts>
    <vt:vector size="20" baseType="lpstr">
      <vt:lpstr>Arial</vt:lpstr>
      <vt:lpstr>宋体</vt:lpstr>
      <vt:lpstr>Wingdings</vt:lpstr>
      <vt:lpstr>华文细黑</vt:lpstr>
      <vt:lpstr>微软雅黑</vt:lpstr>
      <vt:lpstr>Calibri</vt:lpstr>
      <vt:lpstr>华文细黑</vt:lpstr>
      <vt:lpstr>Calibri Light</vt:lpstr>
      <vt:lpstr>Times New Roman</vt:lpstr>
      <vt:lpstr>Arial Unicode MS</vt:lpstr>
      <vt:lpstr>Office Theme</vt:lpstr>
      <vt:lpstr>1_Office Theme</vt:lpstr>
      <vt:lpstr>2_Office Theme</vt:lpstr>
      <vt:lpstr>3_Office Theme</vt:lpstr>
      <vt:lpstr>SA3#107e Meeting Objectives</vt:lpstr>
      <vt:lpstr>Key Objectives</vt:lpstr>
      <vt:lpstr>Rel-17 work items completion</vt:lpstr>
      <vt:lpstr>Rel-17/16/15 maintenance</vt:lpstr>
      <vt:lpstr>Rel-18 WID/SIDs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Minpeng</cp:lastModifiedBy>
  <cp:revision>4</cp:revision>
  <dcterms:created xsi:type="dcterms:W3CDTF">2019-05-22T07:33:00Z</dcterms:created>
  <dcterms:modified xsi:type="dcterms:W3CDTF">2022-05-12T13:53:59Z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  <property fmtid="{D5CDD505-2E9C-101B-9397-08002B2CF9AE}" pid="3" name="ICV">
    <vt:lpwstr>02474A191484453A8EC1098EC54DDDF2</vt:lpwstr>
  </property>
  <property fmtid="{D5CDD505-2E9C-101B-9397-08002B2CF9AE}" pid="4" name="KSOProductBuildVer">
    <vt:lpwstr>2052-11.1.0.11566</vt:lpwstr>
  </property>
</Properties>
</file>