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5305" r:id="rId4"/>
  </p:sldMasterIdLst>
  <p:notesMasterIdLst>
    <p:notesMasterId r:id="rId10"/>
  </p:notesMasterIdLst>
  <p:handoutMasterIdLst>
    <p:handoutMasterId r:id="rId11"/>
  </p:handoutMasterIdLst>
  <p:sldIdLst>
    <p:sldId id="543" r:id="rId5"/>
    <p:sldId id="544" r:id="rId6"/>
    <p:sldId id="545" r:id="rId7"/>
    <p:sldId id="546" r:id="rId8"/>
    <p:sldId id="547" r:id="rId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B3537D-8A38-4ECC-83E0-AECD7023785B}">
          <p14:sldIdLst>
            <p14:sldId id="543"/>
            <p14:sldId id="544"/>
            <p14:sldId id="545"/>
            <p14:sldId id="546"/>
            <p14:sldId id="547"/>
          </p14:sldIdLst>
        </p14:section>
        <p14:section name="Pre Rel-17 topics" id="{1EF8425E-62E1-48F1-8D8C-D9544C24DB83}">
          <p14:sldIdLst/>
        </p14:section>
        <p14:section name="Rel-17 topics" id="{A00AF6B0-C339-4E4D-998C-6EB3E7048D5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FF7"/>
    <a:srgbClr val="2A6EA8"/>
    <a:srgbClr val="FF6600"/>
    <a:srgbClr val="0F5C77"/>
    <a:srgbClr val="EDEDED"/>
    <a:srgbClr val="B1D254"/>
    <a:srgbClr val="FFFFFF"/>
    <a:srgbClr val="1A4669"/>
    <a:srgbClr val="C6D254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4" autoAdjust="0"/>
    <p:restoredTop sz="95889" autoAdjust="0"/>
  </p:normalViewPr>
  <p:slideViewPr>
    <p:cSldViewPr snapToGrid="0" showGuides="1">
      <p:cViewPr varScale="1">
        <p:scale>
          <a:sx n="52" d="100"/>
          <a:sy n="52" d="100"/>
        </p:scale>
        <p:origin x="1004" y="44"/>
      </p:cViewPr>
      <p:guideLst>
        <p:guide orient="horz" pos="2160"/>
        <p:guide pos="3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1116" y="-2607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9F0E574-D5E5-42E5-8871-9EA236ED04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BA0AB36-4B70-4581-BE64-63AA70ACA8A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4BFCF03-F91D-4C08-ACB2-C156330128F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48A7CB7F-FA31-4DCA-BE50-73124A97FE7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2F72396-069F-4C14-91E7-CEC9F6CA2C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CA8F975-62B6-4D29-9497-C4239419F2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B832733-B917-4D36-86B7-13FA4D8615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1613854-09B5-42A5-93EA-05B31C546A1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6AEB4D8-0183-4E88-B123-2AB507B78DF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9653EBD-7A18-4705-9F8A-47B527E653F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14ED718-A1F5-4F84-B0CC-84281BA312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CE6D722-8AC5-4F92-BAD8-FFCF831A9C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E6D722-8AC5-4F92-BAD8-FFCF831A9C3C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874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E6D722-8AC5-4F92-BAD8-FFCF831A9C3C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8179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4310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2BE95C3-7B72-4413-839B-5A1FCCD4B7D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57447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E54B6-A402-48CE-AC60-170C70623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6220227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65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B0FE93A-C5D7-4348-916B-BD659C1121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E8DAF74-0A82-4476-BE6C-D901FC58B3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7C90D66D-CDF0-40AC-8CC4-56074BB8E30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57732400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3129189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1622A28D-91FF-424D-9A85-3D92302E7DB9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77D24182-54B7-434C-B0E6-6ED76F65A2E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A73F332-35E1-4209-B2DB-F2884EB6D7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0DEAEC1E-84A2-48EF-A1E5-55F2235ABA0A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7FC3C839-C9C2-4CE6-8345-973B003AC03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2020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3410826E-1EDC-4B8C-B56A-F895F02481E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320A1963-80C5-45FD-8F33-240A40EFE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20B66678-CBD7-4194-AF02-6791FF682AA3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31594D-628B-4CF5-89E2-2A31F528B6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 TSG SA WG3 Report to TSG SA#92-e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13" r:id="rId1"/>
    <p:sldLayoutId id="2147485414" r:id="rId2"/>
    <p:sldLayoutId id="2147485415" r:id="rId3"/>
    <p:sldLayoutId id="2147485416" r:id="rId4"/>
    <p:sldLayoutId id="2147485418" r:id="rId5"/>
    <p:sldLayoutId id="2147485417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260FE65-9329-4DFC-AF27-6CD9F254B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/>
              <a:t>Summary</a:t>
            </a:r>
          </a:p>
        </p:txBody>
      </p:sp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DBB3A73D-76BE-46BF-8CCE-E26E79943C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261013"/>
              </p:ext>
            </p:extLst>
          </p:nvPr>
        </p:nvGraphicFramePr>
        <p:xfrm>
          <a:off x="414144" y="1779205"/>
          <a:ext cx="10939656" cy="4569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808">
                  <a:extLst>
                    <a:ext uri="{9D8B030D-6E8A-4147-A177-3AD203B41FA5}">
                      <a16:colId xmlns:a16="http://schemas.microsoft.com/office/drawing/2014/main" val="1671951344"/>
                    </a:ext>
                  </a:extLst>
                </a:gridCol>
                <a:gridCol w="1180952">
                  <a:extLst>
                    <a:ext uri="{9D8B030D-6E8A-4147-A177-3AD203B41FA5}">
                      <a16:colId xmlns:a16="http://schemas.microsoft.com/office/drawing/2014/main" val="2472883386"/>
                    </a:ext>
                  </a:extLst>
                </a:gridCol>
                <a:gridCol w="1066278">
                  <a:extLst>
                    <a:ext uri="{9D8B030D-6E8A-4147-A177-3AD203B41FA5}">
                      <a16:colId xmlns:a16="http://schemas.microsoft.com/office/drawing/2014/main" val="1642402025"/>
                    </a:ext>
                  </a:extLst>
                </a:gridCol>
                <a:gridCol w="910095">
                  <a:extLst>
                    <a:ext uri="{9D8B030D-6E8A-4147-A177-3AD203B41FA5}">
                      <a16:colId xmlns:a16="http://schemas.microsoft.com/office/drawing/2014/main" val="716484714"/>
                    </a:ext>
                  </a:extLst>
                </a:gridCol>
                <a:gridCol w="931510">
                  <a:extLst>
                    <a:ext uri="{9D8B030D-6E8A-4147-A177-3AD203B41FA5}">
                      <a16:colId xmlns:a16="http://schemas.microsoft.com/office/drawing/2014/main" val="1341460600"/>
                    </a:ext>
                  </a:extLst>
                </a:gridCol>
                <a:gridCol w="897190">
                  <a:extLst>
                    <a:ext uri="{9D8B030D-6E8A-4147-A177-3AD203B41FA5}">
                      <a16:colId xmlns:a16="http://schemas.microsoft.com/office/drawing/2014/main" val="3435354498"/>
                    </a:ext>
                  </a:extLst>
                </a:gridCol>
                <a:gridCol w="816460">
                  <a:extLst>
                    <a:ext uri="{9D8B030D-6E8A-4147-A177-3AD203B41FA5}">
                      <a16:colId xmlns:a16="http://schemas.microsoft.com/office/drawing/2014/main" val="1010587454"/>
                    </a:ext>
                  </a:extLst>
                </a:gridCol>
                <a:gridCol w="1093788">
                  <a:extLst>
                    <a:ext uri="{9D8B030D-6E8A-4147-A177-3AD203B41FA5}">
                      <a16:colId xmlns:a16="http://schemas.microsoft.com/office/drawing/2014/main" val="2513750454"/>
                    </a:ext>
                  </a:extLst>
                </a:gridCol>
                <a:gridCol w="1556694">
                  <a:extLst>
                    <a:ext uri="{9D8B030D-6E8A-4147-A177-3AD203B41FA5}">
                      <a16:colId xmlns:a16="http://schemas.microsoft.com/office/drawing/2014/main" val="3263316054"/>
                    </a:ext>
                  </a:extLst>
                </a:gridCol>
                <a:gridCol w="630881">
                  <a:extLst>
                    <a:ext uri="{9D8B030D-6E8A-4147-A177-3AD203B41FA5}">
                      <a16:colId xmlns:a16="http://schemas.microsoft.com/office/drawing/2014/main" val="593387059"/>
                    </a:ext>
                  </a:extLst>
                </a:gridCol>
              </a:tblGrid>
              <a:tr h="420311"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WI Title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SA3 rapporteur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WI code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Current % completion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New % completion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Current target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New target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Current WID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TR/TS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Rel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379591223"/>
                  </a:ext>
                </a:extLst>
              </a:tr>
              <a:tr h="365218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Normative work on Lawful Interception Rel-1</a:t>
                      </a: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6</a:t>
                      </a:r>
                      <a:endParaRPr lang="sv-SE" sz="1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Alex Leadbeater (BT)</a:t>
                      </a:r>
                      <a:endParaRPr lang="sv-SE" sz="1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LI16</a:t>
                      </a:r>
                      <a:endParaRPr lang="sv-SE" sz="1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algn="ctr"/>
                      <a:endParaRPr lang="sv-SE" sz="1000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Mar 21</a:t>
                      </a:r>
                      <a:endParaRPr lang="sv-SE" sz="1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 Jun 21</a:t>
                      </a:r>
                      <a:endParaRPr lang="sv-SE" sz="10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 </a:t>
                      </a:r>
                      <a:endParaRPr lang="sv-SE" sz="1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 </a:t>
                      </a:r>
                      <a:endParaRPr lang="sv-SE" sz="1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16</a:t>
                      </a:r>
                      <a:endParaRPr lang="sv-SE" sz="1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extLst>
                  <a:ext uri="{0D108BD9-81ED-4DB2-BD59-A6C34878D82A}">
                    <a16:rowId xmlns:a16="http://schemas.microsoft.com/office/drawing/2014/main" val="163315320"/>
                  </a:ext>
                </a:extLst>
              </a:tr>
              <a:tr h="365218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Normative work on Lawful Interception Rel-17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Alex Leadbeater (BT)</a:t>
                      </a:r>
                      <a:endParaRPr lang="sv-SE" sz="10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LI17</a:t>
                      </a:r>
                      <a:endParaRPr lang="sv-SE" sz="10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Mar 22</a:t>
                      </a:r>
                      <a:endParaRPr lang="sv-SE" sz="10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 </a:t>
                      </a:r>
                      <a:endParaRPr lang="sv-SE" sz="10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 </a:t>
                      </a:r>
                      <a:endParaRPr lang="sv-SE" sz="10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 </a:t>
                      </a:r>
                      <a:endParaRPr lang="sv-SE" sz="10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17</a:t>
                      </a:r>
                      <a:endParaRPr lang="sv-SE" sz="10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extLst>
                  <a:ext uri="{0D108BD9-81ED-4DB2-BD59-A6C34878D82A}">
                    <a16:rowId xmlns:a16="http://schemas.microsoft.com/office/drawing/2014/main" val="2519679250"/>
                  </a:ext>
                </a:extLst>
              </a:tr>
              <a:tr h="48537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Security Assurance Specification for 5G NWDAF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Minpeng Qi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(China Mobile)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SCAS_5G_NWDAF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70%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85%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Mar 21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SP-200147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TS 33.521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CRs to TR 33.926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77" marB="17777"/>
                </a:tc>
                <a:extLst>
                  <a:ext uri="{0D108BD9-81ED-4DB2-BD59-A6C34878D82A}">
                    <a16:rowId xmlns:a16="http://schemas.microsoft.com/office/drawing/2014/main" val="2474450580"/>
                  </a:ext>
                </a:extLst>
              </a:tr>
              <a:tr h="48537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Security Assurance Specification for Service Communication Proxy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Anja Jerichow 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(Nokia)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SCAS_5G_SECOP 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0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70%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Mar 21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SP-200148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TS 33.522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CRs to TR 33.926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77" marB="17777"/>
                </a:tc>
                <a:extLst>
                  <a:ext uri="{0D108BD9-81ED-4DB2-BD59-A6C34878D82A}">
                    <a16:rowId xmlns:a16="http://schemas.microsoft.com/office/drawing/2014/main" val="2191189811"/>
                  </a:ext>
                </a:extLst>
              </a:tr>
              <a:tr h="48537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security aspects of Unmanned Aerial Systems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Adrian Escott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(Qualcomm)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FS_UAS_SEC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65%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90%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Mar 21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SP-200352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33.854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77" marB="17777"/>
                </a:tc>
                <a:extLst>
                  <a:ext uri="{0D108BD9-81ED-4DB2-BD59-A6C34878D82A}">
                    <a16:rowId xmlns:a16="http://schemas.microsoft.com/office/drawing/2014/main" val="957786280"/>
                  </a:ext>
                </a:extLst>
              </a:tr>
              <a:tr h="48537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Security Aspects of Enhancement of Support for Edge Computing in 5GC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Bo Zhang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(Huawei)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FS_eEDGE_SEC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60%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75%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Mar 21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SP-200347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33.839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77" marB="17777"/>
                </a:tc>
                <a:extLst>
                  <a:ext uri="{0D108BD9-81ED-4DB2-BD59-A6C34878D82A}">
                    <a16:rowId xmlns:a16="http://schemas.microsoft.com/office/drawing/2014/main" val="1156083702"/>
                  </a:ext>
                </a:extLst>
              </a:tr>
              <a:tr h="48537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Security Aspects of Enhancement for Proximity Based Services in 5GS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Wei Zhou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(CATT)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FS_5G_ProSe_Sec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65%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75%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Jun 21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SP-200350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33.847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77" marB="17777"/>
                </a:tc>
                <a:extLst>
                  <a:ext uri="{0D108BD9-81ED-4DB2-BD59-A6C34878D82A}">
                    <a16:rowId xmlns:a16="http://schemas.microsoft.com/office/drawing/2014/main" val="12676769"/>
                  </a:ext>
                </a:extLst>
              </a:tr>
              <a:tr h="48537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security for enhanced support of Industrial IoT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Anja Jerichow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(Nokia)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FS_IIoT_SEC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90%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Jun 21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SP-201015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33.851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77" marB="17777"/>
                </a:tc>
                <a:extLst>
                  <a:ext uri="{0D108BD9-81ED-4DB2-BD59-A6C34878D82A}">
                    <a16:rowId xmlns:a16="http://schemas.microsoft.com/office/drawing/2014/main" val="2647091596"/>
                  </a:ext>
                </a:extLst>
              </a:tr>
              <a:tr h="48537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Adapting BEST for use in 5G networks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Iko Keesmaat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(KPN)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BEST_5G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40%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70%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Jun 21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SP-201135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CRs to tS 33.163</a:t>
                      </a:r>
                    </a:p>
                  </a:txBody>
                  <a:tcPr marL="17780" marR="17780" marT="17777" marB="17777"/>
                </a:tc>
                <a:tc>
                  <a:txBody>
                    <a:bodyPr/>
                    <a:lstStyle/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77" marB="17777"/>
                </a:tc>
                <a:extLst>
                  <a:ext uri="{0D108BD9-81ED-4DB2-BD59-A6C34878D82A}">
                    <a16:rowId xmlns:a16="http://schemas.microsoft.com/office/drawing/2014/main" val="1414653039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F8C44D13-6235-402C-96D1-8582DCCDE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/>
              <a:t>Summary</a:t>
            </a:r>
          </a:p>
        </p:txBody>
      </p:sp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DBB3A73D-76BE-46BF-8CCE-E26E79943C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5559386"/>
              </p:ext>
            </p:extLst>
          </p:nvPr>
        </p:nvGraphicFramePr>
        <p:xfrm>
          <a:off x="446949" y="1828799"/>
          <a:ext cx="10906850" cy="3961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8771">
                  <a:extLst>
                    <a:ext uri="{9D8B030D-6E8A-4147-A177-3AD203B41FA5}">
                      <a16:colId xmlns:a16="http://schemas.microsoft.com/office/drawing/2014/main" val="1671951344"/>
                    </a:ext>
                  </a:extLst>
                </a:gridCol>
                <a:gridCol w="1251525">
                  <a:extLst>
                    <a:ext uri="{9D8B030D-6E8A-4147-A177-3AD203B41FA5}">
                      <a16:colId xmlns:a16="http://schemas.microsoft.com/office/drawing/2014/main" val="2472883386"/>
                    </a:ext>
                  </a:extLst>
                </a:gridCol>
                <a:gridCol w="992421">
                  <a:extLst>
                    <a:ext uri="{9D8B030D-6E8A-4147-A177-3AD203B41FA5}">
                      <a16:colId xmlns:a16="http://schemas.microsoft.com/office/drawing/2014/main" val="1642402025"/>
                    </a:ext>
                  </a:extLst>
                </a:gridCol>
                <a:gridCol w="904422">
                  <a:extLst>
                    <a:ext uri="{9D8B030D-6E8A-4147-A177-3AD203B41FA5}">
                      <a16:colId xmlns:a16="http://schemas.microsoft.com/office/drawing/2014/main" val="716484714"/>
                    </a:ext>
                  </a:extLst>
                </a:gridCol>
                <a:gridCol w="928867">
                  <a:extLst>
                    <a:ext uri="{9D8B030D-6E8A-4147-A177-3AD203B41FA5}">
                      <a16:colId xmlns:a16="http://schemas.microsoft.com/office/drawing/2014/main" val="1341460600"/>
                    </a:ext>
                  </a:extLst>
                </a:gridCol>
                <a:gridCol w="894645">
                  <a:extLst>
                    <a:ext uri="{9D8B030D-6E8A-4147-A177-3AD203B41FA5}">
                      <a16:colId xmlns:a16="http://schemas.microsoft.com/office/drawing/2014/main" val="3435354498"/>
                    </a:ext>
                  </a:extLst>
                </a:gridCol>
                <a:gridCol w="814144">
                  <a:extLst>
                    <a:ext uri="{9D8B030D-6E8A-4147-A177-3AD203B41FA5}">
                      <a16:colId xmlns:a16="http://schemas.microsoft.com/office/drawing/2014/main" val="1010587454"/>
                    </a:ext>
                  </a:extLst>
                </a:gridCol>
                <a:gridCol w="1090685">
                  <a:extLst>
                    <a:ext uri="{9D8B030D-6E8A-4147-A177-3AD203B41FA5}">
                      <a16:colId xmlns:a16="http://schemas.microsoft.com/office/drawing/2014/main" val="2513750454"/>
                    </a:ext>
                  </a:extLst>
                </a:gridCol>
                <a:gridCol w="1615851">
                  <a:extLst>
                    <a:ext uri="{9D8B030D-6E8A-4147-A177-3AD203B41FA5}">
                      <a16:colId xmlns:a16="http://schemas.microsoft.com/office/drawing/2014/main" val="3263316054"/>
                    </a:ext>
                  </a:extLst>
                </a:gridCol>
                <a:gridCol w="565519">
                  <a:extLst>
                    <a:ext uri="{9D8B030D-6E8A-4147-A177-3AD203B41FA5}">
                      <a16:colId xmlns:a16="http://schemas.microsoft.com/office/drawing/2014/main" val="593387059"/>
                    </a:ext>
                  </a:extLst>
                </a:gridCol>
              </a:tblGrid>
              <a:tr h="426308"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WI Title</a:t>
                      </a:r>
                    </a:p>
                  </a:txBody>
                  <a:tcPr marT="45695" marB="456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SA3 rapporteur</a:t>
                      </a:r>
                    </a:p>
                  </a:txBody>
                  <a:tcPr marT="45695" marB="456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WI code</a:t>
                      </a:r>
                    </a:p>
                  </a:txBody>
                  <a:tcPr marT="45695" marB="456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Current % completion</a:t>
                      </a:r>
                    </a:p>
                  </a:txBody>
                  <a:tcPr marT="45695" marB="456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New % completion</a:t>
                      </a:r>
                    </a:p>
                  </a:txBody>
                  <a:tcPr marT="45695" marB="456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Current target</a:t>
                      </a:r>
                    </a:p>
                  </a:txBody>
                  <a:tcPr marT="45695" marB="456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New target</a:t>
                      </a:r>
                    </a:p>
                  </a:txBody>
                  <a:tcPr marT="45695" marB="456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Current WID</a:t>
                      </a:r>
                    </a:p>
                  </a:txBody>
                  <a:tcPr marT="45695" marB="456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TR/TS</a:t>
                      </a:r>
                    </a:p>
                  </a:txBody>
                  <a:tcPr marT="45695" marB="4569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Rel</a:t>
                      </a:r>
                    </a:p>
                  </a:txBody>
                  <a:tcPr marT="45695" marB="45695"/>
                </a:tc>
                <a:extLst>
                  <a:ext uri="{0D108BD9-81ED-4DB2-BD59-A6C34878D82A}">
                    <a16:rowId xmlns:a16="http://schemas.microsoft.com/office/drawing/2014/main" val="1379591223"/>
                  </a:ext>
                </a:extLst>
              </a:tr>
              <a:tr h="426301">
                <a:tc>
                  <a:txBody>
                    <a:bodyPr/>
                    <a:lstStyle/>
                    <a:p>
                      <a:pPr marL="0" indent="-34988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Security Assurance Specification for IMS </a:t>
                      </a:r>
                      <a:endParaRPr lang="sv-SE" sz="1000" b="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Bo Zhang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(Huawei)</a:t>
                      </a:r>
                    </a:p>
                  </a:txBody>
                  <a:tcPr marL="17780" marR="17780" marT="17771" marB="1777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SCAS_IMS</a:t>
                      </a:r>
                    </a:p>
                  </a:txBody>
                  <a:tcPr marL="17780" marR="17780" marT="17771" marB="1777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80%</a:t>
                      </a:r>
                    </a:p>
                  </a:txBody>
                  <a:tcPr marL="17780" marR="17780" marT="17771" marB="177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90%</a:t>
                      </a:r>
                    </a:p>
                  </a:txBody>
                  <a:tcPr marL="17780" marR="17780" marT="17771" marB="1777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Mar 21</a:t>
                      </a:r>
                    </a:p>
                  </a:txBody>
                  <a:tcPr marL="17780" marR="17780" marT="17771" marB="177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Jun 21</a:t>
                      </a:r>
                    </a:p>
                  </a:txBody>
                  <a:tcPr marL="17780" marR="17780" marT="17771" marB="1777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SP-191128</a:t>
                      </a:r>
                    </a:p>
                  </a:txBody>
                  <a:tcPr marL="17780" marR="17780" marT="17771" marB="1777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TS </a:t>
                      </a: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33.226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CRs to TR 33.926</a:t>
                      </a:r>
                    </a:p>
                  </a:txBody>
                  <a:tcPr marL="17780" marR="17780" marT="17771" marB="1777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71" marB="17771"/>
                </a:tc>
                <a:extLst>
                  <a:ext uri="{0D108BD9-81ED-4DB2-BD59-A6C34878D82A}">
                    <a16:rowId xmlns:a16="http://schemas.microsoft.com/office/drawing/2014/main" val="226258930"/>
                  </a:ext>
                </a:extLst>
              </a:tr>
              <a:tr h="492324">
                <a:tc>
                  <a:txBody>
                    <a:bodyPr/>
                    <a:lstStyle/>
                    <a:p>
                      <a:pPr marL="0" indent="-34988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Study on 5G security enhancements against false base stations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Ivy Guo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(Apple)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FS_5GFBS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87%</a:t>
                      </a:r>
                      <a:endParaRPr lang="sv-SE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000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Jun 21</a:t>
                      </a:r>
                      <a:endParaRPr lang="sv-SE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000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SP-180690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33.809</a:t>
                      </a:r>
                      <a:endParaRPr lang="sv-SE" sz="1000" b="1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446884"/>
                  </a:ext>
                </a:extLst>
              </a:tr>
              <a:tr h="492324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SECAM and SCAS for 3GPP virtualized network products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Minpeng Qi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(China Mobile)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  <a:p>
                      <a:pPr marL="0" algn="ctr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sv-SE" sz="100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FS_VNP_SECAM_SCAS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75%</a:t>
                      </a:r>
                      <a:endParaRPr lang="sv-SE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90%</a:t>
                      </a:r>
                    </a:p>
                  </a:txBody>
                  <a:tcPr marL="17780" marR="17780" marT="17771" marB="1777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Jun 21</a:t>
                      </a:r>
                      <a:endParaRPr lang="sv-SE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71" marB="1777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SP-180696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33.818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17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911825"/>
                  </a:ext>
                </a:extLst>
              </a:tr>
              <a:tr h="492324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Security aspects of Enhanced Network Slicing</a:t>
                      </a:r>
                      <a:endParaRPr lang="sv-SE" sz="1000" b="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Suresh Nair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(Nokia)</a:t>
                      </a:r>
                      <a:endParaRPr lang="sv-SE" sz="1000" b="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eNS_SEC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97%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Jun 20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Jun 21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SP-190712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CRs to TS 33.501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867803"/>
                  </a:ext>
                </a:extLst>
              </a:tr>
              <a:tr h="492324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Security Assurance Specification for Non-3GPP InterWorking Function (N3IWF)</a:t>
                      </a:r>
                      <a:endParaRPr lang="sv-SE" sz="1000" b="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Feng Gao 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(China Unicom)</a:t>
                      </a:r>
                    </a:p>
                  </a:txBody>
                  <a:tcPr marL="17780" marR="17780" marT="17771" marB="1777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SCAS_5G_N3IWF </a:t>
                      </a: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000" b="0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Mar 21</a:t>
                      </a: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SP-200146</a:t>
                      </a: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TS </a:t>
                      </a: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33.520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CRs to TR 33.926</a:t>
                      </a: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29366"/>
                  </a:ext>
                </a:extLst>
              </a:tr>
              <a:tr h="492324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Security Aspects of Enhancements for 5G Multicast-Broadcast Services</a:t>
                      </a:r>
                      <a:endParaRPr lang="sv-SE" sz="1000" b="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Longhua Guo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(Huawei)</a:t>
                      </a:r>
                    </a:p>
                  </a:txBody>
                  <a:tcPr marL="17780" marR="17780" marT="17771" marB="1777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FS_5MBS_SEC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60%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75%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Mar 21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SP-200351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33.850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82876"/>
                  </a:ext>
                </a:extLst>
              </a:tr>
              <a:tr h="492324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security aspects of enablers for Network Automation (</a:t>
                      </a:r>
                      <a:r>
                        <a:rPr lang="en-US" sz="1000" b="0" dirty="0" err="1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eNA</a:t>
                      </a: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) for the 5G system (5GS) Phase 2</a:t>
                      </a:r>
                      <a:endParaRPr lang="sv-SE" sz="1000" b="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Xiaoting Huang 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(China Mobile)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71" marB="1777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FS_eNA_SEC</a:t>
                      </a: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40%</a:t>
                      </a: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Jun 21</a:t>
                      </a: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SP-200722</a:t>
                      </a: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33.866</a:t>
                      </a: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001278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A599B1C6-3093-4806-90EE-135C51E57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/>
              <a:t>Summary</a:t>
            </a:r>
          </a:p>
        </p:txBody>
      </p:sp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DBB3A73D-76BE-46BF-8CCE-E26E79943C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660348"/>
              </p:ext>
            </p:extLst>
          </p:nvPr>
        </p:nvGraphicFramePr>
        <p:xfrm>
          <a:off x="401844" y="1837001"/>
          <a:ext cx="10951958" cy="4297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417">
                  <a:extLst>
                    <a:ext uri="{9D8B030D-6E8A-4147-A177-3AD203B41FA5}">
                      <a16:colId xmlns:a16="http://schemas.microsoft.com/office/drawing/2014/main" val="1671951344"/>
                    </a:ext>
                  </a:extLst>
                </a:gridCol>
                <a:gridCol w="1256700">
                  <a:extLst>
                    <a:ext uri="{9D8B030D-6E8A-4147-A177-3AD203B41FA5}">
                      <a16:colId xmlns:a16="http://schemas.microsoft.com/office/drawing/2014/main" val="2472883386"/>
                    </a:ext>
                  </a:extLst>
                </a:gridCol>
                <a:gridCol w="996525">
                  <a:extLst>
                    <a:ext uri="{9D8B030D-6E8A-4147-A177-3AD203B41FA5}">
                      <a16:colId xmlns:a16="http://schemas.microsoft.com/office/drawing/2014/main" val="1642402025"/>
                    </a:ext>
                  </a:extLst>
                </a:gridCol>
                <a:gridCol w="908163">
                  <a:extLst>
                    <a:ext uri="{9D8B030D-6E8A-4147-A177-3AD203B41FA5}">
                      <a16:colId xmlns:a16="http://schemas.microsoft.com/office/drawing/2014/main" val="716484714"/>
                    </a:ext>
                  </a:extLst>
                </a:gridCol>
                <a:gridCol w="932709">
                  <a:extLst>
                    <a:ext uri="{9D8B030D-6E8A-4147-A177-3AD203B41FA5}">
                      <a16:colId xmlns:a16="http://schemas.microsoft.com/office/drawing/2014/main" val="1341460600"/>
                    </a:ext>
                  </a:extLst>
                </a:gridCol>
                <a:gridCol w="898345">
                  <a:extLst>
                    <a:ext uri="{9D8B030D-6E8A-4147-A177-3AD203B41FA5}">
                      <a16:colId xmlns:a16="http://schemas.microsoft.com/office/drawing/2014/main" val="3435354498"/>
                    </a:ext>
                  </a:extLst>
                </a:gridCol>
                <a:gridCol w="817511">
                  <a:extLst>
                    <a:ext uri="{9D8B030D-6E8A-4147-A177-3AD203B41FA5}">
                      <a16:colId xmlns:a16="http://schemas.microsoft.com/office/drawing/2014/main" val="1010587454"/>
                    </a:ext>
                  </a:extLst>
                </a:gridCol>
                <a:gridCol w="1095196">
                  <a:extLst>
                    <a:ext uri="{9D8B030D-6E8A-4147-A177-3AD203B41FA5}">
                      <a16:colId xmlns:a16="http://schemas.microsoft.com/office/drawing/2014/main" val="2513750454"/>
                    </a:ext>
                  </a:extLst>
                </a:gridCol>
                <a:gridCol w="1680675">
                  <a:extLst>
                    <a:ext uri="{9D8B030D-6E8A-4147-A177-3AD203B41FA5}">
                      <a16:colId xmlns:a16="http://schemas.microsoft.com/office/drawing/2014/main" val="3263316054"/>
                    </a:ext>
                  </a:extLst>
                </a:gridCol>
                <a:gridCol w="509717">
                  <a:extLst>
                    <a:ext uri="{9D8B030D-6E8A-4147-A177-3AD203B41FA5}">
                      <a16:colId xmlns:a16="http://schemas.microsoft.com/office/drawing/2014/main" val="593387059"/>
                    </a:ext>
                  </a:extLst>
                </a:gridCol>
              </a:tblGrid>
              <a:tr h="425322"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WI Title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SA3 rapporteur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WI code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Current % completion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New % completion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Current target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New target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Current WID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TR/TS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Rel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379591223"/>
                  </a:ext>
                </a:extLst>
              </a:tr>
              <a:tr h="369625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User Plane Integrity Protection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Tim Evans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(Vodafone)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FS_UP_IP_Sec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99%</a:t>
                      </a:r>
                      <a:endParaRPr lang="sv-SE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Mar 21  </a:t>
                      </a:r>
                      <a:endParaRPr lang="sv-SE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000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SP-181035</a:t>
                      </a:r>
                      <a:endParaRPr lang="sv-SE" sz="1000" b="1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33.853</a:t>
                      </a:r>
                      <a:endParaRPr lang="sv-SE" sz="1000" b="1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17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696696"/>
                  </a:ext>
                </a:extLst>
              </a:tr>
              <a:tr h="369625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Security Impacts of Virtualisation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Alex Leadbeater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(BT)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FS_SIV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50%</a:t>
                      </a:r>
                      <a:endParaRPr lang="sv-SE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55%</a:t>
                      </a:r>
                      <a:endParaRPr lang="sv-SE" sz="1000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sv-SE" sz="1000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Jun 21  </a:t>
                      </a:r>
                      <a:endParaRPr lang="sv-SE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SP‑181236</a:t>
                      </a:r>
                      <a:endParaRPr lang="sv-SE" sz="1000" b="1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000" b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33.848</a:t>
                      </a:r>
                      <a:endParaRPr lang="sv-SE" sz="1000" b="1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17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15320"/>
                  </a:ext>
                </a:extLst>
              </a:tr>
              <a:tr h="369625">
                <a:tc>
                  <a:txBody>
                    <a:bodyPr/>
                    <a:lstStyle/>
                    <a:p>
                      <a:pPr marL="0" indent="-349885" algn="l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authentication enhancements in 5GS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Vlasios Tsiatsis</a:t>
                      </a:r>
                    </a:p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(Ericsson)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FS_AUTH_ENH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80%</a:t>
                      </a:r>
                      <a:endParaRPr lang="sv-SE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85%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Mar 21  </a:t>
                      </a:r>
                      <a:endParaRPr lang="sv-SE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SP-190713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33.846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17</a:t>
                      </a:r>
                      <a:endParaRPr lang="sv-SE" sz="1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922684"/>
                  </a:ext>
                </a:extLst>
              </a:tr>
              <a:tr h="491146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Security for NR Integrated Access and Backhaul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Rajavelsamy Rajadurai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(Samsung)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FS_NR_IAB_Sec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75%</a:t>
                      </a:r>
                      <a:endParaRPr lang="sv-SE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78%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Jun 21  </a:t>
                      </a:r>
                      <a:endParaRPr lang="sv-SE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SP-201016</a:t>
                      </a:r>
                      <a:endParaRPr lang="sv-SE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33.824</a:t>
                      </a: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17</a:t>
                      </a:r>
                      <a:endParaRPr lang="sv-SE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2026368276"/>
                  </a:ext>
                </a:extLst>
              </a:tr>
              <a:tr h="491146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integrating GBA to 5GC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Vlasios Tsiatsis 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(Ericsson)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GBA_5G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55%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55%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Mar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SP-190714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CRs to TS 33.220 TS 33.222 TS 33.223 TS 33.501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3644472477"/>
                  </a:ext>
                </a:extLst>
              </a:tr>
              <a:tr h="491146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Security Assurance Specification Enhancements for 5G</a:t>
                      </a:r>
                      <a:endParaRPr lang="sv-SE" sz="1000" b="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Rong Wu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(Huawei)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eSCAS_5G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65%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65%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Mar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SP-200149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CRs to TR 33.926, TS 33.117, TS 33.511, TS 33.512, TS 33.513, TS 33.514, TS 33.515, TS 33.516, TS 33.517, TS 33.518, TS 33.519</a:t>
                      </a:r>
                      <a:endParaRPr lang="sv-SE" sz="1000" b="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261536105"/>
                  </a:ext>
                </a:extLst>
              </a:tr>
              <a:tr h="491146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enhanced security support for Non-Public Networks</a:t>
                      </a:r>
                      <a:endParaRPr lang="sv-SE" sz="1000" b="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Christine Jost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(Ericsson)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FS_eNPN_SEC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65%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75%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Mar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SP-200620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33.857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2572708606"/>
                  </a:ext>
                </a:extLst>
              </a:tr>
              <a:tr h="491146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User Consent for 3GPP services</a:t>
                      </a:r>
                      <a:endParaRPr lang="sv-SE" sz="1000" b="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Rong Wu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(Huawei)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FS_UC3S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40%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Mar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b="0" dirty="0"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SP-200885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33.867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55265181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A599B1C6-3093-4806-90EE-135C51E57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/>
              <a:t>Summary</a:t>
            </a:r>
          </a:p>
        </p:txBody>
      </p:sp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DBB3A73D-76BE-46BF-8CCE-E26E79943C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105520"/>
              </p:ext>
            </p:extLst>
          </p:nvPr>
        </p:nvGraphicFramePr>
        <p:xfrm>
          <a:off x="0" y="1746348"/>
          <a:ext cx="10951958" cy="4572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417">
                  <a:extLst>
                    <a:ext uri="{9D8B030D-6E8A-4147-A177-3AD203B41FA5}">
                      <a16:colId xmlns:a16="http://schemas.microsoft.com/office/drawing/2014/main" val="1671951344"/>
                    </a:ext>
                  </a:extLst>
                </a:gridCol>
                <a:gridCol w="1256700">
                  <a:extLst>
                    <a:ext uri="{9D8B030D-6E8A-4147-A177-3AD203B41FA5}">
                      <a16:colId xmlns:a16="http://schemas.microsoft.com/office/drawing/2014/main" val="2472883386"/>
                    </a:ext>
                  </a:extLst>
                </a:gridCol>
                <a:gridCol w="996525">
                  <a:extLst>
                    <a:ext uri="{9D8B030D-6E8A-4147-A177-3AD203B41FA5}">
                      <a16:colId xmlns:a16="http://schemas.microsoft.com/office/drawing/2014/main" val="1642402025"/>
                    </a:ext>
                  </a:extLst>
                </a:gridCol>
                <a:gridCol w="908163">
                  <a:extLst>
                    <a:ext uri="{9D8B030D-6E8A-4147-A177-3AD203B41FA5}">
                      <a16:colId xmlns:a16="http://schemas.microsoft.com/office/drawing/2014/main" val="716484714"/>
                    </a:ext>
                  </a:extLst>
                </a:gridCol>
                <a:gridCol w="932709">
                  <a:extLst>
                    <a:ext uri="{9D8B030D-6E8A-4147-A177-3AD203B41FA5}">
                      <a16:colId xmlns:a16="http://schemas.microsoft.com/office/drawing/2014/main" val="1341460600"/>
                    </a:ext>
                  </a:extLst>
                </a:gridCol>
                <a:gridCol w="898345">
                  <a:extLst>
                    <a:ext uri="{9D8B030D-6E8A-4147-A177-3AD203B41FA5}">
                      <a16:colId xmlns:a16="http://schemas.microsoft.com/office/drawing/2014/main" val="3435354498"/>
                    </a:ext>
                  </a:extLst>
                </a:gridCol>
                <a:gridCol w="817511">
                  <a:extLst>
                    <a:ext uri="{9D8B030D-6E8A-4147-A177-3AD203B41FA5}">
                      <a16:colId xmlns:a16="http://schemas.microsoft.com/office/drawing/2014/main" val="1010587454"/>
                    </a:ext>
                  </a:extLst>
                </a:gridCol>
                <a:gridCol w="1095196">
                  <a:extLst>
                    <a:ext uri="{9D8B030D-6E8A-4147-A177-3AD203B41FA5}">
                      <a16:colId xmlns:a16="http://schemas.microsoft.com/office/drawing/2014/main" val="2513750454"/>
                    </a:ext>
                  </a:extLst>
                </a:gridCol>
                <a:gridCol w="1680675">
                  <a:extLst>
                    <a:ext uri="{9D8B030D-6E8A-4147-A177-3AD203B41FA5}">
                      <a16:colId xmlns:a16="http://schemas.microsoft.com/office/drawing/2014/main" val="3263316054"/>
                    </a:ext>
                  </a:extLst>
                </a:gridCol>
                <a:gridCol w="509717">
                  <a:extLst>
                    <a:ext uri="{9D8B030D-6E8A-4147-A177-3AD203B41FA5}">
                      <a16:colId xmlns:a16="http://schemas.microsoft.com/office/drawing/2014/main" val="593387059"/>
                    </a:ext>
                  </a:extLst>
                </a:gridCol>
              </a:tblGrid>
              <a:tr h="425322"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WI Title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SA3 rapporteur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WI code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Current % completion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New % completion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Current target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New target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Current WID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TR/TS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Rel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379591223"/>
                  </a:ext>
                </a:extLst>
              </a:tr>
              <a:tr h="369625">
                <a:tc>
                  <a:txBody>
                    <a:bodyPr/>
                    <a:lstStyle/>
                    <a:p>
                      <a:pPr marL="0" indent="-349885" algn="l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storage and transport of 5GC security parameters for ARPF authentication</a:t>
                      </a:r>
                      <a:endParaRPr lang="sv-SE" sz="1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Tim Evans </a:t>
                      </a:r>
                    </a:p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(Vodafone)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FS_5GC_SEC_ARPF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98%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Mar 21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SP-190708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33.845</a:t>
                      </a: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dirty="0">
                          <a:latin typeface="+mn-lt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17</a:t>
                      </a:r>
                      <a:endParaRPr lang="sv-SE" sz="1000" b="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922684"/>
                  </a:ext>
                </a:extLst>
              </a:tr>
              <a:tr h="491146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Authentication and key management for applications based on 3GPP credential in 5G</a:t>
                      </a:r>
                      <a:endParaRPr lang="sv-SE" sz="1000" b="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Xiaoting Huang 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(China Mobile)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AKMA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98%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98%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Jun 20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SP-190711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TS 33.535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17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3644472477"/>
                  </a:ext>
                </a:extLst>
              </a:tr>
              <a:tr h="545299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Security Assurance Specification for Inter PLMN UP Security</a:t>
                      </a:r>
                      <a:endParaRPr lang="sv-SE" sz="1000" b="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Jin Peng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(ZTE)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SCAS_5G_IPUPS</a:t>
                      </a:r>
                    </a:p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sv-SE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70%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90%</a:t>
                      </a:r>
                    </a:p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sv-SE" sz="10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Jun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SP-200348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CRs to TR 33.926 TS 33.513</a:t>
                      </a:r>
                      <a:endParaRPr lang="sv-SE" sz="1000" b="0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2626909273"/>
                  </a:ext>
                </a:extLst>
              </a:tr>
              <a:tr h="491146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Mission critical security enhancements phase 2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Tim Woodward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(Motorola Solutions)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MCXSec2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25%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80%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Jun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SP-200718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CRs to TS 33.180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864867555"/>
                  </a:ext>
                </a:extLst>
              </a:tr>
              <a:tr h="491146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security aspects of the MSGin5G Service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Xiaoting Huang 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(China Mobile)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FS_SEC_5GMSG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40%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45%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Jun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SP-200878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33.862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4184037021"/>
                  </a:ext>
                </a:extLst>
              </a:tr>
              <a:tr h="491146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the security of AMF re-allocation 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Vlasios Tsiatsis 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(Ericsson)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FS_AMFREAL_SEC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70%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Mar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SP-200721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33.864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2012057971"/>
                  </a:ext>
                </a:extLst>
              </a:tr>
              <a:tr h="491146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the security of the system enablers for devices having multiple Universal Subscriber Identity Modules (USIM)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Abhijeet Kolekar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(Intel Corporation)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FS_MUSIM_SEC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35%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96%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Mar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SP-201018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33.873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1770947489"/>
                  </a:ext>
                </a:extLst>
              </a:tr>
              <a:tr h="491146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non-seamless WLAN Offload in 5GS using 3GPP credentials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Mavureddi Dhanasekaran, Ranganathan (Nokia)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FS_NSWO_5G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25%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SP-210262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33.881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1676280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936233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A599B1C6-3093-4806-90EE-135C51E57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/>
              <a:t>Summary</a:t>
            </a:r>
          </a:p>
        </p:txBody>
      </p:sp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DBB3A73D-76BE-46BF-8CCE-E26E79943C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5798577"/>
              </p:ext>
            </p:extLst>
          </p:nvPr>
        </p:nvGraphicFramePr>
        <p:xfrm>
          <a:off x="401844" y="1837001"/>
          <a:ext cx="10951958" cy="2988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417">
                  <a:extLst>
                    <a:ext uri="{9D8B030D-6E8A-4147-A177-3AD203B41FA5}">
                      <a16:colId xmlns:a16="http://schemas.microsoft.com/office/drawing/2014/main" val="1671951344"/>
                    </a:ext>
                  </a:extLst>
                </a:gridCol>
                <a:gridCol w="1256700">
                  <a:extLst>
                    <a:ext uri="{9D8B030D-6E8A-4147-A177-3AD203B41FA5}">
                      <a16:colId xmlns:a16="http://schemas.microsoft.com/office/drawing/2014/main" val="2472883386"/>
                    </a:ext>
                  </a:extLst>
                </a:gridCol>
                <a:gridCol w="996525">
                  <a:extLst>
                    <a:ext uri="{9D8B030D-6E8A-4147-A177-3AD203B41FA5}">
                      <a16:colId xmlns:a16="http://schemas.microsoft.com/office/drawing/2014/main" val="1642402025"/>
                    </a:ext>
                  </a:extLst>
                </a:gridCol>
                <a:gridCol w="908163">
                  <a:extLst>
                    <a:ext uri="{9D8B030D-6E8A-4147-A177-3AD203B41FA5}">
                      <a16:colId xmlns:a16="http://schemas.microsoft.com/office/drawing/2014/main" val="716484714"/>
                    </a:ext>
                  </a:extLst>
                </a:gridCol>
                <a:gridCol w="932709">
                  <a:extLst>
                    <a:ext uri="{9D8B030D-6E8A-4147-A177-3AD203B41FA5}">
                      <a16:colId xmlns:a16="http://schemas.microsoft.com/office/drawing/2014/main" val="1341460600"/>
                    </a:ext>
                  </a:extLst>
                </a:gridCol>
                <a:gridCol w="898345">
                  <a:extLst>
                    <a:ext uri="{9D8B030D-6E8A-4147-A177-3AD203B41FA5}">
                      <a16:colId xmlns:a16="http://schemas.microsoft.com/office/drawing/2014/main" val="3435354498"/>
                    </a:ext>
                  </a:extLst>
                </a:gridCol>
                <a:gridCol w="817511">
                  <a:extLst>
                    <a:ext uri="{9D8B030D-6E8A-4147-A177-3AD203B41FA5}">
                      <a16:colId xmlns:a16="http://schemas.microsoft.com/office/drawing/2014/main" val="1010587454"/>
                    </a:ext>
                  </a:extLst>
                </a:gridCol>
                <a:gridCol w="1095196">
                  <a:extLst>
                    <a:ext uri="{9D8B030D-6E8A-4147-A177-3AD203B41FA5}">
                      <a16:colId xmlns:a16="http://schemas.microsoft.com/office/drawing/2014/main" val="2513750454"/>
                    </a:ext>
                  </a:extLst>
                </a:gridCol>
                <a:gridCol w="1680675">
                  <a:extLst>
                    <a:ext uri="{9D8B030D-6E8A-4147-A177-3AD203B41FA5}">
                      <a16:colId xmlns:a16="http://schemas.microsoft.com/office/drawing/2014/main" val="3263316054"/>
                    </a:ext>
                  </a:extLst>
                </a:gridCol>
                <a:gridCol w="509717">
                  <a:extLst>
                    <a:ext uri="{9D8B030D-6E8A-4147-A177-3AD203B41FA5}">
                      <a16:colId xmlns:a16="http://schemas.microsoft.com/office/drawing/2014/main" val="593387059"/>
                    </a:ext>
                  </a:extLst>
                </a:gridCol>
              </a:tblGrid>
              <a:tr h="425322"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WI Title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SA3 rapporteur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WI code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Current % completion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New % completion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Current target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New target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Current WID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TR/TS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Rel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379591223"/>
                  </a:ext>
                </a:extLst>
              </a:tr>
              <a:tr h="491146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Security Assurance Specification for Network Slice-Specific Authentication and Authorization Function 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lv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Rong Wu</a:t>
                      </a:r>
                    </a:p>
                    <a:p>
                      <a:pPr marL="0" lv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(Huawei)</a:t>
                      </a:r>
                    </a:p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SCAS_5G_NSSAAF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40%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45%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Jun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SP-200720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TS 33.326 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CRs to TR 33.926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2012057971"/>
                  </a:ext>
                </a:extLst>
              </a:tr>
              <a:tr h="491146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enhanced Security Aspects of the 5G Service Based Architecture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Anja Jerichow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(Nokia)</a:t>
                      </a:r>
                    </a:p>
                    <a:p>
                      <a:pPr marL="0" lv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sv-SE" sz="1000" b="1" dirty="0"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FS_eSBA_SEC 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45%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70%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SP-201129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33.875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2641468091"/>
                  </a:ext>
                </a:extLst>
              </a:tr>
              <a:tr h="491146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Study on enhanced security for network slicing Phase 2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Zander Lei 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(Huawei)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FS_eNS2_SEC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SP-210106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TR 33.874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1249485964"/>
                  </a:ext>
                </a:extLst>
              </a:tr>
              <a:tr h="440303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User Plane Integrity Protection for LTE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Tim Evans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(Vodafone)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UPIP_SEC_LTE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85%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Jun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SP-210105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CRs to TS 33.501, TS 33.401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1423458243"/>
                  </a:ext>
                </a:extLst>
              </a:tr>
              <a:tr h="491146">
                <a:tc>
                  <a:txBody>
                    <a:bodyPr/>
                    <a:lstStyle/>
                    <a:p>
                      <a:pPr marL="0" indent="-34988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Enhancements of 3GPP profiles for cryptographic algorithms and security protocols</a:t>
                      </a:r>
                      <a:endParaRPr lang="sv-SE" sz="1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Pinar Comak</a:t>
                      </a:r>
                    </a:p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(Ericsson)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eCryptPr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 defTabSz="914400" rtl="0" eaLnBrk="1" latinLnBrk="0" hangingPunct="1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35%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Dec 21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marR="0" lvl="0" indent="-349885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SP-210107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CRs to TS 33.141, TS 33.203, TS 33.210, TS 33.220, TS 33.222, TS 33.310, TS 33.328, TS 33.501</a:t>
                      </a:r>
                    </a:p>
                  </a:txBody>
                  <a:tcPr marL="17780" marR="17780" marT="17781" marB="17781"/>
                </a:tc>
                <a:tc>
                  <a:txBody>
                    <a:bodyPr/>
                    <a:lstStyle/>
                    <a:p>
                      <a:pPr marL="0" indent="-34988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7780" marR="17780" marT="17781" marB="17781"/>
                </a:tc>
                <a:extLst>
                  <a:ext uri="{0D108BD9-81ED-4DB2-BD59-A6C34878D82A}">
                    <a16:rowId xmlns:a16="http://schemas.microsoft.com/office/drawing/2014/main" val="2760253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144891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f8fe64598aa6a98ba2c48ba916b1a262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8d6530949a8052906682361df69ab2cb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A6CF3D-809C-4971-A966-5D3B5EF94E3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6DC8DFC-ED20-4E30-80E7-D4BA81D1F4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D98B35-FD84-40DD-8F09-C86EC0F06C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1324</Words>
  <Application>Microsoft Office PowerPoint</Application>
  <PresentationFormat>Widescreen</PresentationFormat>
  <Paragraphs>461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Summary</vt:lpstr>
      <vt:lpstr>Summary</vt:lpstr>
      <vt:lpstr>Summary</vt:lpstr>
      <vt:lpstr>Summary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2019-05-22T07:33:39Z</dcterms:created>
  <dcterms:modified xsi:type="dcterms:W3CDTF">2021-08-31T01:54:22Z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