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3" r:id="rId2"/>
    <p:sldId id="1128" r:id="rId3"/>
    <p:sldId id="791" r:id="rId4"/>
    <p:sldId id="1129" r:id="rId5"/>
    <p:sldId id="1127" r:id="rId6"/>
    <p:sldId id="1132" r:id="rId7"/>
    <p:sldId id="1131" r:id="rId8"/>
    <p:sldId id="789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33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88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05" autoAdjust="0"/>
    <p:restoredTop sz="94973" autoAdjust="0"/>
  </p:normalViewPr>
  <p:slideViewPr>
    <p:cSldViewPr snapToGrid="0">
      <p:cViewPr varScale="1">
        <p:scale>
          <a:sx n="101" d="100"/>
          <a:sy n="101" d="100"/>
        </p:scale>
        <p:origin x="387" y="63"/>
      </p:cViewPr>
      <p:guideLst>
        <p:guide orient="horz" pos="2133"/>
        <p:guide pos="288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088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10/22/2025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43089DC-F83A-406C-9953-2B0B9013973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E6F58B-365E-42B9-9FAC-DB197C78238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577B36-3C10-48BC-8EAC-E8A804770217}" type="datetimeFigureOut">
              <a:rPr lang="en-GB" smtClean="0"/>
              <a:t>22/10/2025</a:t>
            </a:fld>
            <a:endParaRPr lang="en-GB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D12B519B-ED5F-4424-9941-5B5CC579CA2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BA191444-6AD0-4304-8162-226125C7C6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742F78-83EB-4078-B06A-F05CB64264A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D47A23-0973-48CC-830F-6C1F8854B3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A6CD2C-A2A9-4D72-B0A8-7202530CD113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4352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3902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5620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>
                <a:effectLst/>
              </a:rPr>
              <a:t>S2-2</a:t>
            </a:r>
            <a:r>
              <a:rPr lang="en-US" altLang="zh-CN" sz="1400" b="1" dirty="0">
                <a:effectLst/>
              </a:rPr>
              <a:t>509628</a:t>
            </a:r>
            <a:endParaRPr lang="en-US" sz="1400" b="1" dirty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80866" y="225848"/>
            <a:ext cx="58102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#171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13 – 17 October 2025, Wuhan, China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>
                <a:effectLst/>
              </a:rPr>
              <a:t>S2-2</a:t>
            </a:r>
            <a:r>
              <a:rPr lang="en-US" sz="1400" b="1" dirty="0">
                <a:effectLst/>
              </a:rPr>
              <a:t>409351</a:t>
            </a:r>
            <a:endParaRPr lang="en-US" sz="1400" b="1" dirty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64</a:t>
            </a:r>
            <a:endParaRPr lang="de-DE" altLang="ko-KR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Maastricht, Netherlands, 19 - 23 August, 2024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  <a:endParaRPr lang="en-US" altLang="en-GB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90550" y="6439694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US" altLang="de-DE" sz="1300" dirty="0">
                <a:solidFill>
                  <a:schemeClr val="bg1"/>
                </a:solidFill>
                <a:latin typeface="+mn-lt"/>
              </a:rPr>
              <a:t>SA WG2 Meeting #171 Oct 13 – 17, 2025, Wuhan, China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6" r:id="rId6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10.zip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10.zip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7_Incheon_2025-03/Docs/SP-250413.zip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7_Incheon_2025-03/Docs/SP-250413.zip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/>
              <a:t>FS_AIML_CN_Ph2</a:t>
            </a:r>
            <a:br>
              <a:rPr lang="en-US" altLang="en-GB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fr-FR" altLang="zh-CN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fr-FR" altLang="zh-CN" sz="2000" dirty="0">
                <a:latin typeface="Arial" panose="020B0604020202020204" pitchFamily="34" charset="0"/>
              </a:rPr>
              <a:t>vivo (Rapporteur)</a:t>
            </a:r>
            <a:br>
              <a:rPr lang="en-US" altLang="en-US" sz="2000" dirty="0"/>
            </a:br>
            <a:r>
              <a:rPr lang="fr-FR" altLang="zh-CN" sz="2000" dirty="0">
                <a:latin typeface="Arial" panose="020B0604020202020204" pitchFamily="34" charset="0"/>
              </a:rPr>
              <a:t>Samsung (Rapporteur)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SA2#171 (1/2)</a:t>
            </a:r>
            <a:endParaRPr lang="en-US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328CBB80-BFC1-4D66-90D1-5E20C3E9583D}"/>
              </a:ext>
            </a:extLst>
          </p:cNvPr>
          <p:cNvSpPr txBox="1">
            <a:spLocks/>
          </p:cNvSpPr>
          <p:nvPr/>
        </p:nvSpPr>
        <p:spPr>
          <a:xfrm>
            <a:off x="224153" y="2185566"/>
            <a:ext cx="8695692" cy="347746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46 contributions were submitted, 13 contributions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KI#1: 5 solution updates, 1 terminology definition, (1 interim agreement is postponed)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KI#2: 5 solution updates, 2 interim agreement for UC#1 &amp; UC#2 respectively.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4.5 TU used and 0.5 TU left for the Study Phase.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specifications.</a:t>
            </a:r>
            <a:endParaRPr lang="en-US" altLang="zh-CN" sz="1400" kern="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Interim agreement update and conclusion.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zh-CN" sz="1400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AAAF40B0-604F-476E-B9E4-BC594624D2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7347234"/>
              </p:ext>
            </p:extLst>
          </p:nvPr>
        </p:nvGraphicFramePr>
        <p:xfrm>
          <a:off x="166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70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SP-250810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85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35058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755" y="204461"/>
            <a:ext cx="7247376" cy="813391"/>
          </a:xfrm>
        </p:spPr>
        <p:txBody>
          <a:bodyPr/>
          <a:lstStyle/>
          <a:p>
            <a:r>
              <a:rPr lang="en-US" altLang="zh-CN" sz="2800" b="1" dirty="0"/>
              <a:t>FS_AIML_CN_Ph2 status after SA2#171 </a:t>
            </a:r>
            <a:r>
              <a:rPr lang="en-US" altLang="de-DE" sz="2800" b="1" dirty="0"/>
              <a:t>(2/2)</a:t>
            </a:r>
            <a:endParaRPr lang="en-US" dirty="0"/>
          </a:p>
        </p:txBody>
      </p:sp>
      <p:graphicFrame>
        <p:nvGraphicFramePr>
          <p:cNvPr id="7" name="Table 1">
            <a:extLst>
              <a:ext uri="{FF2B5EF4-FFF2-40B4-BE49-F238E27FC236}">
                <a16:creationId xmlns:a16="http://schemas.microsoft.com/office/drawing/2014/main" id="{772CC206-870B-4DBF-A72F-12D5C3FBE3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7817734"/>
              </p:ext>
            </p:extLst>
          </p:nvPr>
        </p:nvGraphicFramePr>
        <p:xfrm>
          <a:off x="333667" y="1347650"/>
          <a:ext cx="8686046" cy="277228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96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26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62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79166">
                <a:tc>
                  <a:txBody>
                    <a:bodyPr/>
                    <a:lstStyle/>
                    <a:p>
                      <a:r>
                        <a:rPr lang="en-US" sz="13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Planned</a:t>
                      </a:r>
                      <a:r>
                        <a:rPr lang="en-US" sz="1300" b="1" baseline="0" dirty="0"/>
                        <a:t> </a:t>
                      </a:r>
                    </a:p>
                    <a:p>
                      <a:pPr algn="ctr"/>
                      <a:r>
                        <a:rPr lang="en-US" sz="1300" b="1" baseline="0" dirty="0"/>
                        <a:t>TU’s</a:t>
                      </a:r>
                      <a:endParaRPr lang="en-US" sz="13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SA2#168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Apr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TR 23.700-04 TR Skeleton, Arch Assumptions, scope, Initial KIs use case(s)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SA2#169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May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Final KI/use case updates + Solutions, Attempt to close new Key Issue and new UC.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SA2#170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Aug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to resolve ENs (with higher priority) and last chance for new solution(s)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4928587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Oct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to resolve ENs and interim agreement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 new solutions(s) unless very strong clarification/reason 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4840444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SA2#172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2025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3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Interim agreement update and conclusion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 new solutions(s)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 solution updates unless very strong clarification/reason 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5593003"/>
                  </a:ext>
                </a:extLst>
              </a:tr>
            </a:tbl>
          </a:graphicData>
        </a:graphic>
      </p:graphicFrame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EBF1ED6D-5DB8-4260-849A-FC9B67CDD92A}"/>
              </a:ext>
            </a:extLst>
          </p:cNvPr>
          <p:cNvSpPr txBox="1">
            <a:spLocks/>
          </p:cNvSpPr>
          <p:nvPr/>
        </p:nvSpPr>
        <p:spPr>
          <a:xfrm>
            <a:off x="333667" y="5026939"/>
            <a:ext cx="8749073" cy="86973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/>
              <a:t>Total 5 + </a:t>
            </a:r>
            <a:r>
              <a:rPr lang="en-US" altLang="zh-CN" sz="1800" kern="0" dirty="0"/>
              <a:t>5  TUs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5 TUs for Study Phase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2+3  TUs for Normative Work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755" y="204461"/>
            <a:ext cx="7247376" cy="813391"/>
          </a:xfrm>
        </p:spPr>
        <p:txBody>
          <a:bodyPr/>
          <a:lstStyle/>
          <a:p>
            <a:r>
              <a:rPr lang="en-US" altLang="zh-CN" sz="2800" b="1" dirty="0"/>
              <a:t>Substantial Issues</a:t>
            </a:r>
            <a:endParaRPr 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AA1D5501-D223-4D2F-919E-F9377EEAEC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3084765"/>
              </p:ext>
            </p:extLst>
          </p:nvPr>
        </p:nvGraphicFramePr>
        <p:xfrm>
          <a:off x="229734" y="1542529"/>
          <a:ext cx="8684532" cy="48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0157">
                  <a:extLst>
                    <a:ext uri="{9D8B030D-6E8A-4147-A177-3AD203B41FA5}">
                      <a16:colId xmlns:a16="http://schemas.microsoft.com/office/drawing/2014/main" val="230772352"/>
                    </a:ext>
                  </a:extLst>
                </a:gridCol>
                <a:gridCol w="2429164">
                  <a:extLst>
                    <a:ext uri="{9D8B030D-6E8A-4147-A177-3AD203B41FA5}">
                      <a16:colId xmlns:a16="http://schemas.microsoft.com/office/drawing/2014/main" val="545223781"/>
                    </a:ext>
                  </a:extLst>
                </a:gridCol>
                <a:gridCol w="1342428">
                  <a:extLst>
                    <a:ext uri="{9D8B030D-6E8A-4147-A177-3AD203B41FA5}">
                      <a16:colId xmlns:a16="http://schemas.microsoft.com/office/drawing/2014/main" val="2034555599"/>
                    </a:ext>
                  </a:extLst>
                </a:gridCol>
                <a:gridCol w="2800958">
                  <a:extLst>
                    <a:ext uri="{9D8B030D-6E8A-4147-A177-3AD203B41FA5}">
                      <a16:colId xmlns:a16="http://schemas.microsoft.com/office/drawing/2014/main" val="494371242"/>
                    </a:ext>
                  </a:extLst>
                </a:gridCol>
                <a:gridCol w="1251825">
                  <a:extLst>
                    <a:ext uri="{9D8B030D-6E8A-4147-A177-3AD203B41FA5}">
                      <a16:colId xmlns:a16="http://schemas.microsoft.com/office/drawing/2014/main" val="1105084195"/>
                    </a:ext>
                  </a:extLst>
                </a:gridCol>
              </a:tblGrid>
              <a:tr h="142029"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Issue 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Identified 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Resolution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Resolved 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4557702"/>
                  </a:ext>
                </a:extLst>
              </a:tr>
              <a:tr h="192732"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baseline="0" dirty="0"/>
                        <a:t>-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1055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161925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>
            <a:extLst>
              <a:ext uri="{FF2B5EF4-FFF2-40B4-BE49-F238E27FC236}">
                <a16:creationId xmlns:a16="http://schemas.microsoft.com/office/drawing/2014/main" id="{A44A5FDD-3275-428B-87A3-A6EBA598BB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13" name="Subtitle 3">
            <a:extLst>
              <a:ext uri="{FF2B5EF4-FFF2-40B4-BE49-F238E27FC236}">
                <a16:creationId xmlns:a16="http://schemas.microsoft.com/office/drawing/2014/main" id="{74602E9A-6EFB-48FB-8F37-CE3C9B0184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r>
              <a:rPr lang="en-US" dirty="0"/>
              <a:t>Status report after SA2#168/169/170</a:t>
            </a:r>
          </a:p>
        </p:txBody>
      </p:sp>
    </p:spTree>
    <p:extLst>
      <p:ext uri="{BB962C8B-B14F-4D97-AF65-F5344CB8AC3E}">
        <p14:creationId xmlns:p14="http://schemas.microsoft.com/office/powerpoint/2010/main" val="320860453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SA2#170 (1/2)</a:t>
            </a:r>
            <a:endParaRPr lang="en-US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328CBB80-BFC1-4D66-90D1-5E20C3E9583D}"/>
              </a:ext>
            </a:extLst>
          </p:cNvPr>
          <p:cNvSpPr txBox="1">
            <a:spLocks/>
          </p:cNvSpPr>
          <p:nvPr/>
        </p:nvSpPr>
        <p:spPr>
          <a:xfrm>
            <a:off x="224153" y="2185566"/>
            <a:ext cx="8695692" cy="347746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23.700-04 v.0.3.0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47 contributions were submitted, 25 contributions agreed. (including 1 LS out to RAN 2 for KI#1, 5 new solutions, 17 solution updates and 2 interim conclusions for KT#1 and KI#2).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KI#1: 1 LS out, 1 new solution, 13 solution updates, 1 interim conclusion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KI#2: 4 new solutions, 4 solution updates, 1 interim conclusion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 TU used and 1 TU left for the Study Phase.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specifications.</a:t>
            </a:r>
            <a:endParaRPr lang="en-US" altLang="zh-CN" sz="1400" kern="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Solution updates to resolve ENs and interim agreement update.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zh-CN" sz="1400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AAAF40B0-604F-476E-B9E4-BC594624D20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66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50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SP-250810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669101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SA2#169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24153" y="2185566"/>
            <a:ext cx="8695692" cy="319197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23.700-04 v.0.2.0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50 contributions were submitted, 31 contributions agreed, 1 contributions merged. (including 1 LS out for AI/ML UE sided data collection, TR skeleton, architecture assumptions, solutions for KT#1 and KI#2).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3 TU used and 2 TU left for the Study Phase.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specifications.</a:t>
            </a:r>
            <a:endParaRPr lang="en-US" altLang="zh-CN" sz="1400" kern="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Solution updates</a:t>
            </a:r>
            <a:endParaRPr lang="de-DE" altLang="zh-CN" sz="1400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E36E0802-5041-465D-8CFD-870672519E7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66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20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SP-250413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7345228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SA2#168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24153" y="2147466"/>
            <a:ext cx="8695692" cy="454041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23.700-04 v.0.1.0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66 contributions were submitted, 11 contributions agreed (including TR skeleton, scope, architecture assumptions, use cases for WT#2, key issues and solutions for WT#1).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 TU used and 4 TU left for the Study Phase.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2 Key Issues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Key Issue #1: Transfer of data over UP for UE data collection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Key Issue #2: AI/ML-assisted user plane traffic pattern and </a:t>
            </a:r>
            <a:r>
              <a:rPr lang="en-US" altLang="zh-CN" sz="1400" kern="0" dirty="0" err="1"/>
              <a:t>behaviour</a:t>
            </a:r>
            <a:r>
              <a:rPr lang="en-US" altLang="zh-CN" sz="1400" kern="0" dirty="0"/>
              <a:t> analysis to support efficient performance of User Plane</a:t>
            </a:r>
            <a:endParaRPr lang="en-US" altLang="de-DE" sz="1400" kern="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specifications.</a:t>
            </a:r>
            <a:endParaRPr lang="en-US" altLang="zh-CN" sz="1400" kern="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Focus of the Next Meeting (SA2#169)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Handle solutions for all Key Issues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New use case(s) for WT#2 will only be handled with very good justification </a:t>
            </a:r>
            <a:endParaRPr lang="de-DE" altLang="zh-CN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E36E0802-5041-465D-8CFD-870672519E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862025"/>
              </p:ext>
            </p:extLst>
          </p:nvPr>
        </p:nvGraphicFramePr>
        <p:xfrm>
          <a:off x="166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SP-250413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3195</TotalTime>
  <Words>1065</Words>
  <Application>Microsoft Office PowerPoint</Application>
  <PresentationFormat>全屏显示(4:3)</PresentationFormat>
  <Paragraphs>176</Paragraphs>
  <Slides>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맑은 고딕</vt:lpstr>
      <vt:lpstr>等线</vt:lpstr>
      <vt:lpstr>宋体</vt:lpstr>
      <vt:lpstr>Arial</vt:lpstr>
      <vt:lpstr>Calibri</vt:lpstr>
      <vt:lpstr>Times New Roman</vt:lpstr>
      <vt:lpstr>Office Theme</vt:lpstr>
      <vt:lpstr>FS_AIML_CN_Ph2 Status Report</vt:lpstr>
      <vt:lpstr>FS_AIML_CN_Ph2 status after SA2#171 (1/2)</vt:lpstr>
      <vt:lpstr>FS_AIML_CN_Ph2 status after SA2#171 (2/2)</vt:lpstr>
      <vt:lpstr>Substantial Issues</vt:lpstr>
      <vt:lpstr>Annex</vt:lpstr>
      <vt:lpstr>FS_AIML_CN_Ph2 status after SA2#170 (1/2)</vt:lpstr>
      <vt:lpstr>FS_AIML_CN_Ph2 status after SA2#169 (1/2)</vt:lpstr>
      <vt:lpstr>FS_AIML_CN_Ph2 status after SA2#168 (1/2)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FS_AIML_CN Status Report</dc:title>
  <dc:creator>程思涵</dc:creator>
  <cp:lastModifiedBy>xiaobo</cp:lastModifiedBy>
  <cp:revision>247</cp:revision>
  <dcterms:modified xsi:type="dcterms:W3CDTF">2025-10-22T09:01:59Z</dcterms:modified>
</cp:coreProperties>
</file>