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4"/>
  </p:sldMasterIdLst>
  <p:notesMasterIdLst>
    <p:notesMasterId r:id="rId11"/>
  </p:notesMasterIdLst>
  <p:handoutMasterIdLst>
    <p:handoutMasterId r:id="rId12"/>
  </p:handoutMasterIdLst>
  <p:sldIdLst>
    <p:sldId id="978" r:id="rId5"/>
    <p:sldId id="999" r:id="rId6"/>
    <p:sldId id="993" r:id="rId7"/>
    <p:sldId id="810" r:id="rId8"/>
    <p:sldId id="1001" r:id="rId9"/>
    <p:sldId id="1000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  <p:cmAuthor id="2" name="LaeYoung April19 (LG Electronics)" initials="LY" lastIdx="1" clrIdx="1">
    <p:extLst>
      <p:ext uri="{19B8F6BF-5375-455C-9EA6-DF929625EA0E}">
        <p15:presenceInfo xmlns:p15="http://schemas.microsoft.com/office/powerpoint/2012/main" userId="LaeYoung April19 (LG Electronics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9D9D9"/>
    <a:srgbClr val="CCFFCC"/>
    <a:srgbClr val="CC00FF"/>
    <a:srgbClr val="FF99CC"/>
    <a:srgbClr val="FF3300"/>
    <a:srgbClr val="FF99FF"/>
    <a:srgbClr val="FFCCFF"/>
    <a:srgbClr val="FF33CC"/>
    <a:srgbClr val="FF6699"/>
    <a:srgbClr val="62A1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40" autoAdjust="0"/>
    <p:restoredTop sz="97097" autoAdjust="0"/>
  </p:normalViewPr>
  <p:slideViewPr>
    <p:cSldViewPr snapToGrid="0">
      <p:cViewPr varScale="1">
        <p:scale>
          <a:sx n="89" d="100"/>
          <a:sy n="89" d="100"/>
        </p:scale>
        <p:origin x="468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300" d="100"/>
          <a:sy n="300" d="100"/>
        </p:scale>
        <p:origin x="-1862" y="-7445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10/21/2025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10/21/2025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31A0830-7958-478F-A687-980EFBB47EC2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92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4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2087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727469" y="249383"/>
            <a:ext cx="129885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  <a:highlight>
                  <a:srgbClr val="FFFF00"/>
                </a:highlight>
              </a:rPr>
              <a:t>S2-250xxxx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331701" y="85317"/>
            <a:ext cx="5810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+mj-lt"/>
            </a:endParaRPr>
          </a:p>
          <a:p>
            <a:r>
              <a:rPr lang="de-DE" sz="1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 SA WG2 Meeting #171</a:t>
            </a:r>
            <a:endParaRPr lang="de-DE" sz="14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en-US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Wuhan, China, Oct 13 – Oct 17, 2025</a:t>
            </a:r>
            <a:endParaRPr lang="zh-CN" altLang="zh-CN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20288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3514982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185795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8950" y="1577847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WG2#171</a:t>
            </a:r>
            <a:r>
              <a:rPr lang="en-GB" altLang="de-DE" sz="1200" baseline="0" dirty="0">
                <a:solidFill>
                  <a:schemeClr val="bg1"/>
                </a:solidFill>
              </a:rPr>
              <a:t>  </a:t>
            </a:r>
            <a:r>
              <a:rPr lang="en-US" altLang="zh-CN" sz="1200" baseline="0" dirty="0">
                <a:solidFill>
                  <a:schemeClr val="bg1"/>
                </a:solidFill>
              </a:rPr>
              <a:t>Oct</a:t>
            </a:r>
            <a:r>
              <a:rPr lang="en-GB" altLang="de-DE" sz="1200" baseline="0" dirty="0">
                <a:solidFill>
                  <a:schemeClr val="bg1"/>
                </a:solidFill>
              </a:rPr>
              <a:t> 13 – Oct 17, 2025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2660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714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6518" y="2332505"/>
            <a:ext cx="845243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altLang="zh-CN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zh-CN" b="1" dirty="0">
                <a:effectLst/>
                <a:latin typeface="Segoe UI Symbol" panose="020B0502040204020203" pitchFamily="34" charset="0"/>
                <a:ea typeface="맑은 고딕" panose="020B0503020000020004" pitchFamily="50" charset="-127"/>
                <a:cs typeface="Segoe UI Symbol" panose="020B0502040204020203" pitchFamily="34" charset="0"/>
              </a:rPr>
              <a:t>Rel-20 AmbientIoT_Ph2_ARC</a:t>
            </a:r>
            <a:br>
              <a:rPr lang="en-US" altLang="de-DE" sz="2800" b="1" kern="0" dirty="0"/>
            </a:br>
            <a:r>
              <a:rPr lang="en-US" altLang="de-DE" sz="2800" b="1" kern="0" dirty="0"/>
              <a:t>Status Report</a:t>
            </a:r>
            <a:endParaRPr lang="en-GB" b="1" dirty="0"/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88788" y="4006360"/>
            <a:ext cx="6553255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1800" b="1" dirty="0" err="1"/>
              <a:t>Runze</a:t>
            </a:r>
            <a:r>
              <a:rPr lang="en-US" altLang="en-US" sz="1800" b="1" dirty="0"/>
              <a:t> Zhou </a:t>
            </a:r>
            <a:r>
              <a:rPr lang="en-US" alt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(Huawei</a:t>
            </a:r>
            <a:r>
              <a:rPr lang="en-GB" altLang="zh-CN" sz="1800" b="1" dirty="0">
                <a:latin typeface="Calibri" panose="020F0502020204030204" pitchFamily="34" charset="0"/>
                <a:cs typeface="Calibri" panose="020F0502020204030204" pitchFamily="34" charset="0"/>
              </a:rPr>
              <a:t>), Fei Lu </a:t>
            </a:r>
            <a:r>
              <a:rPr lang="en-US" altLang="zh-CN" sz="1800" b="1" dirty="0">
                <a:latin typeface="Calibri" panose="020F0502020204030204" pitchFamily="34" charset="0"/>
                <a:cs typeface="Calibri" panose="020F0502020204030204" pitchFamily="34" charset="0"/>
              </a:rPr>
              <a:t>(OPPO)</a:t>
            </a:r>
          </a:p>
          <a:p>
            <a:pPr>
              <a:lnSpc>
                <a:spcPct val="80000"/>
              </a:lnSpc>
            </a:pPr>
            <a:r>
              <a:rPr lang="en-US" altLang="en-US" sz="1800" b="1" dirty="0"/>
              <a:t>(Rapporteurs)</a:t>
            </a:r>
            <a:endParaRPr lang="en-GB" alt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32"/>
            <a:ext cx="8179266" cy="453170"/>
          </a:xfrm>
        </p:spPr>
        <p:txBody>
          <a:bodyPr/>
          <a:lstStyle/>
          <a:p>
            <a:pPr algn="l"/>
            <a:r>
              <a:rPr lang="en-US" altLang="de-DE" sz="2800" b="1" dirty="0"/>
              <a:t>FS_AmbientIoT_Ph2_ARC Status after SA2#170</a:t>
            </a:r>
            <a:endParaRPr lang="en-US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157132" y="1915331"/>
            <a:ext cx="8829735" cy="41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800" b="1" kern="0" dirty="0">
                <a:solidFill>
                  <a:prstClr val="black"/>
                </a:solidFill>
              </a:rPr>
              <a:t>Progress since SA#109</a:t>
            </a:r>
            <a:endParaRPr lang="de-DE" altLang="ko-KR" sz="18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Key issue 1: (interim) conclusion reached for architecture, protocol stack, radio resource allocation. Partial conclusion reached for UE reader authorization and revocation, UE reader selection. Several FFS remain.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Key issue 2: 15 new solutions are approved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TR 23.700-30 v.0.2.0 is available. 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Impacts and dependencies on other WGs</a:t>
            </a:r>
            <a:endParaRPr kumimoji="0" lang="de-DE" altLang="zh-C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Some solutions include editor’s notes need coordination wit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h RAN</a:t>
            </a: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 and SA3</a:t>
            </a:r>
            <a:endParaRPr kumimoji="0" lang="en-US" alt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  <a:sym typeface="+mn-ea"/>
            </a:endParaRP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ko-KR" sz="1600" kern="0" dirty="0"/>
              <a:t>Key issue 1 has used 0.5 TU, as planned in the SID.</a:t>
            </a:r>
            <a:endParaRPr lang="de-DE" altLang="ko-KR" sz="1600" strike="sngStrike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 issue 1: finalize conclusions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 issue 2: continue solution update, and start interim conclusions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31507"/>
              </p:ext>
            </p:extLst>
          </p:nvPr>
        </p:nvGraphicFramePr>
        <p:xfrm>
          <a:off x="90019" y="865030"/>
          <a:ext cx="8896848" cy="8826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4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9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1080063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FS_AmbientIoT_Ph2_ARC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10/03/2026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SP-250834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8046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318310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9F54C7A-8190-69C7-1325-6C27553C398B}"/>
              </a:ext>
            </a:extLst>
          </p:cNvPr>
          <p:cNvSpPr txBox="1">
            <a:spLocks/>
          </p:cNvSpPr>
          <p:nvPr/>
        </p:nvSpPr>
        <p:spPr bwMode="auto">
          <a:xfrm>
            <a:off x="294758" y="184635"/>
            <a:ext cx="7721777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altLang="de-DE" b="1" kern="0" dirty="0"/>
              <a:t>FS_AmbientIoT_Ph2_ARC work plan</a:t>
            </a:r>
            <a:endParaRPr lang="en-US" sz="3600" kern="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363410"/>
              </p:ext>
            </p:extLst>
          </p:nvPr>
        </p:nvGraphicFramePr>
        <p:xfrm>
          <a:off x="172740" y="1174585"/>
          <a:ext cx="8798520" cy="41078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5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1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7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99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6146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Meeting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Date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Planned</a:t>
                      </a:r>
                      <a:r>
                        <a:rPr lang="en-US" sz="1400" b="1" baseline="0" dirty="0"/>
                        <a:t> TU’s</a:t>
                      </a:r>
                      <a:endParaRPr lang="en-US" sz="1400" b="1" dirty="0"/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Actual TU’s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Action plan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55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SA2#170</a:t>
                      </a: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 2025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Finalize scope, architecture assumptions and requirements, and key issues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Solution for WT#2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Solution for WT#1 (only for information)  </a:t>
                      </a: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6027"/>
                  </a:ext>
                </a:extLst>
              </a:tr>
              <a:tr h="5181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SA2#171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Oct 2025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/>
                        <a:t>1.5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issue 1: interim conclusions and conclusions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issue 2: continue solution discussion, interim conclusions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15598"/>
                  </a:ext>
                </a:extLst>
              </a:tr>
              <a:tr h="5181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SA2#172</a:t>
                      </a: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Nov 2025</a:t>
                      </a: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400" dirty="0"/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issue 1: finalize conclusions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issue 2: continue solution update, start interim conclusions</a:t>
                      </a: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821527"/>
                  </a:ext>
                </a:extLst>
              </a:tr>
              <a:tr h="5181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SA2#173</a:t>
                      </a: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Feb 2025</a:t>
                      </a: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400" dirty="0"/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issue 2: finalize conclusions</a:t>
                      </a: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0875364"/>
                  </a:ext>
                </a:extLst>
              </a:tr>
              <a:tr h="3866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Total TU</a:t>
                      </a:r>
                    </a:p>
                  </a:txBody>
                  <a:tcPr marL="36000" marR="36000" marT="18000" marB="18000"/>
                </a:tc>
                <a:tc hMerge="1">
                  <a:txBody>
                    <a:bodyPr/>
                    <a:lstStyle/>
                    <a:p>
                      <a:r>
                        <a:rPr lang="en-US" sz="1400" dirty="0"/>
                        <a:t>Total</a:t>
                      </a:r>
                    </a:p>
                  </a:txBody>
                  <a:tcPr marL="36000" marR="36000" marT="18000" marB="18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4.5</a:t>
                      </a:r>
                    </a:p>
                  </a:txBody>
                  <a:tcPr marL="36000" marR="36000" marT="18000" marB="180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/>
                        <a:t>2.5</a:t>
                      </a:r>
                    </a:p>
                  </a:txBody>
                  <a:tcPr marL="36000" marR="36000" marT="18000" marB="1800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36000" marR="36000" marT="18000" marB="18000"/>
                </a:tc>
                <a:extLst>
                  <a:ext uri="{0D108BD9-81ED-4DB2-BD59-A6C34878D82A}">
                    <a16:rowId xmlns:a16="http://schemas.microsoft.com/office/drawing/2014/main" val="3680528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610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95032" y="2194370"/>
            <a:ext cx="5566488" cy="257293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36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BACKUP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656168095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32"/>
            <a:ext cx="8179266" cy="453170"/>
          </a:xfrm>
        </p:spPr>
        <p:txBody>
          <a:bodyPr/>
          <a:lstStyle/>
          <a:p>
            <a:pPr algn="l"/>
            <a:r>
              <a:rPr lang="en-US" altLang="de-DE" sz="2800" b="1" dirty="0"/>
              <a:t>FS_AmbientIoT_Ph2_ARC Status after SA2#170</a:t>
            </a:r>
            <a:endParaRPr lang="en-US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157132" y="1915331"/>
            <a:ext cx="8829735" cy="3688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800" b="1" kern="0" dirty="0">
                <a:solidFill>
                  <a:prstClr val="black"/>
                </a:solidFill>
              </a:rPr>
              <a:t>Progress since SA#108</a:t>
            </a:r>
            <a:endParaRPr lang="de-DE" altLang="ko-KR" sz="18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Overall work plan has been discussed in the conference call at Aug 12</a:t>
            </a:r>
            <a:r>
              <a:rPr lang="en-US" altLang="de-DE" sz="1600" kern="0" baseline="30000" dirty="0"/>
              <a:t>th</a:t>
            </a:r>
            <a:r>
              <a:rPr lang="en-US" altLang="de-DE" sz="1600" kern="0" dirty="0"/>
              <a:t> 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TR 23.700-30 v.0.1.0 is available.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64 contributions were submitted, 10 contributions agreed (including TR skeleton, scope, architecture and assumptions, key issues for WT#1 and WT#2, 4 solutions for key issue#2). 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Impacts and dependencies on other WGs</a:t>
            </a:r>
            <a:endParaRPr kumimoji="0" lang="de-DE" altLang="zh-C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Some solutions include editor’s notes need coordination wit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h RAN</a:t>
            </a: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 </a:t>
            </a:r>
            <a:endParaRPr kumimoji="0" lang="en-US" alt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  <a:sym typeface="+mn-ea"/>
            </a:endParaRP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ko-KR" sz="1600" kern="0" dirty="0"/>
              <a:t>None.</a:t>
            </a:r>
            <a:endParaRPr lang="de-DE" altLang="ko-KR" sz="1600" strike="sngStrike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Start interim conclusion and conclusion for key issue 1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solution discussion for key issue 2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/>
        </p:nvGraphicFramePr>
        <p:xfrm>
          <a:off x="90019" y="865030"/>
          <a:ext cx="8896848" cy="8826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4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9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1080063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FS_AmbientIoT_Ph2_ARC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10/03/2026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SP-250834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8046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820062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32"/>
            <a:ext cx="7617204" cy="453170"/>
          </a:xfrm>
        </p:spPr>
        <p:txBody>
          <a:bodyPr/>
          <a:lstStyle/>
          <a:p>
            <a:pPr algn="l"/>
            <a:r>
              <a:rPr lang="en-US" altLang="de-DE" b="1" dirty="0"/>
              <a:t>FS_AmbientIoT_Ph2_ARC Status at SA#109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157132" y="1915331"/>
            <a:ext cx="8829735" cy="3688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800" b="1" kern="0" dirty="0">
                <a:solidFill>
                  <a:prstClr val="black"/>
                </a:solidFill>
              </a:rPr>
              <a:t>Progress since SA#108</a:t>
            </a:r>
            <a:endParaRPr lang="de-DE" altLang="ko-KR" sz="18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Overall work plan has been discussed in the conference call at Aug 12</a:t>
            </a:r>
            <a:r>
              <a:rPr lang="en-US" altLang="de-DE" sz="1600" kern="0" baseline="30000" dirty="0"/>
              <a:t>th</a:t>
            </a:r>
            <a:r>
              <a:rPr lang="en-US" altLang="de-DE" sz="1600" kern="0" dirty="0"/>
              <a:t> 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TR 23.700-30 v.0.1.0 is available.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64 contributions were submitted, 10 contributions agreed (including TR skeleton, scope, architecture and assumptions, key issues for WT#1 and WT#2, 4 solutions for key issue#2). 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Impacts and dependencies on other WGs</a:t>
            </a:r>
            <a:endParaRPr kumimoji="0" lang="de-DE" altLang="zh-C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Some solutions include editor’s notes need coordination wit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h RAN</a:t>
            </a:r>
            <a:r>
              <a:rPr lang="en-US" altLang="zh-CN" sz="1600" kern="0" dirty="0">
                <a:solidFill>
                  <a:prstClr val="black"/>
                </a:solidFill>
                <a:latin typeface="Calibri"/>
                <a:sym typeface="+mn-ea"/>
              </a:rPr>
              <a:t>.</a:t>
            </a:r>
            <a:endParaRPr kumimoji="0" lang="en-US" alt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  <a:sym typeface="+mn-ea"/>
            </a:endParaRP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ko-KR" sz="1600" kern="0" dirty="0"/>
              <a:t>None.</a:t>
            </a:r>
            <a:endParaRPr lang="de-DE" altLang="ko-KR" sz="1600" strike="sngStrike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Start interim conclusions and conclusions for key issue 1.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solution discussions for key issue 2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/>
        </p:nvGraphicFramePr>
        <p:xfrm>
          <a:off x="90019" y="865030"/>
          <a:ext cx="8896848" cy="8826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4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9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1080063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FS_AmbientIoT_Ph2_ARC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10/03/2026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SP-250834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8046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109119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82E10A3-DB35-414F-83C1-BF5FB864734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dcc30912-d230-4cc2-b11f-bb5ca2a6b6f5"/>
    <ds:schemaRef ds:uri="09cef1fd-e61b-4dbf-b745-21988b13f978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6198</TotalTime>
  <Words>609</Words>
  <Application>Microsoft Office PowerPoint</Application>
  <PresentationFormat>全屏显示(4:3)</PresentationFormat>
  <Paragraphs>118</Paragraphs>
  <Slides>6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Arial</vt:lpstr>
      <vt:lpstr>Calibri</vt:lpstr>
      <vt:lpstr>Segoe UI Symbol</vt:lpstr>
      <vt:lpstr>Times New Roman</vt:lpstr>
      <vt:lpstr>2_Office Theme</vt:lpstr>
      <vt:lpstr> Rel-20 AmbientIoT_Ph2_ARC Status Report</vt:lpstr>
      <vt:lpstr>FS_AmbientIoT_Ph2_ARC Status after SA2#170</vt:lpstr>
      <vt:lpstr>PowerPoint 演示文稿</vt:lpstr>
      <vt:lpstr>BACKUP</vt:lpstr>
      <vt:lpstr>FS_AmbientIoT_Ph2_ARC Status after SA2#170</vt:lpstr>
      <vt:lpstr>FS_AmbientIoT_Ph2_ARC Status at SA#109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2289</cp:revision>
  <dcterms:created xsi:type="dcterms:W3CDTF">2008-08-30T09:32:10Z</dcterms:created>
  <dcterms:modified xsi:type="dcterms:W3CDTF">2025-10-21T12:34:03Z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  <property fmtid="{D5CDD505-2E9C-101B-9397-08002B2CF9AE}" pid="13" name="MSIP_Label_cf20372f-9ab3-4551-9149-9f9b12e2c27e_Enabled">
    <vt:lpwstr>true</vt:lpwstr>
  </property>
  <property fmtid="{D5CDD505-2E9C-101B-9397-08002B2CF9AE}" pid="14" name="MSIP_Label_cf20372f-9ab3-4551-9149-9f9b12e2c27e_SetDate">
    <vt:lpwstr>2023-09-04T08:35:13Z</vt:lpwstr>
  </property>
  <property fmtid="{D5CDD505-2E9C-101B-9397-08002B2CF9AE}" pid="15" name="MSIP_Label_cf20372f-9ab3-4551-9149-9f9b12e2c27e_Method">
    <vt:lpwstr>Privileged</vt:lpwstr>
  </property>
  <property fmtid="{D5CDD505-2E9C-101B-9397-08002B2CF9AE}" pid="16" name="MSIP_Label_cf20372f-9ab3-4551-9149-9f9b12e2c27e_Name">
    <vt:lpwstr>DIS OPEN</vt:lpwstr>
  </property>
  <property fmtid="{D5CDD505-2E9C-101B-9397-08002B2CF9AE}" pid="17" name="MSIP_Label_cf20372f-9ab3-4551-9149-9f9b12e2c27e_SiteId">
    <vt:lpwstr>6e603289-5e46-4e26-ac7c-03a85420a9a5</vt:lpwstr>
  </property>
  <property fmtid="{D5CDD505-2E9C-101B-9397-08002B2CF9AE}" pid="18" name="MSIP_Label_cf20372f-9ab3-4551-9149-9f9b12e2c27e_ActionId">
    <vt:lpwstr>6ff34d0e-ee55-4bcf-b7be-adf1b7050f61</vt:lpwstr>
  </property>
  <property fmtid="{D5CDD505-2E9C-101B-9397-08002B2CF9AE}" pid="19" name="MSIP_Label_cf20372f-9ab3-4551-9149-9f9b12e2c27e_ContentBits">
    <vt:lpwstr>0</vt:lpwstr>
  </property>
</Properties>
</file>