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303" r:id="rId5"/>
    <p:sldId id="1124" r:id="rId6"/>
    <p:sldId id="1130" r:id="rId7"/>
    <p:sldId id="1131" r:id="rId8"/>
    <p:sldId id="1123" r:id="rId9"/>
    <p:sldId id="1121" r:id="rId10"/>
    <p:sldId id="1128" r:id="rId11"/>
    <p:sldId id="1122" r:id="rId12"/>
    <p:sldId id="1129" r:id="rId13"/>
    <p:sldId id="1125" r:id="rId14"/>
    <p:sldId id="1126" r:id="rId15"/>
    <p:sldId id="1127" r:id="rId16"/>
    <p:sldId id="798" r:id="rId17"/>
    <p:sldId id="1120" r:id="rId18"/>
    <p:sldId id="909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EECE1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56" autoAdjust="0"/>
    <p:restoredTop sz="96195" autoAdjust="0"/>
  </p:normalViewPr>
  <p:slideViewPr>
    <p:cSldViewPr snapToGrid="0">
      <p:cViewPr varScale="1">
        <p:scale>
          <a:sx n="59" d="100"/>
          <a:sy n="59" d="100"/>
        </p:scale>
        <p:origin x="169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3432" y="6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5/23/2025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5/23/2025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34595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18999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1000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4739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96779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49" y="85317"/>
            <a:ext cx="74135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SA WG2 Meeting #S2-169	</a:t>
            </a:r>
            <a:r>
              <a:rPr lang="en-GB" altLang="en-US" sz="1200" b="1" dirty="0">
                <a:solidFill>
                  <a:srgbClr val="0000FF"/>
                </a:solidFill>
                <a:latin typeface="Arial "/>
              </a:rPr>
              <a:t> 				S2-2505891</a:t>
            </a:r>
            <a:endParaRPr lang="en-GB" altLang="en-US" sz="14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19 – 23 May, 2025, Fukuoka, Japan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WG2#169;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="0" baseline="0" dirty="0">
                <a:solidFill>
                  <a:schemeClr val="bg1"/>
                </a:solidFill>
                <a:latin typeface="Arial "/>
              </a:rPr>
              <a:t>19</a:t>
            </a:r>
            <a:r>
              <a:rPr lang="en-GB" altLang="en-US" sz="1200" b="0" dirty="0">
                <a:solidFill>
                  <a:schemeClr val="bg1"/>
                </a:solidFill>
                <a:latin typeface="Arial "/>
              </a:rPr>
              <a:t> – 23 May, 2025, Fukuoka, Japan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/>
              <a:t>5G</a:t>
            </a:r>
            <a:r>
              <a:rPr lang="en-US" altLang="zh-CN" b="1" dirty="0"/>
              <a:t>_ProSe_Ph3 </a:t>
            </a:r>
            <a:br>
              <a:rPr lang="en-US" altLang="zh-CN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/>
              <a:t>Nassima Toumi (KPN N.V.)</a:t>
            </a:r>
          </a:p>
          <a:p>
            <a:pPr>
              <a:lnSpc>
                <a:spcPct val="80000"/>
              </a:lnSpc>
            </a:pPr>
            <a:r>
              <a:rPr lang="en-US" altLang="en-US" sz="1800" dirty="0"/>
              <a:t>Rapporteur</a:t>
            </a:r>
            <a:br>
              <a:rPr lang="en-US" altLang="en-US" sz="1800" dirty="0"/>
            </a:br>
            <a:endParaRPr lang="en-US" altLang="en-US" sz="18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SA2#166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55505" y="2479617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46 T-docs were submitted, 13 were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Agreed 12</a:t>
            </a:r>
            <a:r>
              <a:rPr lang="en-US" altLang="de-DE" sz="1400" kern="0" dirty="0"/>
              <a:t> CRs to TS 23.304.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text has been added to support QoS and relay re-selection for U2U and U2N relay.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Resolved remaining ENs and added missing common identifiers for U2U relay.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One reply LS sent to CT1 to clarify the relationship between single</a:t>
            </a:r>
            <a:r>
              <a:rPr lang="en-US" altLang="de-DE" sz="1400" dirty="0"/>
              <a:t>-</a:t>
            </a:r>
            <a:r>
              <a:rPr lang="en-US" altLang="de-DE" sz="1400" kern="0" dirty="0"/>
              <a:t>hop and multi-hop capabilities and policies, and IP address allocation in U2N relay.</a:t>
            </a:r>
            <a:br>
              <a:rPr lang="en-US" altLang="de-DE" sz="1400" kern="0" dirty="0"/>
            </a:b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Start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2833865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SA#106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81806" y="2380091"/>
            <a:ext cx="8318007" cy="37905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SA#105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Agreed 12</a:t>
            </a:r>
            <a:r>
              <a:rPr lang="en-US" altLang="de-DE" sz="1200" kern="0" dirty="0"/>
              <a:t> CRs to TS 23.304.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All work tasks in the WID were captured in TS 23.304: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WT#1: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multi-hop UE-to-Network Relay.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WT#2: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Layer 3 multi-hop UE-to-UE Relays for IP PDU type based on IETF MANET Protocol.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000" dirty="0"/>
              <a:t>WT#3: Enhance </a:t>
            </a:r>
            <a:r>
              <a:rPr lang="en-US" altLang="ko-KR" sz="1000" dirty="0" err="1"/>
              <a:t>ProSe</a:t>
            </a:r>
            <a:r>
              <a:rPr lang="en-US" altLang="ko-KR" sz="1000" dirty="0"/>
              <a:t> to support Layer 3 multi-hop UE-to-UE Relays for Ethernet and Unstructured PDU type based on Release 18 PC5 protocol.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Support for Multi-hop </a:t>
            </a:r>
            <a:r>
              <a:rPr lang="en-US" altLang="de-DE" sz="1200" dirty="0" err="1"/>
              <a:t>ProSe</a:t>
            </a:r>
            <a:r>
              <a:rPr lang="en-US" altLang="de-DE" sz="1200" dirty="0"/>
              <a:t> discovery and selection, communication, QoS and relay re-selection for Layer 3 UE-to-UE and UE-to-Network relay.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reply LS sent to CT1 to clarify the relationship between single</a:t>
            </a:r>
            <a:r>
              <a:rPr lang="en-US" altLang="de-DE" sz="1200" dirty="0"/>
              <a:t>-</a:t>
            </a:r>
            <a:r>
              <a:rPr lang="en-US" altLang="de-DE" sz="1200" kern="0" dirty="0"/>
              <a:t>hop and multi-hop capabilities and policies, and IP address allocation in U2N relay.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  <a:endParaRPr lang="de-DE" altLang="ko-KR" sz="1400" b="1" kern="0" dirty="0"/>
          </a:p>
          <a:p>
            <a:pPr lvl="1">
              <a:defRPr/>
            </a:pPr>
            <a:r>
              <a:rPr lang="en-US" sz="1200" dirty="0"/>
              <a:t>Start maintenance work.</a:t>
            </a:r>
          </a:p>
          <a:p>
            <a:pPr lvl="1">
              <a:defRPr/>
            </a:pPr>
            <a:r>
              <a:rPr lang="en-US" sz="1200" dirty="0"/>
              <a:t>Alignment with RAN for </a:t>
            </a: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8290643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4998166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94758" y="1533031"/>
          <a:ext cx="8409855" cy="303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8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2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631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after SA2#164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358961"/>
              </p:ext>
            </p:extLst>
          </p:nvPr>
        </p:nvGraphicFramePr>
        <p:xfrm>
          <a:off x="303213" y="1228725"/>
          <a:ext cx="8180387" cy="6326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73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246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Progressed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288"/>
            <a:ext cx="8810625" cy="4343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SA2#164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2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were approved to update the KI#2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23.700-03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Input required from SA3 on security related questions for different solutions.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Send TR to SA plenary for approval.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305554215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SA2#164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267096"/>
              </p:ext>
            </p:extLst>
          </p:nvPr>
        </p:nvGraphicFramePr>
        <p:xfrm>
          <a:off x="481806" y="1219025"/>
          <a:ext cx="8180387" cy="7004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Progressed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484"/>
            <a:ext cx="8810625" cy="43432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since SA2#164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10</a:t>
            </a:r>
            <a:r>
              <a:rPr lang="en-US" altLang="de-DE" sz="1600" kern="0" dirty="0"/>
              <a:t> CRs agreed.</a:t>
            </a:r>
            <a:endParaRPr lang="en-US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Normative text has been added to support multi-hop UE-to-Network and UE-to-UE relay. </a:t>
            </a:r>
            <a:br>
              <a:rPr lang="en-US" altLang="de-DE" sz="1600" kern="0" dirty="0"/>
            </a:b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Input required from SA3 on security related questions.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normative work.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206177325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1.5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275371"/>
              </p:ext>
            </p:extLst>
          </p:nvPr>
        </p:nvGraphicFramePr>
        <p:xfrm>
          <a:off x="294758" y="1414272"/>
          <a:ext cx="8669318" cy="348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 aspects/Solution Updates, Evaluations, Conclusions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Conclusions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coordination with RAN and SA3 if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SA#108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598178"/>
              </p:ext>
            </p:extLst>
          </p:nvPr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10</a:t>
            </a:r>
            <a:r>
              <a:rPr lang="en-US" altLang="de-DE" sz="1400" kern="0" dirty="0"/>
              <a:t> CRs to TS 23.304 and one CR to TS 23.502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and clarifications for Layer 3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UE-to-Network and UE-to-UE Relay.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Introduction of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 in TS 23.304 based on RAN progress.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7561556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SA2#169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SA2#169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The item was not on the agenda.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7765003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SA2#168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10</a:t>
            </a:r>
            <a:r>
              <a:rPr lang="en-US" altLang="de-DE" sz="1400" kern="0" dirty="0"/>
              <a:t> CRs to TS 23.304 and one CR to TS 23.502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Additional corrections and clarifications for Layer 3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UE-to-Network and UE-to-UE Relay.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Introduction of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 in TS 23.304 based on RAN progress.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Further 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4006408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607767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</a:t>
            </a:r>
            <a:r>
              <a:rPr lang="en-US" altLang="zh-CN" sz="2000" kern="0"/>
              <a:t>Normative Work</a:t>
            </a:r>
            <a:endParaRPr lang="en-US" altLang="zh-CN" sz="20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317877"/>
              </p:ext>
            </p:extLst>
          </p:nvPr>
        </p:nvGraphicFramePr>
        <p:xfrm>
          <a:off x="294758" y="1277618"/>
          <a:ext cx="8409855" cy="4297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0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SA2#168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April 2025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0.5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993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SA2#169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May 2025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SA2#170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August 2025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0.5?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610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1.5+2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1.75+1.5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504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1635398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after SA2#167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SA2#166AH-E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38 T-docs were submitted,  including 12 LSs, 2 discussion papers and 24 CRs.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18</a:t>
            </a:r>
            <a:r>
              <a:rPr lang="en-US" altLang="de-DE" sz="1400" kern="0" dirty="0"/>
              <a:t> CRs to TS 23.304 and one CR to TS 23.502 were agreed.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reply LS sent to RAN WG2 on relay discovery announcement.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reply LS sent to SA WG3 on </a:t>
            </a:r>
            <a:r>
              <a:rPr lang="en-US" altLang="de-DE" sz="1400" dirty="0"/>
              <a:t>m</a:t>
            </a:r>
            <a:r>
              <a:rPr lang="en-US" altLang="de-DE" sz="1400" kern="0" dirty="0"/>
              <a:t>ulti-hop U2N relay architecture </a:t>
            </a:r>
            <a:r>
              <a:rPr lang="en-US" altLang="de-DE" sz="1400" dirty="0"/>
              <a:t>a</a:t>
            </a:r>
            <a:r>
              <a:rPr lang="en-US" altLang="de-DE" sz="1400" kern="0" dirty="0"/>
              <a:t>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OUT sent to RAN WGs 2 and 3 on Authorization information for Layer-2 multi-hop U2N relaying to NG-RAN.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SA2#167</a:t>
            </a:r>
            <a:endParaRPr lang="de-DE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Not on the agenda.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77476826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5G_ProSe_Ph3 </a:t>
            </a:r>
            <a:r>
              <a:rPr lang="en-US" altLang="de-DE" sz="2800" b="1" dirty="0"/>
              <a:t>status at SA#107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15258"/>
              </p:ext>
            </p:extLst>
          </p:nvPr>
        </p:nvGraphicFramePr>
        <p:xfrm>
          <a:off x="481806" y="1219025"/>
          <a:ext cx="8180387" cy="10273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20501284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1040030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18/12/2024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SP-240988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81806" y="2442721"/>
            <a:ext cx="8318007" cy="37905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18</a:t>
            </a:r>
            <a:r>
              <a:rPr lang="en-US" altLang="de-DE" sz="1400" kern="0" dirty="0"/>
              <a:t> CRs to TS 23.304 and one CR to TS 23.502 were agreed.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reply LS sent to RAN WG2 on relay discovery announcement.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reply LS sent to SA WG3 on </a:t>
            </a:r>
            <a:r>
              <a:rPr lang="en-US" altLang="de-DE" sz="1400" dirty="0"/>
              <a:t>m</a:t>
            </a:r>
            <a:r>
              <a:rPr lang="en-US" altLang="de-DE" sz="1400" kern="0" dirty="0"/>
              <a:t>ulti-hop U2N relay architecture </a:t>
            </a:r>
            <a:r>
              <a:rPr lang="en-US" altLang="de-DE" sz="1400" dirty="0"/>
              <a:t>a</a:t>
            </a:r>
            <a:r>
              <a:rPr lang="en-US" altLang="de-DE" sz="1400" kern="0" dirty="0"/>
              <a:t>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OUT sent to RAN WGs 2 and 3 on Authorization information for Layer-2 multi-hop U2N relaying to NG-RAN.</a:t>
            </a: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Continue maintenance work.</a:t>
            </a:r>
          </a:p>
          <a:p>
            <a:pPr lvl="1">
              <a:defRPr/>
            </a:pPr>
            <a:r>
              <a:rPr lang="en-US" sz="1400" dirty="0"/>
              <a:t>Alignment with RAN for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Layer 2 UE-to-Network Relay.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669021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09595" y="5607767"/>
            <a:ext cx="8554481" cy="6166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1.75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945187"/>
              </p:ext>
            </p:extLst>
          </p:nvPr>
        </p:nvGraphicFramePr>
        <p:xfrm>
          <a:off x="294758" y="1641886"/>
          <a:ext cx="8409855" cy="326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0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Normative work, finalize the TR conclusions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Finalize normative work, coordination with SA3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776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Maintenance work and alignments based on progress from other WGs.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761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69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SA2#168+169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Q2 2025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1.5+1.5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1.75+1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4797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65709</TotalTime>
  <Words>1854</Words>
  <Application>Microsoft Office PowerPoint</Application>
  <PresentationFormat>On-screen Show (4:3)</PresentationFormat>
  <Paragraphs>483</Paragraphs>
  <Slides>15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Arial </vt:lpstr>
      <vt:lpstr>Calibri</vt:lpstr>
      <vt:lpstr>Times New Roman</vt:lpstr>
      <vt:lpstr>Office Theme</vt:lpstr>
      <vt:lpstr>5G_ProSe_Ph3  Status Report</vt:lpstr>
      <vt:lpstr>5G_ProSe_Ph3 status at SA#108</vt:lpstr>
      <vt:lpstr>5G_ProSe_Ph3 status after SA2#169</vt:lpstr>
      <vt:lpstr>5G_ProSe_Ph3 status after SA2#168</vt:lpstr>
      <vt:lpstr>PowerPoint Presentation</vt:lpstr>
      <vt:lpstr>Backup</vt:lpstr>
      <vt:lpstr>5G_ProSe_Ph3 status after SA2#167</vt:lpstr>
      <vt:lpstr>5G_ProSe_Ph3 status at SA#107</vt:lpstr>
      <vt:lpstr>PowerPoint Presentation</vt:lpstr>
      <vt:lpstr>5G_ProSe_Ph3 status after SA2#166</vt:lpstr>
      <vt:lpstr>5G_ProSe_Ph3 status at SA#106</vt:lpstr>
      <vt:lpstr>PowerPoint Presentation</vt:lpstr>
      <vt:lpstr>FS_5G_ProSe_Ph3 status after SA2#164</vt:lpstr>
      <vt:lpstr>5G_ProSe_Ph3 status after SA2#164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S2-2506054</cp:lastModifiedBy>
  <cp:revision>1976</cp:revision>
  <dcterms:created xsi:type="dcterms:W3CDTF">2008-08-30T09:32:10Z</dcterms:created>
  <dcterms:modified xsi:type="dcterms:W3CDTF">2025-05-27T08:20:09Z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