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7"/>
  </p:notesMasterIdLst>
  <p:handoutMasterIdLst>
    <p:handoutMasterId r:id="rId28"/>
  </p:handoutMasterIdLst>
  <p:sldIdLst>
    <p:sldId id="303" r:id="rId5"/>
    <p:sldId id="795" r:id="rId6"/>
    <p:sldId id="980" r:id="rId7"/>
    <p:sldId id="810" r:id="rId8"/>
    <p:sldId id="988" r:id="rId9"/>
    <p:sldId id="989" r:id="rId10"/>
    <p:sldId id="990" r:id="rId11"/>
    <p:sldId id="984" r:id="rId12"/>
    <p:sldId id="985" r:id="rId13"/>
    <p:sldId id="986" r:id="rId14"/>
    <p:sldId id="981" r:id="rId15"/>
    <p:sldId id="982" r:id="rId16"/>
    <p:sldId id="977" r:id="rId17"/>
    <p:sldId id="978" r:id="rId18"/>
    <p:sldId id="979" r:id="rId19"/>
    <p:sldId id="973" r:id="rId20"/>
    <p:sldId id="974" r:id="rId21"/>
    <p:sldId id="975" r:id="rId22"/>
    <p:sldId id="969" r:id="rId23"/>
    <p:sldId id="967" r:id="rId24"/>
    <p:sldId id="968" r:id="rId25"/>
    <p:sldId id="910" r:id="rId2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FF33CC"/>
    <a:srgbClr val="0000FF"/>
    <a:srgbClr val="CCFFCC"/>
    <a:srgbClr val="CC00FF"/>
    <a:srgbClr val="FF99CC"/>
    <a:srgbClr val="FF3300"/>
    <a:srgbClr val="FF99FF"/>
    <a:srgbClr val="FFCC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D648C653-34A0-4F03-A40D-01C472ED7DEE}"/>
    <pc:docChg chg="modSld">
      <pc:chgData name="Shabnam Sultana" userId="65b107c6-3ab7-432d-8a17-9eeb35e3ae6f" providerId="ADAL" clId="{D648C653-34A0-4F03-A40D-01C472ED7DEE}" dt="2025-02-24T12:26:44.412" v="60" actId="20577"/>
      <pc:docMkLst>
        <pc:docMk/>
      </pc:docMkLst>
      <pc:sldChg chg="modSp mod">
        <pc:chgData name="Shabnam Sultana" userId="65b107c6-3ab7-432d-8a17-9eeb35e3ae6f" providerId="ADAL" clId="{D648C653-34A0-4F03-A40D-01C472ED7DEE}" dt="2025-02-24T12:26:44.412" v="60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D648C653-34A0-4F03-A40D-01C472ED7DEE}" dt="2025-02-24T12:26:44.412" v="60" actId="20577"/>
          <ac:spMkLst>
            <pc:docMk/>
            <pc:sldMk cId="287321685" sldId="795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S2-250</a:t>
            </a:r>
            <a:r>
              <a:rPr lang="en-US" sz="1400" b="1">
                <a:effectLst/>
              </a:rPr>
              <a:t>4432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#168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sv-SE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Sweden, 07 – 11 April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WG2#168</a:t>
            </a:r>
            <a:r>
              <a:rPr lang="en-GB" altLang="de-DE" sz="1200" baseline="0">
                <a:solidFill>
                  <a:schemeClr val="bg1"/>
                </a:solidFill>
              </a:rPr>
              <a:t>  April 7 – 11,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1287.zip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UAS_Ph3 </a:t>
            </a:r>
            <a:r>
              <a:rPr lang="en-GB" altLang="ko-KR" sz="36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36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br>
              <a:rPr lang="en-US" altLang="de-DE" sz="3600" b="1" kern="0"/>
            </a:br>
            <a:r>
              <a:rPr lang="en-US" altLang="de-DE" sz="3600" b="1" kern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800D1-04E0-9C7E-FEC5-C1E000463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48AF25C-177F-5CA5-DC71-9A9C8724C55D}"/>
              </a:ext>
            </a:extLst>
          </p:cNvPr>
          <p:cNvSpPr txBox="1">
            <a:spLocks/>
          </p:cNvSpPr>
          <p:nvPr/>
        </p:nvSpPr>
        <p:spPr>
          <a:xfrm>
            <a:off x="294758" y="5584877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2534D3-E195-377D-6422-E2071C94AA25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8C0C01-1B5F-A6A3-7AF9-BD08A387F5E9}"/>
              </a:ext>
            </a:extLst>
          </p:cNvPr>
          <p:cNvGraphicFramePr>
            <a:graphicFrameLocks noGrp="1"/>
          </p:cNvGraphicFramePr>
          <p:nvPr/>
        </p:nvGraphicFramePr>
        <p:xfrm>
          <a:off x="185631" y="1231743"/>
          <a:ext cx="8714298" cy="4146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5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8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48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299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36D1A-1E1E-394B-A9FE-6D09C4F8F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5E3B-9189-9F89-8B22-B889483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SA2#165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CA57162-3B5C-46CF-8CBC-720CAB46269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9 CRs to TS 23.256 and 2 CRs to TS 23.288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Pre-flight planning and in-flight monitoring for UAV UEs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C2 communication reliability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Changeover from one USS to another USS for UAV UE assisted by 5GC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WT#3: Support no-transmit zones for UAV UEs</a:t>
            </a:r>
            <a:endParaRPr lang="en-US" altLang="de-DE" sz="1000" ker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D38002E-1A7A-FBF7-A47A-27B59AF2EF6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29844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29F56-CC6E-BB45-7D39-C17305A0D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54D1A7E-2826-9526-0846-7379579FE2F6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F17CAC7-12C7-A550-C45D-CA83E2D1C67C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08B0B9-F5DF-75D5-48AB-3B6291AF0066}"/>
              </a:ext>
            </a:extLst>
          </p:cNvPr>
          <p:cNvGraphicFramePr>
            <a:graphicFrameLocks noGrp="1"/>
          </p:cNvGraphicFramePr>
          <p:nvPr/>
        </p:nvGraphicFramePr>
        <p:xfrm>
          <a:off x="244071" y="1248599"/>
          <a:ext cx="8655857" cy="3092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/>
                        <a:t>SA2#164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August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/>
                        <a:t>SA2#165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October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/>
                        <a:t>SA2#166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November</a:t>
                      </a:r>
                      <a:r>
                        <a:rPr lang="ko-KR" altLang="en-US" sz="1400" b="0"/>
                        <a:t> </a:t>
                      </a:r>
                      <a:r>
                        <a:rPr lang="en-US" altLang="ko-KR" sz="1400" b="0"/>
                        <a:t>2</a:t>
                      </a:r>
                      <a:r>
                        <a:rPr lang="en-US" sz="1400" b="0"/>
                        <a:t>024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four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5.13.2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386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FS_UAS_Ph3 &amp; UAS_Ph3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pCRs were agreed to include: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KI#2, conclusion was updated to add Relative Location of UAVs provided by Ranging Service.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8 CRs to TS 23.256, 1 CR to TS 23.288 and 1 CR to TS 23.502 were agreed.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Revised WID sent for approval to SA#105.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UAS_Ph3</a:t>
                      </a:r>
                      <a:endParaRPr lang="en-GB" sz="1200" b="1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806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75759" cy="41473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2 pCRs were agreed to include:</a:t>
            </a:r>
            <a:endParaRPr lang="en-US" altLang="de-DE" sz="1400" kern="0" dirty="0"/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KI#2, conclusion was updated to add Relative Location of UAVs provided by Ranging Service.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2068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02061" cy="44244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8 CRs to TS 23.256, 1 CR to TS 23.288 and 1 CR to TS 23.502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Revised WID sent for approval to SA#105.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SP-240997</a:t>
                      </a:r>
                      <a:endParaRPr lang="en-GB" altLang="ko-KR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0716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662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9468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39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54382" y="2035791"/>
            <a:ext cx="8752114" cy="42942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/>
              <a:t>4 </a:t>
            </a:r>
            <a:r>
              <a:rPr lang="en-US" altLang="de-DE" sz="1400" kern="0" dirty="0"/>
              <a:t>CRs to TS </a:t>
            </a:r>
            <a:r>
              <a:rPr lang="en-US" altLang="de-DE" sz="1400" kern="0"/>
              <a:t>23.256 and 1 CR to TS 23.502 were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Reply LS on UAV regulation was sent to RAN3.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The issue on Using Nnef_RetrieveInfoUAVFlight_Get in the procedure for USS changeover during a UAV flight which has dependency on CT3 was </a:t>
            </a:r>
            <a:r>
              <a:rPr lang="en-US" altLang="de-DE" sz="1400" kern="0"/>
              <a:t>resolved per LS from CT3 (S2-2502810) and no additional action needed by SA2.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</a:t>
            </a:r>
            <a:r>
              <a:rPr lang="en-US" altLang="de-DE" sz="1400">
                <a:solidFill>
                  <a:prstClr val="black"/>
                </a:solidFill>
                <a:sym typeface="+mn-ea"/>
              </a:rPr>
              <a:t>UEs </a:t>
            </a: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alignments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expected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to be progressed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during Q2/Q3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/>
              <a:t>Outstanding </a:t>
            </a:r>
            <a:r>
              <a:rPr lang="de-DE" altLang="ko-KR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A3529A0-C574-0ED6-635E-8452AB00A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355720"/>
              </p:ext>
            </p:extLst>
          </p:nvPr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581876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WID Estimated TUs: 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548793"/>
              </p:ext>
            </p:extLst>
          </p:nvPr>
        </p:nvGraphicFramePr>
        <p:xfrm>
          <a:off x="172740" y="1174585"/>
          <a:ext cx="8798520" cy="4301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3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83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631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related)</a:t>
                      </a:r>
                      <a:endParaRPr lang="en-US" sz="13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83789">
                <a:tc>
                  <a:txBody>
                    <a:bodyPr/>
                    <a:lstStyle/>
                    <a:p>
                      <a:r>
                        <a:rPr lang="en-US" sz="1300" b="0">
                          <a:solidFill>
                            <a:srgbClr val="0000FF"/>
                          </a:solidFill>
                        </a:rPr>
                        <a:t>TSG SA#106</a:t>
                      </a:r>
                      <a:endParaRPr lang="en-US" sz="1300" b="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rgbClr val="0000FF"/>
                          </a:solidFill>
                        </a:rPr>
                        <a:t>December 2024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Stage 2 freeze</a:t>
                      </a:r>
                      <a:endParaRPr lang="en-US" sz="1300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928562"/>
                  </a:ext>
                </a:extLst>
              </a:tr>
              <a:tr h="211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1.5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0.5 (14 CRs, 1 LS in and 1 LS out)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 including the remaining EN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§5.13.2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(USS changeover)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154590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3 CRs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Complete 100% of normative work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180504">
                <a:tc>
                  <a:txBody>
                    <a:bodyPr/>
                    <a:lstStyle/>
                    <a:p>
                      <a:r>
                        <a:rPr lang="en-US" sz="1400"/>
                        <a:t>SA2#168</a:t>
                      </a:r>
                      <a:endParaRPr lang="en-US" sz="14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April 2025</a:t>
                      </a:r>
                      <a:endParaRPr lang="en-US" sz="14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  <a:endParaRPr lang="en-US" sz="14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0.5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alignments/clarification based on feedback/question from and progress in other WGs.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3+2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3+1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10D80-EE20-0104-B857-65C077051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9E9CB4E-51DC-6E57-95E6-3508352E2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#107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0277500-78A9-82B8-9C39-547062E457FE}"/>
              </a:ext>
            </a:extLst>
          </p:cNvPr>
          <p:cNvSpPr txBox="1">
            <a:spLocks/>
          </p:cNvSpPr>
          <p:nvPr/>
        </p:nvSpPr>
        <p:spPr>
          <a:xfrm>
            <a:off x="238980" y="2130405"/>
            <a:ext cx="8756626" cy="43039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/>
              <a:t>10 CRs to TS 23.256 </a:t>
            </a:r>
            <a:r>
              <a:rPr lang="en-US" altLang="de-DE" sz="1400"/>
              <a:t>and</a:t>
            </a:r>
            <a:r>
              <a:rPr lang="en-US" altLang="de-DE" sz="1400" kern="0"/>
              <a:t> 1 </a:t>
            </a:r>
            <a:r>
              <a:rPr lang="en-US" altLang="de-DE" sz="1400"/>
              <a:t>CR</a:t>
            </a:r>
            <a:r>
              <a:rPr lang="ko-KR" altLang="en-US" sz="1400"/>
              <a:t> </a:t>
            </a:r>
            <a:r>
              <a:rPr lang="en-US" altLang="ko-KR" sz="1400"/>
              <a:t>to</a:t>
            </a:r>
            <a:r>
              <a:rPr lang="ko-KR" altLang="en-US" sz="1400"/>
              <a:t> </a:t>
            </a:r>
            <a:r>
              <a:rPr lang="en-US" altLang="ko-KR" sz="1400"/>
              <a:t>TS</a:t>
            </a:r>
            <a:r>
              <a:rPr lang="ko-KR" altLang="en-US" sz="1400"/>
              <a:t> </a:t>
            </a:r>
            <a:r>
              <a:rPr lang="en-US" altLang="ko-KR" sz="1400"/>
              <a:t>23.502</a:t>
            </a:r>
            <a:r>
              <a:rPr lang="en-US" altLang="de-DE" sz="1400" kern="0"/>
              <a:t> were agreed.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</a:t>
            </a:r>
            <a:r>
              <a:rPr lang="en-US" altLang="de-DE" sz="1400">
                <a:solidFill>
                  <a:prstClr val="black"/>
                </a:solidFill>
                <a:sym typeface="+mn-ea"/>
              </a:rPr>
              <a:t>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CT3 and RAN3 related aspects are expected to be progressed during Q2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3CFA7E49-8AF0-E4A2-E66A-B19AFD534444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642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C14F4-D95C-28F9-FBB1-F349A3BEF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F94A5-D41D-C2FC-4B2F-657CEED65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SA2#167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EDB8157F-C6C6-60C4-77D4-D63213FBEB4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4382" y="2035791"/>
            <a:ext cx="8752114" cy="42942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8 CRs to TS 23.256 </a:t>
            </a:r>
            <a:r>
              <a:rPr lang="en-US" altLang="de-DE" sz="1400" dirty="0"/>
              <a:t>and</a:t>
            </a:r>
            <a:r>
              <a:rPr lang="en-US" altLang="de-DE" sz="1400" kern="0" dirty="0"/>
              <a:t>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were agreed.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2 CRs to TS 23.256 were agreed addressing dependency/clarifications with other WGs.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CT3 and RAN3 related aspects are expected to be progressed during Q2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/>
              <a:t>Outstanding </a:t>
            </a:r>
            <a:r>
              <a:rPr lang="de-DE" altLang="ko-KR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47252DE9-729F-36CE-91FF-87696D82E68E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85095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05263-840A-1AAE-D4D6-70A018098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6F7C343-D3BD-1461-F80E-8E0F4D42077C}"/>
              </a:ext>
            </a:extLst>
          </p:cNvPr>
          <p:cNvSpPr txBox="1">
            <a:spLocks/>
          </p:cNvSpPr>
          <p:nvPr/>
        </p:nvSpPr>
        <p:spPr>
          <a:xfrm>
            <a:off x="294758" y="581876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WID Estimated TUs: 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86064F1-A258-AC13-7A35-9DAED1ECC286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A2F5C-5207-7D9E-0DCB-E5FBC6C66C80}"/>
              </a:ext>
            </a:extLst>
          </p:cNvPr>
          <p:cNvGraphicFramePr>
            <a:graphicFrameLocks noGrp="1"/>
          </p:cNvGraphicFramePr>
          <p:nvPr/>
        </p:nvGraphicFramePr>
        <p:xfrm>
          <a:off x="214851" y="1149241"/>
          <a:ext cx="8798520" cy="4479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3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related)</a:t>
                      </a:r>
                      <a:endParaRPr lang="en-US" sz="13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83789">
                <a:tc>
                  <a:txBody>
                    <a:bodyPr/>
                    <a:lstStyle/>
                    <a:p>
                      <a:r>
                        <a:rPr lang="en-US" sz="1300" b="0">
                          <a:solidFill>
                            <a:srgbClr val="0000FF"/>
                          </a:solidFill>
                        </a:rPr>
                        <a:t>TSG SA#106</a:t>
                      </a:r>
                      <a:endParaRPr lang="en-US" sz="1300" b="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rgbClr val="0000FF"/>
                          </a:solidFill>
                        </a:rPr>
                        <a:t>December 2024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Stage 2 freeze</a:t>
                      </a:r>
                      <a:endParaRPr lang="en-US" sz="1300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928562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1.5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0.5 (14 CRs, 1 LS in and 1 LS out)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 including the remaining EN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§5.13.2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(USS changeover)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27632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3 CRs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Complete 100% of normative work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r>
                        <a:rPr lang="en-US" sz="1400"/>
                        <a:t>SA2#168/169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2025/Q2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3+1.5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3+0.5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757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25B4F-E912-9C47-114D-660758E88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77218FF-33C2-2457-714E-E9ED3F899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8B26237-AB76-3A2C-48B2-CBCF5C1E75B6}"/>
              </a:ext>
            </a:extLst>
          </p:cNvPr>
          <p:cNvSpPr txBox="1">
            <a:spLocks/>
          </p:cNvSpPr>
          <p:nvPr/>
        </p:nvSpPr>
        <p:spPr>
          <a:xfrm>
            <a:off x="238980" y="1902656"/>
            <a:ext cx="8756626" cy="45317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CRs to TS 23.256, 1 CR to TS 23.502 and 2 CRs to TS 23.288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Pre-flight planning and in-flight monitoring for UAV UEs; C2 communication reliability; Changeover from one USS to another USS for UAV UE assisted </a:t>
            </a:r>
            <a:r>
              <a:rPr lang="en-US" altLang="de-DE" sz="1200" kern="0"/>
              <a:t>by 5GC; </a:t>
            </a:r>
            <a:r>
              <a:rPr lang="en-US" altLang="de-DE" sz="1200" kern="0">
                <a:ea typeface="LG스마트체 Regular" panose="020B0600000101010101" pitchFamily="50" charset="-127"/>
              </a:rPr>
              <a:t>※ </a:t>
            </a:r>
            <a:r>
              <a:rPr lang="en-US" altLang="de-DE" sz="1200" kern="0"/>
              <a:t>Security </a:t>
            </a:r>
            <a:r>
              <a:rPr lang="en-US" altLang="de-DE" sz="1200" kern="0" dirty="0"/>
              <a:t>spec </a:t>
            </a:r>
            <a:r>
              <a:rPr lang="en-US" altLang="de-DE" sz="1200" kern="0"/>
              <a:t>reference added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WT#3: Support no-transmit zones for UAV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1079500" lvl="3" indent="-185738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Incoming LS from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RAN3 </a:t>
            </a:r>
            <a:r>
              <a:rPr lang="en-US" altLang="de-DE" sz="1200"/>
              <a:t>(S2-2411303/R3-245815</a:t>
            </a:r>
            <a:r>
              <a:rPr lang="en-US" altLang="de-DE" sz="1200" dirty="0"/>
              <a:t>)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is not directly related to UAS_Ph3 work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. </a:t>
            </a:r>
            <a:r>
              <a:rPr lang="en-US" altLang="de-DE" sz="1200"/>
              <a:t>R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eply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from SA2 provides information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using flight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information for UAV UEs from NG-RAN to AMF is required for UAS_Ph3 which can be potentially reused for the related work RAN3 requested in parts, while </a:t>
            </a:r>
            <a:r>
              <a:rPr lang="en-US" altLang="de-DE" sz="1200" dirty="0"/>
              <a:t>inform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ing that no such requirements nor solutions exist for non-UAV legacy devices.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0B2E41D-986F-1590-387C-90358ABEF3AE}"/>
              </a:ext>
            </a:extLst>
          </p:cNvPr>
          <p:cNvGraphicFramePr>
            <a:graphicFrameLocks noGrp="1"/>
          </p:cNvGraphicFramePr>
          <p:nvPr/>
        </p:nvGraphicFramePr>
        <p:xfrm>
          <a:off x="148393" y="104859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828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3F46B-5C1B-1ED6-B0CC-CD601D929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D4B86-EE31-2888-0C15-75599619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SA2#166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541D6B-19E2-0BA2-9A48-79247FEF03E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4382" y="2083181"/>
            <a:ext cx="8752114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7 CRs to TS 23.256 (4 CRs are revisions of agreed CRs at SA2#165),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and 1 CR to TS 23.288 (revision of agreed CR at SA2#165) were agreed.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893763" marR="0" lvl="2" indent="-177800" defTabSz="914400" latinLnBrk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altLang="de-DE" sz="1400">
                <a:ea typeface="+mn-ea"/>
                <a:cs typeface="Arial" panose="020B0604020202020204" pitchFamily="34" charset="0"/>
              </a:rPr>
              <a:t>Incoming LS from RAN3 (S2-2411303/R3-245815) is not directly related to UAS_Ph3 work. Reply from SA2 provides information using flight information for UAV UEs from NG-RAN to AMF is required for UAS_Ph3 which can be potentially reused for the related work RAN3 requested in parts, while informing that no such requirements nor solutions exist for non-UAV legacy devices.</a:t>
            </a:r>
          </a:p>
          <a:p>
            <a:pPr marL="722312" lvl="2" indent="-28575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defRPr/>
            </a:pPr>
            <a:r>
              <a:rPr lang="en-US" altLang="de-DE" sz="1400" kern="1200">
                <a:ea typeface="+mn-ea"/>
                <a:cs typeface="Arial" panose="020B0604020202020204" pitchFamily="34" charset="0"/>
              </a:rPr>
              <a:t>RAN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and CT3 related aspects may be delayed until SA2#168 meeting due to WG meeting time plan for Q1/2025.</a:t>
            </a:r>
            <a:endParaRPr kumimoji="0" lang="en-US" altLang="de-DE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369F167-4ACF-B361-0C3F-453929967BD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325262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3922</TotalTime>
  <Words>4342</Words>
  <Application>Microsoft Office PowerPoint</Application>
  <PresentationFormat>화면 슬라이드 쇼(4:3)</PresentationFormat>
  <Paragraphs>662</Paragraphs>
  <Slides>22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8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UAS_Ph3 🛩🛩 Status Report</vt:lpstr>
      <vt:lpstr>UAS_Ph3 Status after SA2#168</vt:lpstr>
      <vt:lpstr>PowerPoint 프레젠테이션</vt:lpstr>
      <vt:lpstr>BACKUP</vt:lpstr>
      <vt:lpstr>UAS_Ph3 Status at SA#107</vt:lpstr>
      <vt:lpstr>UAS_Ph3 Status after SA2#167</vt:lpstr>
      <vt:lpstr>PowerPoint 프레젠테이션</vt:lpstr>
      <vt:lpstr>UAS_Ph3 Status at SA#106</vt:lpstr>
      <vt:lpstr>UAS_Ph3 Status after SA2#166</vt:lpstr>
      <vt:lpstr>PowerPoint 프레젠테이션</vt:lpstr>
      <vt:lpstr>UAS_Ph3 Status after SA2#165</vt:lpstr>
      <vt:lpstr>PowerPoint 프레젠테이션</vt:lpstr>
      <vt:lpstr>FS_UAS_Ph3 &amp; UAS_Ph3 Status at SA#105</vt:lpstr>
      <vt:lpstr>FS_UAS_Ph3 Status after SA2#164</vt:lpstr>
      <vt:lpstr>UAS_Ph3 Status after SA2#164</vt:lpstr>
      <vt:lpstr>FS_UAS_Ph3 Status at SA#104</vt:lpstr>
      <vt:lpstr>FS_UAS_Ph3 Status after SA2#163</vt:lpstr>
      <vt:lpstr>PowerPoint 프레젠테이션</vt:lpstr>
      <vt:lpstr>FS_UAS_Ph3 Status after SA2#162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2262</cp:revision>
  <dcterms:created xsi:type="dcterms:W3CDTF">2008-08-30T09:32:10Z</dcterms:created>
  <dcterms:modified xsi:type="dcterms:W3CDTF">2025-04-16T01:29:49Z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