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06" autoAdjust="0"/>
    <p:restoredTop sz="94660"/>
  </p:normalViewPr>
  <p:slideViewPr>
    <p:cSldViewPr snapToGrid="0">
      <p:cViewPr>
        <p:scale>
          <a:sx n="73" d="100"/>
          <a:sy n="73" d="100"/>
        </p:scale>
        <p:origin x="51" y="2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86422E-1967-4A81-ADEE-11C99AB8A06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1EFF37-114C-4DCE-96BE-DACBD11C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268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1EFF37-114C-4DCE-96BE-DACBD11C151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791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EE87B-F328-65D4-9066-9BFFDBDFC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2F7F5D-F1A7-54CB-54DD-E3D8D75A5A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9F67E0-DDB6-D4C4-0543-7EE9375B9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E750-2FCB-4511-9C1F-9DC6C29AE19F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7720EA-B768-534E-2F44-B10519BE0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C87D3E-4E85-B526-EC1B-C850D1A30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4BF8-8857-49E4-B0AC-7AC774208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368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A4DAC-0141-A5CF-A51B-8DE3682FE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031D2D-C8BA-2055-080F-4A7F9E71C8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9AE332-D5D9-217B-C16C-F7EBB526B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E750-2FCB-4511-9C1F-9DC6C29AE19F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5DEE44-A244-5DFD-BB80-34F667EBD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F3A2ED-7D59-18FE-5555-AFF5A55F1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4BF8-8857-49E4-B0AC-7AC774208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168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923DD8-6462-209C-0B54-21FE181C83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DCD96A-5E07-F5F8-BAEA-4841CB03ED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385469-ADAA-4BF8-DA17-A3CD276D9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E750-2FCB-4511-9C1F-9DC6C29AE19F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8944AF-1DBE-CA15-0C7A-FBB2E403B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8B8902-6265-CF3F-A80E-D0B1A767B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4BF8-8857-49E4-B0AC-7AC774208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103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8FCD3-0A60-44A8-01AE-F62C627B2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86B8F-08BA-8DB7-0278-6716257DA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0BCA59-100A-0C08-8B86-F77B6EC57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E750-2FCB-4511-9C1F-9DC6C29AE19F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9870A-6AE1-2C76-D0B1-E437F6AB0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0AAD5D-881F-7B91-4359-1345FC92C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4BF8-8857-49E4-B0AC-7AC774208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387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C3231-6AAF-C598-BA84-ED285A427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6AF294-7F0E-6BE2-550E-8058E07B70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8F550B-C1CD-DA2F-24DF-77DC8E486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E750-2FCB-4511-9C1F-9DC6C29AE19F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685DA8-4944-04B0-1CE5-80BD85D0C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CF365-6EA8-276B-F7E0-F94A943AD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4BF8-8857-49E4-B0AC-7AC774208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064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67A84-9F12-B5CD-5B17-D18CB3858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4F8A1-862D-9ACB-C000-54E1B2EDC5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BCFFAF-E932-29D8-A0F7-26CC4ED4F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444990-DB31-D56B-13A6-27E65DC0C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E750-2FCB-4511-9C1F-9DC6C29AE19F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C20CB1-7328-27D8-DC01-7BDCA1D25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EEC3B7-3593-8065-A47E-DF41884A3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4BF8-8857-49E4-B0AC-7AC774208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50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CA45A-5602-55C2-FCF9-144A4DDD5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1CB46B-BD10-BD5A-69AA-1BDEB0E5CA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73CCBE-1711-B1A8-D056-061FBF9E2A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2709B8-028D-0171-2FB4-F4C4495F6A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AA0B05-FD0A-B75B-07A0-F27CB52385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CBA72C-29A6-6B3D-2536-DC49856F0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E750-2FCB-4511-9C1F-9DC6C29AE19F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24E05C-31F9-C547-61E0-0A98B5F3B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35A5DB-C861-30AA-8AF2-820AB4A3C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4BF8-8857-49E4-B0AC-7AC774208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855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36CCD-B037-FF8E-D187-D8C92A9CF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6F7546-9841-53B5-D468-9D5E81978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E750-2FCB-4511-9C1F-9DC6C29AE19F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96789C-9F63-4DA5-4A56-CFCEC270A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ADEA8E-EA42-7781-ACF6-6946D5E42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4BF8-8857-49E4-B0AC-7AC774208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281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B1E959-0DDB-FF53-5B92-071C990E2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E750-2FCB-4511-9C1F-9DC6C29AE19F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220503-BC1B-AA13-311B-607C02DF8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3B1513-BEDD-E1F5-2006-AD0CE9A7A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4BF8-8857-49E4-B0AC-7AC774208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575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1C5E0-0F0B-7B5E-5638-E7714E119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A0B24A-391D-3ADD-A1E5-0C83FE90E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480BB1-F3AD-7AA3-F822-B9ADD6E6FB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CA3B88-F4CB-3219-2A0F-439B604A7A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E750-2FCB-4511-9C1F-9DC6C29AE19F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BA94EF-17E5-D161-F51C-54C8E57AE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8EC184-3C9B-E3F3-E3F8-6DAB9AE2E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4BF8-8857-49E4-B0AC-7AC774208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972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F2276-B43E-79E9-D512-913948537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A89CC5-BD27-DF76-2C81-A2A6E6570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674A9A-7BFB-3582-21F8-3131A945D3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E49024-C004-62EC-5762-4FFD90C96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E750-2FCB-4511-9C1F-9DC6C29AE19F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0EE1F6-4C10-069F-FDB2-E19EA3F5D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FA6CA9-B4D9-82F9-A149-708ED19CF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F4BF8-8857-49E4-B0AC-7AC774208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567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4BAFFE-2376-DB44-EDD2-2688446E8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32AE86-96CE-B8E6-3CE3-E4345D85C4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1FB8FC-A4C5-C467-91A4-C7700065C8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10E750-2FCB-4511-9C1F-9DC6C29AE19F}" type="datetimeFigureOut">
              <a:rPr lang="en-US" smtClean="0"/>
              <a:t>3/24/2025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5D7049-64BF-7BBC-297E-6F7B5FD572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9B17C4-0AAA-59CC-3C49-756ADFC933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7F4BF8-8857-49E4-B0AC-7AC7742082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995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Box 62">
            <a:extLst>
              <a:ext uri="{FF2B5EF4-FFF2-40B4-BE49-F238E27FC236}">
                <a16:creationId xmlns:a16="http://schemas.microsoft.com/office/drawing/2014/main" id="{DA07ABDD-3F6A-BEBF-787C-2D6C43EACAAB}"/>
              </a:ext>
            </a:extLst>
          </p:cNvPr>
          <p:cNvSpPr txBox="1"/>
          <p:nvPr/>
        </p:nvSpPr>
        <p:spPr>
          <a:xfrm>
            <a:off x="784759" y="349005"/>
            <a:ext cx="109381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   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79171A2E-B0A5-B85C-FB99-128528DF98BE}"/>
              </a:ext>
            </a:extLst>
          </p:cNvPr>
          <p:cNvSpPr txBox="1"/>
          <p:nvPr/>
        </p:nvSpPr>
        <p:spPr>
          <a:xfrm>
            <a:off x="424329" y="621651"/>
            <a:ext cx="11175488" cy="52322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/>
              <a:t>RAN Reader Selection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5F7FF951-7BD1-CFB6-A5BD-F7CE5DBEFAE7}"/>
              </a:ext>
            </a:extLst>
          </p:cNvPr>
          <p:cNvSpPr txBox="1"/>
          <p:nvPr/>
        </p:nvSpPr>
        <p:spPr>
          <a:xfrm>
            <a:off x="424329" y="1526017"/>
            <a:ext cx="11252873" cy="387798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Conclusion from RAN in Athens Meeting:</a:t>
            </a:r>
          </a:p>
          <a:p>
            <a:endParaRPr lang="en-US" dirty="0"/>
          </a:p>
          <a:p>
            <a:pPr marL="342900" indent="-342900">
              <a:buAutoNum type="arabicPeriod"/>
            </a:pPr>
            <a:r>
              <a:rPr lang="en-US" dirty="0"/>
              <a:t>How to transfer RAN reader information from RAN to CN: 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dirty="0"/>
              <a:t>Taking OAM as baseline method.</a:t>
            </a: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en-US" dirty="0"/>
              <a:t> NGAP method is in FFS and SA2 will sync up it with RAN WG;</a:t>
            </a:r>
          </a:p>
          <a:p>
            <a:r>
              <a:rPr lang="en-US" sz="1400" dirty="0"/>
              <a:t>Note: if don’t consider status of RAN reader in RAN ,  OAM method is an efficient way to transfer the </a:t>
            </a:r>
            <a:r>
              <a:rPr lang="en-US" sz="1400" dirty="0" err="1"/>
              <a:t>AIoT</a:t>
            </a:r>
            <a:r>
              <a:rPr lang="en-US" sz="1400" dirty="0"/>
              <a:t> RAN information to CN. NGAP method  will encounter  sync up issue between AMF and AIOTF in indirection connection </a:t>
            </a:r>
          </a:p>
          <a:p>
            <a:endParaRPr lang="en-US" dirty="0"/>
          </a:p>
          <a:p>
            <a:pPr marL="342900" indent="-342900">
              <a:buAutoNum type="arabicPeriod" startAt="2"/>
            </a:pPr>
            <a:r>
              <a:rPr lang="en-GB" dirty="0" err="1"/>
              <a:t>AIoT</a:t>
            </a:r>
            <a:r>
              <a:rPr lang="en-GB" dirty="0"/>
              <a:t> RAN  information from the </a:t>
            </a:r>
            <a:r>
              <a:rPr lang="en-GB" dirty="0" err="1"/>
              <a:t>AIoT</a:t>
            </a:r>
            <a:r>
              <a:rPr lang="en-GB" dirty="0"/>
              <a:t> RAN to CN:</a:t>
            </a:r>
          </a:p>
          <a:p>
            <a:endParaRPr lang="en-GB" sz="1800" dirty="0">
              <a:effectLst/>
              <a:latin typeface="Arial" panose="020B0604020202020204" pitchFamily="34" charset="0"/>
              <a:ea typeface="SimSun" panose="02010600030101010101" pitchFamily="2" charset="-122"/>
            </a:endParaRP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en-GB" dirty="0"/>
              <a:t>A-IoT RAN information (supported Area, served reader ID list) </a:t>
            </a:r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en-GB" dirty="0" err="1"/>
              <a:t>Node“Global</a:t>
            </a:r>
            <a:r>
              <a:rPr lang="en-GB" dirty="0"/>
              <a:t> </a:t>
            </a:r>
            <a:r>
              <a:rPr lang="en-GB" dirty="0" err="1"/>
              <a:t>gNB</a:t>
            </a:r>
            <a:r>
              <a:rPr lang="en-GB" dirty="0"/>
              <a:t> ID + Reader index" is used to uniquely identify the Reader globally;</a:t>
            </a:r>
            <a:endParaRPr lang="en-US" dirty="0"/>
          </a:p>
          <a:p>
            <a:r>
              <a:rPr lang="en-US" sz="1400" dirty="0"/>
              <a:t>Note: </a:t>
            </a:r>
            <a:r>
              <a:rPr lang="en-GB" sz="1400" dirty="0"/>
              <a:t>It is FFS whether to define a new A-IoT Area, or use Tracking Area dedicated for A-IoT in RAN</a:t>
            </a:r>
            <a:endParaRPr lang="en-US" sz="1400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7A5E90E5-EC8D-A891-931C-72CDC38F3951}"/>
              </a:ext>
            </a:extLst>
          </p:cNvPr>
          <p:cNvSpPr txBox="1"/>
          <p:nvPr/>
        </p:nvSpPr>
        <p:spPr>
          <a:xfrm>
            <a:off x="10110748" y="1189927"/>
            <a:ext cx="1566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China Mobile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A6E55D-29C0-9E08-DC5D-0269D23DD55A}"/>
              </a:ext>
            </a:extLst>
          </p:cNvPr>
          <p:cNvSpPr txBox="1"/>
          <p:nvPr/>
        </p:nvSpPr>
        <p:spPr>
          <a:xfrm>
            <a:off x="531906" y="5779247"/>
            <a:ext cx="11067911" cy="66074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3254239-9A2E-DCA5-4DB5-F99E30B0ECFD}"/>
              </a:ext>
            </a:extLst>
          </p:cNvPr>
          <p:cNvSpPr txBox="1"/>
          <p:nvPr/>
        </p:nvSpPr>
        <p:spPr>
          <a:xfrm>
            <a:off x="398205" y="5524559"/>
            <a:ext cx="114824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>
                    <a:lumMod val="50000"/>
                    <a:lumOff val="50000"/>
                  </a:schemeClr>
                </a:solidFill>
                <a:highlight>
                  <a:srgbClr val="FFFF00"/>
                </a:highlight>
              </a:rPr>
              <a:t>Proposal 1: </a:t>
            </a:r>
            <a:r>
              <a:rPr lang="en-US" dirty="0">
                <a:solidFill>
                  <a:schemeClr val="tx2">
                    <a:lumMod val="50000"/>
                    <a:lumOff val="50000"/>
                  </a:schemeClr>
                </a:solidFill>
              </a:rPr>
              <a:t>Using OAM method as baseline  in April meeting.  Don’t discuss NGAP method in April Meeting (Still Keeping NGAP related ENs)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5CD4C3C-183D-EEE4-80B6-B764C3900B9A}"/>
              </a:ext>
            </a:extLst>
          </p:cNvPr>
          <p:cNvSpPr txBox="1"/>
          <p:nvPr/>
        </p:nvSpPr>
        <p:spPr>
          <a:xfrm>
            <a:off x="424329" y="6157353"/>
            <a:ext cx="8606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>
                    <a:lumMod val="50000"/>
                    <a:lumOff val="50000"/>
                  </a:schemeClr>
                </a:solidFill>
                <a:highlight>
                  <a:srgbClr val="FFFF00"/>
                </a:highlight>
              </a:rPr>
              <a:t>Proposal 2: </a:t>
            </a:r>
            <a:r>
              <a:rPr lang="en-US" dirty="0">
                <a:solidFill>
                  <a:schemeClr val="tx2">
                    <a:lumMod val="50000"/>
                    <a:lumOff val="50000"/>
                  </a:schemeClr>
                </a:solidFill>
              </a:rPr>
              <a:t>Considering both RAN reader ID and A-IoT Area in RAN Reader selection.  </a:t>
            </a:r>
          </a:p>
        </p:txBody>
      </p:sp>
    </p:spTree>
    <p:extLst>
      <p:ext uri="{BB962C8B-B14F-4D97-AF65-F5344CB8AC3E}">
        <p14:creationId xmlns:p14="http://schemas.microsoft.com/office/powerpoint/2010/main" val="15405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6E0F39-BE37-985E-814F-A44EDB5792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Box 62">
            <a:extLst>
              <a:ext uri="{FF2B5EF4-FFF2-40B4-BE49-F238E27FC236}">
                <a16:creationId xmlns:a16="http://schemas.microsoft.com/office/drawing/2014/main" id="{A8153916-C93E-D2A2-7B65-04194AD05CFD}"/>
              </a:ext>
            </a:extLst>
          </p:cNvPr>
          <p:cNvSpPr txBox="1"/>
          <p:nvPr/>
        </p:nvSpPr>
        <p:spPr>
          <a:xfrm>
            <a:off x="784759" y="349005"/>
            <a:ext cx="109381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   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76109C9A-B394-0F40-8B8A-24E67D5D0513}"/>
              </a:ext>
            </a:extLst>
          </p:cNvPr>
          <p:cNvSpPr txBox="1"/>
          <p:nvPr/>
        </p:nvSpPr>
        <p:spPr>
          <a:xfrm>
            <a:off x="619277" y="6454335"/>
            <a:ext cx="11175488" cy="369332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Considerations on  matching between external location area/location and  </a:t>
            </a:r>
            <a:r>
              <a:rPr lang="en-GB" dirty="0" err="1"/>
              <a:t>AIoT</a:t>
            </a:r>
            <a:r>
              <a:rPr lang="en-GB" dirty="0"/>
              <a:t> RAN  information </a:t>
            </a: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77D89DB-BF38-457A-3A46-B62566D197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8795778"/>
              </p:ext>
            </p:extLst>
          </p:nvPr>
        </p:nvGraphicFramePr>
        <p:xfrm>
          <a:off x="784759" y="428005"/>
          <a:ext cx="3289300" cy="20720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64972">
                  <a:extLst>
                    <a:ext uri="{9D8B030D-6E8A-4147-A177-3AD203B41FA5}">
                      <a16:colId xmlns:a16="http://schemas.microsoft.com/office/drawing/2014/main" val="1447982120"/>
                    </a:ext>
                  </a:extLst>
                </a:gridCol>
                <a:gridCol w="1324328">
                  <a:extLst>
                    <a:ext uri="{9D8B030D-6E8A-4147-A177-3AD203B41FA5}">
                      <a16:colId xmlns:a16="http://schemas.microsoft.com/office/drawing/2014/main" val="2629697810"/>
                    </a:ext>
                  </a:extLst>
                </a:gridCol>
              </a:tblGrid>
              <a:tr h="952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err="1">
                          <a:effectLst/>
                        </a:rPr>
                        <a:t>AIoT</a:t>
                      </a:r>
                      <a:r>
                        <a:rPr lang="en-US" sz="1400" u="none" strike="noStrike" dirty="0">
                          <a:effectLst/>
                        </a:rPr>
                        <a:t> Area 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err="1">
                          <a:effectLst/>
                        </a:rPr>
                        <a:t>AIoT</a:t>
                      </a:r>
                      <a:r>
                        <a:rPr lang="en-US" sz="1400" u="none" strike="noStrike" dirty="0">
                          <a:effectLst/>
                        </a:rPr>
                        <a:t> Area 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3316211863"/>
                  </a:ext>
                </a:extLst>
              </a:tr>
              <a:tr h="11195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err="1">
                          <a:effectLst/>
                        </a:rPr>
                        <a:t>AIoT</a:t>
                      </a:r>
                      <a:r>
                        <a:rPr lang="en-US" sz="1400" u="none" strike="noStrike" dirty="0">
                          <a:effectLst/>
                        </a:rPr>
                        <a:t> Area 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err="1">
                          <a:effectLst/>
                        </a:rPr>
                        <a:t>AIoT</a:t>
                      </a:r>
                      <a:r>
                        <a:rPr lang="en-US" sz="1400" u="none" strike="noStrike" dirty="0">
                          <a:effectLst/>
                        </a:rPr>
                        <a:t> Area 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21215491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5E677E6-F5E9-1E8A-21AC-02C532C22037}"/>
              </a:ext>
            </a:extLst>
          </p:cNvPr>
          <p:cNvSpPr txBox="1"/>
          <p:nvPr/>
        </p:nvSpPr>
        <p:spPr>
          <a:xfrm>
            <a:off x="1848395" y="-33210"/>
            <a:ext cx="1381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RAN Node 1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8A68D0C-7112-EC0B-0D66-90823E0755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298" y="613969"/>
            <a:ext cx="232922" cy="40114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759C3EE-0B31-B3B3-2115-DF706A1724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3254" y="428005"/>
            <a:ext cx="232922" cy="40114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C166303-C864-4F0F-0B12-9454C64614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9012" y="2078322"/>
            <a:ext cx="232922" cy="40114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0F19568-316B-CA64-5A9D-3F889A0F65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6157" y="415499"/>
            <a:ext cx="232922" cy="40114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EA79B95-E1E9-604A-4D7C-DEF124077B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8699" y="2078321"/>
            <a:ext cx="232922" cy="401143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9E30502F-93F4-819B-73B2-03C5906F8E33}"/>
              </a:ext>
            </a:extLst>
          </p:cNvPr>
          <p:cNvSpPr txBox="1"/>
          <p:nvPr/>
        </p:nvSpPr>
        <p:spPr>
          <a:xfrm>
            <a:off x="318628" y="985657"/>
            <a:ext cx="10182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/>
              <a:t>RAN Reader 1</a:t>
            </a:r>
            <a:endParaRPr lang="en-US" sz="11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EF28294-D6B1-DEFF-8E38-639E37277FAB}"/>
              </a:ext>
            </a:extLst>
          </p:cNvPr>
          <p:cNvSpPr txBox="1"/>
          <p:nvPr/>
        </p:nvSpPr>
        <p:spPr>
          <a:xfrm>
            <a:off x="1026354" y="384980"/>
            <a:ext cx="10182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/>
              <a:t>RAN Reader 2</a:t>
            </a:r>
            <a:endParaRPr lang="en-US" sz="11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3772839-93AE-ED68-7106-42ED38CE42FE}"/>
              </a:ext>
            </a:extLst>
          </p:cNvPr>
          <p:cNvSpPr txBox="1"/>
          <p:nvPr/>
        </p:nvSpPr>
        <p:spPr>
          <a:xfrm>
            <a:off x="2756514" y="202394"/>
            <a:ext cx="10182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/>
              <a:t>RAN Reader 3</a:t>
            </a:r>
            <a:endParaRPr lang="en-US" sz="11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C800FAE-F206-3C2F-C38A-86676ED509FF}"/>
              </a:ext>
            </a:extLst>
          </p:cNvPr>
          <p:cNvSpPr txBox="1"/>
          <p:nvPr/>
        </p:nvSpPr>
        <p:spPr>
          <a:xfrm>
            <a:off x="989898" y="2562961"/>
            <a:ext cx="10182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/>
              <a:t>RAN Reader 4</a:t>
            </a:r>
            <a:endParaRPr lang="en-US" sz="11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B35B9A3-4A2C-5046-5343-AEBEB1317456}"/>
              </a:ext>
            </a:extLst>
          </p:cNvPr>
          <p:cNvSpPr txBox="1"/>
          <p:nvPr/>
        </p:nvSpPr>
        <p:spPr>
          <a:xfrm>
            <a:off x="2990687" y="2480233"/>
            <a:ext cx="10182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/>
              <a:t>RAN Reader 5</a:t>
            </a:r>
            <a:endParaRPr lang="en-US" sz="1100" dirty="0"/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3297A881-8AA7-6B76-F478-349448B7F2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3611232"/>
              </p:ext>
            </p:extLst>
          </p:nvPr>
        </p:nvGraphicFramePr>
        <p:xfrm>
          <a:off x="784759" y="2973176"/>
          <a:ext cx="3289300" cy="21830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89353">
                  <a:extLst>
                    <a:ext uri="{9D8B030D-6E8A-4147-A177-3AD203B41FA5}">
                      <a16:colId xmlns:a16="http://schemas.microsoft.com/office/drawing/2014/main" val="1447982120"/>
                    </a:ext>
                  </a:extLst>
                </a:gridCol>
                <a:gridCol w="1399947">
                  <a:extLst>
                    <a:ext uri="{9D8B030D-6E8A-4147-A177-3AD203B41FA5}">
                      <a16:colId xmlns:a16="http://schemas.microsoft.com/office/drawing/2014/main" val="2629697810"/>
                    </a:ext>
                  </a:extLst>
                </a:gridCol>
              </a:tblGrid>
              <a:tr h="100354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External location 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External Location 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3316211863"/>
                  </a:ext>
                </a:extLst>
              </a:tr>
              <a:tr h="117949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External Location 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External location 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212154913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86CE7FDE-0783-74F5-3530-94E0A38F435B}"/>
              </a:ext>
            </a:extLst>
          </p:cNvPr>
          <p:cNvSpPr txBox="1"/>
          <p:nvPr/>
        </p:nvSpPr>
        <p:spPr>
          <a:xfrm>
            <a:off x="2027473" y="2672857"/>
            <a:ext cx="1344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AF (Costco)</a:t>
            </a:r>
            <a:endParaRPr lang="en-US" dirty="0"/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F2E60346-2CC8-D7E4-E92B-080082E33E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7584354"/>
              </p:ext>
            </p:extLst>
          </p:nvPr>
        </p:nvGraphicFramePr>
        <p:xfrm>
          <a:off x="4772160" y="428005"/>
          <a:ext cx="3289300" cy="20720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01772">
                  <a:extLst>
                    <a:ext uri="{9D8B030D-6E8A-4147-A177-3AD203B41FA5}">
                      <a16:colId xmlns:a16="http://schemas.microsoft.com/office/drawing/2014/main" val="3435342201"/>
                    </a:ext>
                  </a:extLst>
                </a:gridCol>
                <a:gridCol w="1987528">
                  <a:extLst>
                    <a:ext uri="{9D8B030D-6E8A-4147-A177-3AD203B41FA5}">
                      <a16:colId xmlns:a16="http://schemas.microsoft.com/office/drawing/2014/main" val="690623584"/>
                    </a:ext>
                  </a:extLst>
                </a:gridCol>
              </a:tblGrid>
              <a:tr h="41440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         </a:t>
                      </a:r>
                      <a:r>
                        <a:rPr lang="en-US" sz="1100" u="none" strike="noStrike" dirty="0" err="1">
                          <a:effectLst/>
                        </a:rPr>
                        <a:t>AIoT</a:t>
                      </a:r>
                      <a:r>
                        <a:rPr lang="en-US" sz="1100" u="none" strike="noStrike" dirty="0">
                          <a:effectLst/>
                        </a:rPr>
                        <a:t> RAN Node 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763" marR="4763" marT="4763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9983186"/>
                  </a:ext>
                </a:extLst>
              </a:tr>
              <a:tr h="4144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err="1">
                          <a:effectLst/>
                        </a:rPr>
                        <a:t>AIoT</a:t>
                      </a:r>
                      <a:r>
                        <a:rPr lang="en-US" sz="1100" u="none" strike="noStrike" dirty="0">
                          <a:effectLst/>
                        </a:rPr>
                        <a:t> Area 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RAN reader1 + RAN Reader 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840780096"/>
                  </a:ext>
                </a:extLst>
              </a:tr>
              <a:tr h="4144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AIoT Area 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RAN reader3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3150502154"/>
                  </a:ext>
                </a:extLst>
              </a:tr>
              <a:tr h="4144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AIoT Area 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RAN reader4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816596434"/>
                  </a:ext>
                </a:extLst>
              </a:tr>
              <a:tr h="4144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AIoT Area 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RAN reader5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763" marR="4763" marT="4763" marB="0" anchor="b"/>
                </a:tc>
                <a:extLst>
                  <a:ext uri="{0D108BD9-81ED-4DB2-BD59-A6C34878D82A}">
                    <a16:rowId xmlns:a16="http://schemas.microsoft.com/office/drawing/2014/main" val="2854140611"/>
                  </a:ext>
                </a:extLst>
              </a:tr>
            </a:tbl>
          </a:graphicData>
        </a:graphic>
      </p:graphicFrame>
      <p:sp>
        <p:nvSpPr>
          <p:cNvPr id="24" name="Oval 23">
            <a:extLst>
              <a:ext uri="{FF2B5EF4-FFF2-40B4-BE49-F238E27FC236}">
                <a16:creationId xmlns:a16="http://schemas.microsoft.com/office/drawing/2014/main" id="{F2E5B483-62F1-01E4-50CA-259D8F6B30F9}"/>
              </a:ext>
            </a:extLst>
          </p:cNvPr>
          <p:cNvSpPr/>
          <p:nvPr/>
        </p:nvSpPr>
        <p:spPr>
          <a:xfrm>
            <a:off x="1059197" y="3657454"/>
            <a:ext cx="672737" cy="794108"/>
          </a:xfrm>
          <a:prstGeom prst="ellipse">
            <a:avLst/>
          </a:pr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lowchart: Connector 24">
            <a:extLst>
              <a:ext uri="{FF2B5EF4-FFF2-40B4-BE49-F238E27FC236}">
                <a16:creationId xmlns:a16="http://schemas.microsoft.com/office/drawing/2014/main" id="{E73B6A09-F3A9-2E05-0B2A-F30E57C1F8B6}"/>
              </a:ext>
            </a:extLst>
          </p:cNvPr>
          <p:cNvSpPr/>
          <p:nvPr/>
        </p:nvSpPr>
        <p:spPr>
          <a:xfrm>
            <a:off x="3282731" y="3663438"/>
            <a:ext cx="176348" cy="156754"/>
          </a:xfrm>
          <a:prstGeom prst="flowChartConnector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C6B4EC73-E157-F08B-F7CF-7448F328E4B8}"/>
              </a:ext>
            </a:extLst>
          </p:cNvPr>
          <p:cNvSpPr/>
          <p:nvPr/>
        </p:nvSpPr>
        <p:spPr>
          <a:xfrm>
            <a:off x="2403585" y="3579235"/>
            <a:ext cx="757646" cy="711926"/>
          </a:xfrm>
          <a:custGeom>
            <a:avLst/>
            <a:gdLst>
              <a:gd name="connsiteX0" fmla="*/ 306978 w 757646"/>
              <a:gd name="connsiteY0" fmla="*/ 261257 h 711926"/>
              <a:gd name="connsiteX1" fmla="*/ 633549 w 757646"/>
              <a:gd name="connsiteY1" fmla="*/ 267789 h 711926"/>
              <a:gd name="connsiteX2" fmla="*/ 757646 w 757646"/>
              <a:gd name="connsiteY2" fmla="*/ 548640 h 711926"/>
              <a:gd name="connsiteX3" fmla="*/ 156755 w 757646"/>
              <a:gd name="connsiteY3" fmla="*/ 711926 h 711926"/>
              <a:gd name="connsiteX4" fmla="*/ 0 w 757646"/>
              <a:gd name="connsiteY4" fmla="*/ 0 h 711926"/>
              <a:gd name="connsiteX5" fmla="*/ 306978 w 757646"/>
              <a:gd name="connsiteY5" fmla="*/ 261257 h 711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57646" h="711926">
                <a:moveTo>
                  <a:pt x="306978" y="261257"/>
                </a:moveTo>
                <a:lnTo>
                  <a:pt x="633549" y="267789"/>
                </a:lnTo>
                <a:lnTo>
                  <a:pt x="757646" y="548640"/>
                </a:lnTo>
                <a:lnTo>
                  <a:pt x="156755" y="711926"/>
                </a:lnTo>
                <a:lnTo>
                  <a:pt x="0" y="0"/>
                </a:lnTo>
                <a:lnTo>
                  <a:pt x="306978" y="261257"/>
                </a:lnTo>
                <a:close/>
              </a:path>
            </a:pathLst>
          </a:custGeom>
          <a:solidFill>
            <a:schemeClr val="tx2">
              <a:lumMod val="10000"/>
              <a:lumOff val="9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331A15B-79BF-CC56-1462-767C0EB0C84F}"/>
              </a:ext>
            </a:extLst>
          </p:cNvPr>
          <p:cNvSpPr txBox="1"/>
          <p:nvPr/>
        </p:nvSpPr>
        <p:spPr>
          <a:xfrm>
            <a:off x="997551" y="3824613"/>
            <a:ext cx="8538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/>
              <a:t>External </a:t>
            </a:r>
          </a:p>
          <a:p>
            <a:r>
              <a:rPr lang="en-US" altLang="zh-CN" sz="1400" dirty="0"/>
              <a:t>area 5</a:t>
            </a:r>
            <a:endParaRPr lang="en-US" sz="14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C17B391-B904-07E9-FC86-13031B06C183}"/>
              </a:ext>
            </a:extLst>
          </p:cNvPr>
          <p:cNvSpPr txBox="1"/>
          <p:nvPr/>
        </p:nvSpPr>
        <p:spPr>
          <a:xfrm>
            <a:off x="2372334" y="3793947"/>
            <a:ext cx="8538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/>
              <a:t>External </a:t>
            </a:r>
          </a:p>
          <a:p>
            <a:r>
              <a:rPr lang="en-US" altLang="zh-CN" sz="1400" dirty="0"/>
              <a:t>area 6</a:t>
            </a:r>
            <a:endParaRPr lang="en-US" sz="14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B1D035A-C08B-76AD-4F32-B22F483BDBF6}"/>
              </a:ext>
            </a:extLst>
          </p:cNvPr>
          <p:cNvSpPr txBox="1"/>
          <p:nvPr/>
        </p:nvSpPr>
        <p:spPr>
          <a:xfrm>
            <a:off x="3381622" y="3496283"/>
            <a:ext cx="8538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/>
              <a:t>External </a:t>
            </a:r>
          </a:p>
          <a:p>
            <a:r>
              <a:rPr lang="en-US" altLang="zh-CN" sz="1400" dirty="0"/>
              <a:t>area 7</a:t>
            </a:r>
            <a:endParaRPr lang="en-US" sz="1400" dirty="0"/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22B2E1D6-E285-0D6B-182F-9B5320C79D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0057" y="3003000"/>
            <a:ext cx="3238524" cy="2153209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C4712AC1-A04F-C25D-C764-543CC262929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68266" y="3003000"/>
            <a:ext cx="3200639" cy="1288162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5D299B6-B161-8EA4-96F0-9F3F6113773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25256" y="3324518"/>
            <a:ext cx="330811" cy="276901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477B07AA-FA05-D43E-6400-114DA2CDCE4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27438" y="3614072"/>
            <a:ext cx="330811" cy="276901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8E522C24-8C58-3979-818A-D324DEAFAA6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23086" y="3936292"/>
            <a:ext cx="330811" cy="276901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D74AEE07-F5C9-1CB8-1CF5-CF2B76AEF9E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25265" y="4251975"/>
            <a:ext cx="330811" cy="276901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81B7ABF9-41CF-CC66-A0FE-D7D8DDFE3D4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33976" y="4691757"/>
            <a:ext cx="330811" cy="276901"/>
          </a:xfrm>
          <a:prstGeom prst="rect">
            <a:avLst/>
          </a:prstGeom>
        </p:spPr>
      </p:pic>
      <p:sp>
        <p:nvSpPr>
          <p:cNvPr id="44" name="Arrow: Up 43">
            <a:extLst>
              <a:ext uri="{FF2B5EF4-FFF2-40B4-BE49-F238E27FC236}">
                <a16:creationId xmlns:a16="http://schemas.microsoft.com/office/drawing/2014/main" id="{6B7D23A9-A068-397A-4C2F-A1D551F0B0C5}"/>
              </a:ext>
            </a:extLst>
          </p:cNvPr>
          <p:cNvSpPr/>
          <p:nvPr/>
        </p:nvSpPr>
        <p:spPr>
          <a:xfrm>
            <a:off x="5814750" y="2641876"/>
            <a:ext cx="1469571" cy="332680"/>
          </a:xfrm>
          <a:prstGeom prst="upArrow">
            <a:avLst/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Arrow: Right 44">
            <a:extLst>
              <a:ext uri="{FF2B5EF4-FFF2-40B4-BE49-F238E27FC236}">
                <a16:creationId xmlns:a16="http://schemas.microsoft.com/office/drawing/2014/main" id="{86228CC8-5442-7961-C046-80E5A748C727}"/>
              </a:ext>
            </a:extLst>
          </p:cNvPr>
          <p:cNvSpPr/>
          <p:nvPr/>
        </p:nvSpPr>
        <p:spPr>
          <a:xfrm>
            <a:off x="4190520" y="1046097"/>
            <a:ext cx="458327" cy="91625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Arrow: Right 45">
            <a:extLst>
              <a:ext uri="{FF2B5EF4-FFF2-40B4-BE49-F238E27FC236}">
                <a16:creationId xmlns:a16="http://schemas.microsoft.com/office/drawing/2014/main" id="{480BFE29-B222-DC4B-B69E-89AACB854319}"/>
              </a:ext>
            </a:extLst>
          </p:cNvPr>
          <p:cNvSpPr/>
          <p:nvPr/>
        </p:nvSpPr>
        <p:spPr>
          <a:xfrm>
            <a:off x="4204327" y="3556224"/>
            <a:ext cx="458327" cy="996568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3" name="Picture 52">
            <a:extLst>
              <a:ext uri="{FF2B5EF4-FFF2-40B4-BE49-F238E27FC236}">
                <a16:creationId xmlns:a16="http://schemas.microsoft.com/office/drawing/2014/main" id="{ED7CB0CD-934D-CE7F-25A8-6407E2B4E44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385402" y="3294060"/>
            <a:ext cx="355886" cy="335396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AD11B813-1ECE-DC09-D543-D24799014B8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387583" y="3635871"/>
            <a:ext cx="355886" cy="335396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46A27AD0-F44C-664A-4D38-CAE0F9BDB0C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402824" y="3990744"/>
            <a:ext cx="355886" cy="335396"/>
          </a:xfrm>
          <a:prstGeom prst="rect">
            <a:avLst/>
          </a:prstGeom>
        </p:spPr>
      </p:pic>
      <p:sp>
        <p:nvSpPr>
          <p:cNvPr id="57" name="Speech Bubble: Rectangle 56">
            <a:extLst>
              <a:ext uri="{FF2B5EF4-FFF2-40B4-BE49-F238E27FC236}">
                <a16:creationId xmlns:a16="http://schemas.microsoft.com/office/drawing/2014/main" id="{3B894C17-3458-D9EA-D1CD-8016BE10779D}"/>
              </a:ext>
            </a:extLst>
          </p:cNvPr>
          <p:cNvSpPr/>
          <p:nvPr/>
        </p:nvSpPr>
        <p:spPr>
          <a:xfrm>
            <a:off x="8368266" y="464004"/>
            <a:ext cx="3363329" cy="1498345"/>
          </a:xfrm>
          <a:prstGeom prst="wedgeRectCallout">
            <a:avLst>
              <a:gd name="adj1" fmla="val -24131"/>
              <a:gd name="adj2" fmla="val 143526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6E95B5ED-7223-4F9A-9422-76D18DAA68FD}"/>
              </a:ext>
            </a:extLst>
          </p:cNvPr>
          <p:cNvSpPr txBox="1"/>
          <p:nvPr/>
        </p:nvSpPr>
        <p:spPr>
          <a:xfrm>
            <a:off x="8372369" y="505879"/>
            <a:ext cx="28050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/>
              <a:t>Taking External 5 as an example</a:t>
            </a:r>
            <a:r>
              <a:rPr lang="zh-CN" altLang="en-US" sz="1400" dirty="0"/>
              <a:t>：</a:t>
            </a:r>
            <a:endParaRPr lang="en-US" sz="1400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06E3A22C-5F55-CCF9-B686-F0FF6D28D688}"/>
              </a:ext>
            </a:extLst>
          </p:cNvPr>
          <p:cNvSpPr txBox="1"/>
          <p:nvPr/>
        </p:nvSpPr>
        <p:spPr>
          <a:xfrm>
            <a:off x="8368266" y="782369"/>
            <a:ext cx="330659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Conver it to </a:t>
            </a:r>
            <a:r>
              <a:rPr lang="en-US" altLang="zh-CN" sz="1400" dirty="0" err="1"/>
              <a:t>AIoT</a:t>
            </a:r>
            <a:r>
              <a:rPr lang="en-US" altLang="zh-CN" sz="1400" dirty="0"/>
              <a:t> Area 1 + </a:t>
            </a:r>
            <a:r>
              <a:rPr lang="en-US" altLang="zh-CN" sz="1400" dirty="0" err="1"/>
              <a:t>AIoT</a:t>
            </a:r>
            <a:r>
              <a:rPr lang="en-US" altLang="zh-CN" sz="1400" dirty="0"/>
              <a:t> Area 2</a:t>
            </a:r>
            <a:r>
              <a:rPr lang="zh-CN" altLang="en-US" sz="1400" dirty="0"/>
              <a:t>，</a:t>
            </a:r>
            <a:r>
              <a:rPr lang="en-US" altLang="zh-CN" sz="1400" dirty="0"/>
              <a:t>but how RAN node1 know it just need to paging the fractional area of </a:t>
            </a:r>
            <a:r>
              <a:rPr lang="en-US" altLang="zh-CN" sz="1400" dirty="0" err="1"/>
              <a:t>AIoT</a:t>
            </a:r>
            <a:r>
              <a:rPr lang="en-US" altLang="zh-CN" sz="1400" dirty="0"/>
              <a:t> Area 1 and </a:t>
            </a:r>
            <a:r>
              <a:rPr lang="en-US" altLang="zh-CN" sz="1400" dirty="0" err="1"/>
              <a:t>AIoT</a:t>
            </a:r>
            <a:r>
              <a:rPr lang="en-US" altLang="zh-CN" sz="1400" dirty="0"/>
              <a:t> Area 2 and how can RAN node1 do it like that?</a:t>
            </a:r>
            <a:endParaRPr lang="en-US" sz="1400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716D6F2-B9FB-3A7E-9498-CD2B2B43683C}"/>
              </a:ext>
            </a:extLst>
          </p:cNvPr>
          <p:cNvSpPr txBox="1"/>
          <p:nvPr/>
        </p:nvSpPr>
        <p:spPr>
          <a:xfrm>
            <a:off x="426716" y="5217128"/>
            <a:ext cx="11818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Discussion 1:  AF can choose Geo location area freely for indoor scenario? or there is a limitation 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C9B09648-2697-B54C-0189-02F15EA0C9FC}"/>
              </a:ext>
            </a:extLst>
          </p:cNvPr>
          <p:cNvSpPr txBox="1"/>
          <p:nvPr/>
        </p:nvSpPr>
        <p:spPr>
          <a:xfrm>
            <a:off x="433249" y="5541579"/>
            <a:ext cx="11818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Discussion 2:  Is it possible for RAN reader to page partial serving area of the RAN reader 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CC067E73-02CA-996A-E82B-67FED4B7A3C8}"/>
              </a:ext>
            </a:extLst>
          </p:cNvPr>
          <p:cNvSpPr txBox="1"/>
          <p:nvPr/>
        </p:nvSpPr>
        <p:spPr>
          <a:xfrm>
            <a:off x="439778" y="5877376"/>
            <a:ext cx="119722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Discussion 3:    what is the external location information  input from  AF --  external location Identifier or external location area defined by Geo coordinates?     </a:t>
            </a:r>
          </a:p>
        </p:txBody>
      </p:sp>
      <p:sp>
        <p:nvSpPr>
          <p:cNvPr id="69" name="Arrow: Curved Right 68">
            <a:extLst>
              <a:ext uri="{FF2B5EF4-FFF2-40B4-BE49-F238E27FC236}">
                <a16:creationId xmlns:a16="http://schemas.microsoft.com/office/drawing/2014/main" id="{FC1B5057-053D-3AD3-800F-1B92AD748380}"/>
              </a:ext>
            </a:extLst>
          </p:cNvPr>
          <p:cNvSpPr/>
          <p:nvPr/>
        </p:nvSpPr>
        <p:spPr>
          <a:xfrm>
            <a:off x="271739" y="1856942"/>
            <a:ext cx="481806" cy="2232468"/>
          </a:xfrm>
          <a:prstGeom prst="curvedRightArrow">
            <a:avLst>
              <a:gd name="adj1" fmla="val 25000"/>
              <a:gd name="adj2" fmla="val 50000"/>
              <a:gd name="adj3" fmla="val 17857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A09AFE7F-F868-7104-6B46-68522384DF90}"/>
              </a:ext>
            </a:extLst>
          </p:cNvPr>
          <p:cNvSpPr txBox="1"/>
          <p:nvPr/>
        </p:nvSpPr>
        <p:spPr>
          <a:xfrm>
            <a:off x="239899" y="2666350"/>
            <a:ext cx="972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Sync up</a:t>
            </a:r>
          </a:p>
        </p:txBody>
      </p:sp>
    </p:spTree>
    <p:extLst>
      <p:ext uri="{BB962C8B-B14F-4D97-AF65-F5344CB8AC3E}">
        <p14:creationId xmlns:p14="http://schemas.microsoft.com/office/powerpoint/2010/main" val="1747472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82317D-23E9-1AE0-5DAE-E628ADAABB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peech Bubble: Rectangle 46">
            <a:extLst>
              <a:ext uri="{FF2B5EF4-FFF2-40B4-BE49-F238E27FC236}">
                <a16:creationId xmlns:a16="http://schemas.microsoft.com/office/drawing/2014/main" id="{BD9BFA00-EC23-6B45-8451-93388F6E144B}"/>
              </a:ext>
            </a:extLst>
          </p:cNvPr>
          <p:cNvSpPr/>
          <p:nvPr/>
        </p:nvSpPr>
        <p:spPr>
          <a:xfrm>
            <a:off x="9108120" y="3990362"/>
            <a:ext cx="2570074" cy="2050651"/>
          </a:xfrm>
          <a:prstGeom prst="wedgeRectCallout">
            <a:avLst>
              <a:gd name="adj1" fmla="val -56865"/>
              <a:gd name="adj2" fmla="val -70687"/>
            </a:avLst>
          </a:prstGeom>
          <a:solidFill>
            <a:schemeClr val="tx2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428732B-B2DC-DA1E-F79F-53891D7ECD17}"/>
              </a:ext>
            </a:extLst>
          </p:cNvPr>
          <p:cNvSpPr/>
          <p:nvPr/>
        </p:nvSpPr>
        <p:spPr>
          <a:xfrm>
            <a:off x="2031274" y="4006458"/>
            <a:ext cx="6838405" cy="205065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B53CED5-7E99-8C06-4BCB-5B767A13A205}"/>
              </a:ext>
            </a:extLst>
          </p:cNvPr>
          <p:cNvSpPr txBox="1"/>
          <p:nvPr/>
        </p:nvSpPr>
        <p:spPr>
          <a:xfrm>
            <a:off x="8358383" y="954231"/>
            <a:ext cx="8303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>
                <a:solidFill>
                  <a:srgbClr val="FF0000"/>
                </a:solidFill>
              </a:rPr>
              <a:t>OAM</a:t>
            </a:r>
            <a:r>
              <a:rPr lang="en-US" altLang="zh-CN" dirty="0"/>
              <a:t>  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BC0067-3155-D280-03D8-2C27768E1E63}"/>
              </a:ext>
            </a:extLst>
          </p:cNvPr>
          <p:cNvSpPr txBox="1"/>
          <p:nvPr/>
        </p:nvSpPr>
        <p:spPr>
          <a:xfrm flipV="1">
            <a:off x="9049480" y="2136807"/>
            <a:ext cx="1010231" cy="148813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04EC70-0361-DFB9-497F-84AF7CE1C73B}"/>
              </a:ext>
            </a:extLst>
          </p:cNvPr>
          <p:cNvSpPr/>
          <p:nvPr/>
        </p:nvSpPr>
        <p:spPr>
          <a:xfrm>
            <a:off x="8193720" y="2590929"/>
            <a:ext cx="9144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38A28DD-0F09-4123-7FFC-29DF6BF744D2}"/>
              </a:ext>
            </a:extLst>
          </p:cNvPr>
          <p:cNvSpPr/>
          <p:nvPr/>
        </p:nvSpPr>
        <p:spPr>
          <a:xfrm>
            <a:off x="4552854" y="2566189"/>
            <a:ext cx="9144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36D786E-1E06-AECB-9248-2504460FA0A0}"/>
              </a:ext>
            </a:extLst>
          </p:cNvPr>
          <p:cNvSpPr/>
          <p:nvPr/>
        </p:nvSpPr>
        <p:spPr>
          <a:xfrm>
            <a:off x="700169" y="2065855"/>
            <a:ext cx="128114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C41C2DE-CC03-2E66-0861-01B5B1E6CF66}"/>
              </a:ext>
            </a:extLst>
          </p:cNvPr>
          <p:cNvSpPr/>
          <p:nvPr/>
        </p:nvSpPr>
        <p:spPr>
          <a:xfrm>
            <a:off x="11115427" y="2579915"/>
            <a:ext cx="9144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CBD90D4B-75D4-A933-3981-9B903B486E11}"/>
              </a:ext>
            </a:extLst>
          </p:cNvPr>
          <p:cNvSpPr/>
          <p:nvPr/>
        </p:nvSpPr>
        <p:spPr>
          <a:xfrm>
            <a:off x="8250108" y="2176984"/>
            <a:ext cx="814686" cy="34556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C6AC8E3-4163-C628-1285-84032FA6F4F8}"/>
              </a:ext>
            </a:extLst>
          </p:cNvPr>
          <p:cNvCxnSpPr>
            <a:cxnSpLocks/>
          </p:cNvCxnSpPr>
          <p:nvPr/>
        </p:nvCxnSpPr>
        <p:spPr>
          <a:xfrm flipH="1">
            <a:off x="9147391" y="3037115"/>
            <a:ext cx="1834364" cy="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2B3EA7A9-D842-0370-95EF-2718B8974E20}"/>
              </a:ext>
            </a:extLst>
          </p:cNvPr>
          <p:cNvSpPr txBox="1"/>
          <p:nvPr/>
        </p:nvSpPr>
        <p:spPr>
          <a:xfrm>
            <a:off x="11367127" y="2852449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AF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1985DEA-C65E-501A-45AA-D05B21351094}"/>
              </a:ext>
            </a:extLst>
          </p:cNvPr>
          <p:cNvSpPr txBox="1"/>
          <p:nvPr/>
        </p:nvSpPr>
        <p:spPr>
          <a:xfrm>
            <a:off x="9171100" y="3045944"/>
            <a:ext cx="200176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Service Request </a:t>
            </a:r>
          </a:p>
          <a:p>
            <a:r>
              <a:rPr lang="en-US" sz="1400" dirty="0"/>
              <a:t>(External Location area </a:t>
            </a:r>
          </a:p>
          <a:p>
            <a:r>
              <a:rPr lang="en-US" sz="1400" dirty="0"/>
              <a:t>or External location ID)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80C273AB-C005-3139-16E9-D73109CABB96}"/>
              </a:ext>
            </a:extLst>
          </p:cNvPr>
          <p:cNvCxnSpPr>
            <a:cxnSpLocks/>
          </p:cNvCxnSpPr>
          <p:nvPr/>
        </p:nvCxnSpPr>
        <p:spPr>
          <a:xfrm flipH="1">
            <a:off x="5626001" y="3032765"/>
            <a:ext cx="2441538" cy="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1E686D91-409F-E172-CB45-171D72BB058A}"/>
              </a:ext>
            </a:extLst>
          </p:cNvPr>
          <p:cNvSpPr txBox="1"/>
          <p:nvPr/>
        </p:nvSpPr>
        <p:spPr>
          <a:xfrm>
            <a:off x="8358383" y="285474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NEF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046EA1C-9CEB-68C2-FA12-FED9ED9B4D6C}"/>
              </a:ext>
            </a:extLst>
          </p:cNvPr>
          <p:cNvSpPr txBox="1"/>
          <p:nvPr/>
        </p:nvSpPr>
        <p:spPr>
          <a:xfrm>
            <a:off x="5803564" y="3111257"/>
            <a:ext cx="20094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Service Request </a:t>
            </a:r>
          </a:p>
          <a:p>
            <a:r>
              <a:rPr lang="en-US" sz="1400" dirty="0"/>
              <a:t>(Internal Location/Area)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7CDFC6E-92FE-3DC0-66F9-6F2C3621779E}"/>
              </a:ext>
            </a:extLst>
          </p:cNvPr>
          <p:cNvSpPr txBox="1"/>
          <p:nvPr/>
        </p:nvSpPr>
        <p:spPr>
          <a:xfrm>
            <a:off x="4629345" y="2838723"/>
            <a:ext cx="774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AIOTF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AB5084C-56BD-4AFC-D035-D102455D974F}"/>
              </a:ext>
            </a:extLst>
          </p:cNvPr>
          <p:cNvSpPr txBox="1"/>
          <p:nvPr/>
        </p:nvSpPr>
        <p:spPr>
          <a:xfrm>
            <a:off x="9143332" y="4563151"/>
            <a:ext cx="25980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Convert the external location area/location ID to </a:t>
            </a:r>
          </a:p>
          <a:p>
            <a:r>
              <a:rPr lang="en-US" sz="1600" dirty="0"/>
              <a:t>the internal location/area)—e.g. TAC list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66391F2-6FB7-3028-C404-9D99D90AC5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2526" y="4232708"/>
            <a:ext cx="1180794" cy="1295866"/>
          </a:xfrm>
          <a:prstGeom prst="rect">
            <a:avLst/>
          </a:prstGeom>
        </p:spPr>
      </p:pic>
      <p:sp>
        <p:nvSpPr>
          <p:cNvPr id="32" name="Arrow: Right 31">
            <a:extLst>
              <a:ext uri="{FF2B5EF4-FFF2-40B4-BE49-F238E27FC236}">
                <a16:creationId xmlns:a16="http://schemas.microsoft.com/office/drawing/2014/main" id="{61C13A52-DE79-060D-1972-D0B57CAD251A}"/>
              </a:ext>
            </a:extLst>
          </p:cNvPr>
          <p:cNvSpPr/>
          <p:nvPr/>
        </p:nvSpPr>
        <p:spPr>
          <a:xfrm>
            <a:off x="3367890" y="4511517"/>
            <a:ext cx="242184" cy="719324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64083770-67A1-15D5-7C73-2E8C996F41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4539" y="4232708"/>
            <a:ext cx="1413259" cy="1318200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53BCA390-40E1-4769-1F78-607EB468EE2A}"/>
              </a:ext>
            </a:extLst>
          </p:cNvPr>
          <p:cNvSpPr/>
          <p:nvPr/>
        </p:nvSpPr>
        <p:spPr>
          <a:xfrm>
            <a:off x="700169" y="3134272"/>
            <a:ext cx="1290702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787CD87-9ED3-569A-AF7F-B6DD7B596427}"/>
              </a:ext>
            </a:extLst>
          </p:cNvPr>
          <p:cNvSpPr txBox="1"/>
          <p:nvPr/>
        </p:nvSpPr>
        <p:spPr>
          <a:xfrm>
            <a:off x="700169" y="2479551"/>
            <a:ext cx="1381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RAN Node 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CA149B5-A7CC-AB09-D644-CF8D0686ACA9}"/>
              </a:ext>
            </a:extLst>
          </p:cNvPr>
          <p:cNvSpPr txBox="1"/>
          <p:nvPr/>
        </p:nvSpPr>
        <p:spPr>
          <a:xfrm>
            <a:off x="689923" y="3157641"/>
            <a:ext cx="1381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RAN Node 2</a:t>
            </a:r>
          </a:p>
        </p:txBody>
      </p:sp>
      <p:sp>
        <p:nvSpPr>
          <p:cNvPr id="46" name="Arrow: Down 45">
            <a:extLst>
              <a:ext uri="{FF2B5EF4-FFF2-40B4-BE49-F238E27FC236}">
                <a16:creationId xmlns:a16="http://schemas.microsoft.com/office/drawing/2014/main" id="{5AD67D96-C77B-2416-EF05-1600F1A08FDA}"/>
              </a:ext>
            </a:extLst>
          </p:cNvPr>
          <p:cNvSpPr/>
          <p:nvPr/>
        </p:nvSpPr>
        <p:spPr>
          <a:xfrm>
            <a:off x="4638633" y="3559717"/>
            <a:ext cx="814686" cy="341989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EBEEA1E-7483-E85C-1FF4-06A02C39D23D}"/>
              </a:ext>
            </a:extLst>
          </p:cNvPr>
          <p:cNvSpPr txBox="1"/>
          <p:nvPr/>
        </p:nvSpPr>
        <p:spPr>
          <a:xfrm>
            <a:off x="5474469" y="4084181"/>
            <a:ext cx="3289216" cy="188600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noAutofit/>
          </a:bodyPr>
          <a:lstStyle/>
          <a:p>
            <a:pPr marL="228600" indent="-228600">
              <a:buAutoNum type="arabicPeriod"/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Convert Internal location/Area to RAN reader ID or RAN service Area ID based on input from NEF and local OAM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configuraitons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indent="-228600">
              <a:buAutoNum type="arabicPeriod"/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AIOTF selects the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AIoT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RAN node(s) based on the internal area information (RAN reader ID list or * RAN service Area ID list)</a:t>
            </a:r>
          </a:p>
          <a:p>
            <a:pPr marL="228600" indent="-228600">
              <a:buAutoNum type="arabicPeriod"/>
            </a:pPr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</a:rPr>
              <a:t>If multiple </a:t>
            </a:r>
            <a:r>
              <a:rPr lang="en-US" sz="1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AIoT</a:t>
            </a:r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</a:rPr>
              <a:t> RAN nodes are involved in the service request, AIOTF shall split the RAN Reader ID list based on the </a:t>
            </a:r>
            <a:r>
              <a:rPr lang="en-US" sz="12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AIoT</a:t>
            </a:r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</a:rPr>
              <a:t> RAN node accordingly</a:t>
            </a:r>
            <a:endParaRPr lang="en-US" sz="1200" dirty="0">
              <a:solidFill>
                <a:srgbClr val="FF0000"/>
              </a:solidFill>
            </a:endParaRP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5D5460CD-A2CA-3941-6BBE-70F199C515F5}"/>
              </a:ext>
            </a:extLst>
          </p:cNvPr>
          <p:cNvCxnSpPr>
            <a:endCxn id="38" idx="3"/>
          </p:cNvCxnSpPr>
          <p:nvPr/>
        </p:nvCxnSpPr>
        <p:spPr>
          <a:xfrm flipH="1">
            <a:off x="2081381" y="2769329"/>
            <a:ext cx="2412242" cy="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3B8C210C-C6E7-00F7-F686-C53A1135441A}"/>
              </a:ext>
            </a:extLst>
          </p:cNvPr>
          <p:cNvCxnSpPr/>
          <p:nvPr/>
        </p:nvCxnSpPr>
        <p:spPr>
          <a:xfrm flipH="1">
            <a:off x="2103151" y="3280951"/>
            <a:ext cx="2412242" cy="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E1021958-2729-DE4F-50C0-5E31C96F691B}"/>
              </a:ext>
            </a:extLst>
          </p:cNvPr>
          <p:cNvSpPr txBox="1"/>
          <p:nvPr/>
        </p:nvSpPr>
        <p:spPr>
          <a:xfrm>
            <a:off x="329297" y="6268733"/>
            <a:ext cx="11723803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*   RAN Service Area ID definition is FFS in RAN3 WG.  SA2 can take the same logic as the RAN reader ID to handle the RAN service Area ID  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B967F7F-3A65-A0BB-0651-72D3BD45DEFA}"/>
              </a:ext>
            </a:extLst>
          </p:cNvPr>
          <p:cNvSpPr txBox="1"/>
          <p:nvPr/>
        </p:nvSpPr>
        <p:spPr>
          <a:xfrm>
            <a:off x="2623507" y="2118945"/>
            <a:ext cx="1667444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Service Request </a:t>
            </a:r>
          </a:p>
          <a:p>
            <a:r>
              <a:rPr lang="en-US" sz="1400" dirty="0"/>
              <a:t>(</a:t>
            </a:r>
            <a:r>
              <a:rPr lang="en-US" sz="1000" b="1" dirty="0">
                <a:solidFill>
                  <a:srgbClr val="FF0000"/>
                </a:solidFill>
              </a:rPr>
              <a:t>RAN Node1+Reader 001</a:t>
            </a:r>
          </a:p>
          <a:p>
            <a:r>
              <a:rPr lang="en-US" sz="1000" b="1" dirty="0">
                <a:solidFill>
                  <a:srgbClr val="FF0000"/>
                </a:solidFill>
              </a:rPr>
              <a:t>  RAN Node1+ Reader 002 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DE851D1-B79A-DD76-F5E6-A02E51B9BB57}"/>
              </a:ext>
            </a:extLst>
          </p:cNvPr>
          <p:cNvSpPr txBox="1"/>
          <p:nvPr/>
        </p:nvSpPr>
        <p:spPr>
          <a:xfrm>
            <a:off x="2934361" y="5592491"/>
            <a:ext cx="1045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3894CB88-FB2E-C8FF-2DCA-9E268E220A07}"/>
              </a:ext>
            </a:extLst>
          </p:cNvPr>
          <p:cNvSpPr/>
          <p:nvPr/>
        </p:nvSpPr>
        <p:spPr>
          <a:xfrm>
            <a:off x="329297" y="209976"/>
            <a:ext cx="17231442" cy="7070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62BB1E5-599F-F144-22B5-74DC5F6F21E1}"/>
              </a:ext>
            </a:extLst>
          </p:cNvPr>
          <p:cNvSpPr txBox="1"/>
          <p:nvPr/>
        </p:nvSpPr>
        <p:spPr>
          <a:xfrm>
            <a:off x="2664875" y="3224925"/>
            <a:ext cx="21795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Service Request </a:t>
            </a:r>
          </a:p>
          <a:p>
            <a:r>
              <a:rPr lang="en-US" sz="1400" dirty="0"/>
              <a:t>(</a:t>
            </a:r>
            <a:r>
              <a:rPr lang="en-US" sz="1000" b="1" dirty="0">
                <a:solidFill>
                  <a:srgbClr val="FF0000"/>
                </a:solidFill>
              </a:rPr>
              <a:t>RAN Node2+Reader 001</a:t>
            </a:r>
          </a:p>
          <a:p>
            <a:r>
              <a:rPr lang="en-US" sz="1000" b="1" dirty="0">
                <a:solidFill>
                  <a:srgbClr val="FF0000"/>
                </a:solidFill>
              </a:rPr>
              <a:t>  RAN Node2+ Reader 002</a:t>
            </a:r>
          </a:p>
          <a:p>
            <a:r>
              <a:rPr lang="en-US" sz="1000" b="1" dirty="0">
                <a:solidFill>
                  <a:srgbClr val="FF0000"/>
                </a:solidFill>
              </a:rPr>
              <a:t>  RAN Node2+ Reader 003 </a:t>
            </a:r>
          </a:p>
        </p:txBody>
      </p:sp>
      <p:sp>
        <p:nvSpPr>
          <p:cNvPr id="57" name="Speech Bubble: Rectangle 56">
            <a:extLst>
              <a:ext uri="{FF2B5EF4-FFF2-40B4-BE49-F238E27FC236}">
                <a16:creationId xmlns:a16="http://schemas.microsoft.com/office/drawing/2014/main" id="{7EC33931-3EA5-ECD6-6A9C-D827CB4E85F2}"/>
              </a:ext>
            </a:extLst>
          </p:cNvPr>
          <p:cNvSpPr/>
          <p:nvPr/>
        </p:nvSpPr>
        <p:spPr>
          <a:xfrm>
            <a:off x="378372" y="1004980"/>
            <a:ext cx="1602486" cy="901475"/>
          </a:xfrm>
          <a:prstGeom prst="wedgeRectCallout">
            <a:avLst>
              <a:gd name="adj1" fmla="val 27088"/>
              <a:gd name="adj2" fmla="val 68635"/>
            </a:avLst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Speech Bubble: Rectangle 57">
            <a:extLst>
              <a:ext uri="{FF2B5EF4-FFF2-40B4-BE49-F238E27FC236}">
                <a16:creationId xmlns:a16="http://schemas.microsoft.com/office/drawing/2014/main" id="{01928927-EDB1-860D-8164-775F1B55BE25}"/>
              </a:ext>
            </a:extLst>
          </p:cNvPr>
          <p:cNvSpPr/>
          <p:nvPr/>
        </p:nvSpPr>
        <p:spPr>
          <a:xfrm>
            <a:off x="384993" y="4186242"/>
            <a:ext cx="1540287" cy="957734"/>
          </a:xfrm>
          <a:prstGeom prst="wedgeRectCallout">
            <a:avLst>
              <a:gd name="adj1" fmla="val 29179"/>
              <a:gd name="adj2" fmla="val -67557"/>
            </a:avLst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B09827EF-46FE-3D9F-0758-C3DE7BF4EDA7}"/>
              </a:ext>
            </a:extLst>
          </p:cNvPr>
          <p:cNvSpPr txBox="1"/>
          <p:nvPr/>
        </p:nvSpPr>
        <p:spPr>
          <a:xfrm>
            <a:off x="329297" y="966705"/>
            <a:ext cx="1602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RAN Node1 choose reader 001 and 002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A58CBCFE-FC2E-F7D6-CF06-73B04AFC5E3F}"/>
              </a:ext>
            </a:extLst>
          </p:cNvPr>
          <p:cNvSpPr txBox="1"/>
          <p:nvPr/>
        </p:nvSpPr>
        <p:spPr>
          <a:xfrm>
            <a:off x="329297" y="1243768"/>
            <a:ext cx="16590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FF0000"/>
                </a:solidFill>
              </a:rPr>
              <a:t>If it is the RAN service area ID, RAN Node1 chooses the reader based on the RAN service area ID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94584FA-5640-F462-65B9-DE81704363C8}"/>
              </a:ext>
            </a:extLst>
          </p:cNvPr>
          <p:cNvSpPr txBox="1"/>
          <p:nvPr/>
        </p:nvSpPr>
        <p:spPr>
          <a:xfrm>
            <a:off x="365566" y="4141043"/>
            <a:ext cx="1602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RAN Node2 choose readers 001,002, and 003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3B771F11-E9E4-8CAF-E0C1-8B27732229FA}"/>
              </a:ext>
            </a:extLst>
          </p:cNvPr>
          <p:cNvSpPr txBox="1"/>
          <p:nvPr/>
        </p:nvSpPr>
        <p:spPr>
          <a:xfrm>
            <a:off x="350112" y="4505247"/>
            <a:ext cx="16590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FF0000"/>
                </a:solidFill>
              </a:rPr>
              <a:t>If it is the RAN service area ID, RAN Node2 chooses the reader based on the RAN service area ID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0D686AC-6241-2594-0743-542DDF52C770}"/>
              </a:ext>
            </a:extLst>
          </p:cNvPr>
          <p:cNvSpPr txBox="1"/>
          <p:nvPr/>
        </p:nvSpPr>
        <p:spPr>
          <a:xfrm>
            <a:off x="557264" y="169329"/>
            <a:ext cx="1093816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RAN Node and RAN reader selection in AIOTF – Option 1</a:t>
            </a:r>
          </a:p>
          <a:p>
            <a:r>
              <a:rPr lang="en-US" dirty="0"/>
              <a:t>Additional Internal area information definition (e.g. TAC list) in NEF and AIOTF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0D819C7-2482-21BC-0389-067144BA40C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36722" y="1295400"/>
            <a:ext cx="4825981" cy="81233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EAC9A29-3501-7322-AA23-222DF9CB4A8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76063" y="1375082"/>
            <a:ext cx="3473481" cy="76842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1047E79-EF9D-F775-AD4F-3C2C9348BBF7}"/>
              </a:ext>
            </a:extLst>
          </p:cNvPr>
          <p:cNvSpPr txBox="1"/>
          <p:nvPr/>
        </p:nvSpPr>
        <p:spPr>
          <a:xfrm>
            <a:off x="4429260" y="979945"/>
            <a:ext cx="8303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>
                <a:solidFill>
                  <a:srgbClr val="FF0000"/>
                </a:solidFill>
              </a:rPr>
              <a:t>OAM</a:t>
            </a:r>
            <a:r>
              <a:rPr lang="en-US" altLang="zh-CN" dirty="0"/>
              <a:t>  </a:t>
            </a:r>
            <a:endParaRPr lang="en-US" dirty="0"/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286CDD79-2326-F654-298E-A86B617CB835}"/>
              </a:ext>
            </a:extLst>
          </p:cNvPr>
          <p:cNvSpPr/>
          <p:nvPr/>
        </p:nvSpPr>
        <p:spPr>
          <a:xfrm>
            <a:off x="4596689" y="2146836"/>
            <a:ext cx="814686" cy="34556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lus Sign 14">
            <a:extLst>
              <a:ext uri="{FF2B5EF4-FFF2-40B4-BE49-F238E27FC236}">
                <a16:creationId xmlns:a16="http://schemas.microsoft.com/office/drawing/2014/main" id="{3277B130-9F4B-4444-0E8A-B6F4A393C673}"/>
              </a:ext>
            </a:extLst>
          </p:cNvPr>
          <p:cNvSpPr/>
          <p:nvPr/>
        </p:nvSpPr>
        <p:spPr>
          <a:xfrm>
            <a:off x="5045976" y="4525859"/>
            <a:ext cx="423499" cy="631706"/>
          </a:xfrm>
          <a:prstGeom prst="mathPlus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095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E841D1-F1BB-E308-04FE-92FFBBE0A1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85F476BA-9D44-BFA1-8C98-3CB217C9049C}"/>
              </a:ext>
            </a:extLst>
          </p:cNvPr>
          <p:cNvSpPr/>
          <p:nvPr/>
        </p:nvSpPr>
        <p:spPr>
          <a:xfrm>
            <a:off x="2730586" y="4561957"/>
            <a:ext cx="4349482" cy="127763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745342B-21E9-A7C2-5CEC-4F3A31AEA9B6}"/>
              </a:ext>
            </a:extLst>
          </p:cNvPr>
          <p:cNvSpPr txBox="1"/>
          <p:nvPr/>
        </p:nvSpPr>
        <p:spPr>
          <a:xfrm>
            <a:off x="8354134" y="944037"/>
            <a:ext cx="8303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>
                <a:solidFill>
                  <a:srgbClr val="FF0000"/>
                </a:solidFill>
              </a:rPr>
              <a:t>OAM</a:t>
            </a:r>
            <a:r>
              <a:rPr lang="en-US" altLang="zh-CN" dirty="0"/>
              <a:t>  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661D9B-C21A-AA35-DFBD-830AAEF0A35B}"/>
              </a:ext>
            </a:extLst>
          </p:cNvPr>
          <p:cNvSpPr txBox="1"/>
          <p:nvPr/>
        </p:nvSpPr>
        <p:spPr>
          <a:xfrm flipV="1">
            <a:off x="9049480" y="2672382"/>
            <a:ext cx="1010231" cy="148813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19A6FC7-A7E4-F915-7994-791F11BE6C3E}"/>
              </a:ext>
            </a:extLst>
          </p:cNvPr>
          <p:cNvSpPr/>
          <p:nvPr/>
        </p:nvSpPr>
        <p:spPr>
          <a:xfrm>
            <a:off x="8193720" y="3126504"/>
            <a:ext cx="9144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89835CA-F6AE-2C0A-B89B-5228E0C7D3DF}"/>
              </a:ext>
            </a:extLst>
          </p:cNvPr>
          <p:cNvSpPr/>
          <p:nvPr/>
        </p:nvSpPr>
        <p:spPr>
          <a:xfrm>
            <a:off x="4552854" y="3101764"/>
            <a:ext cx="9144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6B60C7-B214-856E-47F3-B36C10A1C185}"/>
              </a:ext>
            </a:extLst>
          </p:cNvPr>
          <p:cNvSpPr/>
          <p:nvPr/>
        </p:nvSpPr>
        <p:spPr>
          <a:xfrm>
            <a:off x="700169" y="2601430"/>
            <a:ext cx="128114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26BBA93-1EF0-022C-0093-09EF5565C93D}"/>
              </a:ext>
            </a:extLst>
          </p:cNvPr>
          <p:cNvSpPr/>
          <p:nvPr/>
        </p:nvSpPr>
        <p:spPr>
          <a:xfrm>
            <a:off x="11115427" y="3115490"/>
            <a:ext cx="9144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69F0DCDB-4C66-54D3-390A-1BCE2077D6A3}"/>
              </a:ext>
            </a:extLst>
          </p:cNvPr>
          <p:cNvSpPr/>
          <p:nvPr/>
        </p:nvSpPr>
        <p:spPr>
          <a:xfrm>
            <a:off x="8243577" y="2409438"/>
            <a:ext cx="814686" cy="61218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F6B3B11A-3A74-B591-79F2-14408EF5D1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2199" y="1301149"/>
            <a:ext cx="5956663" cy="928125"/>
          </a:xfrm>
          <a:prstGeom prst="rect">
            <a:avLst/>
          </a:prstGeom>
        </p:spPr>
      </p:pic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CC7942E-3C0A-43FC-2B2D-B026F1924A27}"/>
              </a:ext>
            </a:extLst>
          </p:cNvPr>
          <p:cNvCxnSpPr>
            <a:cxnSpLocks/>
          </p:cNvCxnSpPr>
          <p:nvPr/>
        </p:nvCxnSpPr>
        <p:spPr>
          <a:xfrm flipH="1">
            <a:off x="9153922" y="3572690"/>
            <a:ext cx="1834364" cy="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345F4971-FA37-602E-3EAA-A61F0C9B4009}"/>
              </a:ext>
            </a:extLst>
          </p:cNvPr>
          <p:cNvSpPr txBox="1"/>
          <p:nvPr/>
        </p:nvSpPr>
        <p:spPr>
          <a:xfrm>
            <a:off x="11367127" y="3388024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AF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B55BC0B-5975-2F80-60E7-B02CBBB62A81}"/>
              </a:ext>
            </a:extLst>
          </p:cNvPr>
          <p:cNvSpPr txBox="1"/>
          <p:nvPr/>
        </p:nvSpPr>
        <p:spPr>
          <a:xfrm>
            <a:off x="9125382" y="3646832"/>
            <a:ext cx="200176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Service Request </a:t>
            </a:r>
          </a:p>
          <a:p>
            <a:r>
              <a:rPr lang="en-US" sz="1400" dirty="0"/>
              <a:t>(External Location area </a:t>
            </a:r>
          </a:p>
          <a:p>
            <a:r>
              <a:rPr lang="en-US" sz="1400" dirty="0"/>
              <a:t>or External location ID)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5543B96-FCA1-4340-4850-97599AF9A6F0}"/>
              </a:ext>
            </a:extLst>
          </p:cNvPr>
          <p:cNvCxnSpPr>
            <a:cxnSpLocks/>
          </p:cNvCxnSpPr>
          <p:nvPr/>
        </p:nvCxnSpPr>
        <p:spPr>
          <a:xfrm flipH="1">
            <a:off x="5626001" y="3568340"/>
            <a:ext cx="2441538" cy="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8C270B78-DBCD-66C2-13AD-734633081A55}"/>
              </a:ext>
            </a:extLst>
          </p:cNvPr>
          <p:cNvSpPr txBox="1"/>
          <p:nvPr/>
        </p:nvSpPr>
        <p:spPr>
          <a:xfrm>
            <a:off x="8358383" y="3416449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NEF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6A41E80-33A0-4388-DCB1-32553C9C1A57}"/>
              </a:ext>
            </a:extLst>
          </p:cNvPr>
          <p:cNvSpPr txBox="1"/>
          <p:nvPr/>
        </p:nvSpPr>
        <p:spPr>
          <a:xfrm>
            <a:off x="5803564" y="3646832"/>
            <a:ext cx="246631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Service Request </a:t>
            </a:r>
          </a:p>
          <a:p>
            <a:r>
              <a:rPr lang="en-US" sz="1400" dirty="0"/>
              <a:t>(</a:t>
            </a:r>
            <a:r>
              <a:rPr lang="en-US" sz="1400" b="1" dirty="0">
                <a:solidFill>
                  <a:srgbClr val="FF0000"/>
                </a:solidFill>
              </a:rPr>
              <a:t>RAN Reader ID list </a:t>
            </a:r>
          </a:p>
          <a:p>
            <a:r>
              <a:rPr lang="en-US" sz="1400" b="1" dirty="0">
                <a:solidFill>
                  <a:srgbClr val="FF0000"/>
                </a:solidFill>
              </a:rPr>
              <a:t>or * RAN service Area ID list</a:t>
            </a:r>
            <a:r>
              <a:rPr lang="en-US" sz="1400" dirty="0"/>
              <a:t>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721308F-1830-E13D-619C-B9E73A39533B}"/>
              </a:ext>
            </a:extLst>
          </p:cNvPr>
          <p:cNvSpPr txBox="1"/>
          <p:nvPr/>
        </p:nvSpPr>
        <p:spPr>
          <a:xfrm>
            <a:off x="4629345" y="3374298"/>
            <a:ext cx="774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AIOTF</a:t>
            </a:r>
          </a:p>
        </p:txBody>
      </p:sp>
      <p:sp>
        <p:nvSpPr>
          <p:cNvPr id="27" name="Speech Bubble: Rectangle 26">
            <a:extLst>
              <a:ext uri="{FF2B5EF4-FFF2-40B4-BE49-F238E27FC236}">
                <a16:creationId xmlns:a16="http://schemas.microsoft.com/office/drawing/2014/main" id="{7C70E2DB-F36E-751F-046D-45A5044C69EC}"/>
              </a:ext>
            </a:extLst>
          </p:cNvPr>
          <p:cNvSpPr/>
          <p:nvPr/>
        </p:nvSpPr>
        <p:spPr>
          <a:xfrm>
            <a:off x="8242225" y="4450462"/>
            <a:ext cx="2927381" cy="1352592"/>
          </a:xfrm>
          <a:prstGeom prst="wedgeRectCallout">
            <a:avLst>
              <a:gd name="adj1" fmla="val -34410"/>
              <a:gd name="adj2" fmla="val -79956"/>
            </a:avLst>
          </a:prstGeom>
          <a:solidFill>
            <a:schemeClr val="tx2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25376AE-7E28-DB05-9F28-CF84B1E1F46A}"/>
              </a:ext>
            </a:extLst>
          </p:cNvPr>
          <p:cNvSpPr txBox="1"/>
          <p:nvPr/>
        </p:nvSpPr>
        <p:spPr>
          <a:xfrm>
            <a:off x="8274182" y="4637816"/>
            <a:ext cx="29273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Convert the external location area/location ID to </a:t>
            </a:r>
          </a:p>
          <a:p>
            <a:r>
              <a:rPr lang="en-US" sz="1400" dirty="0"/>
              <a:t>the internal location/area (e.g. RAN reader ID or * RAN service Area ID)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AE9D203A-3EB5-4A57-5D8B-0402740CF7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1718" y="4716860"/>
            <a:ext cx="1571636" cy="992203"/>
          </a:xfrm>
          <a:prstGeom prst="rect">
            <a:avLst/>
          </a:prstGeom>
        </p:spPr>
      </p:pic>
      <p:sp>
        <p:nvSpPr>
          <p:cNvPr id="32" name="Arrow: Right 31">
            <a:extLst>
              <a:ext uri="{FF2B5EF4-FFF2-40B4-BE49-F238E27FC236}">
                <a16:creationId xmlns:a16="http://schemas.microsoft.com/office/drawing/2014/main" id="{627B5298-7499-1C80-F91B-B738CD8FD983}"/>
              </a:ext>
            </a:extLst>
          </p:cNvPr>
          <p:cNvSpPr/>
          <p:nvPr/>
        </p:nvSpPr>
        <p:spPr>
          <a:xfrm>
            <a:off x="4683265" y="4828089"/>
            <a:ext cx="322346" cy="719324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3F18944C-938A-55BB-B0B7-FE0558E77D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0239" y="4716860"/>
            <a:ext cx="1881048" cy="992202"/>
          </a:xfrm>
          <a:prstGeom prst="rect">
            <a:avLst/>
          </a:prstGeom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5C5FBDBD-9AD2-FF2A-0BFD-E854C319D45E}"/>
              </a:ext>
            </a:extLst>
          </p:cNvPr>
          <p:cNvSpPr/>
          <p:nvPr/>
        </p:nvSpPr>
        <p:spPr>
          <a:xfrm>
            <a:off x="700169" y="3669847"/>
            <a:ext cx="1290702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AF14ABC-94A7-B468-D139-26F4F3C1E070}"/>
              </a:ext>
            </a:extLst>
          </p:cNvPr>
          <p:cNvSpPr txBox="1"/>
          <p:nvPr/>
        </p:nvSpPr>
        <p:spPr>
          <a:xfrm>
            <a:off x="700169" y="3015126"/>
            <a:ext cx="1381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RAN Node 1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9FF23C8-B34A-5FAB-F600-CC86D7660968}"/>
              </a:ext>
            </a:extLst>
          </p:cNvPr>
          <p:cNvSpPr txBox="1"/>
          <p:nvPr/>
        </p:nvSpPr>
        <p:spPr>
          <a:xfrm>
            <a:off x="689923" y="3693216"/>
            <a:ext cx="1381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RAN Node 2</a:t>
            </a:r>
          </a:p>
        </p:txBody>
      </p:sp>
      <p:sp>
        <p:nvSpPr>
          <p:cNvPr id="46" name="Arrow: Down 45">
            <a:extLst>
              <a:ext uri="{FF2B5EF4-FFF2-40B4-BE49-F238E27FC236}">
                <a16:creationId xmlns:a16="http://schemas.microsoft.com/office/drawing/2014/main" id="{0648D9A0-9C1E-5954-A681-A4ED9C1D8CE1}"/>
              </a:ext>
            </a:extLst>
          </p:cNvPr>
          <p:cNvSpPr/>
          <p:nvPr/>
        </p:nvSpPr>
        <p:spPr>
          <a:xfrm>
            <a:off x="4638633" y="4095292"/>
            <a:ext cx="814686" cy="341989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Speech Bubble: Rectangle 46">
            <a:extLst>
              <a:ext uri="{FF2B5EF4-FFF2-40B4-BE49-F238E27FC236}">
                <a16:creationId xmlns:a16="http://schemas.microsoft.com/office/drawing/2014/main" id="{0FAF405F-FCDB-A626-93FA-FB7EF3517BB5}"/>
              </a:ext>
            </a:extLst>
          </p:cNvPr>
          <p:cNvSpPr/>
          <p:nvPr/>
        </p:nvSpPr>
        <p:spPr>
          <a:xfrm>
            <a:off x="2730586" y="1301149"/>
            <a:ext cx="3289216" cy="1309024"/>
          </a:xfrm>
          <a:prstGeom prst="wedgeRectCallout">
            <a:avLst>
              <a:gd name="adj1" fmla="val 18727"/>
              <a:gd name="adj2" fmla="val 86451"/>
            </a:avLst>
          </a:prstGeom>
          <a:solidFill>
            <a:schemeClr val="tx2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F377674-4286-CB44-A07A-E50C776ECEA8}"/>
              </a:ext>
            </a:extLst>
          </p:cNvPr>
          <p:cNvSpPr txBox="1"/>
          <p:nvPr/>
        </p:nvSpPr>
        <p:spPr>
          <a:xfrm>
            <a:off x="2791547" y="1264989"/>
            <a:ext cx="32892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AIOTF selects the </a:t>
            </a:r>
            <a:r>
              <a:rPr lang="en-US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AIoT</a:t>
            </a:r>
            <a:r>
              <a: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RAN node(s) based on the internal area information (RAN reader ID list or * RAN service Area ID list)</a:t>
            </a:r>
          </a:p>
          <a:p>
            <a:pPr marL="228600" indent="-228600">
              <a:buAutoNum type="arabicPeriod"/>
            </a:pPr>
            <a:r>
              <a:rPr lang="en-US" sz="1200" dirty="0">
                <a:latin typeface="Times New Roman" panose="02020603050405020304" pitchFamily="18" charset="0"/>
              </a:rPr>
              <a:t>If multiple </a:t>
            </a:r>
            <a:r>
              <a:rPr lang="en-US" sz="1200" dirty="0" err="1">
                <a:latin typeface="Times New Roman" panose="02020603050405020304" pitchFamily="18" charset="0"/>
              </a:rPr>
              <a:t>AIoT</a:t>
            </a:r>
            <a:r>
              <a:rPr lang="en-US" sz="1200" dirty="0">
                <a:latin typeface="Times New Roman" panose="02020603050405020304" pitchFamily="18" charset="0"/>
              </a:rPr>
              <a:t> RAN nodes are involved in the service request, AIOTF shall split the RAN Reader ID list based on the </a:t>
            </a:r>
            <a:r>
              <a:rPr lang="en-US" sz="1200" dirty="0" err="1">
                <a:latin typeface="Times New Roman" panose="02020603050405020304" pitchFamily="18" charset="0"/>
              </a:rPr>
              <a:t>AIoT</a:t>
            </a:r>
            <a:r>
              <a:rPr lang="en-US" sz="1200" dirty="0">
                <a:latin typeface="Times New Roman" panose="02020603050405020304" pitchFamily="18" charset="0"/>
              </a:rPr>
              <a:t> RAN node accordingly</a:t>
            </a:r>
            <a:endParaRPr lang="en-US" sz="1200" dirty="0"/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61AAD5D3-23B6-5831-1A05-FD29406FEDA6}"/>
              </a:ext>
            </a:extLst>
          </p:cNvPr>
          <p:cNvCxnSpPr>
            <a:endCxn id="38" idx="3"/>
          </p:cNvCxnSpPr>
          <p:nvPr/>
        </p:nvCxnSpPr>
        <p:spPr>
          <a:xfrm flipH="1">
            <a:off x="2081381" y="3304904"/>
            <a:ext cx="2412242" cy="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97720373-5AC7-FFB9-3603-E9358C43ACA6}"/>
              </a:ext>
            </a:extLst>
          </p:cNvPr>
          <p:cNvCxnSpPr/>
          <p:nvPr/>
        </p:nvCxnSpPr>
        <p:spPr>
          <a:xfrm flipH="1">
            <a:off x="2103151" y="3816526"/>
            <a:ext cx="2412242" cy="0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2710AB9F-550F-55F7-2783-654DEC739BC5}"/>
              </a:ext>
            </a:extLst>
          </p:cNvPr>
          <p:cNvSpPr txBox="1"/>
          <p:nvPr/>
        </p:nvSpPr>
        <p:spPr>
          <a:xfrm>
            <a:off x="306024" y="6229677"/>
            <a:ext cx="11723803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*   RAN Service Area ID definition is  FFS in RAN3 WG.  SA2 can take the same logic as the RAN reader ID to handle the RAN service Area ID  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E3CBD89-74F7-C7E4-2BA6-619BBE0B8208}"/>
              </a:ext>
            </a:extLst>
          </p:cNvPr>
          <p:cNvSpPr txBox="1"/>
          <p:nvPr/>
        </p:nvSpPr>
        <p:spPr>
          <a:xfrm>
            <a:off x="2623507" y="2654520"/>
            <a:ext cx="1667444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Service Request </a:t>
            </a:r>
          </a:p>
          <a:p>
            <a:r>
              <a:rPr lang="en-US" sz="1400" dirty="0"/>
              <a:t>(</a:t>
            </a:r>
            <a:r>
              <a:rPr lang="en-US" sz="1000" b="1" dirty="0">
                <a:solidFill>
                  <a:srgbClr val="FF0000"/>
                </a:solidFill>
              </a:rPr>
              <a:t>RAN Node1+Reader 001</a:t>
            </a:r>
          </a:p>
          <a:p>
            <a:r>
              <a:rPr lang="en-US" sz="1000" b="1" dirty="0">
                <a:solidFill>
                  <a:srgbClr val="FF0000"/>
                </a:solidFill>
              </a:rPr>
              <a:t>  RAN Node1+ Reader 002 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4855FEA-D14D-33E9-12E5-0885A623EF42}"/>
              </a:ext>
            </a:extLst>
          </p:cNvPr>
          <p:cNvSpPr txBox="1"/>
          <p:nvPr/>
        </p:nvSpPr>
        <p:spPr>
          <a:xfrm>
            <a:off x="4523108" y="5805907"/>
            <a:ext cx="10457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DF62843-1225-124D-DEB5-EE745C90A072}"/>
              </a:ext>
            </a:extLst>
          </p:cNvPr>
          <p:cNvSpPr/>
          <p:nvPr/>
        </p:nvSpPr>
        <p:spPr>
          <a:xfrm>
            <a:off x="378822" y="195943"/>
            <a:ext cx="11750039" cy="7048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2B6DFC0-C789-2821-403A-90CE990BB429}"/>
              </a:ext>
            </a:extLst>
          </p:cNvPr>
          <p:cNvSpPr txBox="1"/>
          <p:nvPr/>
        </p:nvSpPr>
        <p:spPr>
          <a:xfrm>
            <a:off x="2664875" y="3760500"/>
            <a:ext cx="21795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Service Request </a:t>
            </a:r>
          </a:p>
          <a:p>
            <a:r>
              <a:rPr lang="en-US" sz="1400" dirty="0"/>
              <a:t>(</a:t>
            </a:r>
            <a:r>
              <a:rPr lang="en-US" sz="1000" b="1" dirty="0">
                <a:solidFill>
                  <a:srgbClr val="FF0000"/>
                </a:solidFill>
              </a:rPr>
              <a:t>RAN Node2+Reader 001</a:t>
            </a:r>
          </a:p>
          <a:p>
            <a:r>
              <a:rPr lang="en-US" sz="1000" b="1" dirty="0">
                <a:solidFill>
                  <a:srgbClr val="FF0000"/>
                </a:solidFill>
              </a:rPr>
              <a:t>  RAN Node2+ Reader 002</a:t>
            </a:r>
          </a:p>
          <a:p>
            <a:r>
              <a:rPr lang="en-US" sz="1000" b="1" dirty="0">
                <a:solidFill>
                  <a:srgbClr val="FF0000"/>
                </a:solidFill>
              </a:rPr>
              <a:t>  RAN Node2+ Reader 003 </a:t>
            </a:r>
          </a:p>
        </p:txBody>
      </p:sp>
      <p:sp>
        <p:nvSpPr>
          <p:cNvPr id="57" name="Speech Bubble: Rectangle 56">
            <a:extLst>
              <a:ext uri="{FF2B5EF4-FFF2-40B4-BE49-F238E27FC236}">
                <a16:creationId xmlns:a16="http://schemas.microsoft.com/office/drawing/2014/main" id="{26FEEDBA-DA8B-D237-0A00-54B15A288648}"/>
              </a:ext>
            </a:extLst>
          </p:cNvPr>
          <p:cNvSpPr/>
          <p:nvPr/>
        </p:nvSpPr>
        <p:spPr>
          <a:xfrm>
            <a:off x="378823" y="1307912"/>
            <a:ext cx="1602486" cy="1041903"/>
          </a:xfrm>
          <a:prstGeom prst="wedgeRectCallout">
            <a:avLst>
              <a:gd name="adj1" fmla="val 22605"/>
              <a:gd name="adj2" fmla="val 74809"/>
            </a:avLst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Speech Bubble: Rectangle 57">
            <a:extLst>
              <a:ext uri="{FF2B5EF4-FFF2-40B4-BE49-F238E27FC236}">
                <a16:creationId xmlns:a16="http://schemas.microsoft.com/office/drawing/2014/main" id="{B709BF6E-152D-226A-0EEC-4453E97DBB5F}"/>
              </a:ext>
            </a:extLst>
          </p:cNvPr>
          <p:cNvSpPr/>
          <p:nvPr/>
        </p:nvSpPr>
        <p:spPr>
          <a:xfrm>
            <a:off x="450584" y="4881863"/>
            <a:ext cx="1540287" cy="957734"/>
          </a:xfrm>
          <a:prstGeom prst="wedgeRectCallout">
            <a:avLst>
              <a:gd name="adj1" fmla="val 17306"/>
              <a:gd name="adj2" fmla="val -85288"/>
            </a:avLst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499967A-D894-9BAA-FD9B-001638B53848}"/>
              </a:ext>
            </a:extLst>
          </p:cNvPr>
          <p:cNvSpPr txBox="1"/>
          <p:nvPr/>
        </p:nvSpPr>
        <p:spPr>
          <a:xfrm>
            <a:off x="409304" y="1301149"/>
            <a:ext cx="1602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RAN Node1 choose reader 001 and 002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37954B6E-1656-0593-1BFD-3C8DA349CBA8}"/>
              </a:ext>
            </a:extLst>
          </p:cNvPr>
          <p:cNvSpPr txBox="1"/>
          <p:nvPr/>
        </p:nvSpPr>
        <p:spPr>
          <a:xfrm>
            <a:off x="422324" y="1648293"/>
            <a:ext cx="16590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If it is the RAN service area ID, RAN Node1 chooses the reader based on the RAN service area ID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FDC79AF6-CE80-66DD-040F-8B765674EEBE}"/>
              </a:ext>
            </a:extLst>
          </p:cNvPr>
          <p:cNvSpPr txBox="1"/>
          <p:nvPr/>
        </p:nvSpPr>
        <p:spPr>
          <a:xfrm>
            <a:off x="405059" y="4835862"/>
            <a:ext cx="16024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RAN Node2 choose readers 001,002, and 003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976C8A4-DD80-6984-40CD-8A124A94E7B2}"/>
              </a:ext>
            </a:extLst>
          </p:cNvPr>
          <p:cNvSpPr txBox="1"/>
          <p:nvPr/>
        </p:nvSpPr>
        <p:spPr>
          <a:xfrm>
            <a:off x="398377" y="5131711"/>
            <a:ext cx="16590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If it is the RAN service area ID, RAN Node2 chooses the reader based on the RAN service area ID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23EBC19-9EFE-E20D-410B-96F568071989}"/>
              </a:ext>
            </a:extLst>
          </p:cNvPr>
          <p:cNvSpPr txBox="1"/>
          <p:nvPr/>
        </p:nvSpPr>
        <p:spPr>
          <a:xfrm>
            <a:off x="640080" y="239316"/>
            <a:ext cx="1093816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RAN Node and RAN reader selection in AIOTF – Option 2</a:t>
            </a:r>
          </a:p>
          <a:p>
            <a:r>
              <a:rPr lang="en-US" dirty="0"/>
              <a:t>Leveraging RAN reader ID or * RAN Service Area ID to be an internal location area in NEF </a:t>
            </a:r>
          </a:p>
        </p:txBody>
      </p:sp>
    </p:spTree>
    <p:extLst>
      <p:ext uri="{BB962C8B-B14F-4D97-AF65-F5344CB8AC3E}">
        <p14:creationId xmlns:p14="http://schemas.microsoft.com/office/powerpoint/2010/main" val="1424366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63C973-A8E5-5C46-4410-7F38127EFE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Box 62">
            <a:extLst>
              <a:ext uri="{FF2B5EF4-FFF2-40B4-BE49-F238E27FC236}">
                <a16:creationId xmlns:a16="http://schemas.microsoft.com/office/drawing/2014/main" id="{DEFBD842-D24D-E878-40DD-2AD846732793}"/>
              </a:ext>
            </a:extLst>
          </p:cNvPr>
          <p:cNvSpPr txBox="1"/>
          <p:nvPr/>
        </p:nvSpPr>
        <p:spPr>
          <a:xfrm>
            <a:off x="784759" y="349005"/>
            <a:ext cx="109381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   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830D37F-F007-1B61-3B3C-093E06075360}"/>
              </a:ext>
            </a:extLst>
          </p:cNvPr>
          <p:cNvSpPr txBox="1"/>
          <p:nvPr/>
        </p:nvSpPr>
        <p:spPr>
          <a:xfrm>
            <a:off x="4532810" y="1295289"/>
            <a:ext cx="3616055" cy="52322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dirty="0"/>
              <a:t>Option 1   VS  Option 2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74A1D1-800F-4FE1-739D-EE584AF1B4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292" y="2138110"/>
            <a:ext cx="11671662" cy="342460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B50F4B-F0DF-A3DF-C1DF-AF57D9EA4501}"/>
              </a:ext>
            </a:extLst>
          </p:cNvPr>
          <p:cNvSpPr txBox="1"/>
          <p:nvPr/>
        </p:nvSpPr>
        <p:spPr>
          <a:xfrm>
            <a:off x="4108268" y="3472937"/>
            <a:ext cx="9481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e.g.,TAC</a:t>
            </a:r>
            <a:r>
              <a:rPr lang="en-US" sz="1200" dirty="0"/>
              <a:t> list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859508F-62E7-255D-79DE-BE7687A54A97}"/>
              </a:ext>
            </a:extLst>
          </p:cNvPr>
          <p:cNvSpPr txBox="1"/>
          <p:nvPr/>
        </p:nvSpPr>
        <p:spPr>
          <a:xfrm>
            <a:off x="4110445" y="2848105"/>
            <a:ext cx="9481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e.g.,TAC</a:t>
            </a:r>
            <a:r>
              <a:rPr lang="en-US" sz="1200" dirty="0"/>
              <a:t> list</a:t>
            </a:r>
          </a:p>
        </p:txBody>
      </p:sp>
    </p:spTree>
    <p:extLst>
      <p:ext uri="{BB962C8B-B14F-4D97-AF65-F5344CB8AC3E}">
        <p14:creationId xmlns:p14="http://schemas.microsoft.com/office/powerpoint/2010/main" val="3454644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816</TotalTime>
  <Words>973</Words>
  <Application>Microsoft Office PowerPoint</Application>
  <PresentationFormat>Widescreen</PresentationFormat>
  <Paragraphs>124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Aptos</vt:lpstr>
      <vt:lpstr>Aptos Display</vt:lpstr>
      <vt:lpstr>Aptos Narrow</vt:lpstr>
      <vt:lpstr>Arial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CMCC47</dc:creator>
  <cp:lastModifiedBy>CMCC47</cp:lastModifiedBy>
  <cp:revision>10</cp:revision>
  <dcterms:created xsi:type="dcterms:W3CDTF">2025-03-24T20:42:34Z</dcterms:created>
  <dcterms:modified xsi:type="dcterms:W3CDTF">2025-03-25T10:19:42Z</dcterms:modified>
</cp:coreProperties>
</file>