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  <p:sldMasterId id="2147483771" r:id="rId5"/>
    <p:sldMasterId id="2147483775" r:id="rId6"/>
    <p:sldMasterId id="2147483779" r:id="rId7"/>
  </p:sldMasterIdLst>
  <p:notesMasterIdLst>
    <p:notesMasterId r:id="rId28"/>
  </p:notesMasterIdLst>
  <p:handoutMasterIdLst>
    <p:handoutMasterId r:id="rId29"/>
  </p:handoutMasterIdLst>
  <p:sldIdLst>
    <p:sldId id="978" r:id="rId8"/>
    <p:sldId id="983" r:id="rId9"/>
    <p:sldId id="980" r:id="rId10"/>
    <p:sldId id="981" r:id="rId11"/>
    <p:sldId id="985" r:id="rId12"/>
    <p:sldId id="986" r:id="rId13"/>
    <p:sldId id="810" r:id="rId14"/>
    <p:sldId id="911" r:id="rId15"/>
    <p:sldId id="912" r:id="rId16"/>
    <p:sldId id="910" r:id="rId17"/>
    <p:sldId id="913" r:id="rId18"/>
    <p:sldId id="915" r:id="rId19"/>
    <p:sldId id="916" r:id="rId20"/>
    <p:sldId id="971" r:id="rId21"/>
    <p:sldId id="976" r:id="rId22"/>
    <p:sldId id="977" r:id="rId23"/>
    <p:sldId id="989" r:id="rId24"/>
    <p:sldId id="987" r:id="rId25"/>
    <p:sldId id="988" r:id="rId26"/>
    <p:sldId id="909" r:id="rId2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89" d="100"/>
          <a:sy n="89" d="100"/>
        </p:scale>
        <p:origin x="46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commentAuthors" Target="commentAuthor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2/26/2025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2/26/2025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7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90389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S2-2412xxx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#166</a:t>
            </a: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Orlando, USA, November 18 – 22, 2024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S2-2412957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#166</a:t>
            </a: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Orlando, USA, November 18 – 22, 2024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66081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7849497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7732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  <a:highlight>
                  <a:srgbClr val="FFFF00"/>
                </a:highlight>
              </a:rPr>
              <a:t>S2-240xxxx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#163</a:t>
            </a:r>
          </a:p>
          <a:p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27 – 31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May, 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2024, </a:t>
            </a:r>
            <a:r>
              <a:rPr lang="en-GB" altLang="zh-CN" sz="14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Jeju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Island, Korea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01145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82872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486802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727469" y="249383"/>
            <a:ext cx="12988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S2-2502604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#167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de-DE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Athens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Greece, Feb 17 – Feb 21, 2025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028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5149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8579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</a:t>
            </a:r>
            <a:r>
              <a:rPr lang="en-GB" altLang="de-DE" sz="1200">
                <a:solidFill>
                  <a:schemeClr val="bg1"/>
                </a:solidFill>
              </a:rPr>
              <a:t>SA WG2#165</a:t>
            </a:r>
            <a:r>
              <a:rPr lang="en-GB" altLang="de-DE" sz="1200" baseline="0">
                <a:solidFill>
                  <a:schemeClr val="bg1"/>
                </a:solidFill>
              </a:rPr>
              <a:t>  October 14 – 18,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WG2#165</a:t>
            </a:r>
            <a:r>
              <a:rPr lang="en-GB" altLang="de-DE" sz="1200" baseline="0" dirty="0">
                <a:solidFill>
                  <a:schemeClr val="bg1"/>
                </a:solidFill>
              </a:rPr>
              <a:t>  Oct 14  –  Oct 18,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2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WG2#167</a:t>
            </a:r>
            <a:r>
              <a:rPr lang="en-GB" altLang="de-DE" sz="1200" baseline="0" dirty="0">
                <a:solidFill>
                  <a:schemeClr val="bg1"/>
                </a:solidFill>
              </a:rPr>
              <a:t>  Feb 17 – Feb 21,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1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WG2#166</a:t>
            </a:r>
            <a:r>
              <a:rPr lang="en-GB" altLang="de-DE" sz="1200" baseline="0" dirty="0">
                <a:solidFill>
                  <a:schemeClr val="bg1"/>
                </a:solidFill>
              </a:rPr>
              <a:t>  Nov 18 – 22,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82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Rel-19 </a:t>
            </a:r>
            <a:r>
              <a:rPr lang="en-US" altLang="zh-CN" b="1" dirty="0" err="1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FS_AmbientIoT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 and </a:t>
            </a:r>
            <a:r>
              <a:rPr lang="en-US" altLang="zh-CN" b="1" dirty="0" err="1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AmbientIoT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at SA#103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337107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skeleton, Scope, Terms, Architecture Assumptions and Requirements are agreed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3 key issues are agreed and no new key issue will be considered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12 solutions are agreed and documented in the TR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23.700-13 v0.2.0 is available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3 key issues have RAN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Whether traffic type “DO-A” will be in the R19 scope needs RAN decision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dirty="0"/>
              <a:t>Continue</a:t>
            </a:r>
            <a:r>
              <a:rPr lang="en-US" altLang="ko-KR" sz="1400" kern="0" dirty="0"/>
              <a:t> solution discussions</a:t>
            </a:r>
            <a:endParaRPr lang="en-US" altLang="de-DE" sz="180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13% -&gt; 25%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367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SA2#162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9"/>
            <a:ext cx="8552314" cy="37882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Overall progress in SA2#162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In total 16 papers are agreed, including: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12 new solutions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 solution update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1 new abbreviation “RFID”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23.700-13 v0.3.0 is available, including 24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Several solutions have EN/note, need coordination with RAN,</a:t>
            </a:r>
            <a:r>
              <a:rPr lang="zh-CN" altLang="en-US" sz="140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SA3 and SA5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25% -&gt; 45%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77627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at SA#104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36543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TR 23.700-13 v0.4.0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22 new solutions agreed, for 3 key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 LS (</a:t>
            </a:r>
            <a:r>
              <a:rPr lang="en-US" altLang="de-DE" sz="1400" kern="0" dirty="0"/>
              <a:t>S2-2407231</a:t>
            </a:r>
            <a:r>
              <a:rPr lang="en-US" altLang="zh-CN" sz="1400" dirty="0"/>
              <a:t>) to SA1, SA3 and RAN1 (CC RAN2, RAN3)</a:t>
            </a: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 LS (</a:t>
            </a:r>
            <a:r>
              <a:rPr lang="en-US" altLang="de-DE" sz="1400" kern="0" dirty="0"/>
              <a:t>S2-2407231</a:t>
            </a:r>
            <a:r>
              <a:rPr lang="en-US" altLang="zh-CN" sz="1400" dirty="0"/>
              <a:t>) to SA1, SA3 and RAN1 (CC RAN2, RAN3)</a:t>
            </a: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Several solutions have EN/note, need coordination with RAN,</a:t>
            </a:r>
            <a:r>
              <a:rPr lang="zh-CN" altLang="en-US" sz="140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SA3 and SA5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Continue and complete solution discussions (multi-sourced papers will be </a:t>
            </a:r>
            <a:r>
              <a:rPr lang="en-US" altLang="ko-KR" sz="1400" dirty="0"/>
              <a:t>handled with priority, any new solution should be in principle different from the existing solutions in the TR and ready for </a:t>
            </a:r>
            <a:r>
              <a:rPr lang="en-US" altLang="ko-KR" sz="1400" kern="0" dirty="0"/>
              <a:t>evaluation).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Start evaluation/conclusion: group/categorize the solutions, identify the non-controversial aspects and key controversial aspects, identify the dependency with other WHs and have earlier coordination.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 err="1"/>
              <a:t>AIoT</a:t>
            </a:r>
            <a:r>
              <a:rPr lang="en-US" altLang="ko-KR" sz="1400" kern="0" dirty="0"/>
              <a:t> conference call and NWM discussion </a:t>
            </a:r>
            <a:r>
              <a:rPr lang="en-US" altLang="ko-KR" sz="1400" dirty="0"/>
              <a:t>will be arranged between SA2#163 and SA2#164 for e.g. deployment scenarios including roaming, etc.</a:t>
            </a:r>
            <a:endParaRPr lang="en-US" altLang="ko-KR" sz="1400" kern="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25% -&gt; 65%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655782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SA2#163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378255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Overall progress in SA2#163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TR 23.700-13 v0.4.0 is available, including 34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15 papers has been agreed (62 submitted), including: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1 LS out to SA1, SA3 and RAN1 (CC RAN2, RAN3)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4 solution updates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10 new solutions</a:t>
            </a: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1 LS (</a:t>
            </a:r>
            <a:r>
              <a:rPr lang="en-US" altLang="de-DE" sz="1400" kern="0" dirty="0"/>
              <a:t>S2-2407231</a:t>
            </a:r>
            <a:r>
              <a:rPr lang="en-US" altLang="zh-CN" sz="1400" dirty="0"/>
              <a:t>) to SA1, SA3 and RAN1 (CC RAN2, RAN3)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Several solutions have EN/note, need coordination with RAN,</a:t>
            </a:r>
            <a:r>
              <a:rPr lang="zh-CN" altLang="en-US" sz="1400" dirty="0">
                <a:solidFill>
                  <a:prstClr val="black"/>
                </a:solidFill>
                <a:sym typeface="+mn-ea"/>
              </a:rPr>
              <a:t> </a:t>
            </a:r>
            <a:r>
              <a:rPr lang="en-US" altLang="de-DE" sz="1400" dirty="0">
                <a:solidFill>
                  <a:prstClr val="black"/>
                </a:solidFill>
                <a:sym typeface="+mn-ea"/>
              </a:rPr>
              <a:t>SA3 and SA5</a:t>
            </a: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Continue and complete solution discussions (multi-sourced papers will be </a:t>
            </a:r>
            <a:r>
              <a:rPr lang="en-US" altLang="ko-KR" sz="1400" dirty="0"/>
              <a:t>handled with priority, any new solution should be in principle different from the existing solutions in the TR and ready for </a:t>
            </a:r>
            <a:r>
              <a:rPr lang="en-US" altLang="ko-KR" sz="1400" kern="0" dirty="0"/>
              <a:t>evaluation).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Start evaluation/conclusion: group/categorize the solutions, identify the non-controversial aspects and key controversial aspects, identify the dependency with other WHs and have earlier coordination.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 err="1"/>
              <a:t>AIoT</a:t>
            </a:r>
            <a:r>
              <a:rPr lang="en-US" altLang="ko-KR" sz="1400" kern="0" dirty="0"/>
              <a:t> conference call and NWM discussion </a:t>
            </a:r>
            <a:r>
              <a:rPr lang="en-US" altLang="ko-KR" sz="1400" dirty="0"/>
              <a:t>will be arranged between SA2#163 and SA2#164 for e.g. deployment scenarios including roaming, etc.</a:t>
            </a:r>
            <a:endParaRPr lang="en-US" altLang="ko-KR" sz="1400" kern="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45% -&gt; 65%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138059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29128" y="0"/>
            <a:ext cx="7548057" cy="974558"/>
          </a:xfrm>
        </p:spPr>
        <p:txBody>
          <a:bodyPr/>
          <a:lstStyle/>
          <a:p>
            <a:pPr algn="l" eaLnBrk="1" hangingPunct="1"/>
            <a:r>
              <a:rPr lang="en-US" altLang="de-DE" b="1" dirty="0"/>
              <a:t>FS_ </a:t>
            </a:r>
            <a:r>
              <a:rPr lang="en-US" altLang="de-DE" b="1" dirty="0" err="1"/>
              <a:t>AmbientIoT</a:t>
            </a:r>
            <a:r>
              <a:rPr lang="en-US" altLang="de-DE" b="1" dirty="0"/>
              <a:t> Status at SA#105</a:t>
            </a:r>
            <a:endParaRPr lang="de-DE" altLang="de-DE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288181" y="2034719"/>
            <a:ext cx="8666038" cy="3956566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since SA#104</a:t>
            </a:r>
            <a:endParaRPr kumimoji="0" lang="de-DE" altLang="de-DE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23.700-13 v0.5.0 sent to TSG SA for </a:t>
            </a:r>
            <a:r>
              <a:rPr lang="en-US" altLang="de-DE" sz="1200" kern="0" dirty="0">
                <a:solidFill>
                  <a:prstClr val="black"/>
                </a:solidFill>
                <a:latin typeface="Calibri"/>
              </a:rPr>
              <a:t>information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Revised SID was agreed in SA#104 (SP-240696)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de-DE" sz="1200" kern="0" dirty="0">
                <a:solidFill>
                  <a:prstClr val="black"/>
                </a:solidFill>
                <a:latin typeface="Calibri"/>
              </a:rPr>
              <a:t>19 </a:t>
            </a:r>
            <a:r>
              <a:rPr lang="en-US" altLang="de-DE" sz="1200" kern="0" dirty="0" err="1">
                <a:solidFill>
                  <a:prstClr val="black"/>
                </a:solidFill>
                <a:latin typeface="Calibri"/>
              </a:rPr>
              <a:t>pCRs</a:t>
            </a:r>
            <a:r>
              <a:rPr lang="en-US" altLang="de-DE" sz="1200" kern="0" dirty="0">
                <a:solidFill>
                  <a:prstClr val="black"/>
                </a:solidFill>
                <a:latin typeface="Calibri"/>
              </a:rPr>
              <a:t> are approved in SA2#164, including: 8 new solutions, 8 solution updates, 1 new architecture assumption, and 2 interim conclusion. </a:t>
            </a:r>
            <a:endParaRPr kumimoji="0" lang="en-US" alt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lang="en-US" sz="1400" b="1" dirty="0">
                <a:solidFill>
                  <a:prstClr val="black"/>
                </a:solidFill>
                <a:latin typeface="Calibri"/>
              </a:rPr>
              <a:t>Other WG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impacts and dependencies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Incomplete feedback from SA1 due to lack of consensus in SA1 (no feedback on need for an unalterable/permanent equipment identification and related usage, no feedback on business model and need for subscription).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Several editor’s notes in the TR solution, need coordination with RAN, SA3 and SA5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Diverging views on the need for subscription, network layer security, temporary CN ID, roaming support and related to that, the implications for the overall architecture. Lack of clear SA1 feedback/requirements on these aspects poses a potential risk for SA2 conclusion.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way forward on o</a:t>
            </a: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 issues, taking into account LS reply from RAN1 and SA1, and 11 postponed papers from SA2#164 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meeting.</a:t>
            </a:r>
            <a:endParaRPr lang="en-US" altLang="ko-K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wit</a:t>
            </a: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 evaluation and conclusion</a:t>
            </a:r>
          </a:p>
        </p:txBody>
      </p:sp>
      <p:graphicFrame>
        <p:nvGraphicFramePr>
          <p:cNvPr id="2" name="Content Placeholder 8">
            <a:extLst>
              <a:ext uri="{FF2B5EF4-FFF2-40B4-BE49-F238E27FC236}">
                <a16:creationId xmlns:a16="http://schemas.microsoft.com/office/drawing/2014/main" id="{E2E599F1-C3F3-A57E-9CD9-ACA5DDC4CB41}"/>
              </a:ext>
            </a:extLst>
          </p:cNvPr>
          <p:cNvGraphicFramePr>
            <a:graphicFrameLocks/>
          </p:cNvGraphicFramePr>
          <p:nvPr/>
        </p:nvGraphicFramePr>
        <p:xfrm>
          <a:off x="288181" y="1078075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6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7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65% -&gt; 80%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December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200" b="1" dirty="0"/>
                        <a:t>SP-240969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352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/>
              <a:t>FS_ </a:t>
            </a:r>
            <a:r>
              <a:rPr lang="en-US" altLang="de-DE" b="1" dirty="0" err="1"/>
              <a:t>AmbientIoT</a:t>
            </a:r>
            <a:r>
              <a:rPr lang="en-US" altLang="de-DE" b="1" dirty="0"/>
              <a:t> Status after SA2#164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95300" y="2072537"/>
            <a:ext cx="8475759" cy="41487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in SA2#164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dirty="0"/>
              <a:t>19 </a:t>
            </a:r>
            <a:r>
              <a:rPr lang="en-US" altLang="de-DE" sz="1200" dirty="0" err="1"/>
              <a:t>pCRs</a:t>
            </a:r>
            <a:r>
              <a:rPr lang="en-US" altLang="de-DE" sz="1200" dirty="0"/>
              <a:t> are approved in the meeting, including: 8 new solutions, 8 solution updates, 1 new architecture assumption, and 2 interim conclusions</a:t>
            </a:r>
            <a:endParaRPr lang="en-US" altLang="de-DE" sz="1200" kern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kern="0" dirty="0"/>
              <a:t>TR 23.700-13 v0.5.0 is available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de-DE" sz="1200" kern="0" dirty="0"/>
              <a:t>LS in from RAN2 (S2-2407447) was discussed but the reply LS was postponed, due to no consensus </a:t>
            </a:r>
          </a:p>
          <a:p>
            <a:pPr marL="457200" lvl="1" indent="-45720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Other WG dependencies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Incomplete feedback from SA1 due to lack of consensus in SA1 (no feedback on need for an unalterable/permanent equipment identification and related usage, no feedback on business model and need for subscription).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Several editor’s notes in the TR solution, need coordination with RAN, SA3 and SA5 </a:t>
            </a:r>
            <a:endParaRPr lang="en-US" altLang="de-DE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altLang="ko-KR" sz="1400" b="1" kern="0" dirty="0"/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Diverging views on the need for subscription, network layer security, temporary CN ID, roaming support and related to that, the implications for the overall architecture. Lack of clear SA1 feedback/requirements on these aspects poses a potential risk for SA2 conclusion.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altLang="ko-KR" sz="14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way forward on o</a:t>
            </a: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 issues, taking into account LS reply from RAN1 and SA1, and 11 postponed papers from SA2#164 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meeting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wit</a:t>
            </a: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 evaluation and conclusion</a:t>
            </a:r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295300" y="1163314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2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8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65% -&gt; 80%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December</a:t>
                      </a:r>
                      <a:r>
                        <a:rPr lang="en-GB" sz="1200" b="1" dirty="0"/>
                        <a:t>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1200" b="1" dirty="0"/>
                        <a:t>SP-240969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05516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SA2#165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335064" y="1837237"/>
            <a:ext cx="8584211" cy="4292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since SA2#165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7</a:t>
            </a:r>
            <a:r>
              <a:rPr lang="en-US" altLang="de-DE" sz="1200" kern="0" dirty="0"/>
              <a:t> </a:t>
            </a:r>
            <a:r>
              <a:rPr lang="en-US" altLang="de-DE" sz="1200" kern="0" dirty="0" err="1"/>
              <a:t>pCR</a:t>
            </a:r>
            <a:r>
              <a:rPr lang="en-US" altLang="de-DE" sz="1200" kern="0" dirty="0"/>
              <a:t> and 1 </a:t>
            </a:r>
            <a:r>
              <a:rPr lang="en-US" altLang="zh-CN" sz="1200" kern="0" dirty="0"/>
              <a:t>LS out</a:t>
            </a:r>
            <a:r>
              <a:rPr lang="en-US" altLang="de-DE" sz="1200" kern="0" dirty="0"/>
              <a:t> were agreed.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Interim conclusions are captured in TR 23.700-13 v1.1.0, including:</a:t>
            </a:r>
          </a:p>
          <a:p>
            <a:pPr marL="893763" lvl="2" indent="-17780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Key issue 1: </a:t>
            </a:r>
            <a:endParaRPr lang="en-US" altLang="de-DE" sz="1200" kern="0" dirty="0"/>
          </a:p>
          <a:p>
            <a:pPr marL="1166813" lvl="3" indent="-184150">
              <a:spcBef>
                <a:spcPts val="0"/>
              </a:spcBef>
              <a:spcAft>
                <a:spcPts val="200"/>
              </a:spcAft>
            </a:pPr>
            <a:r>
              <a:rPr lang="en-US" altLang="de-DE" sz="1200" kern="0" dirty="0"/>
              <a:t>Architecture options of topology 1</a:t>
            </a:r>
          </a:p>
          <a:p>
            <a:pPr marL="1166813" lvl="3" indent="-18415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Architecture options of topology 2</a:t>
            </a:r>
            <a:endParaRPr lang="en-US" altLang="de-DE" sz="1200" kern="0" dirty="0"/>
          </a:p>
          <a:p>
            <a:pPr marL="1166813" lvl="3" indent="-18415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Common aspects for both topologies</a:t>
            </a:r>
            <a:endParaRPr lang="en-US" altLang="de-DE" sz="1200" kern="0" dirty="0"/>
          </a:p>
          <a:p>
            <a:pPr marL="893763" lvl="2" indent="-17780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Key issue 2: Permanent </a:t>
            </a:r>
            <a:r>
              <a:rPr lang="en-US" altLang="de-DE" sz="1200" dirty="0" err="1"/>
              <a:t>AIoT</a:t>
            </a:r>
            <a:r>
              <a:rPr lang="en-US" altLang="de-DE" sz="1200" dirty="0"/>
              <a:t> Device ID component</a:t>
            </a:r>
          </a:p>
          <a:p>
            <a:pPr marL="893763" lvl="2" indent="-177800">
              <a:spcBef>
                <a:spcPts val="0"/>
              </a:spcBef>
              <a:spcAft>
                <a:spcPts val="200"/>
              </a:spcAft>
            </a:pPr>
            <a:r>
              <a:rPr lang="en-US" altLang="de-DE" sz="1200" dirty="0"/>
              <a:t>Key issue 3: </a:t>
            </a:r>
            <a:r>
              <a:rPr lang="en-US" altLang="de-DE" sz="1200" dirty="0" err="1"/>
              <a:t>AIoT</a:t>
            </a:r>
            <a:r>
              <a:rPr lang="en-US" altLang="de-DE" sz="1200" dirty="0"/>
              <a:t> services supported by the 5GC</a:t>
            </a:r>
            <a:endParaRPr lang="en-US" altLang="de-DE" sz="900" kern="0" dirty="0"/>
          </a:p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Several editor’s notes in the TR interim conclusions need coordination with RAN and SA3</a:t>
            </a:r>
            <a:endParaRPr lang="en-US" altLang="de-DE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+mn-ea"/>
              </a:rPr>
              <a:t>Architecture options for T1 and T2 needs further discussion in next meeting</a:t>
            </a: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200" dirty="0"/>
              <a:t>Whether and how temporary ID is supported for privacy protection, pending SA3 study and feedback on </a:t>
            </a:r>
            <a:r>
              <a:rPr lang="en-US" altLang="zh-CN" sz="1200" dirty="0" err="1"/>
              <a:t>LSout</a:t>
            </a:r>
            <a:r>
              <a:rPr lang="en-US" altLang="zh-CN" sz="1200" dirty="0"/>
              <a:t> S2-2411049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200" kern="0" dirty="0"/>
              <a:t>Various open issues, e.g., reader selection, reader area identification, for topology 2 whether NAS option can </a:t>
            </a:r>
            <a:r>
              <a:rPr lang="en-US" altLang="ko-KR" sz="1200" kern="0"/>
              <a:t>be supported, et al</a:t>
            </a:r>
            <a:endParaRPr lang="de-DE" altLang="ko-KR" sz="1200" kern="0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4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Finalize the TR conclusion in next SA2 meeting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and try</a:t>
            </a:r>
            <a:r>
              <a:rPr lang="zh-CN" alt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zh-CN" alt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 the work item in next SA2 meeting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4CC0A5-D8BA-12C6-D778-66C2A7B1031B}"/>
              </a:ext>
            </a:extLst>
          </p:cNvPr>
          <p:cNvGraphicFramePr>
            <a:graphicFrameLocks noGrp="1"/>
          </p:cNvGraphicFramePr>
          <p:nvPr/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01290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F7C7CBB-AF94-4CFF-A2ED-D707B3D1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8" y="0"/>
            <a:ext cx="7548057" cy="974558"/>
          </a:xfrm>
        </p:spPr>
        <p:txBody>
          <a:bodyPr/>
          <a:lstStyle/>
          <a:p>
            <a:pPr algn="l" eaLnBrk="1" hangingPunct="1"/>
            <a:r>
              <a:rPr lang="en-US" altLang="de-DE" b="1" dirty="0"/>
              <a:t>FS_ </a:t>
            </a:r>
            <a:r>
              <a:rPr lang="en-US" altLang="de-DE" b="1" dirty="0" err="1"/>
              <a:t>AmbientIoT</a:t>
            </a:r>
            <a:r>
              <a:rPr lang="en-US" altLang="de-DE" b="1" dirty="0"/>
              <a:t> Status at SA#106</a:t>
            </a:r>
            <a:endParaRPr lang="de-DE" altLang="de-DE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208CD46-E2B6-4BC0-98F8-FC510175902B}"/>
              </a:ext>
            </a:extLst>
          </p:cNvPr>
          <p:cNvSpPr txBox="1">
            <a:spLocks/>
          </p:cNvSpPr>
          <p:nvPr/>
        </p:nvSpPr>
        <p:spPr>
          <a:xfrm>
            <a:off x="238980" y="2177843"/>
            <a:ext cx="8666038" cy="286403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since SA#105</a:t>
            </a:r>
            <a:endParaRPr kumimoji="0" lang="de-DE" altLang="de-DE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cover sheet (including TR 23.700-13 1.2.0) sent to TSG SA for information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de-DE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pCRs</a:t>
            </a: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are approved and documented in TR conclusions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Rel-19 Ambient IoT architecture are concluded that 2 options for Topology 1 (i.e. Direct interface option and Indirect interface option) and 2 options for Topology 2 (i.e. UP option and RRC indirect option)</a:t>
            </a:r>
            <a:endParaRPr kumimoji="0" lang="en-US" alt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Other WG impacts and dependencies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RAN and SA3 dependencies are listed in the TR cover sheet.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E</a:t>
            </a: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Arial" panose="020B0604020202020204" pitchFamily="34" charset="0"/>
                <a:sym typeface="+mn-ea"/>
              </a:rPr>
              <a:t>ditor’s notes are captured in TR conclusion, which need further work by SA2 or coordination with other WG, details see TR cover sheet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Decide the R19 next phase work together with RAN, in SA#106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164FE115-BEC5-4C5D-8993-FCE766AE922C}"/>
              </a:ext>
            </a:extLst>
          </p:cNvPr>
          <p:cNvGraphicFramePr>
            <a:graphicFrameLocks noGrp="1"/>
          </p:cNvGraphicFramePr>
          <p:nvPr/>
        </p:nvGraphicFramePr>
        <p:xfrm>
          <a:off x="157132" y="1163317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20973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SA2#166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335064" y="1837237"/>
            <a:ext cx="8584211" cy="3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Arial" panose="020B0604020202020204" pitchFamily="34" charset="0"/>
              </a:rPr>
              <a:t>Progress since SA2#166</a:t>
            </a:r>
            <a:endParaRPr kumimoji="0" lang="de-DE" altLang="ko-KR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12 </a:t>
            </a:r>
            <a:r>
              <a:rPr kumimoji="0" lang="en-US" altLang="de-DE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pCRs</a:t>
            </a: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, further completing the TR conclusions, are agreed in SA2#166 meeting. 1 LS out to RAN, SA3, SA5 is under email approval.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Rel-19 Ambient IoT architecture are concluded that 2 options for Topology 1 (i.e. Direct interface option and Indirect interface option) and 2 options for Topology 2 (i.e. UP option and RRC indirect option).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Highlights of other conclusions: 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NAS protocol is supported between </a:t>
            </a: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Device and AIOTF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Assistance information provided from AIOTF to RAN/UE Reader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Reader selection by AIOTF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Network management of </a:t>
            </a: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Device related information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Permanent </a:t>
            </a:r>
            <a:r>
              <a:rPr kumimoji="0" lang="en-US" altLang="de-DE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AIoT</a:t>
            </a: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Device identifier, e.g. information of the Device ID, allocation options, locating subscription information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Network management of subscription-like information management of Ambient IoT Device and AF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Procedure principles of Ambient IoT Services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New NEF service exposure for Ambient IoT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Information provided by AF to request Ambient IoT services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23.700-13 v1.2.0, 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</a:rPr>
              <a:t>is available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(other aspects see next slide)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6115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96FD2E-BF4E-440E-88EB-0654F9F6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SA2#166</a:t>
            </a:r>
            <a:endParaRPr lang="en-US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03112FA3-6377-4651-BC9C-6764D070BF0F}"/>
              </a:ext>
            </a:extLst>
          </p:cNvPr>
          <p:cNvSpPr txBox="1">
            <a:spLocks/>
          </p:cNvSpPr>
          <p:nvPr/>
        </p:nvSpPr>
        <p:spPr bwMode="auto">
          <a:xfrm>
            <a:off x="335064" y="1837237"/>
            <a:ext cx="8584211" cy="33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Arial" panose="020B0604020202020204" pitchFamily="34" charset="0"/>
              </a:rPr>
              <a:t>RAN impacts and dependencies</a:t>
            </a:r>
            <a:endParaRPr kumimoji="0" lang="de-DE" altLang="ko-KR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Issues e.g. (1) radio resources allocation (what information and how to provide it) to Readers for topology 2. (2) For RRC based option of topology2, whether the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gNB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performs the down selection of UE readers provided by AIOTF need coordination with RAN WG. Detailed issue list is captured in TR cover sheet</a:t>
            </a:r>
            <a:endParaRPr kumimoji="0" lang="en-US" alt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SA3 </a:t>
            </a: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impacts and dependencies</a:t>
            </a:r>
            <a:endParaRPr kumimoji="0" lang="de-DE" altLang="ko-KR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Issues e.g. (1) Architecture aspects to support security e.g. Authentication, ID Validation. (2) Whether the temporary ID in the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AIoT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NAS layer is required for the privacy protection is FFS and is pending SA WG3 decision. Detailed issue list is captured in TR cover sheet</a:t>
            </a:r>
            <a:endParaRPr kumimoji="0" lang="de-DE" altLang="ko-KR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Issues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e.g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(1) Information that can be stored in the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AIoT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Device subscription-like data (static information) and that can be stored in </a:t>
            </a:r>
            <a:r>
              <a:rPr kumimoji="0" lang="en-US" altLang="zh-CN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AIoT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device context data (dynamic information) (2) The entity to store the static and dynamic information, need further work by SA2. Detailed issue list is captured in TR cover sheet.</a:t>
            </a:r>
            <a:endParaRPr kumimoji="0" lang="de-DE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Next steps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Decide the R19 next phase work together with RAN, in SA#106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FD585588-7E5B-4BE8-99E4-656F8F204096}"/>
              </a:ext>
            </a:extLst>
          </p:cNvPr>
          <p:cNvGraphicFramePr>
            <a:graphicFrameLocks noGrp="1"/>
          </p:cNvGraphicFramePr>
          <p:nvPr/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02168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F7C7CBB-AF94-4CFF-A2ED-D707B3D1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8" y="0"/>
            <a:ext cx="7548057" cy="974558"/>
          </a:xfrm>
        </p:spPr>
        <p:txBody>
          <a:bodyPr/>
          <a:lstStyle/>
          <a:p>
            <a:pPr algn="l" eaLnBrk="1" hangingPunct="1"/>
            <a:r>
              <a:rPr lang="en-US" altLang="de-DE" sz="2800" b="1" dirty="0"/>
              <a:t>FS_ </a:t>
            </a:r>
            <a:r>
              <a:rPr lang="en-US" altLang="de-DE" sz="2800" b="1" dirty="0" err="1"/>
              <a:t>AmbientIoT</a:t>
            </a:r>
            <a:r>
              <a:rPr lang="en-US" altLang="de-DE" sz="2800" b="1" dirty="0"/>
              <a:t> and </a:t>
            </a:r>
            <a:r>
              <a:rPr lang="en-US" altLang="de-DE" sz="2800" b="1" dirty="0" err="1"/>
              <a:t>AmbientIoT</a:t>
            </a:r>
            <a:r>
              <a:rPr lang="en-US" altLang="de-DE" sz="2800" b="1" dirty="0"/>
              <a:t> Status at SA#107</a:t>
            </a:r>
            <a:endParaRPr lang="de-DE" altLang="de-DE" sz="2800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208CD46-E2B6-4BC0-98F8-FC510175902B}"/>
              </a:ext>
            </a:extLst>
          </p:cNvPr>
          <p:cNvSpPr txBox="1">
            <a:spLocks/>
          </p:cNvSpPr>
          <p:nvPr/>
        </p:nvSpPr>
        <p:spPr>
          <a:xfrm>
            <a:off x="238980" y="2577898"/>
            <a:ext cx="8666038" cy="334427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since SA#106</a:t>
            </a:r>
            <a:endParaRPr kumimoji="0" lang="de-DE" altLang="de-DE" sz="1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TR is 100%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 complete, </a:t>
            </a:r>
            <a:r>
              <a:rPr lang="en-US" altLang="de-DE" sz="1400" kern="0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and will be sent to SA for approval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Started normative work in the new TS 23.xyz. Several </a:t>
            </a:r>
            <a:r>
              <a:rPr lang="en-US" altLang="de-DE" sz="1400" kern="0" dirty="0" err="1">
                <a:solidFill>
                  <a:prstClr val="black"/>
                </a:solidFill>
                <a:latin typeface="Calibri"/>
              </a:rPr>
              <a:t>pCR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 are agreed and incorporated in the new TS.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kumimoji="0" lang="en-US" alt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SA2 approved Rel-19 AmbientIoT WID.</a:t>
            </a:r>
            <a:endParaRPr kumimoji="0" lang="en-US" alt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Calibri"/>
              </a:rPr>
              <a:t>Other WG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impacts and dependencies</a:t>
            </a: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Several issues need coordination with RAN &amp; SA WG3 in the normative phase.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How the </a:t>
            </a:r>
            <a:r>
              <a:rPr lang="en-US" altLang="ko-KR" sz="1400" kern="0" dirty="0" err="1">
                <a:solidFill>
                  <a:prstClr val="black"/>
                </a:solidFill>
                <a:highlight>
                  <a:srgbClr val="FFFF00"/>
                </a:highlight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 Device ID privacy protection and including ID authentication is done will be concluded by SA WG3. SA2 alignment with SA3 TR conclusions for </a:t>
            </a:r>
            <a:r>
              <a:rPr lang="en-US" altLang="ko-KR" sz="1400" kern="0" dirty="0" err="1">
                <a:solidFill>
                  <a:prstClr val="black"/>
                </a:solidFill>
                <a:highlight>
                  <a:srgbClr val="FFFF00"/>
                </a:highlight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 Device security including </a:t>
            </a:r>
            <a:r>
              <a:rPr lang="en-US" altLang="ko-KR" sz="1400" kern="0" dirty="0" err="1">
                <a:solidFill>
                  <a:prstClr val="black"/>
                </a:solidFill>
                <a:highlight>
                  <a:srgbClr val="FFFF00"/>
                </a:highlight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 Device ID privacy protection is FFS.</a:t>
            </a:r>
            <a:endParaRPr lang="de-DE" altLang="ko-KR" sz="1400" kern="0" dirty="0">
              <a:solidFill>
                <a:prstClr val="black"/>
              </a:solidFill>
              <a:highlight>
                <a:srgbClr val="FFFF00"/>
              </a:highlight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 the outstanding issue (</a:t>
            </a:r>
            <a:r>
              <a:rPr lang="en-US" altLang="ko-KR" sz="1400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mentioned in the TR cover sheet</a:t>
            </a: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the normative work, and target for TS completion by SA#108 meeting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164FE115-BEC5-4C5D-8993-FCE766AE92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090079"/>
              </p:ext>
            </p:extLst>
          </p:nvPr>
        </p:nvGraphicFramePr>
        <p:xfrm>
          <a:off x="157132" y="1163317"/>
          <a:ext cx="8829735" cy="107236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1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June,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SP-241979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314048163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B8D0AEBC-26A5-4EBF-A40D-FF2C82C47104}"/>
              </a:ext>
            </a:extLst>
          </p:cNvPr>
          <p:cNvSpPr txBox="1"/>
          <p:nvPr/>
        </p:nvSpPr>
        <p:spPr>
          <a:xfrm>
            <a:off x="238980" y="851447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/>
              <a:t>Rel-19 </a:t>
            </a:r>
            <a:r>
              <a:rPr lang="en-US" altLang="zh-CN" sz="1200" dirty="0" err="1"/>
              <a:t>AmbientIoT</a:t>
            </a:r>
            <a:r>
              <a:rPr lang="en-US" altLang="zh-CN" sz="1200" dirty="0"/>
              <a:t> WID was endorsed in SA#106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58010564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200166" y="5946705"/>
            <a:ext cx="8641557" cy="41379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In total 11.5 TUs for Study Phase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Check in TSG#106 (Dec’24) for further Ambient IoT work taking into account RAN Ambient IoT progress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00166" y="70902"/>
            <a:ext cx="7157602" cy="43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FS_AmbientIoT</a:t>
            </a:r>
            <a:r>
              <a:rPr kumimoji="0" lang="en-US" altLang="de-DE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Work plan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6" name="Table 1">
            <a:extLst>
              <a:ext uri="{FF2B5EF4-FFF2-40B4-BE49-F238E27FC236}">
                <a16:creationId xmlns:a16="http://schemas.microsoft.com/office/drawing/2014/main" id="{4A821C18-04E8-42F6-9062-D170D9BAD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026992"/>
              </p:ext>
            </p:extLst>
          </p:nvPr>
        </p:nvGraphicFramePr>
        <p:xfrm>
          <a:off x="115012" y="563422"/>
          <a:ext cx="8913975" cy="53407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3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6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957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922">
                <a:tc>
                  <a:txBody>
                    <a:bodyPr/>
                    <a:lstStyle/>
                    <a:p>
                      <a:r>
                        <a:rPr lang="en-US" sz="1100" b="1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Planned</a:t>
                      </a:r>
                      <a:r>
                        <a:rPr lang="en-US" sz="1100" b="1" baseline="0" dirty="0"/>
                        <a:t> TU’s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Actual TU’s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677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</a:t>
                      </a:r>
                      <a:r>
                        <a:rPr lang="en-US" sz="1100" b="0" baseline="0" dirty="0">
                          <a:highlight>
                            <a:srgbClr val="C0C0C0"/>
                          </a:highlight>
                        </a:rPr>
                        <a:t> E-</a:t>
                      </a:r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Jan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TR skeleton, scope, architectural assumptions/requirements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Start and complete key issue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(only for information)Solutions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77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SA2#161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Feb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Start solutions discussions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key issue update to address the ENs can be considered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altLang="zh-CN" sz="1100" i="1" dirty="0">
                          <a:highlight>
                            <a:srgbClr val="C0C0C0"/>
                          </a:highlight>
                        </a:rPr>
                        <a:t>NOTE: </a:t>
                      </a:r>
                      <a:r>
                        <a:rPr lang="en-US" altLang="de-DE" sz="1100" i="1" dirty="0">
                          <a:highlight>
                            <a:srgbClr val="C0C0C0"/>
                          </a:highlight>
                        </a:rPr>
                        <a:t>no new key issue proposal will be considered </a:t>
                      </a:r>
                      <a:endParaRPr lang="en-US" altLang="zh-CN" sz="1100" i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731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SA2#162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Apr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Continue solutions</a:t>
                      </a:r>
                      <a:r>
                        <a:rPr lang="en-US" sz="1100" baseline="0" dirty="0">
                          <a:highlight>
                            <a:srgbClr val="C0C0C0"/>
                          </a:highlight>
                        </a:rPr>
                        <a:t>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731"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SA2#163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May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dirty="0">
                          <a:highlight>
                            <a:srgbClr val="C0C0C0"/>
                          </a:highlight>
                        </a:rPr>
                        <a:t>Continue solutions discussions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6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SA2#164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Aug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Continue and complete solution discussions (multi-sourced papers will be handled with priority, any new solution should be in principle different from the existing solutions in the TR and ready for evaluation).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Start evaluation/conclusion: group/categorize the solutions, identify the non-controversial aspects and key controversial aspects, identify the dependency with other WHs and have earlier coordination.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 err="1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AIoT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 conference call and NWM discussion will be arranged between SA2#163 and SA2#164 for e.g. deployment scenarios including roaming,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74917"/>
                  </a:ext>
                </a:extLst>
              </a:tr>
              <a:tr h="7534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SA2#165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highlight>
                            <a:srgbClr val="C0C0C0"/>
                          </a:highlight>
                        </a:rPr>
                        <a:t>Oct 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1.5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Decide way forward for open issues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Continue TR conclusion and evaluation, focus on conclusions (and where needed supporting evaluations). Priority will be for contributions that help us all work towards finalizing the conclusion.</a:t>
                      </a:r>
                      <a:endParaRPr lang="en-US" sz="1100" kern="120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192010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SA2#166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b="0" dirty="0">
                          <a:highlight>
                            <a:srgbClr val="C0C0C0"/>
                          </a:highlight>
                        </a:rPr>
                        <a:t>Nov 2024</a:t>
                      </a:r>
                      <a:endParaRPr lang="en-US" sz="1100" b="0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ighlight>
                            <a:srgbClr val="C0C0C0"/>
                          </a:highlight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+mn-lt"/>
                          <a:ea typeface="+mn-ea"/>
                          <a:cs typeface="+mn-cs"/>
                        </a:rPr>
                        <a:t>Finalize all key issue conclusions i.e. to address FFS in TR conclusion clause, and new conclusion proposal essential for the study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038354"/>
                  </a:ext>
                </a:extLst>
              </a:tr>
              <a:tr h="355731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66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SA2#167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292200" y="2072985"/>
            <a:ext cx="8584211" cy="315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SA2#166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SA#106 endorsed “Way forward proposal on Architecture support of Ambient IoT” (SP-241980), in which asked SA2 to finalize in Q1 2025, the conclusions for the Ambient IoT work with the focus on device 1 and D1T1.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Based on the above guidance from SA, SA2 discussed all the editor’s notes in TR 23.700-13, and reached consensus as follows: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Several editor’s notes are addressed by documenting new conclusion agreements, converting to NOTE or simply removing (as it was determined no work was needed);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Topology 2 related editor’s notes are left in the TR unhandled due to the scope of Rel-19 update;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One editor’s note is left in the TR related to </a:t>
            </a:r>
            <a:r>
              <a:rPr lang="en-US" altLang="de-DE" sz="1400" kern="0" dirty="0" err="1"/>
              <a:t>AIoT</a:t>
            </a:r>
            <a:r>
              <a:rPr lang="en-US" altLang="de-DE" sz="1400" kern="0" dirty="0"/>
              <a:t> Device security. SA2 will align with SA3 conclusions.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TR is 100% complete (according to TR cover sheet approved by SA2)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TR 23.700-13 v1.4.0, </a:t>
            </a:r>
            <a:r>
              <a:rPr lang="en-US" altLang="zh-CN" sz="1400" kern="0" dirty="0"/>
              <a:t>is available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74703"/>
              </p:ext>
            </p:extLst>
          </p:nvPr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619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51829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96FD2E-BF4E-440E-88EB-0654F9F6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SA2#167</a:t>
            </a:r>
            <a:endParaRPr lang="en-US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03112FA3-6377-4651-BC9C-6764D070BF0F}"/>
              </a:ext>
            </a:extLst>
          </p:cNvPr>
          <p:cNvSpPr txBox="1">
            <a:spLocks/>
          </p:cNvSpPr>
          <p:nvPr/>
        </p:nvSpPr>
        <p:spPr bwMode="auto">
          <a:xfrm>
            <a:off x="306488" y="2108704"/>
            <a:ext cx="8584211" cy="3091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RAN impacts and dependencies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>
                <a:solidFill>
                  <a:prstClr val="black"/>
                </a:solidFill>
                <a:sym typeface="+mn-ea"/>
              </a:rPr>
              <a:t>Several issues need coordination with RAN, in the normative phase.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SA3 </a:t>
            </a:r>
            <a:r>
              <a:rPr lang="en-US" altLang="ko-KR" sz="1600" b="1" kern="0" dirty="0">
                <a:solidFill>
                  <a:prstClr val="black"/>
                </a:solidFill>
              </a:rPr>
              <a:t>impacts and dependencies</a:t>
            </a:r>
            <a:endParaRPr lang="de-DE" altLang="ko-KR" sz="1600" b="1" kern="0" dirty="0"/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de-DE" altLang="ko-KR" sz="1400" kern="0" dirty="0">
                <a:solidFill>
                  <a:prstClr val="black"/>
                </a:solidFill>
              </a:rPr>
              <a:t>SA3 concludes to </a:t>
            </a:r>
            <a:r>
              <a:rPr lang="en-US" altLang="ko-KR" sz="1400" kern="0" dirty="0">
                <a:solidFill>
                  <a:prstClr val="black"/>
                </a:solidFill>
              </a:rPr>
              <a:t>protect AIoT device ID based on the use of temporary ID.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How the </a:t>
            </a:r>
            <a:r>
              <a:rPr lang="en-US" altLang="ko-KR" sz="1400" kern="0" dirty="0" err="1">
                <a:solidFill>
                  <a:prstClr val="black"/>
                </a:solidFill>
                <a:highlight>
                  <a:srgbClr val="FFFF00"/>
                </a:highlight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 Device ID privacy protection and including ID authentication is done will be concluded by SA WG3. SA2 alignment with SA3 TR conclusions for </a:t>
            </a:r>
            <a:r>
              <a:rPr lang="en-US" altLang="ko-KR" sz="1400" kern="0" dirty="0" err="1">
                <a:solidFill>
                  <a:prstClr val="black"/>
                </a:solidFill>
                <a:highlight>
                  <a:srgbClr val="FFFF00"/>
                </a:highlight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 Device security including </a:t>
            </a:r>
            <a:r>
              <a:rPr lang="en-US" altLang="ko-KR" sz="1400" kern="0" dirty="0" err="1">
                <a:solidFill>
                  <a:prstClr val="black"/>
                </a:solidFill>
                <a:highlight>
                  <a:srgbClr val="FFFF00"/>
                </a:highlight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highlight>
                  <a:srgbClr val="FFFF00"/>
                </a:highlight>
              </a:rPr>
              <a:t> Device ID privacy protection is FFS</a:t>
            </a:r>
            <a:endParaRPr lang="de-DE" altLang="ko-KR" sz="1400" kern="0" dirty="0">
              <a:solidFill>
                <a:prstClr val="black"/>
              </a:solidFill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None. (SA2 to address the outstanding issue, in the normative phase)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FD585588-7E5B-4BE8-99E4-656F8F204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425432"/>
              </p:ext>
            </p:extLst>
          </p:nvPr>
        </p:nvGraphicFramePr>
        <p:xfrm>
          <a:off x="159283" y="1070918"/>
          <a:ext cx="8829735" cy="72757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1020071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Dec, 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SP-240969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88127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06" y="289786"/>
            <a:ext cx="7670267" cy="632637"/>
          </a:xfrm>
        </p:spPr>
        <p:txBody>
          <a:bodyPr/>
          <a:lstStyle/>
          <a:p>
            <a:pPr algn="l"/>
            <a:r>
              <a:rPr lang="en-US" altLang="de-DE" sz="2800" b="1" dirty="0" err="1"/>
              <a:t>AmbientIoT</a:t>
            </a:r>
            <a:r>
              <a:rPr lang="en-US" altLang="de-DE" sz="2800" b="1" dirty="0"/>
              <a:t> normative work Status after SA2#167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360625" y="2331334"/>
            <a:ext cx="8584211" cy="305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SA2#166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SA#106 endorsed WID “</a:t>
            </a:r>
            <a:r>
              <a:rPr lang="en-US" altLang="zh-CN" sz="1600" kern="0" dirty="0"/>
              <a:t>Architecture support of Ambient power-enabled Internet of Things</a:t>
            </a:r>
            <a:r>
              <a:rPr lang="en-US" altLang="de-DE" sz="1600" kern="0" dirty="0"/>
              <a:t>” (SP-241979), which asked SA2, if TUs allow, to proceed in 2025 Q1 with </a:t>
            </a:r>
            <a:r>
              <a:rPr lang="en-US" altLang="de-DE" sz="1600" kern="0" dirty="0" err="1"/>
              <a:t>pCRs</a:t>
            </a:r>
            <a:r>
              <a:rPr lang="en-US" altLang="de-DE" sz="1600" kern="0" dirty="0"/>
              <a:t> for a new TS and draft CRs on the already concluded aspects.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SA2 started the normative work in the new TS 23.xyz, and the progress includes: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Skeleton of the new TS agreed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 err="1"/>
              <a:t>pCRs</a:t>
            </a:r>
            <a:r>
              <a:rPr lang="en-US" altLang="de-DE" sz="1400" kern="0" dirty="0"/>
              <a:t> agreed for TS Scope, references, definitions, Architecture model and concepts, High level functionality and features, </a:t>
            </a:r>
            <a:r>
              <a:rPr lang="en-US" altLang="de-DE" sz="1400" kern="0" dirty="0" err="1"/>
              <a:t>AIoT</a:t>
            </a:r>
            <a:r>
              <a:rPr lang="en-US" altLang="de-DE" sz="1400" kern="0" dirty="0"/>
              <a:t> Procedures, Network Functions Services.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SA2 approved WID (S2-2502772) in SA2#167 meeting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TS 23.xyz, v0.2.0, </a:t>
            </a:r>
            <a:r>
              <a:rPr lang="en-US" altLang="zh-CN" sz="1600" kern="0" dirty="0"/>
              <a:t>is available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287194"/>
              </p:ext>
            </p:extLst>
          </p:nvPr>
        </p:nvGraphicFramePr>
        <p:xfrm>
          <a:off x="237864" y="1233867"/>
          <a:ext cx="8829735" cy="7860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9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June,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SP-241979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930D86FB-6A6D-4B79-8840-1A016A1B90F4}"/>
              </a:ext>
            </a:extLst>
          </p:cNvPr>
          <p:cNvSpPr txBox="1"/>
          <p:nvPr/>
        </p:nvSpPr>
        <p:spPr>
          <a:xfrm>
            <a:off x="237864" y="955034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/>
              <a:t>Rel-19 </a:t>
            </a:r>
            <a:r>
              <a:rPr lang="en-US" altLang="zh-CN" sz="1100" dirty="0" err="1"/>
              <a:t>AmbientIoT</a:t>
            </a:r>
            <a:r>
              <a:rPr lang="en-US" altLang="zh-CN" sz="1100" dirty="0"/>
              <a:t> WID was endorsed in SA#106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94614400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06" y="289786"/>
            <a:ext cx="7670267" cy="632637"/>
          </a:xfrm>
        </p:spPr>
        <p:txBody>
          <a:bodyPr/>
          <a:lstStyle/>
          <a:p>
            <a:pPr algn="l"/>
            <a:r>
              <a:rPr lang="en-US" altLang="de-DE" sz="2800" b="1" dirty="0" err="1"/>
              <a:t>AmbientIoT</a:t>
            </a:r>
            <a:r>
              <a:rPr lang="en-US" altLang="de-DE" sz="2800" b="1" dirty="0"/>
              <a:t> normative work Status after SA2#167</a:t>
            </a:r>
            <a:endParaRPr lang="en-US" sz="2800" dirty="0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48351"/>
              </p:ext>
            </p:extLst>
          </p:nvPr>
        </p:nvGraphicFramePr>
        <p:xfrm>
          <a:off x="237864" y="1233867"/>
          <a:ext cx="8829735" cy="7860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32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3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6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9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June, 2025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SP-241979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9001AEB5-55BF-4A8B-AA7A-A8AA3D9E4C82}"/>
              </a:ext>
            </a:extLst>
          </p:cNvPr>
          <p:cNvSpPr txBox="1">
            <a:spLocks/>
          </p:cNvSpPr>
          <p:nvPr/>
        </p:nvSpPr>
        <p:spPr bwMode="auto">
          <a:xfrm>
            <a:off x="306488" y="2280159"/>
            <a:ext cx="8584211" cy="2977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RAN impacts and dependencies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>
                <a:solidFill>
                  <a:prstClr val="black"/>
                </a:solidFill>
                <a:sym typeface="+mn-ea"/>
              </a:rPr>
              <a:t>Several issues need coordination with RAN, e.g. terminology alignment on </a:t>
            </a:r>
            <a:r>
              <a:rPr lang="en-US" altLang="de-DE" sz="1400" kern="0" dirty="0" err="1">
                <a:solidFill>
                  <a:prstClr val="black"/>
                </a:solidFill>
                <a:sym typeface="+mn-ea"/>
              </a:rPr>
              <a:t>AIoT</a:t>
            </a:r>
            <a:r>
              <a:rPr lang="en-US" altLang="de-DE" sz="1400" kern="0" dirty="0">
                <a:solidFill>
                  <a:prstClr val="black"/>
                </a:solidFill>
                <a:sym typeface="+mn-ea"/>
              </a:rPr>
              <a:t> RAN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SA3 </a:t>
            </a:r>
            <a:r>
              <a:rPr lang="en-US" altLang="ko-KR" sz="1600" b="1" kern="0" dirty="0">
                <a:solidFill>
                  <a:prstClr val="black"/>
                </a:solidFill>
              </a:rPr>
              <a:t>impacts and dependencies</a:t>
            </a:r>
            <a:endParaRPr lang="de-DE" altLang="ko-KR" sz="1600" b="1" kern="0" dirty="0"/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ko-KR" sz="1400" kern="0" dirty="0" err="1">
                <a:solidFill>
                  <a:prstClr val="black"/>
                </a:solidFill>
                <a:sym typeface="+mn-ea"/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sym typeface="+mn-ea"/>
              </a:rPr>
              <a:t> Device security, including </a:t>
            </a:r>
            <a:r>
              <a:rPr lang="en-US" altLang="ko-KR" sz="1400" kern="0" dirty="0" err="1">
                <a:solidFill>
                  <a:prstClr val="black"/>
                </a:solidFill>
                <a:sym typeface="+mn-ea"/>
              </a:rPr>
              <a:t>AIoT</a:t>
            </a:r>
            <a:r>
              <a:rPr lang="en-US" altLang="ko-KR" sz="1400" kern="0" dirty="0">
                <a:solidFill>
                  <a:prstClr val="black"/>
                </a:solidFill>
                <a:sym typeface="+mn-ea"/>
              </a:rPr>
              <a:t> Device ID privacy protection.</a:t>
            </a:r>
            <a:endParaRPr lang="de-DE" altLang="ko-KR" sz="1400" kern="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>
                <a:solidFill>
                  <a:prstClr val="black"/>
                </a:solidFill>
                <a:sym typeface="+mn-ea"/>
              </a:rPr>
              <a:t>None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Address the outstanding issue (</a:t>
            </a:r>
            <a:r>
              <a:rPr lang="en-US" altLang="ko-KR" sz="1400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mentioned in TR cover sheet</a:t>
            </a: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“How the </a:t>
            </a:r>
            <a:r>
              <a:rPr lang="en-US" altLang="ko-KR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AIoT</a:t>
            </a: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Device ID privacy protection and including ID authentication is done will be concluded by SA WG3. SA2 alignment with SA3 TR conclusions for </a:t>
            </a:r>
            <a:r>
              <a:rPr lang="en-US" altLang="ko-KR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AIoT</a:t>
            </a: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Device security including </a:t>
            </a:r>
            <a:r>
              <a:rPr lang="en-US" altLang="ko-KR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AIoT</a:t>
            </a: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Device ID privacy protection is FFS.”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ko-KR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the normative work, and target for completion in SA2#169 meeting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DCCC51C-A1DA-44C8-9A7A-A4ECB13B4A6C}"/>
              </a:ext>
            </a:extLst>
          </p:cNvPr>
          <p:cNvSpPr txBox="1"/>
          <p:nvPr/>
        </p:nvSpPr>
        <p:spPr>
          <a:xfrm>
            <a:off x="237864" y="955034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/>
              <a:t>Rel-19 </a:t>
            </a:r>
            <a:r>
              <a:rPr lang="en-US" altLang="zh-CN" sz="1100" dirty="0" err="1"/>
              <a:t>AmbientIoT</a:t>
            </a:r>
            <a:r>
              <a:rPr lang="en-US" altLang="zh-CN" sz="1100" dirty="0"/>
              <a:t> WID was endorsed in SA#106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97486949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SA2#160AH-e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40695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SA2#160AH-e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Study started with SA2#160AH-e.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kern="0" dirty="0"/>
              <a:t>TR 23.700-13 v0.1.0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40 </a:t>
            </a:r>
            <a:r>
              <a:rPr lang="en-US" altLang="de-DE" sz="1400" dirty="0" err="1"/>
              <a:t>TDocs</a:t>
            </a:r>
            <a:r>
              <a:rPr lang="en-US" altLang="de-DE" sz="1400" dirty="0"/>
              <a:t> were submitted and 22 </a:t>
            </a:r>
            <a:r>
              <a:rPr lang="en-US" altLang="de-DE" sz="1400" dirty="0" err="1"/>
              <a:t>Tdocs</a:t>
            </a:r>
            <a:r>
              <a:rPr lang="en-US" altLang="de-DE" sz="1400" dirty="0"/>
              <a:t> could not be handled due to TU budget/quota.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The contents of the not handled </a:t>
            </a:r>
            <a:r>
              <a:rPr lang="en-US" altLang="de-DE" sz="1200" dirty="0" err="1"/>
              <a:t>Tdocs</a:t>
            </a:r>
            <a:r>
              <a:rPr lang="en-US" altLang="de-DE" sz="1200" dirty="0"/>
              <a:t> for new key issues were also considered in the discussion of the e-meeting.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8 </a:t>
            </a:r>
            <a:r>
              <a:rPr lang="en-US" altLang="de-DE" sz="1400" dirty="0" err="1"/>
              <a:t>pCRs</a:t>
            </a:r>
            <a:r>
              <a:rPr lang="en-US" altLang="de-DE" sz="1400" dirty="0"/>
              <a:t> for TR skeleton, Scope, Terms, Architecture Assumptions/Requirements, </a:t>
            </a:r>
            <a:r>
              <a:rPr lang="en-US" altLang="zh-CN" sz="1400" dirty="0">
                <a:cs typeface="+mn-ea"/>
              </a:rPr>
              <a:t>3 Key Issues </a:t>
            </a:r>
            <a:r>
              <a:rPr lang="en-US" altLang="zh-CN" sz="1400" dirty="0">
                <a:cs typeface="+mn-ea"/>
                <a:sym typeface="+mn-ea"/>
              </a:rPr>
              <a:t>to cover the WTs in the SID </a:t>
            </a:r>
            <a:r>
              <a:rPr lang="en-US" altLang="zh-CN" sz="1400" dirty="0">
                <a:cs typeface="+mn-ea"/>
              </a:rPr>
              <a:t>have been agreed.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Key issue discussion has been finalized with two ENs(reference of the RAN TR to be updated, term name of </a:t>
            </a:r>
            <a:r>
              <a:rPr lang="zh-CN" altLang="en-US" sz="1400" dirty="0"/>
              <a:t>“</a:t>
            </a:r>
            <a:r>
              <a:rPr lang="en-US" altLang="de-DE" sz="1400" dirty="0"/>
              <a:t>inventory</a:t>
            </a:r>
            <a:r>
              <a:rPr lang="zh-CN" altLang="en-US" sz="1400" dirty="0"/>
              <a:t>”</a:t>
            </a:r>
            <a:r>
              <a:rPr lang="en-US" altLang="de-DE" sz="1400" dirty="0"/>
              <a:t> and </a:t>
            </a:r>
            <a:r>
              <a:rPr lang="zh-CN" altLang="en-US" sz="1400" dirty="0"/>
              <a:t>“</a:t>
            </a:r>
            <a:r>
              <a:rPr lang="en-US" altLang="de-DE" sz="1400" dirty="0"/>
              <a:t>command</a:t>
            </a:r>
            <a:r>
              <a:rPr lang="zh-CN" altLang="en-US" sz="1400" dirty="0"/>
              <a:t>”</a:t>
            </a:r>
            <a:r>
              <a:rPr lang="en-US" altLang="de-DE" sz="1400" dirty="0"/>
              <a:t> to be given).</a:t>
            </a:r>
            <a:r>
              <a:rPr lang="zh-CN" altLang="en-US" sz="1400" dirty="0"/>
              <a:t> </a:t>
            </a:r>
            <a:r>
              <a:rPr lang="en-US" altLang="zh-CN" sz="1400" dirty="0"/>
              <a:t>For</a:t>
            </a:r>
            <a:r>
              <a:rPr lang="zh-CN" altLang="en-US" sz="1400" dirty="0"/>
              <a:t> </a:t>
            </a:r>
            <a:r>
              <a:rPr lang="en-US" altLang="zh-CN" sz="1400" dirty="0"/>
              <a:t>future</a:t>
            </a:r>
            <a:r>
              <a:rPr lang="zh-CN" altLang="en-US" sz="1400" dirty="0"/>
              <a:t> </a:t>
            </a:r>
            <a:r>
              <a:rPr lang="en-US" altLang="zh-CN" sz="1400" dirty="0"/>
              <a:t>meetings,</a:t>
            </a:r>
            <a:r>
              <a:rPr lang="zh-CN" altLang="en-US" sz="1400" dirty="0"/>
              <a:t> </a:t>
            </a:r>
            <a:r>
              <a:rPr lang="en-US" altLang="de-DE" sz="1400" dirty="0"/>
              <a:t>key issue update to address the ENs can be considered, but no new key issue proposal will be considered.</a:t>
            </a: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3 key issues have RAN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Whether traffic type “DO-A” will be in the R19 scope needs RAN decision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kern="0" dirty="0"/>
              <a:t>Start solution discussions for agreed Key Issues in next meeting</a:t>
            </a:r>
            <a:endParaRPr lang="en-US" altLang="de-DE" sz="180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-&gt; 13%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05462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33308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FS_AmbientIoT</a:t>
            </a:r>
            <a:r>
              <a:rPr lang="en-US" altLang="de-DE" b="1" dirty="0"/>
              <a:t> Status after SA2#161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31690" y="2189618"/>
            <a:ext cx="8552314" cy="40695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SA#102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skeleton, Scope, Terms, Architecture Assumptions and Requirements are agreed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3 key issues are agreed and no new key issue will be considered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12 solutions are agreed and documented in the TR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TR 23.700-13 v0.2.0 is available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>
              <a:highlight>
                <a:srgbClr val="FFFF00"/>
              </a:highlight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RAN impacts and dependencies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3 key issues have RAN dependency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Whether traffic type “DO-A” will be in the R19 scope needs RAN decision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400" kern="0" dirty="0"/>
              <a:t>None</a:t>
            </a:r>
            <a:endParaRPr lang="de-DE" altLang="ko-KR" sz="11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dirty="0"/>
              <a:t>Continue</a:t>
            </a:r>
            <a:r>
              <a:rPr lang="en-US" altLang="ko-KR" sz="1400" kern="0" dirty="0"/>
              <a:t> solution discussions in </a:t>
            </a:r>
            <a:r>
              <a:rPr lang="en-US" altLang="ko-KR" sz="1400" dirty="0"/>
              <a:t>SA2#162</a:t>
            </a:r>
            <a:r>
              <a:rPr lang="en-US" altLang="ko-KR" sz="1400" kern="0" dirty="0"/>
              <a:t> meeting</a:t>
            </a:r>
            <a:endParaRPr lang="en-US" altLang="de-DE" sz="1800" dirty="0"/>
          </a:p>
        </p:txBody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43C9E521-0D75-0E66-3E4C-E45DBD127471}"/>
              </a:ext>
            </a:extLst>
          </p:cNvPr>
          <p:cNvGraphicFramePr>
            <a:graphicFrameLocks/>
          </p:cNvGraphicFramePr>
          <p:nvPr/>
        </p:nvGraphicFramePr>
        <p:xfrm>
          <a:off x="359996" y="1257007"/>
          <a:ext cx="8266044" cy="8811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6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err="1"/>
                        <a:t>FS_AmbientIoT</a:t>
                      </a:r>
                      <a:endParaRPr lang="en-GB" sz="1200" b="1" dirty="0"/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Study on Architecture support of Ambient power-enabled Internet of Things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13% -&gt; 25%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Dec 2024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SP-231803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1020071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7646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4709</TotalTime>
  <Words>3511</Words>
  <Application>Microsoft Office PowerPoint</Application>
  <PresentationFormat>全屏显示(4:3)</PresentationFormat>
  <Paragraphs>511</Paragraphs>
  <Slides>20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Calibri</vt:lpstr>
      <vt:lpstr>Segoe UI Symbol</vt:lpstr>
      <vt:lpstr>Times New Roman</vt:lpstr>
      <vt:lpstr>Office Theme</vt:lpstr>
      <vt:lpstr>1_Office Theme</vt:lpstr>
      <vt:lpstr>2_Office Theme</vt:lpstr>
      <vt:lpstr>3_Office Theme</vt:lpstr>
      <vt:lpstr> Rel-19 FS_AmbientIoT and AmbientIoT Status Report</vt:lpstr>
      <vt:lpstr>FS_ AmbientIoT and AmbientIoT Status at SA#107</vt:lpstr>
      <vt:lpstr>FS_AmbientIoT Status after SA2#167</vt:lpstr>
      <vt:lpstr>FS_AmbientIoT Status after SA2#167</vt:lpstr>
      <vt:lpstr>AmbientIoT normative work Status after SA2#167</vt:lpstr>
      <vt:lpstr>AmbientIoT normative work Status after SA2#167</vt:lpstr>
      <vt:lpstr>BACKUP</vt:lpstr>
      <vt:lpstr>FS_AmbientIoT Status after SA2#160AH-e</vt:lpstr>
      <vt:lpstr>FS_AmbientIoT Status after SA2#161</vt:lpstr>
      <vt:lpstr>FS_AmbientIoT Status at SA#103</vt:lpstr>
      <vt:lpstr>FS_AmbientIoT Status after SA2#162</vt:lpstr>
      <vt:lpstr>FS_AmbientIoT Status at SA#104</vt:lpstr>
      <vt:lpstr>FS_AmbientIoT Status after SA2#163</vt:lpstr>
      <vt:lpstr>FS_ AmbientIoT Status at SA#105</vt:lpstr>
      <vt:lpstr>FS_ AmbientIoT Status after SA2#164</vt:lpstr>
      <vt:lpstr>FS_AmbientIoT Status after SA2#165</vt:lpstr>
      <vt:lpstr>FS_ AmbientIoT Status at SA#106</vt:lpstr>
      <vt:lpstr>FS_AmbientIoT Status after SA2#166</vt:lpstr>
      <vt:lpstr>FS_AmbientIoT Status after SA2#166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Huawei-0220</cp:lastModifiedBy>
  <cp:revision>2247</cp:revision>
  <dcterms:created xsi:type="dcterms:W3CDTF">2008-08-30T09:32:10Z</dcterms:created>
  <dcterms:modified xsi:type="dcterms:W3CDTF">2025-02-26T07:48:55Z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