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  <p:sldMasterId id="2147485164" r:id="rId5"/>
  </p:sldMasterIdLst>
  <p:notesMasterIdLst>
    <p:notesMasterId r:id="rId16"/>
  </p:notesMasterIdLst>
  <p:handoutMasterIdLst>
    <p:handoutMasterId r:id="rId17"/>
  </p:handoutMasterIdLst>
  <p:sldIdLst>
    <p:sldId id="341" r:id="rId6"/>
    <p:sldId id="342" r:id="rId7"/>
    <p:sldId id="352" r:id="rId8"/>
    <p:sldId id="2147475951" r:id="rId9"/>
    <p:sldId id="2147475952" r:id="rId10"/>
    <p:sldId id="2147475948" r:id="rId11"/>
    <p:sldId id="2147475953" r:id="rId12"/>
    <p:sldId id="2147475954" r:id="rId13"/>
    <p:sldId id="2147475949" r:id="rId14"/>
    <p:sldId id="2147475950" r:id="rId15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1D254"/>
    <a:srgbClr val="FFFFFF"/>
    <a:srgbClr val="FF6600"/>
    <a:srgbClr val="1A4669"/>
    <a:srgbClr val="C6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07" autoAdjust="0"/>
    <p:restoredTop sz="95847" autoAdjust="0"/>
  </p:normalViewPr>
  <p:slideViewPr>
    <p:cSldViewPr snapToGrid="0">
      <p:cViewPr varScale="1">
        <p:scale>
          <a:sx n="79" d="100"/>
          <a:sy n="79" d="100"/>
        </p:scale>
        <p:origin x="88" y="196"/>
      </p:cViewPr>
      <p:guideLst>
        <p:guide orient="horz" pos="2160"/>
        <p:guide pos="38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1064" y="-964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112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8484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</a:t>
            </a:r>
            <a:r>
              <a:rPr lang="en-US" altLang="zh-CN" sz="1200" b="1" dirty="0">
                <a:latin typeface="Arial "/>
              </a:rPr>
              <a:t>TSG-WG SA2 Meeting #167 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Athens, Greece, Feb 17 - Feb 21, 2025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highlight>
                  <a:srgbClr val="FFFF00"/>
                </a:highlight>
                <a:latin typeface="Arial "/>
              </a:rPr>
              <a:t>S2-250</a:t>
            </a:r>
            <a:r>
              <a:rPr lang="en-US" altLang="zh-CN" sz="1200" b="1" dirty="0" err="1">
                <a:highlight>
                  <a:srgbClr val="FFFF00"/>
                </a:highlight>
                <a:latin typeface="Arial "/>
              </a:rPr>
              <a:t>xxxx</a:t>
            </a:r>
            <a:endParaRPr lang="sv-SE" altLang="en-US" sz="1200" b="1" dirty="0">
              <a:highlight>
                <a:srgbClr val="FFFF00"/>
              </a:highlight>
              <a:latin typeface="Arial 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785A3D6-1271-D247-9E96-1B376F4BE7BE}"/>
              </a:ext>
            </a:extLst>
          </p:cNvPr>
          <p:cNvSpPr txBox="1"/>
          <p:nvPr userDrawn="1"/>
        </p:nvSpPr>
        <p:spPr>
          <a:xfrm>
            <a:off x="1095040" y="6356939"/>
            <a:ext cx="350259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00" b="0" kern="1200" baseline="0" dirty="0">
                <a:solidFill>
                  <a:srgbClr val="1D1D1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Huawei Proprietary - Restricted Distribution</a:t>
            </a:r>
            <a:endParaRPr lang="en-US" sz="900" b="0" kern="1200" baseline="0" dirty="0">
              <a:solidFill>
                <a:srgbClr val="1D1D1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BEE2EE-BF4D-7A4A-B3C6-9E47668CCD98}"/>
              </a:ext>
            </a:extLst>
          </p:cNvPr>
          <p:cNvSpPr txBox="1"/>
          <p:nvPr userDrawn="1"/>
        </p:nvSpPr>
        <p:spPr>
          <a:xfrm>
            <a:off x="733845" y="6402807"/>
            <a:ext cx="499534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89049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837181-38C6-AD4F-B8BA-B444770388BB}" type="slidenum">
              <a:rPr lang="en-US" sz="900" smtClean="0">
                <a:solidFill>
                  <a:srgbClr val="1D1D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marL="0" marR="0" lvl="0" indent="0" algn="l" defTabSz="89049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900" dirty="0">
              <a:solidFill>
                <a:srgbClr val="1D1D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37333705-F8D6-2847-B3CB-F2FAB51E2A3B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2285671" y="2625390"/>
            <a:ext cx="1967204" cy="4233515"/>
            <a:chOff x="5343885" y="-48857"/>
            <a:chExt cx="3271316" cy="7037279"/>
          </a:xfrm>
        </p:grpSpPr>
        <p:sp>
          <p:nvSpPr>
            <p:cNvPr id="89" name="矩形 13">
              <a:extLst>
                <a:ext uri="{FF2B5EF4-FFF2-40B4-BE49-F238E27FC236}">
                  <a16:creationId xmlns:a16="http://schemas.microsoft.com/office/drawing/2014/main" id="{B14DFA89-D483-CF47-82CC-DD86D7CAB09E}"/>
                </a:ext>
              </a:extLst>
            </p:cNvPr>
            <p:cNvSpPr/>
            <p:nvPr userDrawn="1"/>
          </p:nvSpPr>
          <p:spPr>
            <a:xfrm>
              <a:off x="5356401" y="1934171"/>
              <a:ext cx="791510" cy="664397"/>
            </a:xfrm>
            <a:prstGeom prst="rect">
              <a:avLst/>
            </a:prstGeom>
            <a:solidFill>
              <a:srgbClr val="C400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196/0/84</a:t>
              </a:r>
            </a:p>
          </p:txBody>
        </p:sp>
        <p:sp>
          <p:nvSpPr>
            <p:cNvPr id="90" name="文本框 15">
              <a:extLst>
                <a:ext uri="{FF2B5EF4-FFF2-40B4-BE49-F238E27FC236}">
                  <a16:creationId xmlns:a16="http://schemas.microsoft.com/office/drawing/2014/main" id="{8223ADA0-340A-794B-93B7-24AFF612A719}"/>
                </a:ext>
              </a:extLst>
            </p:cNvPr>
            <p:cNvSpPr txBox="1"/>
            <p:nvPr userDrawn="1"/>
          </p:nvSpPr>
          <p:spPr>
            <a:xfrm>
              <a:off x="5352723" y="1694497"/>
              <a:ext cx="1052647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公司辅助色</a:t>
              </a:r>
            </a:p>
          </p:txBody>
        </p:sp>
        <p:sp>
          <p:nvSpPr>
            <p:cNvPr id="91" name="矩形 13">
              <a:extLst>
                <a:ext uri="{FF2B5EF4-FFF2-40B4-BE49-F238E27FC236}">
                  <a16:creationId xmlns:a16="http://schemas.microsoft.com/office/drawing/2014/main" id="{5F63E0E3-4F22-7948-AB1A-40A84ECA92EC}"/>
                </a:ext>
              </a:extLst>
            </p:cNvPr>
            <p:cNvSpPr/>
            <p:nvPr userDrawn="1"/>
          </p:nvSpPr>
          <p:spPr>
            <a:xfrm>
              <a:off x="6184680" y="1934171"/>
              <a:ext cx="791510" cy="664397"/>
            </a:xfrm>
            <a:prstGeom prst="rect">
              <a:avLst/>
            </a:prstGeom>
            <a:solidFill>
              <a:srgbClr val="CB37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203/55/120</a:t>
              </a:r>
            </a:p>
          </p:txBody>
        </p:sp>
        <p:sp>
          <p:nvSpPr>
            <p:cNvPr id="92" name="矩形 13">
              <a:extLst>
                <a:ext uri="{FF2B5EF4-FFF2-40B4-BE49-F238E27FC236}">
                  <a16:creationId xmlns:a16="http://schemas.microsoft.com/office/drawing/2014/main" id="{29C4A3C6-7C7B-7140-8F73-591E9F49143F}"/>
                </a:ext>
              </a:extLst>
            </p:cNvPr>
            <p:cNvSpPr/>
            <p:nvPr userDrawn="1"/>
          </p:nvSpPr>
          <p:spPr>
            <a:xfrm>
              <a:off x="5356401" y="3403061"/>
              <a:ext cx="791510" cy="664397"/>
            </a:xfrm>
            <a:prstGeom prst="rect">
              <a:avLst/>
            </a:prstGeom>
            <a:solidFill>
              <a:srgbClr val="ED6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237/109/0</a:t>
              </a:r>
            </a:p>
          </p:txBody>
        </p:sp>
        <p:sp>
          <p:nvSpPr>
            <p:cNvPr id="93" name="矩形 13">
              <a:extLst>
                <a:ext uri="{FF2B5EF4-FFF2-40B4-BE49-F238E27FC236}">
                  <a16:creationId xmlns:a16="http://schemas.microsoft.com/office/drawing/2014/main" id="{BE4C9A8D-46B0-5B40-BC47-DB6C4899227F}"/>
                </a:ext>
              </a:extLst>
            </p:cNvPr>
            <p:cNvSpPr/>
            <p:nvPr userDrawn="1"/>
          </p:nvSpPr>
          <p:spPr>
            <a:xfrm>
              <a:off x="6184680" y="2673360"/>
              <a:ext cx="791510" cy="664397"/>
            </a:xfrm>
            <a:prstGeom prst="rect">
              <a:avLst/>
            </a:prstGeom>
            <a:solidFill>
              <a:srgbClr val="9936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112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153/54/54</a:t>
              </a:r>
            </a:p>
          </p:txBody>
        </p:sp>
        <p:sp>
          <p:nvSpPr>
            <p:cNvPr id="94" name="矩形 13">
              <a:extLst>
                <a:ext uri="{FF2B5EF4-FFF2-40B4-BE49-F238E27FC236}">
                  <a16:creationId xmlns:a16="http://schemas.microsoft.com/office/drawing/2014/main" id="{612F2ED4-F7A4-9E48-95E1-8D07B3BBE962}"/>
                </a:ext>
              </a:extLst>
            </p:cNvPr>
            <p:cNvSpPr/>
            <p:nvPr userDrawn="1"/>
          </p:nvSpPr>
          <p:spPr>
            <a:xfrm>
              <a:off x="5356401" y="4866463"/>
              <a:ext cx="791510" cy="664397"/>
            </a:xfrm>
            <a:prstGeom prst="rect">
              <a:avLst/>
            </a:prstGeom>
            <a:solidFill>
              <a:srgbClr val="62B2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98/178/48</a:t>
              </a:r>
            </a:p>
          </p:txBody>
        </p:sp>
        <p:sp>
          <p:nvSpPr>
            <p:cNvPr id="95" name="矩形 13">
              <a:extLst>
                <a:ext uri="{FF2B5EF4-FFF2-40B4-BE49-F238E27FC236}">
                  <a16:creationId xmlns:a16="http://schemas.microsoft.com/office/drawing/2014/main" id="{A9E1D476-C288-8945-A68A-1F20C557294B}"/>
                </a:ext>
              </a:extLst>
            </p:cNvPr>
            <p:cNvSpPr/>
            <p:nvPr userDrawn="1"/>
          </p:nvSpPr>
          <p:spPr>
            <a:xfrm>
              <a:off x="6184680" y="3415851"/>
              <a:ext cx="791510" cy="664397"/>
            </a:xfrm>
            <a:prstGeom prst="rect">
              <a:avLst/>
            </a:prstGeom>
            <a:solidFill>
              <a:srgbClr val="F289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242/137/68</a:t>
              </a:r>
              <a:endParaRPr kumimoji="1" lang="mr-IN" altLang="zh-CN" sz="500" b="1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96" name="矩形 13">
              <a:extLst>
                <a:ext uri="{FF2B5EF4-FFF2-40B4-BE49-F238E27FC236}">
                  <a16:creationId xmlns:a16="http://schemas.microsoft.com/office/drawing/2014/main" id="{42823EBB-E62E-F149-AC9A-09950051F283}"/>
                </a:ext>
              </a:extLst>
            </p:cNvPr>
            <p:cNvSpPr/>
            <p:nvPr userDrawn="1"/>
          </p:nvSpPr>
          <p:spPr>
            <a:xfrm>
              <a:off x="5353240" y="184963"/>
              <a:ext cx="791510" cy="664397"/>
            </a:xfrm>
            <a:prstGeom prst="rect">
              <a:avLst/>
            </a:prstGeom>
            <a:solidFill>
              <a:srgbClr val="C70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185C</a:t>
              </a:r>
            </a:p>
            <a:p>
              <a:pPr algn="ctr">
                <a:lnSpc>
                  <a:spcPts val="620"/>
                </a:lnSpc>
                <a:spcBef>
                  <a:spcPts val="0"/>
                </a:spcBef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199/0/11  </a:t>
              </a:r>
            </a:p>
          </p:txBody>
        </p:sp>
        <p:sp>
          <p:nvSpPr>
            <p:cNvPr id="97" name="文本框 15">
              <a:extLst>
                <a:ext uri="{FF2B5EF4-FFF2-40B4-BE49-F238E27FC236}">
                  <a16:creationId xmlns:a16="http://schemas.microsoft.com/office/drawing/2014/main" id="{EA01C299-6FF2-3642-AAEC-A1DF62D9C654}"/>
                </a:ext>
              </a:extLst>
            </p:cNvPr>
            <p:cNvSpPr txBox="1"/>
            <p:nvPr userDrawn="1"/>
          </p:nvSpPr>
          <p:spPr>
            <a:xfrm>
              <a:off x="5343885" y="-48857"/>
              <a:ext cx="726488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公司色</a:t>
              </a:r>
            </a:p>
          </p:txBody>
        </p:sp>
        <p:sp>
          <p:nvSpPr>
            <p:cNvPr id="98" name="矩形 13">
              <a:extLst>
                <a:ext uri="{FF2B5EF4-FFF2-40B4-BE49-F238E27FC236}">
                  <a16:creationId xmlns:a16="http://schemas.microsoft.com/office/drawing/2014/main" id="{B84AB502-165F-764A-9621-65CA8CBBEAEA}"/>
                </a:ext>
              </a:extLst>
            </p:cNvPr>
            <p:cNvSpPr/>
            <p:nvPr userDrawn="1"/>
          </p:nvSpPr>
          <p:spPr>
            <a:xfrm>
              <a:off x="5352600" y="918047"/>
              <a:ext cx="791510" cy="664397"/>
            </a:xfrm>
            <a:prstGeom prst="rect">
              <a:avLst/>
            </a:prstGeom>
            <a:solidFill>
              <a:srgbClr val="C810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186C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200/16/46  </a:t>
              </a:r>
            </a:p>
          </p:txBody>
        </p:sp>
        <p:sp>
          <p:nvSpPr>
            <p:cNvPr id="99" name="矩形 13">
              <a:extLst>
                <a:ext uri="{FF2B5EF4-FFF2-40B4-BE49-F238E27FC236}">
                  <a16:creationId xmlns:a16="http://schemas.microsoft.com/office/drawing/2014/main" id="{CB8870E8-3E95-764C-B621-A168E194CC7A}"/>
                </a:ext>
              </a:extLst>
            </p:cNvPr>
            <p:cNvSpPr/>
            <p:nvPr userDrawn="1"/>
          </p:nvSpPr>
          <p:spPr>
            <a:xfrm>
              <a:off x="5354164" y="2665974"/>
              <a:ext cx="791510" cy="664397"/>
            </a:xfrm>
            <a:prstGeom prst="rect">
              <a:avLst/>
            </a:prstGeom>
            <a:solidFill>
              <a:srgbClr val="7F00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127/0/1</a:t>
              </a:r>
            </a:p>
          </p:txBody>
        </p:sp>
        <p:sp>
          <p:nvSpPr>
            <p:cNvPr id="100" name="矩形 13">
              <a:extLst>
                <a:ext uri="{FF2B5EF4-FFF2-40B4-BE49-F238E27FC236}">
                  <a16:creationId xmlns:a16="http://schemas.microsoft.com/office/drawing/2014/main" id="{356EF69A-1936-544F-A95F-0664F4E186D5}"/>
                </a:ext>
              </a:extLst>
            </p:cNvPr>
            <p:cNvSpPr/>
            <p:nvPr userDrawn="1"/>
          </p:nvSpPr>
          <p:spPr>
            <a:xfrm>
              <a:off x="5354164" y="4134866"/>
              <a:ext cx="791510" cy="664397"/>
            </a:xfrm>
            <a:prstGeom prst="rect">
              <a:avLst/>
            </a:prstGeom>
            <a:solidFill>
              <a:srgbClr val="FCC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52/200/0</a:t>
              </a:r>
            </a:p>
          </p:txBody>
        </p:sp>
        <p:sp>
          <p:nvSpPr>
            <p:cNvPr id="101" name="矩形 13">
              <a:extLst>
                <a:ext uri="{FF2B5EF4-FFF2-40B4-BE49-F238E27FC236}">
                  <a16:creationId xmlns:a16="http://schemas.microsoft.com/office/drawing/2014/main" id="{03EBAB43-95A5-1C4A-8458-B86EB3D51FCA}"/>
                </a:ext>
              </a:extLst>
            </p:cNvPr>
            <p:cNvSpPr/>
            <p:nvPr userDrawn="1"/>
          </p:nvSpPr>
          <p:spPr>
            <a:xfrm>
              <a:off x="5354164" y="5596166"/>
              <a:ext cx="791510" cy="664397"/>
            </a:xfrm>
            <a:prstGeom prst="rect">
              <a:avLst/>
            </a:prstGeom>
            <a:solidFill>
              <a:srgbClr val="30B5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48/181/197</a:t>
              </a:r>
            </a:p>
          </p:txBody>
        </p:sp>
        <p:sp>
          <p:nvSpPr>
            <p:cNvPr id="102" name="矩形 13">
              <a:extLst>
                <a:ext uri="{FF2B5EF4-FFF2-40B4-BE49-F238E27FC236}">
                  <a16:creationId xmlns:a16="http://schemas.microsoft.com/office/drawing/2014/main" id="{371A8520-F934-304C-B57F-B49F768694E2}"/>
                </a:ext>
              </a:extLst>
            </p:cNvPr>
            <p:cNvSpPr/>
            <p:nvPr userDrawn="1"/>
          </p:nvSpPr>
          <p:spPr>
            <a:xfrm>
              <a:off x="6184543" y="4866463"/>
              <a:ext cx="791510" cy="664398"/>
            </a:xfrm>
            <a:prstGeom prst="rect">
              <a:avLst/>
            </a:prstGeom>
            <a:solidFill>
              <a:srgbClr val="81C1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129/193/95</a:t>
              </a:r>
            </a:p>
          </p:txBody>
        </p:sp>
        <p:sp>
          <p:nvSpPr>
            <p:cNvPr id="103" name="矩形 13">
              <a:extLst>
                <a:ext uri="{FF2B5EF4-FFF2-40B4-BE49-F238E27FC236}">
                  <a16:creationId xmlns:a16="http://schemas.microsoft.com/office/drawing/2014/main" id="{B83004D7-279B-C14E-9FCF-870FA1B74FDF}"/>
                </a:ext>
              </a:extLst>
            </p:cNvPr>
            <p:cNvSpPr/>
            <p:nvPr userDrawn="1"/>
          </p:nvSpPr>
          <p:spPr>
            <a:xfrm>
              <a:off x="6182308" y="4134866"/>
              <a:ext cx="791510" cy="664398"/>
            </a:xfrm>
            <a:prstGeom prst="rect">
              <a:avLst/>
            </a:prstGeom>
            <a:solidFill>
              <a:srgbClr val="FDD3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253/211/81</a:t>
              </a:r>
            </a:p>
          </p:txBody>
        </p:sp>
        <p:sp>
          <p:nvSpPr>
            <p:cNvPr id="104" name="矩形 13">
              <a:extLst>
                <a:ext uri="{FF2B5EF4-FFF2-40B4-BE49-F238E27FC236}">
                  <a16:creationId xmlns:a16="http://schemas.microsoft.com/office/drawing/2014/main" id="{99635968-4E69-CC41-9D78-6DF253FE3035}"/>
                </a:ext>
              </a:extLst>
            </p:cNvPr>
            <p:cNvSpPr/>
            <p:nvPr userDrawn="1"/>
          </p:nvSpPr>
          <p:spPr>
            <a:xfrm>
              <a:off x="6177324" y="5596166"/>
              <a:ext cx="791510" cy="664398"/>
            </a:xfrm>
            <a:prstGeom prst="rect">
              <a:avLst/>
            </a:prstGeom>
            <a:solidFill>
              <a:srgbClr val="56C4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86/196/210</a:t>
              </a:r>
            </a:p>
          </p:txBody>
        </p:sp>
        <p:sp>
          <p:nvSpPr>
            <p:cNvPr id="105" name="矩形 13">
              <a:extLst>
                <a:ext uri="{FF2B5EF4-FFF2-40B4-BE49-F238E27FC236}">
                  <a16:creationId xmlns:a16="http://schemas.microsoft.com/office/drawing/2014/main" id="{BDBE4949-07B7-F046-AD95-68E4B0C11CCD}"/>
                </a:ext>
              </a:extLst>
            </p:cNvPr>
            <p:cNvSpPr/>
            <p:nvPr/>
          </p:nvSpPr>
          <p:spPr>
            <a:xfrm>
              <a:off x="6186245" y="184963"/>
              <a:ext cx="791510" cy="664397"/>
            </a:xfrm>
            <a:prstGeom prst="rect">
              <a:avLst/>
            </a:prstGeom>
            <a:solidFill>
              <a:srgbClr val="D339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211/57/65</a:t>
              </a:r>
            </a:p>
          </p:txBody>
        </p:sp>
        <p:sp>
          <p:nvSpPr>
            <p:cNvPr id="106" name="矩形 13">
              <a:extLst>
                <a:ext uri="{FF2B5EF4-FFF2-40B4-BE49-F238E27FC236}">
                  <a16:creationId xmlns:a16="http://schemas.microsoft.com/office/drawing/2014/main" id="{AA9F9E00-6A31-F14B-A2E4-79908835FD14}"/>
                </a:ext>
              </a:extLst>
            </p:cNvPr>
            <p:cNvSpPr/>
            <p:nvPr/>
          </p:nvSpPr>
          <p:spPr>
            <a:xfrm>
              <a:off x="6185604" y="918047"/>
              <a:ext cx="791510" cy="664397"/>
            </a:xfrm>
            <a:prstGeom prst="rect">
              <a:avLst/>
            </a:prstGeom>
            <a:solidFill>
              <a:srgbClr val="D338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211/56/89</a:t>
              </a:r>
            </a:p>
          </p:txBody>
        </p:sp>
        <p:sp>
          <p:nvSpPr>
            <p:cNvPr id="107" name="矩形 13">
              <a:extLst>
                <a:ext uri="{FF2B5EF4-FFF2-40B4-BE49-F238E27FC236}">
                  <a16:creationId xmlns:a16="http://schemas.microsoft.com/office/drawing/2014/main" id="{38715A31-485E-B744-B409-43F9F04B48F7}"/>
                </a:ext>
              </a:extLst>
            </p:cNvPr>
            <p:cNvSpPr/>
            <p:nvPr/>
          </p:nvSpPr>
          <p:spPr>
            <a:xfrm>
              <a:off x="6996262" y="1934171"/>
              <a:ext cx="791510" cy="664397"/>
            </a:xfrm>
            <a:prstGeom prst="rect">
              <a:avLst/>
            </a:prstGeom>
            <a:solidFill>
              <a:srgbClr val="DD80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221/128/170</a:t>
              </a:r>
            </a:p>
          </p:txBody>
        </p:sp>
        <p:sp>
          <p:nvSpPr>
            <p:cNvPr id="108" name="矩形 13">
              <a:extLst>
                <a:ext uri="{FF2B5EF4-FFF2-40B4-BE49-F238E27FC236}">
                  <a16:creationId xmlns:a16="http://schemas.microsoft.com/office/drawing/2014/main" id="{4AE1609B-25DD-2C4A-B05B-D18ADBC39C71}"/>
                </a:ext>
              </a:extLst>
            </p:cNvPr>
            <p:cNvSpPr/>
            <p:nvPr/>
          </p:nvSpPr>
          <p:spPr>
            <a:xfrm>
              <a:off x="6996262" y="2673360"/>
              <a:ext cx="791510" cy="664397"/>
            </a:xfrm>
            <a:prstGeom prst="rect">
              <a:avLst/>
            </a:prstGeom>
            <a:solidFill>
              <a:srgbClr val="BF80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112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191/128/130</a:t>
              </a:r>
            </a:p>
          </p:txBody>
        </p:sp>
        <p:sp>
          <p:nvSpPr>
            <p:cNvPr id="109" name="矩形 13">
              <a:extLst>
                <a:ext uri="{FF2B5EF4-FFF2-40B4-BE49-F238E27FC236}">
                  <a16:creationId xmlns:a16="http://schemas.microsoft.com/office/drawing/2014/main" id="{ECE90F9F-DBBC-0B49-A42C-8B62397E473E}"/>
                </a:ext>
              </a:extLst>
            </p:cNvPr>
            <p:cNvSpPr/>
            <p:nvPr/>
          </p:nvSpPr>
          <p:spPr>
            <a:xfrm>
              <a:off x="6996262" y="3415851"/>
              <a:ext cx="791510" cy="664397"/>
            </a:xfrm>
            <a:prstGeom prst="rect">
              <a:avLst/>
            </a:prstGeom>
            <a:solidFill>
              <a:srgbClr val="F6B7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246/183/140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10" name="矩形 13">
              <a:extLst>
                <a:ext uri="{FF2B5EF4-FFF2-40B4-BE49-F238E27FC236}">
                  <a16:creationId xmlns:a16="http://schemas.microsoft.com/office/drawing/2014/main" id="{D5B387BA-F8B8-B54E-966E-F24E271747C4}"/>
                </a:ext>
              </a:extLst>
            </p:cNvPr>
            <p:cNvSpPr/>
            <p:nvPr/>
          </p:nvSpPr>
          <p:spPr>
            <a:xfrm>
              <a:off x="7006093" y="4866463"/>
              <a:ext cx="791510" cy="664397"/>
            </a:xfrm>
            <a:prstGeom prst="rect">
              <a:avLst/>
            </a:prstGeom>
            <a:solidFill>
              <a:srgbClr val="AFD8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176/216/156</a:t>
              </a:r>
            </a:p>
          </p:txBody>
        </p:sp>
        <p:sp>
          <p:nvSpPr>
            <p:cNvPr id="111" name="矩形 13">
              <a:extLst>
                <a:ext uri="{FF2B5EF4-FFF2-40B4-BE49-F238E27FC236}">
                  <a16:creationId xmlns:a16="http://schemas.microsoft.com/office/drawing/2014/main" id="{E6C9B99E-8C1C-2B49-B82E-3C754B8E5C02}"/>
                </a:ext>
              </a:extLst>
            </p:cNvPr>
            <p:cNvSpPr/>
            <p:nvPr/>
          </p:nvSpPr>
          <p:spPr>
            <a:xfrm>
              <a:off x="7003856" y="4134866"/>
              <a:ext cx="791510" cy="664397"/>
            </a:xfrm>
            <a:prstGeom prst="rect">
              <a:avLst/>
            </a:prstGeom>
            <a:solidFill>
              <a:srgbClr val="FDE3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253/227/181</a:t>
              </a:r>
            </a:p>
          </p:txBody>
        </p:sp>
        <p:sp>
          <p:nvSpPr>
            <p:cNvPr id="112" name="矩形 13">
              <a:extLst>
                <a:ext uri="{FF2B5EF4-FFF2-40B4-BE49-F238E27FC236}">
                  <a16:creationId xmlns:a16="http://schemas.microsoft.com/office/drawing/2014/main" id="{0106BFA2-9DE1-3A42-A6C6-69BCE0FA34F4}"/>
                </a:ext>
              </a:extLst>
            </p:cNvPr>
            <p:cNvSpPr/>
            <p:nvPr/>
          </p:nvSpPr>
          <p:spPr>
            <a:xfrm>
              <a:off x="7003856" y="5596166"/>
              <a:ext cx="791510" cy="664397"/>
            </a:xfrm>
            <a:prstGeom prst="rect">
              <a:avLst/>
            </a:prstGeom>
            <a:solidFill>
              <a:srgbClr val="94DA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148/218/226</a:t>
              </a:r>
            </a:p>
          </p:txBody>
        </p:sp>
        <p:sp>
          <p:nvSpPr>
            <p:cNvPr id="113" name="矩形 13">
              <a:extLst>
                <a:ext uri="{FF2B5EF4-FFF2-40B4-BE49-F238E27FC236}">
                  <a16:creationId xmlns:a16="http://schemas.microsoft.com/office/drawing/2014/main" id="{F760C1C5-4342-C346-A7D2-D101978EDF66}"/>
                </a:ext>
              </a:extLst>
            </p:cNvPr>
            <p:cNvSpPr/>
            <p:nvPr/>
          </p:nvSpPr>
          <p:spPr>
            <a:xfrm>
              <a:off x="6997826" y="184963"/>
              <a:ext cx="791510" cy="664397"/>
            </a:xfrm>
            <a:prstGeom prst="rect">
              <a:avLst/>
            </a:prstGeom>
            <a:solidFill>
              <a:srgbClr val="E281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226/129/137</a:t>
              </a:r>
            </a:p>
          </p:txBody>
        </p:sp>
        <p:sp>
          <p:nvSpPr>
            <p:cNvPr id="114" name="矩形 13">
              <a:extLst>
                <a:ext uri="{FF2B5EF4-FFF2-40B4-BE49-F238E27FC236}">
                  <a16:creationId xmlns:a16="http://schemas.microsoft.com/office/drawing/2014/main" id="{5BB50A4A-0B64-7E4C-824C-1EBCA1A992CF}"/>
                </a:ext>
              </a:extLst>
            </p:cNvPr>
            <p:cNvSpPr/>
            <p:nvPr/>
          </p:nvSpPr>
          <p:spPr>
            <a:xfrm>
              <a:off x="6997185" y="918047"/>
              <a:ext cx="791510" cy="664397"/>
            </a:xfrm>
            <a:prstGeom prst="rect">
              <a:avLst/>
            </a:prstGeom>
            <a:solidFill>
              <a:srgbClr val="E281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226/129/152</a:t>
              </a:r>
            </a:p>
          </p:txBody>
        </p:sp>
        <p:sp>
          <p:nvSpPr>
            <p:cNvPr id="115" name="矩形 13">
              <a:extLst>
                <a:ext uri="{FF2B5EF4-FFF2-40B4-BE49-F238E27FC236}">
                  <a16:creationId xmlns:a16="http://schemas.microsoft.com/office/drawing/2014/main" id="{756A7E25-6C44-8A44-A8C5-61D19BC9EDAF}"/>
                </a:ext>
              </a:extLst>
            </p:cNvPr>
            <p:cNvSpPr/>
            <p:nvPr userDrawn="1"/>
          </p:nvSpPr>
          <p:spPr>
            <a:xfrm>
              <a:off x="7806130" y="1934171"/>
              <a:ext cx="791510" cy="664397"/>
            </a:xfrm>
            <a:prstGeom prst="rect">
              <a:avLst/>
            </a:prstGeom>
            <a:solidFill>
              <a:srgbClr val="EBB3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235/179/204</a:t>
              </a:r>
            </a:p>
          </p:txBody>
        </p:sp>
        <p:sp>
          <p:nvSpPr>
            <p:cNvPr id="116" name="矩形 13">
              <a:extLst>
                <a:ext uri="{FF2B5EF4-FFF2-40B4-BE49-F238E27FC236}">
                  <a16:creationId xmlns:a16="http://schemas.microsoft.com/office/drawing/2014/main" id="{96588389-39CD-DF4E-B9AC-92091E25724E}"/>
                </a:ext>
              </a:extLst>
            </p:cNvPr>
            <p:cNvSpPr/>
            <p:nvPr/>
          </p:nvSpPr>
          <p:spPr>
            <a:xfrm>
              <a:off x="7806130" y="2673360"/>
              <a:ext cx="791510" cy="664397"/>
            </a:xfrm>
            <a:prstGeom prst="rect">
              <a:avLst/>
            </a:prstGeom>
            <a:solidFill>
              <a:srgbClr val="D8B3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112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216/179/179</a:t>
              </a:r>
            </a:p>
          </p:txBody>
        </p:sp>
        <p:sp>
          <p:nvSpPr>
            <p:cNvPr id="117" name="矩形 13">
              <a:extLst>
                <a:ext uri="{FF2B5EF4-FFF2-40B4-BE49-F238E27FC236}">
                  <a16:creationId xmlns:a16="http://schemas.microsoft.com/office/drawing/2014/main" id="{20725C9F-31AE-DB44-B70A-B4ECDEC0BC00}"/>
                </a:ext>
              </a:extLst>
            </p:cNvPr>
            <p:cNvSpPr/>
            <p:nvPr/>
          </p:nvSpPr>
          <p:spPr>
            <a:xfrm>
              <a:off x="7811114" y="3415851"/>
              <a:ext cx="791510" cy="664398"/>
            </a:xfrm>
            <a:prstGeom prst="rect">
              <a:avLst/>
            </a:prstGeom>
            <a:solidFill>
              <a:srgbClr val="FAD3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250/211/187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18" name="矩形 13">
              <a:extLst>
                <a:ext uri="{FF2B5EF4-FFF2-40B4-BE49-F238E27FC236}">
                  <a16:creationId xmlns:a16="http://schemas.microsoft.com/office/drawing/2014/main" id="{AC5BCC27-B68D-0743-8E0B-E25F8D01C3A4}"/>
                </a:ext>
              </a:extLst>
            </p:cNvPr>
            <p:cNvSpPr/>
            <p:nvPr/>
          </p:nvSpPr>
          <p:spPr>
            <a:xfrm>
              <a:off x="7820945" y="4866463"/>
              <a:ext cx="791510" cy="664398"/>
            </a:xfrm>
            <a:prstGeom prst="rect">
              <a:avLst/>
            </a:prstGeom>
            <a:solidFill>
              <a:srgbClr val="D0E8C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208/232/196</a:t>
              </a:r>
            </a:p>
          </p:txBody>
        </p:sp>
        <p:sp>
          <p:nvSpPr>
            <p:cNvPr id="119" name="矩形 13">
              <a:extLst>
                <a:ext uri="{FF2B5EF4-FFF2-40B4-BE49-F238E27FC236}">
                  <a16:creationId xmlns:a16="http://schemas.microsoft.com/office/drawing/2014/main" id="{51C2E83A-C975-6945-B2FD-5B22BBB53DB7}"/>
                </a:ext>
              </a:extLst>
            </p:cNvPr>
            <p:cNvSpPr/>
            <p:nvPr/>
          </p:nvSpPr>
          <p:spPr>
            <a:xfrm>
              <a:off x="7818707" y="4134866"/>
              <a:ext cx="791510" cy="664398"/>
            </a:xfrm>
            <a:prstGeom prst="rect">
              <a:avLst/>
            </a:prstGeom>
            <a:solidFill>
              <a:srgbClr val="FEEE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254/238/193</a:t>
              </a:r>
            </a:p>
          </p:txBody>
        </p:sp>
        <p:sp>
          <p:nvSpPr>
            <p:cNvPr id="120" name="矩形 13">
              <a:extLst>
                <a:ext uri="{FF2B5EF4-FFF2-40B4-BE49-F238E27FC236}">
                  <a16:creationId xmlns:a16="http://schemas.microsoft.com/office/drawing/2014/main" id="{BEE9A95F-6965-354F-A2C7-2E8C81DDA52F}"/>
                </a:ext>
              </a:extLst>
            </p:cNvPr>
            <p:cNvSpPr/>
            <p:nvPr/>
          </p:nvSpPr>
          <p:spPr>
            <a:xfrm>
              <a:off x="7823691" y="5596166"/>
              <a:ext cx="791510" cy="664398"/>
            </a:xfrm>
            <a:prstGeom prst="rect">
              <a:avLst/>
            </a:prstGeom>
            <a:solidFill>
              <a:srgbClr val="BEE9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190/233/238</a:t>
              </a:r>
            </a:p>
          </p:txBody>
        </p:sp>
        <p:sp>
          <p:nvSpPr>
            <p:cNvPr id="121" name="矩形 13">
              <a:extLst>
                <a:ext uri="{FF2B5EF4-FFF2-40B4-BE49-F238E27FC236}">
                  <a16:creationId xmlns:a16="http://schemas.microsoft.com/office/drawing/2014/main" id="{509164EB-3DC4-7A4F-9E7C-06EBC981CD0A}"/>
                </a:ext>
              </a:extLst>
            </p:cNvPr>
            <p:cNvSpPr/>
            <p:nvPr/>
          </p:nvSpPr>
          <p:spPr>
            <a:xfrm>
              <a:off x="7807694" y="184963"/>
              <a:ext cx="791510" cy="664397"/>
            </a:xfrm>
            <a:prstGeom prst="rect">
              <a:avLst/>
            </a:prstGeom>
            <a:solidFill>
              <a:srgbClr val="EEB3B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239/178/184</a:t>
              </a:r>
            </a:p>
          </p:txBody>
        </p:sp>
        <p:sp>
          <p:nvSpPr>
            <p:cNvPr id="122" name="矩形 13">
              <a:extLst>
                <a:ext uri="{FF2B5EF4-FFF2-40B4-BE49-F238E27FC236}">
                  <a16:creationId xmlns:a16="http://schemas.microsoft.com/office/drawing/2014/main" id="{667867DD-D3E6-3040-A7B5-39345C0CE2E3}"/>
                </a:ext>
              </a:extLst>
            </p:cNvPr>
            <p:cNvSpPr/>
            <p:nvPr/>
          </p:nvSpPr>
          <p:spPr>
            <a:xfrm>
              <a:off x="7807054" y="918047"/>
              <a:ext cx="791510" cy="664397"/>
            </a:xfrm>
            <a:prstGeom prst="rect">
              <a:avLst/>
            </a:prstGeom>
            <a:solidFill>
              <a:srgbClr val="EEB3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238/179/193</a:t>
              </a:r>
            </a:p>
          </p:txBody>
        </p:sp>
        <p:sp>
          <p:nvSpPr>
            <p:cNvPr id="123" name="矩形 13">
              <a:extLst>
                <a:ext uri="{FF2B5EF4-FFF2-40B4-BE49-F238E27FC236}">
                  <a16:creationId xmlns:a16="http://schemas.microsoft.com/office/drawing/2014/main" id="{9EE10597-3782-AB46-8453-89FA049C6C46}"/>
                </a:ext>
              </a:extLst>
            </p:cNvPr>
            <p:cNvSpPr/>
            <p:nvPr userDrawn="1"/>
          </p:nvSpPr>
          <p:spPr>
            <a:xfrm>
              <a:off x="5354169" y="6324025"/>
              <a:ext cx="513579" cy="664397"/>
            </a:xfrm>
            <a:prstGeom prst="rect">
              <a:avLst/>
            </a:prstGeom>
            <a:solidFill>
              <a:srgbClr val="2218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0/0/0</a:t>
              </a:r>
            </a:p>
          </p:txBody>
        </p:sp>
        <p:sp>
          <p:nvSpPr>
            <p:cNvPr id="124" name="矩形 13">
              <a:extLst>
                <a:ext uri="{FF2B5EF4-FFF2-40B4-BE49-F238E27FC236}">
                  <a16:creationId xmlns:a16="http://schemas.microsoft.com/office/drawing/2014/main" id="{966B3529-B594-884C-BED0-5887B34BBBB8}"/>
                </a:ext>
              </a:extLst>
            </p:cNvPr>
            <p:cNvSpPr/>
            <p:nvPr userDrawn="1"/>
          </p:nvSpPr>
          <p:spPr>
            <a:xfrm>
              <a:off x="5900626" y="6324025"/>
              <a:ext cx="513579" cy="664397"/>
            </a:xfrm>
            <a:prstGeom prst="rect">
              <a:avLst/>
            </a:prstGeom>
            <a:solidFill>
              <a:srgbClr val="5957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89/87/87</a:t>
              </a:r>
            </a:p>
          </p:txBody>
        </p:sp>
        <p:sp>
          <p:nvSpPr>
            <p:cNvPr id="125" name="矩形 13">
              <a:extLst>
                <a:ext uri="{FF2B5EF4-FFF2-40B4-BE49-F238E27FC236}">
                  <a16:creationId xmlns:a16="http://schemas.microsoft.com/office/drawing/2014/main" id="{0B0545C9-147F-584F-80D2-EF13876D7D33}"/>
                </a:ext>
              </a:extLst>
            </p:cNvPr>
            <p:cNvSpPr/>
            <p:nvPr userDrawn="1"/>
          </p:nvSpPr>
          <p:spPr>
            <a:xfrm>
              <a:off x="6445335" y="6324024"/>
              <a:ext cx="513579" cy="664398"/>
            </a:xfrm>
            <a:prstGeom prst="rect">
              <a:avLst/>
            </a:prstGeom>
            <a:solidFill>
              <a:srgbClr val="8888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137/137/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</a:t>
              </a:r>
            </a:p>
          </p:txBody>
        </p:sp>
        <p:sp>
          <p:nvSpPr>
            <p:cNvPr id="126" name="矩形 13">
              <a:extLst>
                <a:ext uri="{FF2B5EF4-FFF2-40B4-BE49-F238E27FC236}">
                  <a16:creationId xmlns:a16="http://schemas.microsoft.com/office/drawing/2014/main" id="{44FD0A0B-0D45-3340-A523-465AC24134BF}"/>
                </a:ext>
              </a:extLst>
            </p:cNvPr>
            <p:cNvSpPr/>
            <p:nvPr userDrawn="1"/>
          </p:nvSpPr>
          <p:spPr>
            <a:xfrm>
              <a:off x="7003279" y="6324024"/>
              <a:ext cx="513579" cy="664398"/>
            </a:xfrm>
            <a:prstGeom prst="rect">
              <a:avLst/>
            </a:prstGeom>
            <a:solidFill>
              <a:srgbClr val="B5B5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181/181/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</a:t>
              </a:r>
            </a:p>
          </p:txBody>
        </p:sp>
        <p:sp>
          <p:nvSpPr>
            <p:cNvPr id="127" name="矩形 13">
              <a:extLst>
                <a:ext uri="{FF2B5EF4-FFF2-40B4-BE49-F238E27FC236}">
                  <a16:creationId xmlns:a16="http://schemas.microsoft.com/office/drawing/2014/main" id="{2C404A07-276B-3648-BB25-4EDB5905448C}"/>
                </a:ext>
              </a:extLst>
            </p:cNvPr>
            <p:cNvSpPr/>
            <p:nvPr userDrawn="1"/>
          </p:nvSpPr>
          <p:spPr>
            <a:xfrm>
              <a:off x="7551547" y="6324024"/>
              <a:ext cx="513579" cy="664398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221/221/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221</a:t>
              </a:r>
            </a:p>
          </p:txBody>
        </p:sp>
        <p:sp>
          <p:nvSpPr>
            <p:cNvPr id="128" name="矩形 13">
              <a:extLst>
                <a:ext uri="{FF2B5EF4-FFF2-40B4-BE49-F238E27FC236}">
                  <a16:creationId xmlns:a16="http://schemas.microsoft.com/office/drawing/2014/main" id="{72B0F29C-A346-8946-9B8E-8F1B9DFF7AD0}"/>
                </a:ext>
              </a:extLst>
            </p:cNvPr>
            <p:cNvSpPr/>
            <p:nvPr userDrawn="1"/>
          </p:nvSpPr>
          <p:spPr>
            <a:xfrm>
              <a:off x="8098559" y="6324024"/>
              <a:ext cx="513579" cy="664398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B5B5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255/255/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</a:t>
              </a:r>
            </a:p>
          </p:txBody>
        </p:sp>
      </p:grpSp>
      <p:pic>
        <p:nvPicPr>
          <p:cNvPr id="47" name="Picture 46">
            <a:extLst>
              <a:ext uri="{FF2B5EF4-FFF2-40B4-BE49-F238E27FC236}">
                <a16:creationId xmlns:a16="http://schemas.microsoft.com/office/drawing/2014/main" id="{92D9040A-3082-2F49-987E-B51574332EF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2194" y="6323416"/>
            <a:ext cx="1270304" cy="27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44509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1187323" rtl="0" eaLnBrk="1" latinLnBrk="0" hangingPunct="1">
        <a:lnSpc>
          <a:spcPct val="90000"/>
        </a:lnSpc>
        <a:spcBef>
          <a:spcPct val="0"/>
        </a:spcBef>
        <a:buNone/>
        <a:defRPr sz="571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6831" indent="-296831" algn="l" defTabSz="1187323" rtl="0" eaLnBrk="1" latinLnBrk="0" hangingPunct="1">
        <a:lnSpc>
          <a:spcPct val="90000"/>
        </a:lnSpc>
        <a:spcBef>
          <a:spcPts val="1298"/>
        </a:spcBef>
        <a:buFont typeface="Arial" panose="020B0604020202020204" pitchFamily="34" charset="0"/>
        <a:buChar char="•"/>
        <a:defRPr sz="3635" kern="1200">
          <a:solidFill>
            <a:schemeClr val="tx1"/>
          </a:solidFill>
          <a:latin typeface="+mn-lt"/>
          <a:ea typeface="+mn-ea"/>
          <a:cs typeface="+mn-cs"/>
        </a:defRPr>
      </a:lvl1pPr>
      <a:lvl2pPr marL="890493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3117" kern="1200">
          <a:solidFill>
            <a:schemeClr val="tx1"/>
          </a:solidFill>
          <a:latin typeface="+mn-lt"/>
          <a:ea typeface="+mn-ea"/>
          <a:cs typeface="+mn-cs"/>
        </a:defRPr>
      </a:lvl2pPr>
      <a:lvl3pPr marL="1484154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597" kern="1200">
          <a:solidFill>
            <a:schemeClr val="tx1"/>
          </a:solidFill>
          <a:latin typeface="+mn-lt"/>
          <a:ea typeface="+mn-ea"/>
          <a:cs typeface="+mn-cs"/>
        </a:defRPr>
      </a:lvl3pPr>
      <a:lvl4pPr marL="2077817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4pPr>
      <a:lvl5pPr marL="2671478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5pPr>
      <a:lvl6pPr marL="3265140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6pPr>
      <a:lvl7pPr marL="3858802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7pPr>
      <a:lvl8pPr marL="4452463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8pPr>
      <a:lvl9pPr marL="5046125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1pPr>
      <a:lvl2pPr marL="593662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2pPr>
      <a:lvl3pPr marL="1187323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3pPr>
      <a:lvl4pPr marL="1780986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4pPr>
      <a:lvl5pPr marL="2374648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5pPr>
      <a:lvl6pPr marL="2968309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6pPr>
      <a:lvl7pPr marL="3561971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7pPr>
      <a:lvl8pPr marL="4155634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8pPr>
      <a:lvl9pPr marL="4749295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295" y="2219660"/>
            <a:ext cx="11205410" cy="1458578"/>
          </a:xfrm>
        </p:spPr>
        <p:txBody>
          <a:bodyPr/>
          <a:lstStyle/>
          <a:p>
            <a:pPr algn="ctr" eaLnBrk="1" hangingPunct="1"/>
            <a:r>
              <a:rPr lang="en-US" altLang="en-US" sz="4400" b="1" dirty="0"/>
              <a:t>SA2#167 Ambient IoT pre-meeting call</a:t>
            </a:r>
            <a:endParaRPr lang="en-GB" altLang="en-US" sz="4400" b="1" dirty="0"/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52650" y="4192421"/>
            <a:ext cx="7886700" cy="503905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dirty="0"/>
              <a:t>Huawei, OPPO (rapporteurs)</a:t>
            </a: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S2-2501970, Rel-19 Ambient IoT WID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621E9561-9C50-4658-B5FF-4F6EC02FF5F3}"/>
              </a:ext>
            </a:extLst>
          </p:cNvPr>
          <p:cNvSpPr txBox="1"/>
          <p:nvPr/>
        </p:nvSpPr>
        <p:spPr>
          <a:xfrm>
            <a:off x="435626" y="2262708"/>
            <a:ext cx="617017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l" fontAlgn="ctr">
              <a:lnSpc>
                <a:spcPct val="150000"/>
              </a:lnSpc>
            </a:pPr>
            <a:r>
              <a:rPr lang="en-US" altLang="zh-CN" sz="1800" b="1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Notes:</a:t>
            </a:r>
          </a:p>
          <a:p>
            <a:pPr lvl="0" algn="l" fontAlgn="ctr">
              <a:lnSpc>
                <a:spcPct val="150000"/>
              </a:lnSpc>
            </a:pPr>
            <a:r>
              <a:rPr lang="en-US" altLang="zh-CN" dirty="0" err="1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Xxx</a:t>
            </a:r>
            <a:endParaRPr lang="en-US" altLang="zh-CN" dirty="0">
              <a:latin typeface="Calibri" panose="020F0502020204030204" pitchFamily="34" charset="0"/>
              <a:ea typeface="等线" panose="02010600030101010101" pitchFamily="2" charset="-122"/>
              <a:cs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60293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Agenda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41D367B-154B-45ED-9F6F-9AB8ED2064B6}"/>
              </a:ext>
            </a:extLst>
          </p:cNvPr>
          <p:cNvSpPr txBox="1"/>
          <p:nvPr/>
        </p:nvSpPr>
        <p:spPr>
          <a:xfrm>
            <a:off x="524638" y="1714206"/>
            <a:ext cx="10941776" cy="44781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l" fontAlgn="ctr">
              <a:lnSpc>
                <a:spcPct val="150000"/>
              </a:lnSpc>
              <a:buFont typeface="+mj-lt"/>
              <a:buAutoNum type="arabicPeriod"/>
            </a:pPr>
            <a:r>
              <a:rPr lang="en-US" altLang="zh-CN" sz="2000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TR contributions, addressing TR editor’s notes </a:t>
            </a:r>
            <a:r>
              <a:rPr lang="en-US" altLang="zh-CN" sz="20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(~60 min)</a:t>
            </a:r>
          </a:p>
          <a:p>
            <a:pPr marL="342900" lvl="0" indent="-342900" algn="l" fontAlgn="ctr">
              <a:lnSpc>
                <a:spcPct val="150000"/>
              </a:lnSpc>
              <a:buFontTx/>
              <a:buChar char="-"/>
            </a:pPr>
            <a:r>
              <a:rPr lang="en-US" altLang="zh-CN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EN on “How the aggregation can be done is FFS.”</a:t>
            </a:r>
          </a:p>
          <a:p>
            <a:pPr marL="342900" lvl="0" indent="-342900" algn="l" fontAlgn="ctr">
              <a:lnSpc>
                <a:spcPct val="150000"/>
              </a:lnSpc>
              <a:buFontTx/>
              <a:buChar char="-"/>
            </a:pPr>
            <a:r>
              <a:rPr lang="en-US" altLang="zh-CN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EN on “Part2 information for the operator assigned and 3rd party assigned ID needs further study.”</a:t>
            </a:r>
          </a:p>
          <a:p>
            <a:pPr marL="342900" lvl="0" indent="-342900" algn="l" fontAlgn="ctr">
              <a:lnSpc>
                <a:spcPct val="150000"/>
              </a:lnSpc>
              <a:buFontTx/>
              <a:buChar char="-"/>
            </a:pPr>
            <a:r>
              <a:rPr lang="en-US" altLang="zh-CN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EN related </a:t>
            </a:r>
            <a:r>
              <a:rPr lang="en-US" altLang="zh-CN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to security aspects (e.g. </a:t>
            </a:r>
            <a:r>
              <a:rPr lang="en-US" altLang="zh-CN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Temporary ID)</a:t>
            </a:r>
          </a:p>
          <a:p>
            <a:pPr marL="457200" indent="-457200" fontAlgn="ctr">
              <a:lnSpc>
                <a:spcPct val="150000"/>
              </a:lnSpc>
              <a:buFont typeface="+mj-lt"/>
              <a:buAutoNum type="arabicPeriod" startAt="2"/>
            </a:pPr>
            <a:r>
              <a:rPr lang="en-US" altLang="zh-CN" sz="2000" dirty="0">
                <a:latin typeface="Calibri" panose="020F0502020204030204" pitchFamily="34" charset="0"/>
                <a:ea typeface="等线" panose="02010600030101010101" pitchFamily="2" charset="-122"/>
              </a:rPr>
              <a:t>TS contributions, new idea in addition to TR conclusion (~30 min)</a:t>
            </a:r>
          </a:p>
          <a:p>
            <a:pPr marL="342900" indent="-342900" fontAlgn="ctr">
              <a:lnSpc>
                <a:spcPct val="150000"/>
              </a:lnSpc>
              <a:buFontTx/>
              <a:buChar char="-"/>
            </a:pPr>
            <a:r>
              <a:rPr lang="en-US" altLang="zh-CN" dirty="0">
                <a:latin typeface="Calibri" panose="020F0502020204030204" pitchFamily="34" charset="0"/>
                <a:ea typeface="等线" panose="02010600030101010101" pitchFamily="2" charset="-122"/>
              </a:rPr>
              <a:t>Assistance information to support command procedure, Docomo et al (2083/2084)</a:t>
            </a:r>
          </a:p>
          <a:p>
            <a:pPr marL="342900" indent="-342900" fontAlgn="ctr">
              <a:lnSpc>
                <a:spcPct val="150000"/>
              </a:lnSpc>
              <a:buFontTx/>
              <a:buChar char="-"/>
            </a:pPr>
            <a:r>
              <a:rPr lang="en-US" altLang="zh-CN" dirty="0">
                <a:latin typeface="Calibri" panose="020F0502020204030204" pitchFamily="34" charset="0"/>
                <a:ea typeface="等线" panose="02010600030101010101" pitchFamily="2" charset="-122"/>
              </a:rPr>
              <a:t>New NEF service for Device ID configuration, Interdigital (2501760)</a:t>
            </a:r>
          </a:p>
          <a:p>
            <a:pPr marL="342900" indent="-342900" fontAlgn="ctr">
              <a:lnSpc>
                <a:spcPct val="150000"/>
              </a:lnSpc>
              <a:buFontTx/>
              <a:buChar char="-"/>
            </a:pPr>
            <a:r>
              <a:rPr lang="en-US" altLang="zh-CN" dirty="0">
                <a:latin typeface="Calibri" panose="020F0502020204030204" pitchFamily="34" charset="0"/>
                <a:ea typeface="等线" panose="02010600030101010101" pitchFamily="2" charset="-122"/>
              </a:rPr>
              <a:t>Assistance Information used by </a:t>
            </a:r>
            <a:r>
              <a:rPr lang="en-US" altLang="zh-CN" dirty="0" err="1">
                <a:latin typeface="Calibri" panose="020F0502020204030204" pitchFamily="34" charset="0"/>
                <a:ea typeface="等线" panose="02010600030101010101" pitchFamily="2" charset="-122"/>
              </a:rPr>
              <a:t>AIoT</a:t>
            </a:r>
            <a:r>
              <a:rPr lang="en-US" altLang="zh-CN" dirty="0">
                <a:latin typeface="Calibri" panose="020F0502020204030204" pitchFamily="34" charset="0"/>
                <a:ea typeface="等线" panose="02010600030101010101" pitchFamily="2" charset="-122"/>
              </a:rPr>
              <a:t> RAN, </a:t>
            </a:r>
            <a:r>
              <a:rPr lang="en-US" altLang="zh-CN" dirty="0" err="1">
                <a:latin typeface="Calibri" panose="020F0502020204030204" pitchFamily="34" charset="0"/>
                <a:ea typeface="等线" panose="02010600030101010101" pitchFamily="2" charset="-122"/>
              </a:rPr>
              <a:t>Ofinno</a:t>
            </a:r>
            <a:r>
              <a:rPr lang="en-US" altLang="zh-CN" dirty="0">
                <a:latin typeface="Calibri" panose="020F0502020204030204" pitchFamily="34" charset="0"/>
                <a:ea typeface="等线" panose="02010600030101010101" pitchFamily="2" charset="-122"/>
              </a:rPr>
              <a:t> (2502117)</a:t>
            </a:r>
            <a:endParaRPr lang="en-US" altLang="zh-CN" sz="2000" dirty="0">
              <a:latin typeface="Calibri" panose="020F0502020204030204" pitchFamily="34" charset="0"/>
              <a:ea typeface="等线" panose="02010600030101010101" pitchFamily="2" charset="-122"/>
            </a:endParaRPr>
          </a:p>
          <a:p>
            <a:pPr marL="457200" indent="-457200" fontAlgn="ctr">
              <a:lnSpc>
                <a:spcPct val="150000"/>
              </a:lnSpc>
              <a:buFont typeface="+mj-lt"/>
              <a:buAutoNum type="arabicPeriod" startAt="3"/>
            </a:pPr>
            <a:r>
              <a:rPr lang="en-US" altLang="zh-CN" sz="2000" dirty="0">
                <a:latin typeface="Calibri" panose="020F0502020204030204" pitchFamily="34" charset="0"/>
                <a:ea typeface="等线" panose="02010600030101010101" pitchFamily="2" charset="-122"/>
              </a:rPr>
              <a:t>S2-2501902, LS “latency requirement from AF” (Nokia, 10min)</a:t>
            </a:r>
          </a:p>
          <a:p>
            <a:pPr marL="457200" indent="-457200" fontAlgn="ctr">
              <a:lnSpc>
                <a:spcPct val="150000"/>
              </a:lnSpc>
              <a:buFont typeface="+mj-lt"/>
              <a:buAutoNum type="arabicPeriod" startAt="3"/>
            </a:pPr>
            <a:r>
              <a:rPr lang="en-US" altLang="zh-CN" sz="2000" dirty="0">
                <a:latin typeface="Calibri" panose="020F0502020204030204" pitchFamily="34" charset="0"/>
                <a:ea typeface="等线" panose="02010600030101010101" pitchFamily="2" charset="-122"/>
              </a:rPr>
              <a:t>S2-2501970, Rel-19 Ambient IoT WID (Rapporteurs, </a:t>
            </a:r>
            <a:r>
              <a:rPr lang="en-US" altLang="zh-CN" sz="2000">
                <a:latin typeface="Calibri" panose="020F0502020204030204" pitchFamily="34" charset="0"/>
                <a:ea typeface="等线" panose="02010600030101010101" pitchFamily="2" charset="-122"/>
              </a:rPr>
              <a:t>remaining time)</a:t>
            </a:r>
            <a:endParaRPr lang="zh-CN" altLang="zh-CN" sz="2000" dirty="0">
              <a:latin typeface="Calibri" panose="020F0502020204030204" pitchFamily="34" charset="0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44175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TR contributions, addressing TR editor’s notes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D77E0968-1793-4032-8341-5F4AB35B3C8A}"/>
              </a:ext>
            </a:extLst>
          </p:cNvPr>
          <p:cNvSpPr txBox="1"/>
          <p:nvPr/>
        </p:nvSpPr>
        <p:spPr>
          <a:xfrm>
            <a:off x="447084" y="1898566"/>
            <a:ext cx="904583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l" fontAlgn="ctr">
              <a:lnSpc>
                <a:spcPct val="150000"/>
              </a:lnSpc>
            </a:pPr>
            <a:r>
              <a:rPr lang="en-US" altLang="zh-CN" sz="24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EN on “How the aggregation can be done is FFS”:</a:t>
            </a:r>
          </a:p>
          <a:p>
            <a:pPr marL="342900" lvl="0" indent="-342900" algn="l" fontAlgn="ctr">
              <a:lnSpc>
                <a:spcPct val="150000"/>
              </a:lnSpc>
              <a:buFontTx/>
              <a:buChar char="-"/>
            </a:pPr>
            <a:r>
              <a:rPr lang="en-US" altLang="zh-CN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Nokia, aggregation based on control information, 2501901</a:t>
            </a:r>
          </a:p>
          <a:p>
            <a:pPr marL="342900" lvl="0" indent="-342900" algn="l" fontAlgn="ctr">
              <a:lnSpc>
                <a:spcPct val="150000"/>
              </a:lnSpc>
              <a:buFontTx/>
              <a:buChar char="-"/>
            </a:pPr>
            <a:r>
              <a:rPr lang="en-US" altLang="zh-CN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OPPO, aggregation based on implementation, 2501968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86E61133-A256-4D5C-AA5C-46BFED5FBF1B}"/>
              </a:ext>
            </a:extLst>
          </p:cNvPr>
          <p:cNvSpPr txBox="1"/>
          <p:nvPr/>
        </p:nvSpPr>
        <p:spPr>
          <a:xfrm>
            <a:off x="524638" y="4099600"/>
            <a:ext cx="617017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l" fontAlgn="ctr">
              <a:lnSpc>
                <a:spcPct val="150000"/>
              </a:lnSpc>
            </a:pPr>
            <a:r>
              <a:rPr lang="en-US" altLang="zh-CN" sz="1800" b="1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Notes:</a:t>
            </a:r>
          </a:p>
          <a:p>
            <a:pPr lvl="0" algn="l" fontAlgn="ctr">
              <a:lnSpc>
                <a:spcPct val="150000"/>
              </a:lnSpc>
            </a:pPr>
            <a:r>
              <a:rPr lang="en-US" altLang="zh-CN" dirty="0" err="1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Xxx</a:t>
            </a:r>
            <a:endParaRPr lang="en-US" altLang="zh-CN" dirty="0">
              <a:latin typeface="Calibri" panose="020F0502020204030204" pitchFamily="34" charset="0"/>
              <a:ea typeface="等线" panose="02010600030101010101" pitchFamily="2" charset="-122"/>
              <a:cs typeface="宋体" panose="02010600030101010101" pitchFamily="2" charset="-122"/>
            </a:endParaRPr>
          </a:p>
          <a:p>
            <a:pPr lvl="0" algn="l" fontAlgn="ctr">
              <a:lnSpc>
                <a:spcPct val="150000"/>
              </a:lnSpc>
            </a:pPr>
            <a:r>
              <a:rPr lang="en-US" altLang="zh-CN" sz="1800" b="1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Way forward</a:t>
            </a:r>
            <a:r>
              <a:rPr lang="en-US" altLang="zh-CN" b="1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: </a:t>
            </a:r>
          </a:p>
          <a:p>
            <a:pPr lvl="0" algn="l" fontAlgn="ctr">
              <a:lnSpc>
                <a:spcPct val="150000"/>
              </a:lnSpc>
            </a:pPr>
            <a:r>
              <a:rPr lang="en-US" altLang="zh-CN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which option to go?</a:t>
            </a:r>
            <a:endParaRPr lang="en-US" altLang="zh-CN" sz="1800" dirty="0">
              <a:effectLst/>
              <a:latin typeface="Calibri" panose="020F0502020204030204" pitchFamily="34" charset="0"/>
              <a:ea typeface="等线" panose="02010600030101010101" pitchFamily="2" charset="-122"/>
              <a:cs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88627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TR contributions, addressing TR editor’s notes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D77E0968-1793-4032-8341-5F4AB35B3C8A}"/>
              </a:ext>
            </a:extLst>
          </p:cNvPr>
          <p:cNvSpPr txBox="1"/>
          <p:nvPr/>
        </p:nvSpPr>
        <p:spPr>
          <a:xfrm>
            <a:off x="447084" y="1898566"/>
            <a:ext cx="1142393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l" fontAlgn="ctr">
              <a:lnSpc>
                <a:spcPct val="150000"/>
              </a:lnSpc>
            </a:pPr>
            <a:r>
              <a:rPr lang="en-US" altLang="zh-CN" sz="20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EN on “Part2 information for the operator assigned and 3rd party assigned ID needs further study.”:</a:t>
            </a:r>
          </a:p>
          <a:p>
            <a:pPr marL="342900" lvl="0" indent="-342900" algn="l" fontAlgn="ctr">
              <a:lnSpc>
                <a:spcPct val="150000"/>
              </a:lnSpc>
              <a:buFontTx/>
              <a:buChar char="-"/>
            </a:pPr>
            <a:r>
              <a:rPr lang="en-US" altLang="zh-CN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vivo, 2501526</a:t>
            </a:r>
          </a:p>
          <a:p>
            <a:pPr marL="342900" lvl="0" indent="-342900" algn="l" fontAlgn="ctr">
              <a:lnSpc>
                <a:spcPct val="150000"/>
              </a:lnSpc>
              <a:buFontTx/>
              <a:buChar char="-"/>
            </a:pPr>
            <a:r>
              <a:rPr lang="en-US" altLang="zh-CN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Qualcomm, 2502107 (similar proposal?)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86E61133-A256-4D5C-AA5C-46BFED5FBF1B}"/>
              </a:ext>
            </a:extLst>
          </p:cNvPr>
          <p:cNvSpPr txBox="1"/>
          <p:nvPr/>
        </p:nvSpPr>
        <p:spPr>
          <a:xfrm>
            <a:off x="524638" y="4099600"/>
            <a:ext cx="617017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l" fontAlgn="ctr">
              <a:lnSpc>
                <a:spcPct val="150000"/>
              </a:lnSpc>
            </a:pPr>
            <a:r>
              <a:rPr lang="en-US" altLang="zh-CN" sz="1800" b="1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Notes:</a:t>
            </a:r>
          </a:p>
          <a:p>
            <a:pPr lvl="0" algn="l" fontAlgn="ctr">
              <a:lnSpc>
                <a:spcPct val="150000"/>
              </a:lnSpc>
            </a:pPr>
            <a:r>
              <a:rPr lang="en-US" altLang="zh-CN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xxx</a:t>
            </a:r>
            <a:endParaRPr lang="en-US" altLang="zh-CN" sz="1800" dirty="0">
              <a:effectLst/>
              <a:latin typeface="Calibri" panose="020F0502020204030204" pitchFamily="34" charset="0"/>
              <a:ea typeface="等线" panose="02010600030101010101" pitchFamily="2" charset="-122"/>
              <a:cs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8833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TR contributions, addressing TR editor’s notes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D77E0968-1793-4032-8341-5F4AB35B3C8A}"/>
              </a:ext>
            </a:extLst>
          </p:cNvPr>
          <p:cNvSpPr txBox="1"/>
          <p:nvPr/>
        </p:nvSpPr>
        <p:spPr>
          <a:xfrm>
            <a:off x="447083" y="1898566"/>
            <a:ext cx="10792753" cy="18928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l" fontAlgn="ctr">
              <a:lnSpc>
                <a:spcPct val="150000"/>
              </a:lnSpc>
            </a:pPr>
            <a:r>
              <a:rPr lang="en-US" altLang="zh-CN" sz="24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EN related to security aspects (e.g. Temporary ID):</a:t>
            </a:r>
          </a:p>
          <a:p>
            <a:pPr marL="342900" lvl="0" indent="-342900" algn="l" fontAlgn="ctr">
              <a:lnSpc>
                <a:spcPct val="150000"/>
              </a:lnSpc>
              <a:buFontTx/>
              <a:buChar char="-"/>
            </a:pPr>
            <a:r>
              <a:rPr lang="en-US" altLang="zh-CN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Huawei, 2501967/1969</a:t>
            </a:r>
          </a:p>
          <a:p>
            <a:pPr marL="342900" lvl="0" indent="-342900" algn="l" fontAlgn="ctr">
              <a:lnSpc>
                <a:spcPct val="150000"/>
              </a:lnSpc>
              <a:buFontTx/>
              <a:buChar char="-"/>
            </a:pPr>
            <a:r>
              <a:rPr lang="en-US" altLang="zh-CN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CATT: propose to remove the EN, 2501771</a:t>
            </a:r>
          </a:p>
          <a:p>
            <a:pPr marL="342900" indent="-342900" fontAlgn="ctr">
              <a:lnSpc>
                <a:spcPct val="150000"/>
              </a:lnSpc>
              <a:buFontTx/>
              <a:buChar char="-"/>
            </a:pPr>
            <a:r>
              <a:rPr lang="en-US" altLang="zh-CN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vivo: propose to convert to notes, referring to SA3 conclusion, 2501527</a:t>
            </a:r>
            <a:endParaRPr lang="en-US" altLang="zh-CN" dirty="0">
              <a:effectLst/>
              <a:latin typeface="Calibri" panose="020F0502020204030204" pitchFamily="34" charset="0"/>
              <a:ea typeface="等线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86E61133-A256-4D5C-AA5C-46BFED5FBF1B}"/>
              </a:ext>
            </a:extLst>
          </p:cNvPr>
          <p:cNvSpPr txBox="1"/>
          <p:nvPr/>
        </p:nvSpPr>
        <p:spPr>
          <a:xfrm>
            <a:off x="524638" y="4099600"/>
            <a:ext cx="617017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l" fontAlgn="ctr">
              <a:lnSpc>
                <a:spcPct val="150000"/>
              </a:lnSpc>
            </a:pPr>
            <a:r>
              <a:rPr lang="en-US" altLang="zh-CN" sz="1800" b="1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Notes:</a:t>
            </a:r>
          </a:p>
          <a:p>
            <a:pPr lvl="0" algn="l" fontAlgn="ctr">
              <a:lnSpc>
                <a:spcPct val="150000"/>
              </a:lnSpc>
            </a:pPr>
            <a:r>
              <a:rPr lang="en-US" altLang="zh-CN" dirty="0" err="1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Xxx</a:t>
            </a:r>
            <a:endParaRPr lang="en-US" altLang="zh-CN" dirty="0">
              <a:latin typeface="Calibri" panose="020F0502020204030204" pitchFamily="34" charset="0"/>
              <a:ea typeface="等线" panose="02010600030101010101" pitchFamily="2" charset="-122"/>
              <a:cs typeface="宋体" panose="02010600030101010101" pitchFamily="2" charset="-122"/>
            </a:endParaRPr>
          </a:p>
          <a:p>
            <a:pPr lvl="0" algn="l" fontAlgn="ctr">
              <a:lnSpc>
                <a:spcPct val="150000"/>
              </a:lnSpc>
            </a:pPr>
            <a:r>
              <a:rPr lang="en-US" altLang="zh-CN" sz="1800" b="1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Way forward: </a:t>
            </a:r>
          </a:p>
          <a:p>
            <a:pPr lvl="0" algn="l" fontAlgn="ctr">
              <a:lnSpc>
                <a:spcPct val="150000"/>
              </a:lnSpc>
            </a:pPr>
            <a:r>
              <a:rPr lang="en-US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which </a:t>
            </a:r>
            <a:r>
              <a:rPr lang="en-US" altLang="zh-CN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option to go?</a:t>
            </a:r>
            <a:endParaRPr lang="en-US" altLang="zh-CN" sz="1800" dirty="0">
              <a:effectLst/>
              <a:latin typeface="Calibri" panose="020F0502020204030204" pitchFamily="34" charset="0"/>
              <a:ea typeface="等线" panose="02010600030101010101" pitchFamily="2" charset="-122"/>
              <a:cs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06336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TS contributions, new idea in addition to TR conclusion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A461C08-B753-47D1-A19A-1A1E00C0DE3C}"/>
              </a:ext>
            </a:extLst>
          </p:cNvPr>
          <p:cNvSpPr txBox="1"/>
          <p:nvPr/>
        </p:nvSpPr>
        <p:spPr>
          <a:xfrm>
            <a:off x="524637" y="2080267"/>
            <a:ext cx="10302505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fontAlgn="ctr">
              <a:lnSpc>
                <a:spcPct val="150000"/>
              </a:lnSpc>
              <a:buFontTx/>
              <a:buChar char="-"/>
            </a:pPr>
            <a:r>
              <a:rPr lang="en-US" altLang="zh-CN" dirty="0">
                <a:latin typeface="Calibri" panose="020F0502020204030204" pitchFamily="34" charset="0"/>
                <a:ea typeface="等线" panose="02010600030101010101" pitchFamily="2" charset="-122"/>
              </a:rPr>
              <a:t>Assistance information to support command procedure, Docomo et al (2083/2084)</a:t>
            </a:r>
          </a:p>
        </p:txBody>
      </p:sp>
    </p:spTree>
    <p:extLst>
      <p:ext uri="{BB962C8B-B14F-4D97-AF65-F5344CB8AC3E}">
        <p14:creationId xmlns:p14="http://schemas.microsoft.com/office/powerpoint/2010/main" val="2812839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TS contributions, new idea in addition to TR conclusion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A461C08-B753-47D1-A19A-1A1E00C0DE3C}"/>
              </a:ext>
            </a:extLst>
          </p:cNvPr>
          <p:cNvSpPr txBox="1"/>
          <p:nvPr/>
        </p:nvSpPr>
        <p:spPr>
          <a:xfrm>
            <a:off x="524637" y="2080267"/>
            <a:ext cx="9736063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fontAlgn="ctr">
              <a:lnSpc>
                <a:spcPct val="150000"/>
              </a:lnSpc>
              <a:buFontTx/>
              <a:buChar char="-"/>
            </a:pPr>
            <a:r>
              <a:rPr lang="en-US" altLang="zh-CN" dirty="0">
                <a:latin typeface="Calibri" panose="020F0502020204030204" pitchFamily="34" charset="0"/>
                <a:ea typeface="等线" panose="02010600030101010101" pitchFamily="2" charset="-122"/>
              </a:rPr>
              <a:t>New NEF service for Device ID configuration, Interdigital (2501760)</a:t>
            </a:r>
          </a:p>
        </p:txBody>
      </p:sp>
    </p:spTree>
    <p:extLst>
      <p:ext uri="{BB962C8B-B14F-4D97-AF65-F5344CB8AC3E}">
        <p14:creationId xmlns:p14="http://schemas.microsoft.com/office/powerpoint/2010/main" val="3438508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TS contributions, new idea in addition to TR conclusion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A461C08-B753-47D1-A19A-1A1E00C0DE3C}"/>
              </a:ext>
            </a:extLst>
          </p:cNvPr>
          <p:cNvSpPr txBox="1"/>
          <p:nvPr/>
        </p:nvSpPr>
        <p:spPr>
          <a:xfrm>
            <a:off x="524637" y="2080267"/>
            <a:ext cx="967941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fontAlgn="ctr">
              <a:lnSpc>
                <a:spcPct val="150000"/>
              </a:lnSpc>
              <a:buFontTx/>
              <a:buChar char="-"/>
            </a:pPr>
            <a:r>
              <a:rPr lang="en-US" altLang="zh-CN" dirty="0">
                <a:latin typeface="Calibri" panose="020F0502020204030204" pitchFamily="34" charset="0"/>
                <a:ea typeface="等线" panose="02010600030101010101" pitchFamily="2" charset="-122"/>
              </a:rPr>
              <a:t>Assistance Information used by </a:t>
            </a:r>
            <a:r>
              <a:rPr lang="en-US" altLang="zh-CN" dirty="0" err="1">
                <a:latin typeface="Calibri" panose="020F0502020204030204" pitchFamily="34" charset="0"/>
                <a:ea typeface="等线" panose="02010600030101010101" pitchFamily="2" charset="-122"/>
              </a:rPr>
              <a:t>AIoT</a:t>
            </a:r>
            <a:r>
              <a:rPr lang="en-US" altLang="zh-CN" dirty="0">
                <a:latin typeface="Calibri" panose="020F0502020204030204" pitchFamily="34" charset="0"/>
                <a:ea typeface="等线" panose="02010600030101010101" pitchFamily="2" charset="-122"/>
              </a:rPr>
              <a:t> RAN, </a:t>
            </a:r>
            <a:r>
              <a:rPr lang="en-US" altLang="zh-CN" dirty="0" err="1">
                <a:latin typeface="Calibri" panose="020F0502020204030204" pitchFamily="34" charset="0"/>
                <a:ea typeface="等线" panose="02010600030101010101" pitchFamily="2" charset="-122"/>
              </a:rPr>
              <a:t>Ofinno</a:t>
            </a:r>
            <a:r>
              <a:rPr lang="en-US" altLang="zh-CN" dirty="0">
                <a:latin typeface="Calibri" panose="020F0502020204030204" pitchFamily="34" charset="0"/>
                <a:ea typeface="等线" panose="02010600030101010101" pitchFamily="2" charset="-122"/>
              </a:rPr>
              <a:t> (2502117)</a:t>
            </a:r>
            <a:endParaRPr lang="en-US" altLang="zh-CN" sz="2000" dirty="0">
              <a:latin typeface="Calibri" panose="020F0502020204030204" pitchFamily="34" charset="0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84460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S2-2501902, LS “latency requirement from AF” 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66AB43D9-7B3A-49B8-852A-D8A30622A9AD}"/>
              </a:ext>
            </a:extLst>
          </p:cNvPr>
          <p:cNvSpPr txBox="1"/>
          <p:nvPr/>
        </p:nvSpPr>
        <p:spPr>
          <a:xfrm>
            <a:off x="435626" y="2262708"/>
            <a:ext cx="617017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l" fontAlgn="ctr">
              <a:lnSpc>
                <a:spcPct val="150000"/>
              </a:lnSpc>
            </a:pPr>
            <a:r>
              <a:rPr lang="en-US" altLang="zh-CN" sz="1800" b="1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Notes:</a:t>
            </a:r>
          </a:p>
          <a:p>
            <a:pPr lvl="0" algn="l" fontAlgn="ctr">
              <a:lnSpc>
                <a:spcPct val="150000"/>
              </a:lnSpc>
            </a:pPr>
            <a:r>
              <a:rPr lang="en-US" altLang="zh-CN" dirty="0" err="1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Xxx</a:t>
            </a:r>
            <a:endParaRPr lang="en-US" altLang="zh-CN" dirty="0">
              <a:latin typeface="Calibri" panose="020F0502020204030204" pitchFamily="34" charset="0"/>
              <a:ea typeface="等线" panose="02010600030101010101" pitchFamily="2" charset="-122"/>
              <a:cs typeface="宋体" panose="02010600030101010101" pitchFamily="2" charset="-122"/>
            </a:endParaRPr>
          </a:p>
          <a:p>
            <a:pPr lvl="0" algn="l" fontAlgn="ctr">
              <a:lnSpc>
                <a:spcPct val="150000"/>
              </a:lnSpc>
            </a:pPr>
            <a:r>
              <a:rPr lang="en-US" altLang="zh-CN" sz="1800" b="1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Way forward: </a:t>
            </a:r>
          </a:p>
          <a:p>
            <a:pPr lvl="0" algn="l" fontAlgn="ctr">
              <a:lnSpc>
                <a:spcPct val="150000"/>
              </a:lnSpc>
            </a:pPr>
            <a:r>
              <a:rPr lang="en-US" altLang="zh-CN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Support the feature?</a:t>
            </a:r>
            <a:endParaRPr lang="en-US" altLang="zh-CN" sz="1800" dirty="0">
              <a:effectLst/>
              <a:latin typeface="Calibri" panose="020F0502020204030204" pitchFamily="34" charset="0"/>
              <a:ea typeface="等线" panose="02010600030101010101" pitchFamily="2" charset="-122"/>
              <a:cs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6905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章节页">
  <a:themeElements>
    <a:clrScheme name="HuaWei colour 3">
      <a:dk1>
        <a:srgbClr val="1D1D1A"/>
      </a:dk1>
      <a:lt1>
        <a:srgbClr val="666666"/>
      </a:lt1>
      <a:dk2>
        <a:srgbClr val="FFFFFF"/>
      </a:dk2>
      <a:lt2>
        <a:srgbClr val="DDDDDD"/>
      </a:lt2>
      <a:accent1>
        <a:srgbClr val="E9002F"/>
      </a:accent1>
      <a:accent2>
        <a:srgbClr val="7F0000"/>
      </a:accent2>
      <a:accent3>
        <a:srgbClr val="ED6D00"/>
      </a:accent3>
      <a:accent4>
        <a:srgbClr val="FCC800"/>
      </a:accent4>
      <a:accent5>
        <a:srgbClr val="61B230"/>
      </a:accent5>
      <a:accent6>
        <a:srgbClr val="30B5C5"/>
      </a:accent6>
      <a:hlink>
        <a:srgbClr val="C7000B"/>
      </a:hlink>
      <a:folHlink>
        <a:srgbClr val="66666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kumimoji="1" dirty="0" smtClean="0">
            <a:solidFill>
              <a:srgbClr val="000000"/>
            </a:solidFill>
            <a:latin typeface="Microsoft YaHei" panose="020B0503020204020204" pitchFamily="34" charset="-122"/>
            <a:ea typeface="Microsoft YaHei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PT 模板" id="{9BBB633E-5E45-41C7-B61B-A7FDDADD335C}" vid="{FC34AD67-7538-4717-9A73-50191031DBF3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purl.org/dc/elements/1.1/"/>
    <ds:schemaRef ds:uri="679a257e-872f-4c98-9e8a-0a9c104f72cd"/>
    <ds:schemaRef ds:uri="http://www.w3.org/XML/1998/namespace"/>
    <ds:schemaRef ds:uri="http://purl.org/dc/dcmitype/"/>
    <ds:schemaRef ds:uri="http://schemas.microsoft.com/office/2006/documentManagement/types"/>
    <ds:schemaRef ds:uri="http://purl.org/dc/terms/"/>
    <ds:schemaRef ds:uri="280d8efa-eff2-4910-88d2-79ca146720c4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9426</TotalTime>
  <Words>379</Words>
  <Application>Microsoft Office PowerPoint</Application>
  <PresentationFormat>宽屏</PresentationFormat>
  <Paragraphs>51</Paragraphs>
  <Slides>10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10</vt:i4>
      </vt:variant>
    </vt:vector>
  </HeadingPairs>
  <TitlesOfParts>
    <vt:vector size="18" baseType="lpstr">
      <vt:lpstr>Arial </vt:lpstr>
      <vt:lpstr>Microsoft YaHei</vt:lpstr>
      <vt:lpstr>Arial</vt:lpstr>
      <vt:lpstr>Calibri</vt:lpstr>
      <vt:lpstr>Calibri Light</vt:lpstr>
      <vt:lpstr>Times New Roman</vt:lpstr>
      <vt:lpstr>Office Theme</vt:lpstr>
      <vt:lpstr>章节页</vt:lpstr>
      <vt:lpstr>SA2#167 Ambient IoT pre-meeting call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Huawei User</cp:lastModifiedBy>
  <cp:revision>675</cp:revision>
  <dcterms:created xsi:type="dcterms:W3CDTF">2010-02-05T13:52:04Z</dcterms:created>
  <dcterms:modified xsi:type="dcterms:W3CDTF">2025-02-13T12:00:30Z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(3)GNWKD3TnupE6J6ep/Fgkbnh4RzTecmWI+mkyKlRGz4mWONpWWzH51Z926uLcIPI1Ivou0kwk
OduERbJeZALT3HVE2uogHcu5VoLaDThhxmNSVMa1sDID8zIAbcP4Ze3Imik374KdnHunsB1+
qRWh/ur8G5SVWOaSLakkw8/qOXiatgZz1LCpbVnjqijT2bZ0zezjDMuNyqaPImBRbo8U2rG5
U71GzfBsp6dKQEO46x</vt:lpwstr>
  </property>
  <property fmtid="{D5CDD505-2E9C-101B-9397-08002B2CF9AE}" pid="4" name="_2015_ms_pID_7253431">
    <vt:lpwstr>cT9ZxNncH+tUjMN2cWXojGPJTO/OdTTHDAUAUGFN3ii2OeBUAaaMhY
kF65tMjb147tEh04jFm7+Ah+5WMY+7WVktLUaFk01oIuL/ezShv3Afaz7WtCw/VEqcUUWKCB
63dvoHy0oh2dM0+U02wmzfvAkw5qq+cBWnvJmqV0TXk8ei/VW9m0M1YFgHkLeuO8wwTMyhXl
8N9aP2eHyMEkCNJmpeSAwAM84psOh59S40ll</vt:lpwstr>
  </property>
  <property fmtid="{D5CDD505-2E9C-101B-9397-08002B2CF9AE}" pid="5" name="_2015_ms_pID_7253432">
    <vt:lpwstr>Nz9FJdUSDmFMYACWqWmX9ks=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1723789042</vt:lpwstr>
  </property>
</Properties>
</file>