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5" r:id="rId3"/>
    <p:sldId id="266" r:id="rId4"/>
    <p:sldId id="262" r:id="rId5"/>
    <p:sldId id="264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69" autoAdjust="0"/>
    <p:restoredTop sz="94660"/>
  </p:normalViewPr>
  <p:slideViewPr>
    <p:cSldViewPr snapToGrid="0">
      <p:cViewPr varScale="1">
        <p:scale>
          <a:sx n="89" d="100"/>
          <a:sy n="89" d="100"/>
        </p:scale>
        <p:origin x="-492" y="-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B4A2F866-1E17-E760-2BDF-411F74EF45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xmlns="" id="{33ABDBD2-5398-E5BC-6718-E587C9B43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843F2B1E-2DF5-157C-31FE-0296F5BE7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FE1CA275-3ABD-3BCE-6520-9377D3226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388997DC-B8A9-611A-9432-96DBA3A67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6127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1018BE48-5143-9882-E209-D55C85505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FB978DCF-B10B-A0F6-750B-34FCD28DE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10676380-683F-117B-676A-46F91FE33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D7D96AF6-CF24-FB4A-A115-52B088432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01255E19-7C8C-614E-D9BC-9329D1767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08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xmlns="" id="{D9A5CC3C-B588-6F2D-7221-F582640B2B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576079B1-65F5-74B4-E0A7-B74DB30D99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B125BDF3-E5C6-0D51-97C0-D9A4DA3A5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BB587010-85F3-6880-34DF-52B5E153F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93F7B9D1-93A1-C48C-9485-A280400A4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6171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EB936565-3881-7D94-7A0D-6A4786AE0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92E4ABDD-DF73-EDA4-924C-62EFF1CA3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8548FF67-DA16-8ED9-CC00-3CEBF6610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3C84CF81-1E98-2CF0-639A-2953F867A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E28BC277-D9C2-26B6-1610-78EBD2E84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5850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3AA1185B-3010-375C-7FF8-B19AAFD55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12E4F778-93D0-7687-78C2-8A3E50977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956C98A0-9498-F678-DA5D-34D5D877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D1BE1F53-9A3A-215A-A117-AC376B8E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5BE38AE1-F718-383F-8316-0CE5A0C52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97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867A88C7-8E6B-A454-1A3A-562861954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317C1081-11C0-B488-A5A3-6C571C1ECC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ED6AB3AA-12D9-1EE3-F13F-D761ED073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3B934CCE-DFAB-B38A-2ECA-1BA863EE7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312C4998-A211-8819-77A4-CBF1F27A9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69D7058D-D1C6-168D-2CF0-49CC095A5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908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2DC75435-4C2E-1788-59E7-8B01186D7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6DF6A718-E6DD-7B5B-07EB-5E33F345B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C7926092-E13A-2897-7013-1A6BED589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xmlns="" id="{4539D3D8-36FD-9CE4-1289-E8604499AA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xmlns="" id="{8BB5A475-A734-5BF0-166C-2897187316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xmlns="" id="{FD61EB7B-1B54-5494-7FCE-932761246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xmlns="" id="{D8D51B2D-8C93-0431-403E-CAB564F2B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xmlns="" id="{A42F0439-4A70-244C-4653-677DB7AA4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844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BB542356-3777-9A7D-9B34-5392AC4DF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xmlns="" id="{97BFF1CD-D430-DA99-511E-28ECC8E25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xmlns="" id="{C34530D6-F0D6-248D-075B-D57AC3A86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xmlns="" id="{0DCFC7C2-A26A-A23C-FA34-6DFDFA23F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324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CDCC55E5-70AA-5CB2-B133-4914A9B33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xmlns="" id="{CB3C7CF0-E215-24F7-6B43-83CC4C748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xmlns="" id="{9D6FA1AD-13BE-DCED-CB9F-A3E59B87E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551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32342F78-3BF6-1BBC-7943-E1117733E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DD8C4D16-93B5-AC73-FF6C-7ABC65985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0A521097-45A2-8C71-A796-896ABD3C81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CFE2029F-3190-58BB-4BFC-0B2084E2D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DD5D0138-BAB9-8881-8085-C74A34847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4DCA3BB5-FC8F-C76D-0448-68E162D66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93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BFCB10B9-DEBF-ED29-CEE1-16DEEC202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xmlns="" id="{9A7BBBA2-B341-BFD1-2775-7CE17E5C05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910844A1-1E24-B5FD-850C-9073001B6B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7B732FD9-0ECC-7C96-3FAA-7500436DC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A3CBAC24-4478-0BFC-4C80-961D6FE36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23829983-A9BD-7A11-DEA6-6FB6DC2B2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4497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xmlns="" id="{18A99411-A3E8-87ED-CCC4-7843CA1CE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765619E7-F8E4-CCE0-9310-E8C116804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04A9B876-7843-FEF4-AEA0-7F13AC0A60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56B9187F-54DD-30D2-312C-6F7EEB715A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76CB4864-8D8A-4857-876E-5FBF1AB19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315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00149" y="1786765"/>
            <a:ext cx="103941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 smtClean="0"/>
              <a:t>Agenda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Rel-19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UE 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behavior while transitioning between S&amp;F mode and non-S&amp;F 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mode (&lt;20 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mins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Rel-20: Remaining WTs in SID discussion</a:t>
            </a: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4997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162" y="2682892"/>
            <a:ext cx="11630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 smtClean="0"/>
              <a:t>Rel-19 Topics for drafting session</a:t>
            </a: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7028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031" y="325454"/>
            <a:ext cx="11630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prstClr val="black"/>
                </a:solidFill>
              </a:rPr>
              <a:t>UE </a:t>
            </a:r>
            <a:r>
              <a:rPr lang="en-US" altLang="zh-CN" sz="2400" b="1" dirty="0">
                <a:solidFill>
                  <a:prstClr val="black"/>
                </a:solidFill>
              </a:rPr>
              <a:t>behavior while transitioning between S&amp;F mode and non-S&amp;F </a:t>
            </a:r>
            <a:r>
              <a:rPr lang="en-US" altLang="zh-CN" sz="2400" b="1" dirty="0" smtClean="0">
                <a:solidFill>
                  <a:prstClr val="black"/>
                </a:solidFill>
              </a:rPr>
              <a:t>mode </a:t>
            </a:r>
            <a:r>
              <a:rPr lang="en-US" altLang="zh-CN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(Case 1, S&amp;F </a:t>
            </a:r>
            <a:r>
              <a:rPr lang="en-US" altLang="zh-CN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&gt; non-S&amp;F</a:t>
            </a:r>
            <a:r>
              <a:rPr lang="en-US" altLang="zh-CN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zh-CN" altLang="en-US" sz="2400" b="1" dirty="0">
              <a:solidFill>
                <a:prstClr val="black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371962" y="1098482"/>
            <a:ext cx="11386162" cy="5706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Case1a: UE detects network operation mode change in </a:t>
            </a:r>
            <a:r>
              <a:rPr lang="en-US" altLang="zh-CN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</a:t>
            </a:r>
            <a:r>
              <a:rPr lang="en-US" altLang="zh-CN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 </a:t>
            </a:r>
            <a:endParaRPr lang="en-US" altLang="zh-CN" sz="16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</a:t>
            </a:r>
            <a:r>
              <a:rPr lang="en-US" altLang="zh-CN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UE </a:t>
            </a:r>
            <a:r>
              <a:rPr lang="en-US" altLang="zh-CN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 to connect to the network, e.g., to send UL signaling or </a:t>
            </a:r>
            <a:r>
              <a:rPr lang="en-US" altLang="zh-CN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data, (MT </a:t>
            </a:r>
            <a:r>
              <a:rPr lang="en-US" altLang="zh-CN" sz="1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signalling</a:t>
            </a:r>
            <a:r>
              <a:rPr lang="en-US" altLang="zh-CN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may be lost), it performs:</a:t>
            </a:r>
          </a:p>
          <a:p>
            <a:pPr>
              <a:lnSpc>
                <a:spcPct val="120000"/>
              </a:lnSpc>
            </a:pPr>
            <a:r>
              <a:rPr lang="en-US" altLang="zh-CN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Opt1: </a:t>
            </a:r>
            <a:r>
              <a:rPr lang="en-US" altLang="zh-CN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Attach </a:t>
            </a: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IMSI directly even it is still in the TA list, </a:t>
            </a:r>
            <a:r>
              <a:rPr lang="en-US" altLang="zh-CN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 UE is in connected mode, the UE detaches from the network</a:t>
            </a:r>
            <a:endParaRPr lang="en-US" altLang="zh-CN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Opt2: </a:t>
            </a:r>
            <a:r>
              <a:rPr lang="en-US" altLang="zh-CN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TAU even it </a:t>
            </a: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still in the TA list. </a:t>
            </a:r>
            <a:r>
              <a:rPr lang="en-US" altLang="zh-CN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 </a:t>
            </a: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TAU fails, the UE </a:t>
            </a:r>
            <a:r>
              <a:rPr lang="en-US" altLang="zh-CN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initiates </a:t>
            </a: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attach procedure</a:t>
            </a:r>
            <a:r>
              <a:rPr lang="en-US" altLang="zh-CN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The S&amp;F MME needs to guarantee the up to date UE context.</a:t>
            </a:r>
            <a:endParaRPr lang="en-US" altLang="zh-CN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Opt3: </a:t>
            </a:r>
            <a:r>
              <a:rPr lang="en-US" altLang="zh-CN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default, SR/TAU/Attach </a:t>
            </a: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following existing triggers, and then may face procedure failure. The S&amp;F MME needs to guarantee the up to date UE context.</a:t>
            </a:r>
          </a:p>
          <a:p>
            <a:pPr>
              <a:lnSpc>
                <a:spcPct val="120000"/>
              </a:lnSpc>
            </a:pPr>
            <a:r>
              <a:rPr lang="en-US" altLang="zh-CN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Way forward: SOH on which option to be adopted</a:t>
            </a:r>
          </a:p>
          <a:p>
            <a:pPr>
              <a:lnSpc>
                <a:spcPct val="120000"/>
              </a:lnSpc>
            </a:pPr>
            <a:endParaRPr lang="en-US" altLang="zh-CN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Case1b: </a:t>
            </a:r>
            <a:r>
              <a:rPr lang="en-US" altLang="zh-CN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UE detects network operation mode change </a:t>
            </a:r>
            <a:r>
              <a:rPr lang="en-US" altLang="zh-CN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it enters into an new </a:t>
            </a:r>
            <a:r>
              <a:rPr lang="en-US" altLang="zh-CN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</a:t>
            </a:r>
          </a:p>
          <a:p>
            <a:pPr>
              <a:lnSpc>
                <a:spcPct val="120000"/>
              </a:lnSpc>
            </a:pPr>
            <a:r>
              <a:rPr lang="en-US" altLang="zh-CN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the UE has to connect to the network, e.g., to send UL signaling or data, (MT </a:t>
            </a:r>
            <a:r>
              <a:rPr lang="en-US" altLang="zh-CN" sz="16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signalling</a:t>
            </a:r>
            <a:r>
              <a:rPr lang="en-US" altLang="zh-CN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/data may be lost), it performs:</a:t>
            </a:r>
          </a:p>
          <a:p>
            <a:pPr>
              <a:lnSpc>
                <a:spcPct val="120000"/>
              </a:lnSpc>
            </a:pPr>
            <a:r>
              <a:rPr lang="en-US" altLang="zh-CN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Opt1</a:t>
            </a:r>
            <a:r>
              <a:rPr lang="en-US" altLang="zh-CN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Attach with IMSI directly even it is still in the TA list, if the UE is in connected mode, the UE detaches from the network</a:t>
            </a:r>
          </a:p>
          <a:p>
            <a:pPr>
              <a:lnSpc>
                <a:spcPct val="120000"/>
              </a:lnSpc>
            </a:pPr>
            <a:r>
              <a:rPr lang="en-US" altLang="zh-CN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Opt2: </a:t>
            </a: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TAU even it is still in the TA list. If the TAU fails, the UE initiates an attach procedure. The S&amp;F MME needs to guarantee the up to date UE context.</a:t>
            </a:r>
          </a:p>
          <a:p>
            <a:pPr>
              <a:lnSpc>
                <a:spcPct val="120000"/>
              </a:lnSpc>
            </a:pPr>
            <a:r>
              <a:rPr lang="en-US" altLang="zh-CN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Opt3: </a:t>
            </a: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default, SR/TAU/Attach following existing triggers, and then may face procedure failure. The S&amp;F MME needs to guarantee the up to date UE context.</a:t>
            </a:r>
          </a:p>
          <a:p>
            <a:pPr>
              <a:lnSpc>
                <a:spcPct val="120000"/>
              </a:lnSpc>
            </a:pPr>
            <a:r>
              <a:rPr lang="en-US" altLang="zh-CN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Way forward: SOH on which option to be </a:t>
            </a:r>
            <a:r>
              <a:rPr lang="en-US" altLang="zh-CN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adopted</a:t>
            </a:r>
            <a:endParaRPr lang="en-US" altLang="zh-CN" sz="1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18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031" y="325454"/>
            <a:ext cx="11630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UE </a:t>
            </a:r>
            <a:r>
              <a:rPr lang="en-US" altLang="zh-CN" sz="2400" b="1" dirty="0"/>
              <a:t>behavior while transitioning between S&amp;F mode and non-S&amp;F </a:t>
            </a:r>
            <a:r>
              <a:rPr lang="en-US" altLang="zh-CN" sz="2400" b="1" dirty="0" smtClean="0"/>
              <a:t>mode </a:t>
            </a:r>
            <a:r>
              <a:rPr lang="en-US" altLang="zh-CN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(Case 2, non S&amp;F </a:t>
            </a:r>
            <a:r>
              <a:rPr lang="en-US" altLang="zh-CN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&gt; </a:t>
            </a:r>
            <a:r>
              <a:rPr lang="en-US" altLang="zh-CN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S&amp;F</a:t>
            </a:r>
            <a:r>
              <a:rPr lang="en-US" altLang="zh-CN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zh-CN" sz="2400" b="1" dirty="0" smtClean="0"/>
              <a:t> </a:t>
            </a:r>
            <a:endParaRPr lang="zh-CN" altLang="en-US" sz="2400" b="1" dirty="0"/>
          </a:p>
        </p:txBody>
      </p:sp>
      <p:sp>
        <p:nvSpPr>
          <p:cNvPr id="6" name="矩形 5"/>
          <p:cNvSpPr/>
          <p:nvPr/>
        </p:nvSpPr>
        <p:spPr>
          <a:xfrm>
            <a:off x="371962" y="1227069"/>
            <a:ext cx="11386162" cy="4819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Case2a: </a:t>
            </a:r>
            <a:r>
              <a:rPr lang="en-US" altLang="zh-CN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UE detects network operation mode change in current cell </a:t>
            </a:r>
            <a:endParaRPr lang="en-US" altLang="zh-CN" sz="16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</a:t>
            </a:r>
            <a:r>
              <a:rPr lang="en-US" altLang="zh-CN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UE </a:t>
            </a:r>
            <a:r>
              <a:rPr lang="en-US" altLang="zh-CN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 to connect to the network, e.g., to send UL signaling or </a:t>
            </a:r>
            <a:r>
              <a:rPr lang="en-US" altLang="zh-CN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data, (MT signaling/data may be lost), it performs:</a:t>
            </a:r>
          </a:p>
          <a:p>
            <a:pPr>
              <a:lnSpc>
                <a:spcPct val="120000"/>
              </a:lnSpc>
            </a:pPr>
            <a:r>
              <a:rPr lang="en-US" altLang="zh-CN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Opt1: </a:t>
            </a:r>
            <a:r>
              <a:rPr lang="en-US" altLang="zh-CN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Attach </a:t>
            </a: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IMSI directly even it is still in the TA list, </a:t>
            </a:r>
            <a:r>
              <a:rPr lang="en-US" altLang="zh-CN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 UE is in connected mode, the UE detaches from the network</a:t>
            </a:r>
            <a:endParaRPr lang="en-US" altLang="zh-CN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Opt2: </a:t>
            </a:r>
            <a:r>
              <a:rPr lang="en-US" altLang="zh-CN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TAU even it </a:t>
            </a: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still in the TA list. </a:t>
            </a:r>
            <a:r>
              <a:rPr lang="en-US" altLang="zh-CN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 </a:t>
            </a: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TAU fails, the UE </a:t>
            </a:r>
            <a:r>
              <a:rPr lang="en-US" altLang="zh-CN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initiates </a:t>
            </a: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attach procedure</a:t>
            </a:r>
            <a:r>
              <a:rPr lang="en-US" altLang="zh-CN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altLang="zh-CN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Opt3: </a:t>
            </a:r>
            <a:r>
              <a:rPr lang="en-US" altLang="zh-CN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default, SR/TAU/Attach </a:t>
            </a: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following existing triggers, and then may face procedure failure. </a:t>
            </a:r>
          </a:p>
          <a:p>
            <a:pPr>
              <a:lnSpc>
                <a:spcPct val="120000"/>
              </a:lnSpc>
            </a:pPr>
            <a:r>
              <a:rPr lang="en-US" altLang="zh-CN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Way forward: </a:t>
            </a:r>
            <a:r>
              <a:rPr lang="en-US" altLang="zh-CN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 on which option to be adopted</a:t>
            </a:r>
            <a:endParaRPr lang="en-US" altLang="zh-CN" sz="1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Case2b: </a:t>
            </a:r>
            <a:r>
              <a:rPr lang="en-US" altLang="zh-CN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UE detects network operation mode change </a:t>
            </a:r>
            <a:r>
              <a:rPr lang="en-US" altLang="zh-CN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it enters into an new </a:t>
            </a:r>
            <a:r>
              <a:rPr lang="en-US" altLang="zh-CN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</a:t>
            </a:r>
          </a:p>
          <a:p>
            <a:pPr>
              <a:lnSpc>
                <a:spcPct val="120000"/>
              </a:lnSpc>
            </a:pPr>
            <a:r>
              <a:rPr lang="en-US" altLang="zh-CN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the UE has to connect to the network, e.g., to send UL signaling or data, (MT signaling/data may be lost), it performs:</a:t>
            </a:r>
          </a:p>
          <a:p>
            <a:pPr>
              <a:lnSpc>
                <a:spcPct val="120000"/>
              </a:lnSpc>
            </a:pPr>
            <a:r>
              <a:rPr lang="en-US" altLang="zh-CN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Opt1: </a:t>
            </a: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Attach with IMSI directly even it is still in the TA list, if the UE is in connected mode, the UE detaches from the network</a:t>
            </a:r>
          </a:p>
          <a:p>
            <a:pPr>
              <a:lnSpc>
                <a:spcPct val="120000"/>
              </a:lnSpc>
            </a:pPr>
            <a:r>
              <a:rPr lang="en-US" altLang="zh-CN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Opt2: </a:t>
            </a: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TAU even it is still in the TA list. If the TAU fails, the UE initiates an attach procedure. </a:t>
            </a:r>
          </a:p>
          <a:p>
            <a:pPr>
              <a:lnSpc>
                <a:spcPct val="120000"/>
              </a:lnSpc>
            </a:pPr>
            <a:r>
              <a:rPr lang="en-US" altLang="zh-CN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Opt3: </a:t>
            </a: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default, SR/TAU/Attach following existing triggers, and then may face procedure failure. </a:t>
            </a:r>
          </a:p>
          <a:p>
            <a:pPr>
              <a:lnSpc>
                <a:spcPct val="120000"/>
              </a:lnSpc>
            </a:pPr>
            <a:endParaRPr lang="en-US" altLang="zh-CN" sz="1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Way </a:t>
            </a:r>
            <a:r>
              <a:rPr lang="en-US" altLang="zh-CN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forward: </a:t>
            </a:r>
            <a:r>
              <a:rPr lang="en-US" altLang="zh-CN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 </a:t>
            </a:r>
            <a:r>
              <a:rPr lang="en-US" altLang="zh-CN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which option to be </a:t>
            </a:r>
            <a:r>
              <a:rPr lang="en-US" altLang="zh-CN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adopted</a:t>
            </a:r>
            <a:endParaRPr lang="en-US" altLang="zh-CN" sz="1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67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1525" y="2339992"/>
            <a:ext cx="10829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 smtClean="0">
                <a:solidFill>
                  <a:prstClr val="black"/>
                </a:solidFill>
              </a:rPr>
              <a:t>Rel-20 Satellite topic</a:t>
            </a:r>
          </a:p>
          <a:p>
            <a:pPr algn="ctr"/>
            <a:endParaRPr lang="en-US" altLang="zh-CN" sz="2400" b="1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solidFill>
                  <a:prstClr val="black"/>
                </a:solidFill>
              </a:rPr>
              <a:t>Remaining WTs</a:t>
            </a:r>
            <a:endParaRPr lang="zh-CN" altLang="en-US" sz="2400" dirty="0">
              <a:solidFill>
                <a:prstClr val="black"/>
              </a:solidFill>
            </a:endParaRPr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0947653"/>
              </p:ext>
            </p:extLst>
          </p:nvPr>
        </p:nvGraphicFramePr>
        <p:xfrm>
          <a:off x="1922462" y="4608513"/>
          <a:ext cx="5226575" cy="4706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包装程序外壳对象" showAsIcon="1" r:id="rId3" imgW="4407120" imgH="396360" progId="Package">
                  <p:embed/>
                </p:oleObj>
              </mc:Choice>
              <mc:Fallback>
                <p:oleObj name="包装程序外壳对象" showAsIcon="1" r:id="rId3" imgW="4407120" imgH="39636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22462" y="4608513"/>
                        <a:ext cx="5226575" cy="4706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6078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613</Words>
  <Application>Microsoft Office PowerPoint</Application>
  <PresentationFormat>自定义</PresentationFormat>
  <Paragraphs>36</Paragraphs>
  <Slides>5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7" baseType="lpstr">
      <vt:lpstr>Office テーマ</vt:lpstr>
      <vt:lpstr>程序包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巳之口　淳</dc:creator>
  <cp:lastModifiedBy>CATT-r1</cp:lastModifiedBy>
  <cp:revision>80</cp:revision>
  <dcterms:created xsi:type="dcterms:W3CDTF">2024-10-09T04:53:28Z</dcterms:created>
  <dcterms:modified xsi:type="dcterms:W3CDTF">2025-02-18T11:26:03Z</dcterms:modified>
</cp:coreProperties>
</file>