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13"/>
  </p:notesMasterIdLst>
  <p:sldIdLst>
    <p:sldId id="341" r:id="rId7"/>
    <p:sldId id="342" r:id="rId8"/>
    <p:sldId id="343" r:id="rId9"/>
    <p:sldId id="345" r:id="rId10"/>
    <p:sldId id="344" r:id="rId11"/>
    <p:sldId id="34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94660"/>
  </p:normalViewPr>
  <p:slideViewPr>
    <p:cSldViewPr snapToGrid="0">
      <p:cViewPr varScale="1">
        <p:scale>
          <a:sx n="149" d="100"/>
          <a:sy n="149" d="100"/>
        </p:scale>
        <p:origin x="168"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5" Type="http://schemas.openxmlformats.org/officeDocument/2006/relationships/customXml" Target="../customXml/item5.xml"/><Relationship Id="rId15" Type="http://schemas.openxmlformats.org/officeDocument/2006/relationships/viewProps" Target="viewProps.xml"/><Relationship Id="rId10" Type="http://schemas.openxmlformats.org/officeDocument/2006/relationships/slide" Target="slides/slide4.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Thomas Belling (Nokia)" userId="38e53bf5-7a59-41ec-8bf1-bf611b810166" providerId="ADAL" clId="{5DEA78F7-5E33-4A48-BD98-250D49564AC2}"/>
    <pc:docChg chg="undo redo custSel addSld modSld">
      <pc:chgData name="Thomas Belling (Nokia)" userId="38e53bf5-7a59-41ec-8bf1-bf611b810166" providerId="ADAL" clId="{5DEA78F7-5E33-4A48-BD98-250D49564AC2}" dt="2025-02-10T21:14:59.908" v="941" actId="207"/>
      <pc:docMkLst>
        <pc:docMk/>
      </pc:docMkLst>
      <pc:sldChg chg="modSp new mod">
        <pc:chgData name="Thomas Belling (Nokia)" userId="38e53bf5-7a59-41ec-8bf1-bf611b810166" providerId="ADAL" clId="{5DEA78F7-5E33-4A48-BD98-250D49564AC2}" dt="2025-02-10T21:14:59.908" v="941" actId="207"/>
        <pc:sldMkLst>
          <pc:docMk/>
          <pc:sldMk cId="2366440943" sldId="342"/>
        </pc:sldMkLst>
        <pc:spChg chg="mod">
          <ac:chgData name="Thomas Belling (Nokia)" userId="38e53bf5-7a59-41ec-8bf1-bf611b810166" providerId="ADAL" clId="{5DEA78F7-5E33-4A48-BD98-250D49564AC2}" dt="2025-02-10T20:28:08.096" v="19" actId="313"/>
          <ac:spMkLst>
            <pc:docMk/>
            <pc:sldMk cId="2366440943" sldId="342"/>
            <ac:spMk id="2" creationId="{BB6DF83F-F176-F130-F3FF-9B339C38A0EE}"/>
          </ac:spMkLst>
        </pc:spChg>
        <pc:spChg chg="mod">
          <ac:chgData name="Thomas Belling (Nokia)" userId="38e53bf5-7a59-41ec-8bf1-bf611b810166" providerId="ADAL" clId="{5DEA78F7-5E33-4A48-BD98-250D49564AC2}" dt="2025-02-10T21:14:59.908" v="941" actId="207"/>
          <ac:spMkLst>
            <pc:docMk/>
            <pc:sldMk cId="2366440943" sldId="342"/>
            <ac:spMk id="3" creationId="{64FC2739-A5AC-243D-42D1-59A4DC605C4C}"/>
          </ac:spMkLst>
        </pc:spChg>
      </pc:sldChg>
      <pc:sldChg chg="modSp new mod">
        <pc:chgData name="Thomas Belling (Nokia)" userId="38e53bf5-7a59-41ec-8bf1-bf611b810166" providerId="ADAL" clId="{5DEA78F7-5E33-4A48-BD98-250D49564AC2}" dt="2025-02-10T20:49:09.754" v="677" actId="404"/>
        <pc:sldMkLst>
          <pc:docMk/>
          <pc:sldMk cId="3212681899" sldId="343"/>
        </pc:sldMkLst>
        <pc:spChg chg="mod">
          <ac:chgData name="Thomas Belling (Nokia)" userId="38e53bf5-7a59-41ec-8bf1-bf611b810166" providerId="ADAL" clId="{5DEA78F7-5E33-4A48-BD98-250D49564AC2}" dt="2025-02-10T20:43:29.217" v="648" actId="113"/>
          <ac:spMkLst>
            <pc:docMk/>
            <pc:sldMk cId="3212681899" sldId="343"/>
            <ac:spMk id="2" creationId="{B9688F56-9C50-CA96-9EAA-B9A13FC21307}"/>
          </ac:spMkLst>
        </pc:spChg>
        <pc:spChg chg="mod">
          <ac:chgData name="Thomas Belling (Nokia)" userId="38e53bf5-7a59-41ec-8bf1-bf611b810166" providerId="ADAL" clId="{5DEA78F7-5E33-4A48-BD98-250D49564AC2}" dt="2025-02-10T20:49:09.754" v="677" actId="404"/>
          <ac:spMkLst>
            <pc:docMk/>
            <pc:sldMk cId="3212681899" sldId="343"/>
            <ac:spMk id="3" creationId="{710EEE56-9D81-56FF-F097-38B2F6552E07}"/>
          </ac:spMkLst>
        </pc:spChg>
      </pc:sldChg>
      <pc:sldChg chg="modSp add mod">
        <pc:chgData name="Thomas Belling (Nokia)" userId="38e53bf5-7a59-41ec-8bf1-bf611b810166" providerId="ADAL" clId="{5DEA78F7-5E33-4A48-BD98-250D49564AC2}" dt="2025-02-10T20:59:24.896" v="728" actId="108"/>
        <pc:sldMkLst>
          <pc:docMk/>
          <pc:sldMk cId="2131085188" sldId="344"/>
        </pc:sldMkLst>
        <pc:spChg chg="mod">
          <ac:chgData name="Thomas Belling (Nokia)" userId="38e53bf5-7a59-41ec-8bf1-bf611b810166" providerId="ADAL" clId="{5DEA78F7-5E33-4A48-BD98-250D49564AC2}" dt="2025-02-10T20:52:04.921" v="690" actId="20577"/>
          <ac:spMkLst>
            <pc:docMk/>
            <pc:sldMk cId="2131085188" sldId="344"/>
            <ac:spMk id="2" creationId="{2AE21675-1F9C-F32F-ACE7-8C85B61ADEE3}"/>
          </ac:spMkLst>
        </pc:spChg>
        <pc:spChg chg="mod">
          <ac:chgData name="Thomas Belling (Nokia)" userId="38e53bf5-7a59-41ec-8bf1-bf611b810166" providerId="ADAL" clId="{5DEA78F7-5E33-4A48-BD98-250D49564AC2}" dt="2025-02-10T20:59:24.896" v="728" actId="108"/>
          <ac:spMkLst>
            <pc:docMk/>
            <pc:sldMk cId="2131085188" sldId="344"/>
            <ac:spMk id="3" creationId="{E4A7548D-2787-1C82-8EC8-D472CFCE8A85}"/>
          </ac:spMkLst>
        </pc:spChg>
      </pc:sldChg>
    </pc:docChg>
  </pc:docChgLst>
  <pc:docChgLst>
    <pc:chgData name="Thomas Belling (Nokia)" userId="38e53bf5-7a59-41ec-8bf1-bf611b810166" providerId="ADAL" clId="{FFFD674F-AF28-4957-ADA4-4193E3BA35E5}"/>
    <pc:docChg chg="addSld delSld modSld delMainMaster modMainMaster">
      <pc:chgData name="Thomas Belling (Nokia)" userId="38e53bf5-7a59-41ec-8bf1-bf611b810166" providerId="ADAL" clId="{FFFD674F-AF28-4957-ADA4-4193E3BA35E5}" dt="2025-02-13T20:58:51.989" v="105" actId="1076"/>
      <pc:docMkLst>
        <pc:docMk/>
      </pc:docMkLst>
      <pc:sldChg chg="del">
        <pc:chgData name="Thomas Belling (Nokia)" userId="38e53bf5-7a59-41ec-8bf1-bf611b810166" providerId="ADAL" clId="{FFFD674F-AF28-4957-ADA4-4193E3BA35E5}" dt="2025-02-06T21:42:28.465" v="0" actId="47"/>
        <pc:sldMkLst>
          <pc:docMk/>
          <pc:sldMk cId="1329227255" sldId="257"/>
        </pc:sldMkLst>
      </pc:sldChg>
      <pc:sldChg chg="del">
        <pc:chgData name="Thomas Belling (Nokia)" userId="38e53bf5-7a59-41ec-8bf1-bf611b810166" providerId="ADAL" clId="{FFFD674F-AF28-4957-ADA4-4193E3BA35E5}" dt="2025-02-06T21:42:28.465" v="0" actId="47"/>
        <pc:sldMkLst>
          <pc:docMk/>
          <pc:sldMk cId="3796318946" sldId="258"/>
        </pc:sldMkLst>
      </pc:sldChg>
      <pc:sldChg chg="del">
        <pc:chgData name="Thomas Belling (Nokia)" userId="38e53bf5-7a59-41ec-8bf1-bf611b810166" providerId="ADAL" clId="{FFFD674F-AF28-4957-ADA4-4193E3BA35E5}" dt="2025-02-06T21:42:28.465" v="0" actId="47"/>
        <pc:sldMkLst>
          <pc:docMk/>
          <pc:sldMk cId="664598901" sldId="259"/>
        </pc:sldMkLst>
      </pc:sldChg>
      <pc:sldChg chg="del">
        <pc:chgData name="Thomas Belling (Nokia)" userId="38e53bf5-7a59-41ec-8bf1-bf611b810166" providerId="ADAL" clId="{FFFD674F-AF28-4957-ADA4-4193E3BA35E5}" dt="2025-02-06T21:42:28.465" v="0" actId="47"/>
        <pc:sldMkLst>
          <pc:docMk/>
          <pc:sldMk cId="866485096" sldId="260"/>
        </pc:sldMkLst>
      </pc:sldChg>
      <pc:sldChg chg="del">
        <pc:chgData name="Thomas Belling (Nokia)" userId="38e53bf5-7a59-41ec-8bf1-bf611b810166" providerId="ADAL" clId="{FFFD674F-AF28-4957-ADA4-4193E3BA35E5}" dt="2025-02-06T21:42:28.465" v="0" actId="47"/>
        <pc:sldMkLst>
          <pc:docMk/>
          <pc:sldMk cId="252663852" sldId="261"/>
        </pc:sldMkLst>
      </pc:sldChg>
      <pc:sldChg chg="del">
        <pc:chgData name="Thomas Belling (Nokia)" userId="38e53bf5-7a59-41ec-8bf1-bf611b810166" providerId="ADAL" clId="{FFFD674F-AF28-4957-ADA4-4193E3BA35E5}" dt="2025-02-06T21:42:28.465" v="0" actId="47"/>
        <pc:sldMkLst>
          <pc:docMk/>
          <pc:sldMk cId="1744634194" sldId="263"/>
        </pc:sldMkLst>
      </pc:sldChg>
      <pc:sldChg chg="del">
        <pc:chgData name="Thomas Belling (Nokia)" userId="38e53bf5-7a59-41ec-8bf1-bf611b810166" providerId="ADAL" clId="{FFFD674F-AF28-4957-ADA4-4193E3BA35E5}" dt="2025-02-06T21:42:28.465" v="0" actId="47"/>
        <pc:sldMkLst>
          <pc:docMk/>
          <pc:sldMk cId="1665510295" sldId="264"/>
        </pc:sldMkLst>
      </pc:sldChg>
      <pc:sldChg chg="del">
        <pc:chgData name="Thomas Belling (Nokia)" userId="38e53bf5-7a59-41ec-8bf1-bf611b810166" providerId="ADAL" clId="{FFFD674F-AF28-4957-ADA4-4193E3BA35E5}" dt="2025-02-06T21:42:28.465" v="0" actId="47"/>
        <pc:sldMkLst>
          <pc:docMk/>
          <pc:sldMk cId="950385362" sldId="265"/>
        </pc:sldMkLst>
      </pc:sldChg>
      <pc:sldChg chg="del">
        <pc:chgData name="Thomas Belling (Nokia)" userId="38e53bf5-7a59-41ec-8bf1-bf611b810166" providerId="ADAL" clId="{FFFD674F-AF28-4957-ADA4-4193E3BA35E5}" dt="2025-02-06T21:42:28.465" v="0" actId="47"/>
        <pc:sldMkLst>
          <pc:docMk/>
          <pc:sldMk cId="2835078678" sldId="266"/>
        </pc:sldMkLst>
      </pc:sldChg>
      <pc:sldChg chg="del">
        <pc:chgData name="Thomas Belling (Nokia)" userId="38e53bf5-7a59-41ec-8bf1-bf611b810166" providerId="ADAL" clId="{FFFD674F-AF28-4957-ADA4-4193E3BA35E5}" dt="2025-02-06T21:42:28.465" v="0" actId="47"/>
        <pc:sldMkLst>
          <pc:docMk/>
          <pc:sldMk cId="738553776" sldId="267"/>
        </pc:sldMkLst>
      </pc:sldChg>
      <pc:sldChg chg="del">
        <pc:chgData name="Thomas Belling (Nokia)" userId="38e53bf5-7a59-41ec-8bf1-bf611b810166" providerId="ADAL" clId="{FFFD674F-AF28-4957-ADA4-4193E3BA35E5}" dt="2025-02-06T21:42:28.465" v="0" actId="47"/>
        <pc:sldMkLst>
          <pc:docMk/>
          <pc:sldMk cId="202812889" sldId="268"/>
        </pc:sldMkLst>
      </pc:sldChg>
      <pc:sldChg chg="del">
        <pc:chgData name="Thomas Belling (Nokia)" userId="38e53bf5-7a59-41ec-8bf1-bf611b810166" providerId="ADAL" clId="{FFFD674F-AF28-4957-ADA4-4193E3BA35E5}" dt="2025-02-06T21:42:28.465" v="0" actId="47"/>
        <pc:sldMkLst>
          <pc:docMk/>
          <pc:sldMk cId="2467982589" sldId="269"/>
        </pc:sldMkLst>
      </pc:sldChg>
      <pc:sldChg chg="modSp mod">
        <pc:chgData name="Thomas Belling (Nokia)" userId="38e53bf5-7a59-41ec-8bf1-bf611b810166" providerId="ADAL" clId="{FFFD674F-AF28-4957-ADA4-4193E3BA35E5}" dt="2025-02-06T21:42:56.475" v="21" actId="6549"/>
        <pc:sldMkLst>
          <pc:docMk/>
          <pc:sldMk cId="0" sldId="341"/>
        </pc:sldMkLst>
        <pc:spChg chg="mod">
          <ac:chgData name="Thomas Belling (Nokia)" userId="38e53bf5-7a59-41ec-8bf1-bf611b810166" providerId="ADAL" clId="{FFFD674F-AF28-4957-ADA4-4193E3BA35E5}" dt="2025-02-06T21:42:56.475" v="21" actId="6549"/>
          <ac:spMkLst>
            <pc:docMk/>
            <pc:sldMk cId="0" sldId="341"/>
            <ac:spMk id="5122" creationId="{6BFCA172-672F-4297-B767-9F7EDE373FA1}"/>
          </ac:spMkLst>
        </pc:spChg>
      </pc:sldChg>
      <pc:sldChg chg="addSp delSp modSp add mod">
        <pc:chgData name="Thomas Belling (Nokia)" userId="38e53bf5-7a59-41ec-8bf1-bf611b810166" providerId="ADAL" clId="{FFFD674F-AF28-4957-ADA4-4193E3BA35E5}" dt="2025-02-13T20:55:11.273" v="75" actId="1076"/>
        <pc:sldMkLst>
          <pc:docMk/>
          <pc:sldMk cId="926210359" sldId="345"/>
        </pc:sldMkLst>
        <pc:spChg chg="del mod">
          <ac:chgData name="Thomas Belling (Nokia)" userId="38e53bf5-7a59-41ec-8bf1-bf611b810166" providerId="ADAL" clId="{FFFD674F-AF28-4957-ADA4-4193E3BA35E5}" dt="2025-02-13T20:54:49.563" v="72" actId="478"/>
          <ac:spMkLst>
            <pc:docMk/>
            <pc:sldMk cId="926210359" sldId="345"/>
            <ac:spMk id="3" creationId="{02634A96-C320-5E10-9D81-6BB865E58D29}"/>
          </ac:spMkLst>
        </pc:spChg>
        <pc:spChg chg="add del mod">
          <ac:chgData name="Thomas Belling (Nokia)" userId="38e53bf5-7a59-41ec-8bf1-bf611b810166" providerId="ADAL" clId="{FFFD674F-AF28-4957-ADA4-4193E3BA35E5}" dt="2025-02-13T20:55:01.485" v="74" actId="478"/>
          <ac:spMkLst>
            <pc:docMk/>
            <pc:sldMk cId="926210359" sldId="345"/>
            <ac:spMk id="5" creationId="{FAEE6976-3CC2-E557-46F4-E5BCD914DF0C}"/>
          </ac:spMkLst>
        </pc:spChg>
        <pc:graphicFrameChg chg="add mod modGraphic">
          <ac:chgData name="Thomas Belling (Nokia)" userId="38e53bf5-7a59-41ec-8bf1-bf611b810166" providerId="ADAL" clId="{FFFD674F-AF28-4957-ADA4-4193E3BA35E5}" dt="2025-02-13T20:55:11.273" v="75" actId="1076"/>
          <ac:graphicFrameMkLst>
            <pc:docMk/>
            <pc:sldMk cId="926210359" sldId="345"/>
            <ac:graphicFrameMk id="4" creationId="{D5DDC578-7EA6-CE65-3986-1997DDBACC3C}"/>
          </ac:graphicFrameMkLst>
        </pc:graphicFrameChg>
      </pc:sldChg>
      <pc:sldChg chg="addSp delSp modSp add mod">
        <pc:chgData name="Thomas Belling (Nokia)" userId="38e53bf5-7a59-41ec-8bf1-bf611b810166" providerId="ADAL" clId="{FFFD674F-AF28-4957-ADA4-4193E3BA35E5}" dt="2025-02-13T20:58:51.989" v="105" actId="1076"/>
        <pc:sldMkLst>
          <pc:docMk/>
          <pc:sldMk cId="291810848" sldId="346"/>
        </pc:sldMkLst>
        <pc:spChg chg="del mod">
          <ac:chgData name="Thomas Belling (Nokia)" userId="38e53bf5-7a59-41ec-8bf1-bf611b810166" providerId="ADAL" clId="{FFFD674F-AF28-4957-ADA4-4193E3BA35E5}" dt="2025-02-13T20:58:44.455" v="103" actId="478"/>
          <ac:spMkLst>
            <pc:docMk/>
            <pc:sldMk cId="291810848" sldId="346"/>
            <ac:spMk id="3" creationId="{C7C232C3-EFB2-7AAF-6A2F-51E0F43D1602}"/>
          </ac:spMkLst>
        </pc:spChg>
        <pc:spChg chg="add del mod">
          <ac:chgData name="Thomas Belling (Nokia)" userId="38e53bf5-7a59-41ec-8bf1-bf611b810166" providerId="ADAL" clId="{FFFD674F-AF28-4957-ADA4-4193E3BA35E5}" dt="2025-02-13T20:58:48.628" v="104" actId="478"/>
          <ac:spMkLst>
            <pc:docMk/>
            <pc:sldMk cId="291810848" sldId="346"/>
            <ac:spMk id="5" creationId="{0513AA9B-A3A0-41E3-246E-6B1CA1E755C4}"/>
          </ac:spMkLst>
        </pc:spChg>
        <pc:graphicFrameChg chg="add mod modGraphic">
          <ac:chgData name="Thomas Belling (Nokia)" userId="38e53bf5-7a59-41ec-8bf1-bf611b810166" providerId="ADAL" clId="{FFFD674F-AF28-4957-ADA4-4193E3BA35E5}" dt="2025-02-13T20:58:51.989" v="105" actId="1076"/>
          <ac:graphicFrameMkLst>
            <pc:docMk/>
            <pc:sldMk cId="291810848" sldId="346"/>
            <ac:graphicFrameMk id="4" creationId="{446B96AA-B0E7-C7FD-BDCF-6671493C5926}"/>
          </ac:graphicFrameMkLst>
        </pc:graphicFrameChg>
      </pc:sldChg>
      <pc:sldMasterChg chg="del delSldLayout">
        <pc:chgData name="Thomas Belling (Nokia)" userId="38e53bf5-7a59-41ec-8bf1-bf611b810166" providerId="ADAL" clId="{FFFD674F-AF28-4957-ADA4-4193E3BA35E5}" dt="2025-02-06T21:42:28.465" v="0" actId="47"/>
        <pc:sldMasterMkLst>
          <pc:docMk/>
          <pc:sldMasterMk cId="3055358610" sldId="2147483648"/>
        </pc:sldMasterMkLst>
        <pc:sldLayoutChg chg="del">
          <pc:chgData name="Thomas Belling (Nokia)" userId="38e53bf5-7a59-41ec-8bf1-bf611b810166" providerId="ADAL" clId="{FFFD674F-AF28-4957-ADA4-4193E3BA35E5}" dt="2025-02-06T21:42:28.465" v="0" actId="47"/>
          <pc:sldLayoutMkLst>
            <pc:docMk/>
            <pc:sldMasterMk cId="3055358610" sldId="2147483648"/>
            <pc:sldLayoutMk cId="1750795978" sldId="2147483649"/>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95368276" sldId="2147483650"/>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2935787171" sldId="2147483651"/>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3876081838" sldId="2147483652"/>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2636157517" sldId="2147483653"/>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2606885463" sldId="2147483654"/>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118835675" sldId="2147483655"/>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1051872406" sldId="2147483656"/>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2125267431" sldId="2147483657"/>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2021203239" sldId="2147483658"/>
          </pc:sldLayoutMkLst>
        </pc:sldLayoutChg>
        <pc:sldLayoutChg chg="del">
          <pc:chgData name="Thomas Belling (Nokia)" userId="38e53bf5-7a59-41ec-8bf1-bf611b810166" providerId="ADAL" clId="{FFFD674F-AF28-4957-ADA4-4193E3BA35E5}" dt="2025-02-06T21:42:28.465" v="0" actId="47"/>
          <pc:sldLayoutMkLst>
            <pc:docMk/>
            <pc:sldMasterMk cId="3055358610" sldId="2147483648"/>
            <pc:sldLayoutMk cId="3592154708" sldId="2147483659"/>
          </pc:sldLayoutMkLst>
        </pc:sldLayoutChg>
      </pc:sldMasterChg>
      <pc:sldMasterChg chg="modSp mod">
        <pc:chgData name="Thomas Belling (Nokia)" userId="38e53bf5-7a59-41ec-8bf1-bf611b810166" providerId="ADAL" clId="{FFFD674F-AF28-4957-ADA4-4193E3BA35E5}" dt="2025-02-06T21:43:15.083" v="23" actId="20577"/>
        <pc:sldMasterMkLst>
          <pc:docMk/>
          <pc:sldMasterMk cId="3497376673" sldId="2147483660"/>
        </pc:sldMasterMkLst>
        <pc:spChg chg="mod">
          <ac:chgData name="Thomas Belling (Nokia)" userId="38e53bf5-7a59-41ec-8bf1-bf611b810166" providerId="ADAL" clId="{FFFD674F-AF28-4957-ADA4-4193E3BA35E5}" dt="2025-02-06T21:43:15.083" v="23" actId="20577"/>
          <ac:spMkLst>
            <pc:docMk/>
            <pc:sldMasterMk cId="3497376673" sldId="2147483660"/>
            <ac:spMk id="13" creationId="{AF4006C6-1A95-4284-A498-917EA49F0F95}"/>
          </ac:spMkLst>
        </pc:sp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A264A0B-8655-4382-80AD-91D20DF64CF8}" type="datetimeFigureOut">
              <a:rPr lang="en-US" smtClean="0"/>
              <a:t>13-Feb-25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A470E3-CA38-4898-98B6-230736D5987B}" type="slidenum">
              <a:rPr lang="en-US" smtClean="0"/>
              <a:t>‹#›</a:t>
            </a:fld>
            <a:endParaRPr lang="en-US"/>
          </a:p>
        </p:txBody>
      </p:sp>
    </p:spTree>
    <p:extLst>
      <p:ext uri="{BB962C8B-B14F-4D97-AF65-F5344CB8AC3E}">
        <p14:creationId xmlns:p14="http://schemas.microsoft.com/office/powerpoint/2010/main" val="3109341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6A470E3-CA38-4898-98B6-230736D5987B}" type="slidenum">
              <a:rPr lang="en-US" smtClean="0"/>
              <a:t>4</a:t>
            </a:fld>
            <a:endParaRPr lang="en-US"/>
          </a:p>
        </p:txBody>
      </p:sp>
    </p:spTree>
    <p:extLst>
      <p:ext uri="{BB962C8B-B14F-4D97-AF65-F5344CB8AC3E}">
        <p14:creationId xmlns:p14="http://schemas.microsoft.com/office/powerpoint/2010/main" val="2323892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5431603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707957518"/>
      </p:ext>
    </p:extLst>
  </p:cSld>
  <p:clrMapOvr>
    <a:masterClrMapping/>
  </p:clrMapOvr>
  <p:transition>
    <p:wipe dir="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16008018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4CEAFC18-F740-420D-8DA7-68B0EC97C46E}"/>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4AFE2B5B-1B45-4E7A-A25D-B141A077B612}"/>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008F4169-1069-4316-B1D5-466056FF0739}"/>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 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 name="Snip Single Corner Rectangle 6">
            <a:extLst>
              <a:ext uri="{FF2B5EF4-FFF2-40B4-BE49-F238E27FC236}">
                <a16:creationId xmlns:a16="http://schemas.microsoft.com/office/drawing/2014/main" id="{C220C726-1B32-4CFD-B6FE-8C6E0C6B668C}"/>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ED4BE506-C0F9-461F-89BC-4B3F6F61A38D}"/>
              </a:ext>
            </a:extLst>
          </p:cNvPr>
          <p:cNvSpPr txBox="1">
            <a:spLocks noChangeArrowheads="1"/>
          </p:cNvSpPr>
          <p:nvPr userDrawn="1"/>
        </p:nvSpPr>
        <p:spPr bwMode="auto">
          <a:xfrm>
            <a:off x="11191875" y="6592888"/>
            <a:ext cx="987425"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rPr>
              <a:t>© 3GPP 2022</a:t>
            </a:r>
          </a:p>
        </p:txBody>
      </p:sp>
      <p:pic>
        <p:nvPicPr>
          <p:cNvPr id="1031" name="Picture 1">
            <a:extLst>
              <a:ext uri="{FF2B5EF4-FFF2-40B4-BE49-F238E27FC236}">
                <a16:creationId xmlns:a16="http://schemas.microsoft.com/office/drawing/2014/main" id="{5E9ECA3E-FE52-464F-8707-38070FE65DBF}"/>
              </a:ext>
            </a:extLst>
          </p:cNvPr>
          <p:cNvPicPr>
            <a:picLocks noChangeAspect="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4C62F9F5-7ED7-4782-9DFF-6089C2DCD9EC}"/>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5420701A-B243-422E-826E-78BD4E22F668}" type="slidenum">
              <a:rPr lang="en-GB" altLang="en-US" sz="1400" smtClean="0">
                <a:latin typeface="Calibri" panose="020F0502020204030204" pitchFamily="34" charset="0"/>
              </a:rPr>
              <a:pPr>
                <a:defRPr/>
              </a:pPr>
              <a:t>‹#›</a:t>
            </a:fld>
            <a:endParaRPr lang="en-GB" altLang="en-US" sz="1400">
              <a:latin typeface="Calibri" panose="020F0502020204030204" pitchFamily="34" charset="0"/>
            </a:endParaRPr>
          </a:p>
        </p:txBody>
      </p:sp>
      <p:sp>
        <p:nvSpPr>
          <p:cNvPr id="11" name="Text Box 14">
            <a:extLst>
              <a:ext uri="{FF2B5EF4-FFF2-40B4-BE49-F238E27FC236}">
                <a16:creationId xmlns:a16="http://schemas.microsoft.com/office/drawing/2014/main" id="{AA2802BD-1B72-4AD1-8184-0FD099607084}"/>
              </a:ext>
            </a:extLst>
          </p:cNvPr>
          <p:cNvSpPr txBox="1">
            <a:spLocks noChangeArrowheads="1"/>
          </p:cNvSpPr>
          <p:nvPr userDrawn="1"/>
        </p:nvSpPr>
        <p:spPr bwMode="auto">
          <a:xfrm>
            <a:off x="133350" y="36513"/>
            <a:ext cx="381608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sv-SE" altLang="en-US" sz="1200" b="1" dirty="0">
                <a:latin typeface="Arial "/>
              </a:rPr>
              <a:t>3GPP SG-SA2 Meeting #167</a:t>
            </a:r>
          </a:p>
          <a:p>
            <a:pPr eaLnBrk="1" hangingPunct="1">
              <a:defRPr/>
            </a:pPr>
            <a:r>
              <a:rPr lang="en-US" altLang="en-US" sz="1200" b="1" dirty="0">
                <a:latin typeface="Arial "/>
              </a:rPr>
              <a:t>Athens, Greece, 17th Feb 2025 - 21st Feb 2025</a:t>
            </a:r>
            <a:endParaRPr lang="sv-SE" altLang="en-US" sz="1200" b="1" dirty="0">
              <a:latin typeface="Arial "/>
            </a:endParaRPr>
          </a:p>
        </p:txBody>
      </p:sp>
      <p:sp>
        <p:nvSpPr>
          <p:cNvPr id="13" name="Text Box 14">
            <a:extLst>
              <a:ext uri="{FF2B5EF4-FFF2-40B4-BE49-F238E27FC236}">
                <a16:creationId xmlns:a16="http://schemas.microsoft.com/office/drawing/2014/main" id="{AF4006C6-1A95-4284-A498-917EA49F0F95}"/>
              </a:ext>
            </a:extLst>
          </p:cNvPr>
          <p:cNvSpPr txBox="1">
            <a:spLocks noChangeArrowheads="1"/>
          </p:cNvSpPr>
          <p:nvPr userDrawn="1"/>
        </p:nvSpPr>
        <p:spPr bwMode="auto">
          <a:xfrm>
            <a:off x="9163050" y="133350"/>
            <a:ext cx="260032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defRPr/>
            </a:pPr>
            <a:r>
              <a:rPr lang="sv-SE" altLang="en-US" sz="1200" b="1">
                <a:latin typeface="Arial "/>
              </a:rPr>
              <a:t> S2-2501487</a:t>
            </a:r>
            <a:r>
              <a:rPr lang="sv-SE" altLang="en-US" sz="1200" b="1" dirty="0">
                <a:latin typeface="Arial "/>
              </a:rPr>
              <a:t>	</a:t>
            </a:r>
          </a:p>
        </p:txBody>
      </p:sp>
    </p:spTree>
    <p:extLst>
      <p:ext uri="{BB962C8B-B14F-4D97-AF65-F5344CB8AC3E}">
        <p14:creationId xmlns:p14="http://schemas.microsoft.com/office/powerpoint/2010/main" val="34973766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6"/>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6BFCA172-672F-4297-B767-9F7EDE373FA1}"/>
              </a:ext>
            </a:extLst>
          </p:cNvPr>
          <p:cNvSpPr>
            <a:spLocks noGrp="1"/>
          </p:cNvSpPr>
          <p:nvPr>
            <p:ph type="ctrTitle"/>
          </p:nvPr>
        </p:nvSpPr>
        <p:spPr>
          <a:xfrm>
            <a:off x="1524000" y="1122363"/>
            <a:ext cx="9144000" cy="2387600"/>
          </a:xfrm>
        </p:spPr>
        <p:txBody>
          <a:bodyPr wrap="square" anchor="b">
            <a:normAutofit/>
          </a:bodyPr>
          <a:lstStyle/>
          <a:p>
            <a:pPr eaLnBrk="1" hangingPunct="1"/>
            <a:r>
              <a:rPr lang="en-US" sz="5600" dirty="0"/>
              <a:t>VFL inference parameters</a:t>
            </a:r>
            <a:br>
              <a:rPr lang="en-US" sz="5600" dirty="0"/>
            </a:br>
            <a:endParaRPr lang="en-GB" altLang="en-US" sz="5600" dirty="0"/>
          </a:p>
        </p:txBody>
      </p:sp>
      <p:sp>
        <p:nvSpPr>
          <p:cNvPr id="5123" name="Text Placeholder 2">
            <a:extLst>
              <a:ext uri="{FF2B5EF4-FFF2-40B4-BE49-F238E27FC236}">
                <a16:creationId xmlns:a16="http://schemas.microsoft.com/office/drawing/2014/main" id="{9FAD3684-801E-4E1E-85EB-F5F3E5D37277}"/>
              </a:ext>
            </a:extLst>
          </p:cNvPr>
          <p:cNvSpPr>
            <a:spLocks noGrp="1"/>
          </p:cNvSpPr>
          <p:nvPr>
            <p:ph type="subTitle" idx="1"/>
          </p:nvPr>
        </p:nvSpPr>
        <p:spPr>
          <a:xfrm>
            <a:off x="1524000" y="3602038"/>
            <a:ext cx="9144000" cy="1655762"/>
          </a:xfrm>
        </p:spPr>
        <p:txBody>
          <a:bodyPr wrap="square" anchor="t">
            <a:normAutofit/>
          </a:bodyPr>
          <a:lstStyle/>
          <a:p>
            <a:r>
              <a:rPr lang="en-US" dirty="0"/>
              <a:t>Thomas Belling</a:t>
            </a:r>
          </a:p>
          <a:p>
            <a:r>
              <a:rPr lang="en-US" dirty="0"/>
              <a:t> Nokia</a:t>
            </a:r>
          </a:p>
        </p:txBody>
      </p:sp>
    </p:spTree>
  </p:cSld>
  <p:clrMapOvr>
    <a:masterClrMapping/>
  </p:clrMapOvr>
  <p:transition>
    <p:wipe dir="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F83F-F176-F130-F3FF-9B339C38A0EE}"/>
              </a:ext>
            </a:extLst>
          </p:cNvPr>
          <p:cNvSpPr>
            <a:spLocks noGrp="1"/>
          </p:cNvSpPr>
          <p:nvPr>
            <p:ph type="title"/>
          </p:nvPr>
        </p:nvSpPr>
        <p:spPr/>
        <p:txBody>
          <a:bodyPr/>
          <a:lstStyle/>
          <a:p>
            <a:r>
              <a:rPr lang="en-US" dirty="0"/>
              <a:t>Problem statement</a:t>
            </a:r>
          </a:p>
        </p:txBody>
      </p:sp>
      <p:sp>
        <p:nvSpPr>
          <p:cNvPr id="3" name="Content Placeholder 2">
            <a:extLst>
              <a:ext uri="{FF2B5EF4-FFF2-40B4-BE49-F238E27FC236}">
                <a16:creationId xmlns:a16="http://schemas.microsoft.com/office/drawing/2014/main" id="{64FC2739-A5AC-243D-42D1-59A4DC605C4C}"/>
              </a:ext>
            </a:extLst>
          </p:cNvPr>
          <p:cNvSpPr>
            <a:spLocks noGrp="1"/>
          </p:cNvSpPr>
          <p:nvPr>
            <p:ph idx="1"/>
          </p:nvPr>
        </p:nvSpPr>
        <p:spPr/>
        <p:txBody>
          <a:bodyPr/>
          <a:lstStyle/>
          <a:p>
            <a:r>
              <a:rPr lang="en-US" sz="2000" dirty="0"/>
              <a:t>An NWDAF as VFL server is triggered by an analytics request or subscription to perform inference</a:t>
            </a:r>
          </a:p>
          <a:p>
            <a:r>
              <a:rPr lang="en-US" sz="2000" dirty="0"/>
              <a:t>The request can contain parameters as defined in Clause 6.1.3 of TS 23.288</a:t>
            </a:r>
          </a:p>
          <a:p>
            <a:r>
              <a:rPr lang="en-US" sz="2000" dirty="0"/>
              <a:t>The provided analytics can also provide response parameters as defined in Clause 6.1.3 of TS 23.288</a:t>
            </a:r>
          </a:p>
          <a:p>
            <a:r>
              <a:rPr lang="en-US" sz="2000" dirty="0"/>
              <a:t>It needs to be determined which of those parameters can be handled by the VFL server alone, and which parameters require related interactions with the VFL clients </a:t>
            </a:r>
          </a:p>
          <a:p>
            <a:r>
              <a:rPr lang="en-US" sz="2000" dirty="0"/>
              <a:t>This issue is reflected in the following EN:</a:t>
            </a:r>
            <a:br>
              <a:rPr lang="en-US" sz="2000" dirty="0"/>
            </a:br>
            <a:r>
              <a:rPr lang="en-GB" sz="2000" dirty="0">
                <a:solidFill>
                  <a:srgbClr val="FF0000"/>
                </a:solidFill>
                <a:effectLst/>
                <a:latin typeface="Times New Roman" panose="02020603050405020304" pitchFamily="18" charset="0"/>
                <a:ea typeface="Times New Roman" panose="02020603050405020304" pitchFamily="18" charset="0"/>
              </a:rPr>
              <a:t>Editor's note:	It is FFS whether additional parameters are needed to send from the VFL server to VFL client, e.g. parameters used in training phase and parameters from Analytics request.</a:t>
            </a:r>
            <a:br>
              <a:rPr lang="en-GB" sz="2000" dirty="0">
                <a:solidFill>
                  <a:srgbClr val="FF0000"/>
                </a:solidFill>
                <a:effectLst/>
                <a:latin typeface="Times New Roman" panose="02020603050405020304" pitchFamily="18" charset="0"/>
                <a:ea typeface="Times New Roman" panose="02020603050405020304" pitchFamily="18" charset="0"/>
              </a:rPr>
            </a:br>
            <a:r>
              <a:rPr lang="en-GB" sz="2000" dirty="0">
                <a:solidFill>
                  <a:srgbClr val="FF0000"/>
                </a:solidFill>
                <a:effectLst/>
                <a:latin typeface="Times New Roman" panose="02020603050405020304" pitchFamily="18" charset="0"/>
                <a:ea typeface="SimSun" panose="02010600030101010101" pitchFamily="2" charset="-122"/>
              </a:rPr>
              <a:t>Editor's note:	It is FFS additional parameters are needed to send from the VFL client to VFL server</a:t>
            </a:r>
            <a:endParaRPr lang="en-GB" sz="2000" dirty="0">
              <a:solidFill>
                <a:srgbClr val="FF0000"/>
              </a:solidFill>
              <a:effectLst/>
              <a:latin typeface="Times New Roman" panose="02020603050405020304" pitchFamily="18" charset="0"/>
              <a:ea typeface="Times New Roman" panose="02020603050405020304" pitchFamily="18" charset="0"/>
            </a:endParaRPr>
          </a:p>
          <a:p>
            <a:r>
              <a:rPr lang="en-GB" sz="2000" dirty="0"/>
              <a:t>The author believes that the parameters listed in slides 3 and 4 may need to be propagated to / received from VFL clients. Feedback is invited</a:t>
            </a:r>
            <a:endParaRPr lang="en-US" sz="2000" dirty="0"/>
          </a:p>
          <a:p>
            <a:pPr marL="0" indent="0">
              <a:buNone/>
            </a:pPr>
            <a:endParaRPr lang="en-US" dirty="0"/>
          </a:p>
        </p:txBody>
      </p:sp>
    </p:spTree>
    <p:extLst>
      <p:ext uri="{BB962C8B-B14F-4D97-AF65-F5344CB8AC3E}">
        <p14:creationId xmlns:p14="http://schemas.microsoft.com/office/powerpoint/2010/main" val="2366440943"/>
      </p:ext>
    </p:extLst>
  </p:cSld>
  <p:clrMapOvr>
    <a:masterClrMapping/>
  </p:clrMapOvr>
  <p:transition>
    <p:wipe dir="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88F56-9C50-CA96-9EAA-B9A13FC21307}"/>
              </a:ext>
            </a:extLst>
          </p:cNvPr>
          <p:cNvSpPr>
            <a:spLocks noGrp="1"/>
          </p:cNvSpPr>
          <p:nvPr>
            <p:ph type="title"/>
          </p:nvPr>
        </p:nvSpPr>
        <p:spPr/>
        <p:txBody>
          <a:bodyPr/>
          <a:lstStyle/>
          <a:p>
            <a:r>
              <a:rPr lang="en-US" sz="2000" dirty="0"/>
              <a:t>From TS 23.288 Clause </a:t>
            </a:r>
            <a:r>
              <a:rPr lang="en-GB" sz="2000" dirty="0">
                <a:effectLst/>
                <a:latin typeface="Arial" panose="020B0604020202020204" pitchFamily="34" charset="0"/>
                <a:cs typeface="Times New Roman" panose="02020603050405020304" pitchFamily="18" charset="0"/>
              </a:rPr>
              <a:t>6.1.3	Contents of Analytics Exposure</a:t>
            </a:r>
            <a:r>
              <a:rPr lang="en-GB" sz="2000" b="1" dirty="0">
                <a:effectLst/>
                <a:latin typeface="Arial" panose="020B0604020202020204" pitchFamily="34" charset="0"/>
                <a:cs typeface="Times New Roman" panose="02020603050405020304" pitchFamily="18" charset="0"/>
              </a:rPr>
              <a:t>:</a:t>
            </a:r>
            <a:br>
              <a:rPr lang="en-GB" sz="2000" b="1" dirty="0">
                <a:effectLst/>
                <a:latin typeface="Arial" panose="020B0604020202020204" pitchFamily="34" charset="0"/>
                <a:cs typeface="Times New Roman" panose="02020603050405020304" pitchFamily="18" charset="0"/>
              </a:rPr>
            </a:br>
            <a:r>
              <a:rPr lang="en-GB" sz="2000" b="1" dirty="0">
                <a:effectLst/>
                <a:latin typeface="Arial" panose="020B0604020202020204" pitchFamily="34" charset="0"/>
                <a:cs typeface="Times New Roman" panose="02020603050405020304" pitchFamily="18" charset="0"/>
              </a:rPr>
              <a:t>Parameters that may need to be propagated to VFL clients</a:t>
            </a:r>
            <a:br>
              <a:rPr lang="en-US" sz="1800" b="1" dirty="0">
                <a:effectLst/>
                <a:latin typeface="Arial" panose="020B06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710EEE56-9D81-56FF-F097-38B2F6552E07}"/>
              </a:ext>
            </a:extLst>
          </p:cNvPr>
          <p:cNvSpPr>
            <a:spLocks noGrp="1"/>
          </p:cNvSpPr>
          <p:nvPr>
            <p:ph idx="1"/>
          </p:nvPr>
        </p:nvSpPr>
        <p:spPr/>
        <p:txBody>
          <a:bodyPr/>
          <a:lstStyle/>
          <a:p>
            <a:pPr marL="0" indent="0">
              <a:buNone/>
            </a:pPr>
            <a:r>
              <a:rPr lang="en-GB" sz="1600" dirty="0">
                <a:effectLst/>
                <a:latin typeface="Times New Roman" panose="02020603050405020304" pitchFamily="18" charset="0"/>
                <a:ea typeface="Times New Roman" panose="02020603050405020304" pitchFamily="18" charset="0"/>
              </a:rPr>
              <a:t>The consumers of the </a:t>
            </a:r>
            <a:r>
              <a:rPr lang="en-GB" sz="1600" dirty="0" err="1">
                <a:effectLst/>
                <a:latin typeface="Times New Roman" panose="02020603050405020304" pitchFamily="18" charset="0"/>
                <a:ea typeface="Times New Roman" panose="02020603050405020304" pitchFamily="18" charset="0"/>
              </a:rPr>
              <a:t>Nnwdaf_AnalyticsSubscription_Subscribe</a:t>
            </a:r>
            <a:r>
              <a:rPr lang="en-GB" sz="1600" dirty="0">
                <a:effectLst/>
                <a:latin typeface="Times New Roman" panose="02020603050405020304" pitchFamily="18" charset="0"/>
                <a:ea typeface="Times New Roman" panose="02020603050405020304" pitchFamily="18" charset="0"/>
              </a:rPr>
              <a:t> or </a:t>
            </a:r>
            <a:r>
              <a:rPr lang="en-GB" sz="1600" dirty="0" err="1">
                <a:effectLst/>
                <a:latin typeface="Times New Roman" panose="02020603050405020304" pitchFamily="18" charset="0"/>
                <a:ea typeface="Times New Roman" panose="02020603050405020304" pitchFamily="18" charset="0"/>
              </a:rPr>
              <a:t>Nnwdaf_AnalyticsInfo_Request</a:t>
            </a:r>
            <a:r>
              <a:rPr lang="en-GB" sz="1600" dirty="0">
                <a:effectLst/>
                <a:latin typeface="Times New Roman" panose="02020603050405020304" pitchFamily="18" charset="0"/>
                <a:ea typeface="Times New Roman" panose="02020603050405020304" pitchFamily="18" charset="0"/>
              </a:rPr>
              <a:t> service operations described in clause 7 provide the input parameters listed below.</a:t>
            </a:r>
            <a:endParaRPr lang="en-US" sz="1600" dirty="0">
              <a:effectLst/>
              <a:latin typeface="Times New Roman" panose="02020603050405020304" pitchFamily="18" charset="0"/>
              <a:ea typeface="Times New Roman" panose="02020603050405020304" pitchFamily="18" charset="0"/>
            </a:endParaRPr>
          </a:p>
          <a:p>
            <a:pPr>
              <a:buFontTx/>
              <a:buChar char="-"/>
            </a:pPr>
            <a:r>
              <a:rPr lang="en-GB" sz="1600" dirty="0">
                <a:effectLst/>
                <a:latin typeface="Times New Roman" panose="02020603050405020304" pitchFamily="18" charset="0"/>
                <a:ea typeface="Times New Roman" panose="02020603050405020304" pitchFamily="18" charset="0"/>
              </a:rPr>
              <a:t>Analytics Reporting Information with the following parameters:</a:t>
            </a:r>
          </a:p>
          <a:p>
            <a:pPr lvl="1">
              <a:buFontTx/>
              <a:buChar char="-"/>
            </a:pPr>
            <a:r>
              <a:rPr lang="en-GB" sz="1400" dirty="0">
                <a:effectLst/>
                <a:latin typeface="Times New Roman" panose="02020603050405020304" pitchFamily="18" charset="0"/>
                <a:ea typeface="Times New Roman" panose="02020603050405020304" pitchFamily="18" charset="0"/>
              </a:rPr>
              <a:t>(Only for </a:t>
            </a:r>
            <a:r>
              <a:rPr lang="en-GB" sz="1400" dirty="0" err="1">
                <a:effectLst/>
                <a:latin typeface="Times New Roman" panose="02020603050405020304" pitchFamily="18" charset="0"/>
                <a:ea typeface="Times New Roman" panose="02020603050405020304" pitchFamily="18" charset="0"/>
              </a:rPr>
              <a:t>Nnwdaf_AnalyticsSubscription_Subscribe</a:t>
            </a:r>
            <a:r>
              <a:rPr lang="en-GB" sz="1400" dirty="0">
                <a:effectLst/>
                <a:latin typeface="Times New Roman" panose="02020603050405020304" pitchFamily="18" charset="0"/>
                <a:ea typeface="Times New Roman" panose="02020603050405020304" pitchFamily="18" charset="0"/>
              </a:rPr>
              <a:t>) Analytics Reporting Parameters as per Event Reporting parameters defined in Table 4.15.1-1 of TS 23.502 [3].</a:t>
            </a:r>
            <a:endParaRPr lang="en-US" sz="1400" dirty="0">
              <a:effectLst/>
              <a:latin typeface="Times New Roman" panose="02020603050405020304" pitchFamily="18" charset="0"/>
              <a:ea typeface="Times New Roman" panose="02020603050405020304" pitchFamily="18" charset="0"/>
            </a:endParaRPr>
          </a:p>
          <a:p>
            <a:pPr lvl="1">
              <a:buFontTx/>
              <a:buChar char="-"/>
            </a:pPr>
            <a:r>
              <a:rPr lang="en-GB" sz="1400" dirty="0">
                <a:effectLst/>
                <a:latin typeface="Times New Roman" panose="02020603050405020304" pitchFamily="18" charset="0"/>
                <a:ea typeface="Times New Roman" panose="02020603050405020304" pitchFamily="18" charset="0"/>
              </a:rPr>
              <a:t>Analytics target period: time interval [</a:t>
            </a:r>
            <a:r>
              <a:rPr lang="en-GB" sz="1400" dirty="0" err="1">
                <a:effectLst/>
                <a:latin typeface="Times New Roman" panose="02020603050405020304" pitchFamily="18" charset="0"/>
                <a:ea typeface="Times New Roman" panose="02020603050405020304" pitchFamily="18" charset="0"/>
              </a:rPr>
              <a:t>start..end</a:t>
            </a:r>
            <a:r>
              <a:rPr lang="en-GB" sz="1400" dirty="0">
                <a:effectLst/>
                <a:latin typeface="Times New Roman" panose="02020603050405020304" pitchFamily="18" charset="0"/>
                <a:ea typeface="Times New Roman" panose="02020603050405020304" pitchFamily="18" charset="0"/>
              </a:rPr>
              <a:t>], either in the past (both start time and end time in the past) or in the future (both start time and end time in the future). </a:t>
            </a:r>
            <a:r>
              <a:rPr lang="en-US" sz="1400" dirty="0">
                <a:effectLst/>
                <a:latin typeface="Times New Roman" panose="02020603050405020304" pitchFamily="18" charset="0"/>
                <a:ea typeface="Times New Roman" panose="02020603050405020304" pitchFamily="18" charset="0"/>
              </a:rPr>
              <a:t>…</a:t>
            </a:r>
          </a:p>
          <a:p>
            <a:pPr lvl="1">
              <a:buFontTx/>
              <a:buChar char="-"/>
            </a:pPr>
            <a:r>
              <a:rPr lang="en-GB" sz="1400" dirty="0">
                <a:effectLst/>
                <a:latin typeface="Times New Roman" panose="02020603050405020304" pitchFamily="18" charset="0"/>
                <a:ea typeface="Times New Roman" panose="02020603050405020304" pitchFamily="18" charset="0"/>
              </a:rPr>
              <a:t>[OPTIONAL] Data time window: if specified, only events that have been created in the specified time interval are considered for the analytics generation</a:t>
            </a:r>
          </a:p>
          <a:p>
            <a:pPr lvl="1">
              <a:buFontTx/>
              <a:buChar char="-"/>
            </a:pPr>
            <a:r>
              <a:rPr lang="en-GB" sz="1400" dirty="0">
                <a:effectLst/>
                <a:latin typeface="Times New Roman" panose="02020603050405020304" pitchFamily="18" charset="0"/>
                <a:ea typeface="Times New Roman" panose="02020603050405020304" pitchFamily="18" charset="0"/>
              </a:rPr>
              <a:t>[OPTIONAL] Preferred level of accuracy of the analytics ("Low", "Medium", "High" or "Highest").</a:t>
            </a:r>
            <a:endParaRPr lang="en-US" sz="1400" dirty="0">
              <a:effectLst/>
              <a:latin typeface="Times New Roman" panose="02020603050405020304" pitchFamily="18" charset="0"/>
              <a:ea typeface="Times New Roman" panose="02020603050405020304" pitchFamily="18" charset="0"/>
            </a:endParaRPr>
          </a:p>
          <a:p>
            <a:pPr lvl="1">
              <a:buFontTx/>
              <a:buChar char="-"/>
            </a:pPr>
            <a:r>
              <a:rPr lang="en-GB" sz="1400" dirty="0">
                <a:effectLst/>
                <a:latin typeface="Times New Roman" panose="02020603050405020304" pitchFamily="18" charset="0"/>
                <a:ea typeface="Times New Roman" panose="02020603050405020304" pitchFamily="18" charset="0"/>
              </a:rPr>
              <a:t>[OPTIONAL] Dataset Statistical Properties: information in order to influence the data selection mechanisms to be used for the generation of an Analytics ID</a:t>
            </a:r>
          </a:p>
          <a:p>
            <a:pPr lvl="1">
              <a:buFontTx/>
              <a:buChar char="-"/>
            </a:pPr>
            <a:r>
              <a:rPr lang="en-US" sz="1400" dirty="0">
                <a:effectLst/>
                <a:latin typeface="Times New Roman" panose="02020603050405020304" pitchFamily="18" charset="0"/>
                <a:ea typeface="Times New Roman" panose="02020603050405020304" pitchFamily="18" charset="0"/>
              </a:rPr>
              <a:t>Time when analytics information is needed (if applicable): indicates to the NWDAF the latest time the analytics consumer expects to receive analytics data provided by the NWDAF</a:t>
            </a:r>
          </a:p>
          <a:p>
            <a:pPr lvl="1">
              <a:buFontTx/>
              <a:buChar char="-"/>
            </a:pPr>
            <a:r>
              <a:rPr lang="en-US" sz="1400" dirty="0">
                <a:effectLst/>
                <a:latin typeface="Times New Roman" panose="02020603050405020304" pitchFamily="18" charset="0"/>
                <a:ea typeface="Times New Roman" panose="02020603050405020304" pitchFamily="18" charset="0"/>
              </a:rPr>
              <a:t>[OPTIONAL] Preferred granularity of location information: "TA level", "cell level" or "longitude and latitude level".</a:t>
            </a:r>
          </a:p>
          <a:p>
            <a:pPr lvl="1">
              <a:buFontTx/>
              <a:buChar char="-"/>
            </a:pPr>
            <a:r>
              <a:rPr lang="en-US" sz="1400" dirty="0">
                <a:effectLst/>
                <a:latin typeface="Times New Roman" panose="02020603050405020304" pitchFamily="18" charset="0"/>
                <a:ea typeface="Times New Roman" panose="02020603050405020304" pitchFamily="18" charset="0"/>
              </a:rPr>
              <a:t>[OPTIONAL] Preferred orientation of location information: ("horizontal", "vertical", "both").</a:t>
            </a:r>
          </a:p>
          <a:p>
            <a:pPr lvl="1">
              <a:buFontTx/>
              <a:buChar char="-"/>
            </a:pPr>
            <a:r>
              <a:rPr lang="en-US" sz="1400" dirty="0">
                <a:effectLst/>
                <a:latin typeface="Times New Roman" panose="02020603050405020304" pitchFamily="18" charset="0"/>
                <a:ea typeface="Times New Roman" panose="02020603050405020304" pitchFamily="18" charset="0"/>
              </a:rPr>
              <a:t>[OPTIONAL] Analytics metadata request: indicates a request from one NWDAF to another NWDAF to provide the "analytics metadata information" related to the produced output analytics. This input parameter indicates which parameters in "analytics metadata information" are required to aggregate the output analytics for the requested Analytics ID(s).</a:t>
            </a:r>
          </a:p>
          <a:p>
            <a:pPr marL="0" indent="0">
              <a:buNone/>
            </a:pPr>
            <a:endParaRPr lang="en-US" dirty="0"/>
          </a:p>
        </p:txBody>
      </p:sp>
    </p:spTree>
    <p:extLst>
      <p:ext uri="{BB962C8B-B14F-4D97-AF65-F5344CB8AC3E}">
        <p14:creationId xmlns:p14="http://schemas.microsoft.com/office/powerpoint/2010/main" val="3212681899"/>
      </p:ext>
    </p:extLst>
  </p:cSld>
  <p:clrMapOvr>
    <a:masterClrMapping/>
  </p:clrMapOvr>
  <p:transition>
    <p:wipe dir="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A8AAE-4BB2-8CCC-8BE1-7DAD39E1DCD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FE66D8-7C36-B29F-0B4B-CE99F14E6E24}"/>
              </a:ext>
            </a:extLst>
          </p:cNvPr>
          <p:cNvSpPr>
            <a:spLocks noGrp="1"/>
          </p:cNvSpPr>
          <p:nvPr>
            <p:ph type="title"/>
          </p:nvPr>
        </p:nvSpPr>
        <p:spPr/>
        <p:txBody>
          <a:bodyPr/>
          <a:lstStyle/>
          <a:p>
            <a:r>
              <a:rPr lang="en-US" sz="2000" dirty="0"/>
              <a:t>From TS 23.288 Clause </a:t>
            </a:r>
            <a:r>
              <a:rPr lang="en-GB" sz="2000" dirty="0">
                <a:effectLst/>
                <a:latin typeface="Arial" panose="020B0604020202020204" pitchFamily="34" charset="0"/>
                <a:cs typeface="Times New Roman" panose="02020603050405020304" pitchFamily="18" charset="0"/>
              </a:rPr>
              <a:t>6.1.3	Contents of Analytics Exposure</a:t>
            </a:r>
            <a:r>
              <a:rPr lang="en-GB" sz="2000" b="1" dirty="0">
                <a:effectLst/>
                <a:latin typeface="Arial" panose="020B0604020202020204" pitchFamily="34" charset="0"/>
                <a:cs typeface="Times New Roman" panose="02020603050405020304" pitchFamily="18" charset="0"/>
              </a:rPr>
              <a:t>:</a:t>
            </a:r>
            <a:br>
              <a:rPr lang="en-GB" sz="2000" b="1" dirty="0">
                <a:effectLst/>
                <a:latin typeface="Arial" panose="020B0604020202020204" pitchFamily="34" charset="0"/>
                <a:cs typeface="Times New Roman" panose="02020603050405020304" pitchFamily="18" charset="0"/>
              </a:rPr>
            </a:br>
            <a:r>
              <a:rPr lang="en-GB" sz="2000" b="1" dirty="0">
                <a:effectLst/>
                <a:latin typeface="Arial" panose="020B0604020202020204" pitchFamily="34" charset="0"/>
                <a:cs typeface="Times New Roman" panose="02020603050405020304" pitchFamily="18" charset="0"/>
              </a:rPr>
              <a:t>Parameters that may need to be propagated to VFL clients</a:t>
            </a:r>
            <a:br>
              <a:rPr lang="en-US" sz="1800" b="1" dirty="0">
                <a:effectLst/>
                <a:latin typeface="Arial" panose="020B0604020202020204" pitchFamily="34" charset="0"/>
                <a:cs typeface="Times New Roman" panose="02020603050405020304" pitchFamily="18" charset="0"/>
              </a:rPr>
            </a:br>
            <a:endParaRPr lang="en-US" dirty="0"/>
          </a:p>
        </p:txBody>
      </p:sp>
      <p:graphicFrame>
        <p:nvGraphicFramePr>
          <p:cNvPr id="4" name="Table 3">
            <a:extLst>
              <a:ext uri="{FF2B5EF4-FFF2-40B4-BE49-F238E27FC236}">
                <a16:creationId xmlns:a16="http://schemas.microsoft.com/office/drawing/2014/main" id="{D5DDC578-7EA6-CE65-3986-1997DDBACC3C}"/>
              </a:ext>
            </a:extLst>
          </p:cNvPr>
          <p:cNvGraphicFramePr>
            <a:graphicFrameLocks noGrp="1"/>
          </p:cNvGraphicFramePr>
          <p:nvPr>
            <p:extLst>
              <p:ext uri="{D42A27DB-BD31-4B8C-83A1-F6EECF244321}">
                <p14:modId xmlns:p14="http://schemas.microsoft.com/office/powerpoint/2010/main" val="3581759134"/>
              </p:ext>
            </p:extLst>
          </p:nvPr>
        </p:nvGraphicFramePr>
        <p:xfrm>
          <a:off x="273538" y="1972969"/>
          <a:ext cx="10820760" cy="3048000"/>
        </p:xfrm>
        <a:graphic>
          <a:graphicData uri="http://schemas.openxmlformats.org/drawingml/2006/table">
            <a:tbl>
              <a:tblPr firstRow="1" bandRow="1">
                <a:tableStyleId>{5C22544A-7EE6-4342-B048-85BDC9FD1C3A}</a:tableStyleId>
              </a:tblPr>
              <a:tblGrid>
                <a:gridCol w="1082076">
                  <a:extLst>
                    <a:ext uri="{9D8B030D-6E8A-4147-A177-3AD203B41FA5}">
                      <a16:colId xmlns:a16="http://schemas.microsoft.com/office/drawing/2014/main" val="1172860438"/>
                    </a:ext>
                  </a:extLst>
                </a:gridCol>
                <a:gridCol w="1082076">
                  <a:extLst>
                    <a:ext uri="{9D8B030D-6E8A-4147-A177-3AD203B41FA5}">
                      <a16:colId xmlns:a16="http://schemas.microsoft.com/office/drawing/2014/main" val="3435589705"/>
                    </a:ext>
                  </a:extLst>
                </a:gridCol>
                <a:gridCol w="1082076">
                  <a:extLst>
                    <a:ext uri="{9D8B030D-6E8A-4147-A177-3AD203B41FA5}">
                      <a16:colId xmlns:a16="http://schemas.microsoft.com/office/drawing/2014/main" val="4232137387"/>
                    </a:ext>
                  </a:extLst>
                </a:gridCol>
                <a:gridCol w="1082076">
                  <a:extLst>
                    <a:ext uri="{9D8B030D-6E8A-4147-A177-3AD203B41FA5}">
                      <a16:colId xmlns:a16="http://schemas.microsoft.com/office/drawing/2014/main" val="3896713784"/>
                    </a:ext>
                  </a:extLst>
                </a:gridCol>
                <a:gridCol w="1082076">
                  <a:extLst>
                    <a:ext uri="{9D8B030D-6E8A-4147-A177-3AD203B41FA5}">
                      <a16:colId xmlns:a16="http://schemas.microsoft.com/office/drawing/2014/main" val="139602569"/>
                    </a:ext>
                  </a:extLst>
                </a:gridCol>
                <a:gridCol w="1082076">
                  <a:extLst>
                    <a:ext uri="{9D8B030D-6E8A-4147-A177-3AD203B41FA5}">
                      <a16:colId xmlns:a16="http://schemas.microsoft.com/office/drawing/2014/main" val="4197098046"/>
                    </a:ext>
                  </a:extLst>
                </a:gridCol>
                <a:gridCol w="1082076">
                  <a:extLst>
                    <a:ext uri="{9D8B030D-6E8A-4147-A177-3AD203B41FA5}">
                      <a16:colId xmlns:a16="http://schemas.microsoft.com/office/drawing/2014/main" val="4132196312"/>
                    </a:ext>
                  </a:extLst>
                </a:gridCol>
                <a:gridCol w="1082076">
                  <a:extLst>
                    <a:ext uri="{9D8B030D-6E8A-4147-A177-3AD203B41FA5}">
                      <a16:colId xmlns:a16="http://schemas.microsoft.com/office/drawing/2014/main" val="188754162"/>
                    </a:ext>
                  </a:extLst>
                </a:gridCol>
                <a:gridCol w="1082076">
                  <a:extLst>
                    <a:ext uri="{9D8B030D-6E8A-4147-A177-3AD203B41FA5}">
                      <a16:colId xmlns:a16="http://schemas.microsoft.com/office/drawing/2014/main" val="3174362907"/>
                    </a:ext>
                  </a:extLst>
                </a:gridCol>
                <a:gridCol w="1082076">
                  <a:extLst>
                    <a:ext uri="{9D8B030D-6E8A-4147-A177-3AD203B41FA5}">
                      <a16:colId xmlns:a16="http://schemas.microsoft.com/office/drawing/2014/main" val="3896778656"/>
                    </a:ext>
                  </a:extLst>
                </a:gridCol>
              </a:tblGrid>
              <a:tr h="370840">
                <a:tc>
                  <a:txBody>
                    <a:bodyPr/>
                    <a:lstStyle/>
                    <a:p>
                      <a:r>
                        <a:rPr lang="en-US" dirty="0"/>
                        <a:t>Company</a:t>
                      </a:r>
                    </a:p>
                  </a:txBody>
                  <a:tcPr/>
                </a:tc>
                <a:tc>
                  <a:txBody>
                    <a:bodyPr/>
                    <a:lstStyle/>
                    <a:p>
                      <a:r>
                        <a:rPr lang="en-US" sz="1400" dirty="0"/>
                        <a:t>Analytics Reporting Parameters </a:t>
                      </a:r>
                    </a:p>
                  </a:txBody>
                  <a:tcPr/>
                </a:tc>
                <a:tc>
                  <a:txBody>
                    <a:bodyPr/>
                    <a:lstStyle/>
                    <a:p>
                      <a:r>
                        <a:rPr lang="en-GB" sz="1400" dirty="0">
                          <a:effectLst/>
                          <a:latin typeface="Times New Roman" panose="02020603050405020304" pitchFamily="18" charset="0"/>
                          <a:ea typeface="Times New Roman" panose="02020603050405020304" pitchFamily="18" charset="0"/>
                        </a:rPr>
                        <a:t>Analytics target period</a:t>
                      </a:r>
                      <a:endParaRPr lang="en-US" sz="1400" dirty="0"/>
                    </a:p>
                  </a:txBody>
                  <a:tcPr/>
                </a:tc>
                <a:tc>
                  <a:txBody>
                    <a:bodyPr/>
                    <a:lstStyle/>
                    <a:p>
                      <a:r>
                        <a:rPr lang="en-GB" sz="1400" dirty="0">
                          <a:effectLst/>
                          <a:latin typeface="Times New Roman" panose="02020603050405020304" pitchFamily="18" charset="0"/>
                          <a:ea typeface="Times New Roman" panose="02020603050405020304" pitchFamily="18" charset="0"/>
                        </a:rPr>
                        <a:t>Data time window</a:t>
                      </a:r>
                      <a:endParaRPr lang="en-US" sz="1400" dirty="0"/>
                    </a:p>
                  </a:txBody>
                  <a:tcPr/>
                </a:tc>
                <a:tc>
                  <a:txBody>
                    <a:bodyPr/>
                    <a:lstStyle/>
                    <a:p>
                      <a:r>
                        <a:rPr lang="en-GB" sz="1400" dirty="0">
                          <a:effectLst/>
                          <a:latin typeface="Times New Roman" panose="02020603050405020304" pitchFamily="18" charset="0"/>
                          <a:ea typeface="Times New Roman" panose="02020603050405020304" pitchFamily="18" charset="0"/>
                        </a:rPr>
                        <a:t>Preferred level of accuracy </a:t>
                      </a:r>
                      <a:endParaRPr lang="en-US" sz="1400" dirty="0"/>
                    </a:p>
                  </a:txBody>
                  <a:tcPr/>
                </a:tc>
                <a:tc>
                  <a:txBody>
                    <a:bodyPr/>
                    <a:lstStyle/>
                    <a:p>
                      <a:r>
                        <a:rPr lang="en-GB" sz="1400" dirty="0">
                          <a:effectLst/>
                          <a:latin typeface="Times New Roman" panose="02020603050405020304" pitchFamily="18" charset="0"/>
                          <a:ea typeface="Times New Roman" panose="02020603050405020304" pitchFamily="18" charset="0"/>
                        </a:rPr>
                        <a:t>Dataset Statistical Properties</a:t>
                      </a:r>
                      <a:endParaRPr lang="en-US" sz="1400" dirty="0"/>
                    </a:p>
                  </a:txBody>
                  <a:tcPr/>
                </a:tc>
                <a:tc>
                  <a:txBody>
                    <a:bodyPr/>
                    <a:lstStyle/>
                    <a:p>
                      <a:r>
                        <a:rPr lang="en-US" sz="1200" dirty="0">
                          <a:effectLst/>
                          <a:latin typeface="Times New Roman" panose="02020603050405020304" pitchFamily="18" charset="0"/>
                          <a:ea typeface="Times New Roman" panose="02020603050405020304" pitchFamily="18" charset="0"/>
                        </a:rPr>
                        <a:t>Time when analytics information is needed </a:t>
                      </a:r>
                      <a:endParaRPr lang="en-US" sz="1200" dirty="0"/>
                    </a:p>
                  </a:txBody>
                  <a:tcPr/>
                </a:tc>
                <a:tc>
                  <a:txBody>
                    <a:bodyPr/>
                    <a:lstStyle/>
                    <a:p>
                      <a:r>
                        <a:rPr lang="en-US" sz="1200" dirty="0">
                          <a:effectLst/>
                          <a:latin typeface="Times New Roman" panose="02020603050405020304" pitchFamily="18" charset="0"/>
                          <a:ea typeface="Times New Roman" panose="02020603050405020304" pitchFamily="18" charset="0"/>
                        </a:rPr>
                        <a:t>Preferred granularity of location information</a:t>
                      </a:r>
                      <a:endParaRPr lang="en-US" sz="1200" dirty="0"/>
                    </a:p>
                  </a:txBody>
                  <a:tcPr/>
                </a:tc>
                <a:tc>
                  <a:txBody>
                    <a:bodyPr/>
                    <a:lstStyle/>
                    <a:p>
                      <a:r>
                        <a:rPr lang="en-US" sz="1200" dirty="0">
                          <a:effectLst/>
                          <a:latin typeface="Times New Roman" panose="02020603050405020304" pitchFamily="18" charset="0"/>
                          <a:ea typeface="Times New Roman" panose="02020603050405020304" pitchFamily="18" charset="0"/>
                        </a:rPr>
                        <a:t>Preferred orientation of location information</a:t>
                      </a:r>
                      <a:endParaRPr lang="en-US" sz="1200" dirty="0"/>
                    </a:p>
                  </a:txBody>
                  <a:tcPr/>
                </a:tc>
                <a:tc>
                  <a:txBody>
                    <a:bodyPr/>
                    <a:lstStyle/>
                    <a:p>
                      <a:r>
                        <a:rPr lang="en-US" sz="1400" dirty="0">
                          <a:effectLst/>
                          <a:latin typeface="Times New Roman" panose="02020603050405020304" pitchFamily="18" charset="0"/>
                          <a:ea typeface="Times New Roman" panose="02020603050405020304" pitchFamily="18" charset="0"/>
                        </a:rPr>
                        <a:t>Analytics metadata request</a:t>
                      </a:r>
                      <a:endParaRPr lang="en-US" sz="1400" dirty="0"/>
                    </a:p>
                  </a:txBody>
                  <a:tcPr/>
                </a:tc>
                <a:extLst>
                  <a:ext uri="{0D108BD9-81ED-4DB2-BD59-A6C34878D82A}">
                    <a16:rowId xmlns:a16="http://schemas.microsoft.com/office/drawing/2014/main" val="3585805627"/>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446746372"/>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68471814"/>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562097311"/>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610504720"/>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94061965"/>
                  </a:ext>
                </a:extLst>
              </a:tr>
              <a:tr h="370840">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2765625711"/>
                  </a:ext>
                </a:extLst>
              </a:tr>
            </a:tbl>
          </a:graphicData>
        </a:graphic>
      </p:graphicFrame>
    </p:spTree>
    <p:extLst>
      <p:ext uri="{BB962C8B-B14F-4D97-AF65-F5344CB8AC3E}">
        <p14:creationId xmlns:p14="http://schemas.microsoft.com/office/powerpoint/2010/main" val="926210359"/>
      </p:ext>
    </p:extLst>
  </p:cSld>
  <p:clrMapOvr>
    <a:masterClrMapping/>
  </p:clrMapOvr>
  <p:transition>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023EB8-8ACB-9D73-58F6-80A50BA0B4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AE21675-1F9C-F32F-ACE7-8C85B61ADEE3}"/>
              </a:ext>
            </a:extLst>
          </p:cNvPr>
          <p:cNvSpPr>
            <a:spLocks noGrp="1"/>
          </p:cNvSpPr>
          <p:nvPr>
            <p:ph type="title"/>
          </p:nvPr>
        </p:nvSpPr>
        <p:spPr/>
        <p:txBody>
          <a:bodyPr/>
          <a:lstStyle/>
          <a:p>
            <a:r>
              <a:rPr lang="en-US" sz="2000" dirty="0"/>
              <a:t>From TS 23.288 Clause </a:t>
            </a:r>
            <a:r>
              <a:rPr lang="en-GB" sz="2000" dirty="0">
                <a:effectLst/>
                <a:latin typeface="Arial" panose="020B0604020202020204" pitchFamily="34" charset="0"/>
                <a:cs typeface="Times New Roman" panose="02020603050405020304" pitchFamily="18" charset="0"/>
              </a:rPr>
              <a:t>6.1.3	Contents of Analytics Exposure</a:t>
            </a:r>
            <a:r>
              <a:rPr lang="en-GB" sz="2000" b="1" dirty="0">
                <a:effectLst/>
                <a:latin typeface="Arial" panose="020B0604020202020204" pitchFamily="34" charset="0"/>
                <a:cs typeface="Times New Roman" panose="02020603050405020304" pitchFamily="18" charset="0"/>
              </a:rPr>
              <a:t>:</a:t>
            </a:r>
            <a:br>
              <a:rPr lang="en-GB" sz="2000" b="1" dirty="0">
                <a:effectLst/>
                <a:latin typeface="Arial" panose="020B0604020202020204" pitchFamily="34" charset="0"/>
                <a:cs typeface="Times New Roman" panose="02020603050405020304" pitchFamily="18" charset="0"/>
              </a:rPr>
            </a:br>
            <a:r>
              <a:rPr lang="en-GB" sz="2000" b="1" dirty="0">
                <a:effectLst/>
                <a:latin typeface="Arial" panose="020B0604020202020204" pitchFamily="34" charset="0"/>
                <a:cs typeface="Times New Roman" panose="02020603050405020304" pitchFamily="18" charset="0"/>
              </a:rPr>
              <a:t>Parameters that may need to be returned by VFL clients</a:t>
            </a:r>
            <a:br>
              <a:rPr lang="en-US" sz="1800" b="1" dirty="0">
                <a:effectLst/>
                <a:latin typeface="Arial" panose="020B060402020202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E4A7548D-2787-1C82-8EC8-D472CFCE8A85}"/>
              </a:ext>
            </a:extLst>
          </p:cNvPr>
          <p:cNvSpPr>
            <a:spLocks noGrp="1"/>
          </p:cNvSpPr>
          <p:nvPr>
            <p:ph idx="1"/>
          </p:nvPr>
        </p:nvSpPr>
        <p:spPr/>
        <p:txBody>
          <a:bodyPr/>
          <a:lstStyle/>
          <a:p>
            <a:pPr marL="0" indent="0">
              <a:buNone/>
            </a:pPr>
            <a:r>
              <a:rPr lang="en-GB" sz="1600" dirty="0" err="1">
                <a:effectLst/>
                <a:latin typeface="Times New Roman" panose="02020603050405020304" pitchFamily="18" charset="0"/>
                <a:ea typeface="Times New Roman" panose="02020603050405020304" pitchFamily="18" charset="0"/>
              </a:rPr>
              <a:t>Nnwdaf_AnalyticsInfo_Request</a:t>
            </a:r>
            <a:r>
              <a:rPr lang="en-GB" sz="1600" dirty="0">
                <a:effectLst/>
                <a:latin typeface="Times New Roman" panose="02020603050405020304" pitchFamily="18" charset="0"/>
                <a:ea typeface="Times New Roman" panose="02020603050405020304" pitchFamily="18" charset="0"/>
              </a:rPr>
              <a:t> service operations described in clause 7, the output information listed below, using a </a:t>
            </a:r>
            <a:r>
              <a:rPr lang="en-GB" sz="1600" dirty="0" err="1">
                <a:effectLst/>
                <a:latin typeface="Times New Roman" panose="02020603050405020304" pitchFamily="18" charset="0"/>
                <a:ea typeface="Times New Roman" panose="02020603050405020304" pitchFamily="18" charset="0"/>
              </a:rPr>
              <a:t>Nnwdaf_AnalyticsSubscription_Notify</a:t>
            </a:r>
            <a:r>
              <a:rPr lang="en-GB" sz="1600" dirty="0">
                <a:effectLst/>
                <a:latin typeface="Times New Roman" panose="02020603050405020304" pitchFamily="18" charset="0"/>
                <a:ea typeface="Times New Roman" panose="02020603050405020304" pitchFamily="18" charset="0"/>
              </a:rPr>
              <a:t> service operation or the </a:t>
            </a:r>
            <a:r>
              <a:rPr lang="en-GB" sz="1600" dirty="0" err="1">
                <a:effectLst/>
                <a:latin typeface="Times New Roman" panose="02020603050405020304" pitchFamily="18" charset="0"/>
                <a:ea typeface="Times New Roman" panose="02020603050405020304" pitchFamily="18" charset="0"/>
              </a:rPr>
              <a:t>Nnwdaf_AnalyticsInfo_Request</a:t>
            </a:r>
            <a:r>
              <a:rPr lang="en-GB" sz="1600" dirty="0">
                <a:effectLst/>
                <a:latin typeface="Times New Roman" panose="02020603050405020304" pitchFamily="18" charset="0"/>
                <a:ea typeface="Times New Roman" panose="02020603050405020304" pitchFamily="18" charset="0"/>
              </a:rPr>
              <a:t> response, respectively:</a:t>
            </a:r>
          </a:p>
          <a:p>
            <a:pPr lvl="1">
              <a:buFontTx/>
              <a:buChar char="-"/>
            </a:pPr>
            <a:r>
              <a:rPr lang="en-US" sz="1400" dirty="0">
                <a:effectLst/>
                <a:latin typeface="Times New Roman" panose="02020603050405020304" pitchFamily="18" charset="0"/>
                <a:ea typeface="Times New Roman" panose="02020603050405020304" pitchFamily="18" charset="0"/>
              </a:rPr>
              <a:t>Confidence: probability assertion, i.e. confidence in the prediction.</a:t>
            </a:r>
          </a:p>
          <a:p>
            <a:pPr lvl="1">
              <a:buFontTx/>
              <a:buChar char="-"/>
            </a:pPr>
            <a:r>
              <a:rPr lang="en-GB" sz="1400" dirty="0">
                <a:latin typeface="Times New Roman" panose="02020603050405020304" pitchFamily="18" charset="0"/>
              </a:rPr>
              <a:t>[OPTIONAL] For each Analytics ID the Termination Request, which notifies the consumer that the subscription is requested to be cancelled as the NWDAF can no longer serve this subscription, e.g. due to user consent revoked, NWDAF overload, UE moved out of NWDAF serving area, etc.</a:t>
            </a:r>
            <a:endParaRPr lang="en-US" sz="1400" dirty="0">
              <a:latin typeface="Times New Roman" panose="02020603050405020304" pitchFamily="18" charset="0"/>
            </a:endParaRPr>
          </a:p>
          <a:p>
            <a:pPr lvl="1">
              <a:buFontTx/>
              <a:buChar char="-"/>
            </a:pPr>
            <a:r>
              <a:rPr lang="en-US" sz="1400" dirty="0">
                <a:latin typeface="Times New Roman" panose="02020603050405020304" pitchFamily="18" charset="0"/>
              </a:rPr>
              <a:t>[OPTIONAL] Analytics metadata information: additional information required to aggregate the output analytics for the requested Analytics ID(s). This parameter shall be provided if the "Analytics metadata request" parameter was provided in the corresponding </a:t>
            </a:r>
            <a:r>
              <a:rPr lang="en-US" sz="1400" dirty="0" err="1">
                <a:latin typeface="Times New Roman" panose="02020603050405020304" pitchFamily="18" charset="0"/>
              </a:rPr>
              <a:t>Nnwdaf_AnalyticsSubscription_Subscribe</a:t>
            </a:r>
            <a:r>
              <a:rPr lang="en-US" sz="1400" dirty="0">
                <a:latin typeface="Times New Roman" panose="02020603050405020304" pitchFamily="18" charset="0"/>
              </a:rPr>
              <a:t> or </a:t>
            </a:r>
            <a:r>
              <a:rPr lang="en-US" sz="1400" dirty="0" err="1">
                <a:latin typeface="Times New Roman" panose="02020603050405020304" pitchFamily="18" charset="0"/>
              </a:rPr>
              <a:t>Nnwdaf_AnalyticsInfo_Request</a:t>
            </a:r>
            <a:r>
              <a:rPr lang="en-US" sz="1400" dirty="0">
                <a:latin typeface="Times New Roman" panose="02020603050405020304" pitchFamily="18" charset="0"/>
              </a:rPr>
              <a:t> service operation.</a:t>
            </a:r>
          </a:p>
          <a:p>
            <a:pPr lvl="1">
              <a:buFontTx/>
              <a:buChar char="-"/>
            </a:pPr>
            <a:r>
              <a:rPr lang="en-US" sz="1400" dirty="0">
                <a:latin typeface="Times New Roman" panose="02020603050405020304" pitchFamily="18" charset="0"/>
              </a:rPr>
              <a:t>-	Number of data samples used for the generation of the output analytics;</a:t>
            </a:r>
          </a:p>
          <a:p>
            <a:pPr lvl="1">
              <a:buFontTx/>
              <a:buChar char="-"/>
            </a:pPr>
            <a:r>
              <a:rPr lang="en-US" sz="1400" dirty="0">
                <a:latin typeface="Times New Roman" panose="02020603050405020304" pitchFamily="18" charset="0"/>
              </a:rPr>
              <a:t>-	Data time window of the data samples;</a:t>
            </a:r>
          </a:p>
          <a:p>
            <a:pPr lvl="1">
              <a:buFontTx/>
              <a:buChar char="-"/>
            </a:pPr>
            <a:r>
              <a:rPr lang="en-US" sz="1400" dirty="0">
                <a:latin typeface="Times New Roman" panose="02020603050405020304" pitchFamily="18" charset="0"/>
              </a:rPr>
              <a:t>-	Dataset Statistical Properties of the analytics output used for the generation of the analytics;</a:t>
            </a:r>
          </a:p>
          <a:p>
            <a:pPr lvl="1">
              <a:buFontTx/>
              <a:buChar char="-"/>
            </a:pPr>
            <a:r>
              <a:rPr lang="en-US" sz="1400" dirty="0">
                <a:latin typeface="Times New Roman" panose="02020603050405020304" pitchFamily="18" charset="0"/>
              </a:rPr>
              <a:t>-	[OPTIONAL] Data source(s) of the data used for the generation of the output analytics;</a:t>
            </a:r>
          </a:p>
          <a:p>
            <a:pPr lvl="1">
              <a:buFontTx/>
              <a:buChar char="-"/>
            </a:pPr>
            <a:r>
              <a:rPr lang="en-US" sz="1400" dirty="0">
                <a:latin typeface="Times New Roman" panose="02020603050405020304" pitchFamily="18" charset="0"/>
              </a:rPr>
              <a:t>-	[OPTIONAL] Data Processing, if applied on the data collected for the generation of the output analytics;</a:t>
            </a:r>
          </a:p>
          <a:p>
            <a:pPr lvl="1">
              <a:buFontTx/>
              <a:buChar char="-"/>
            </a:pPr>
            <a:r>
              <a:rPr lang="en-US" sz="1400" dirty="0">
                <a:latin typeface="Times New Roman" panose="02020603050405020304" pitchFamily="18" charset="0"/>
              </a:rPr>
              <a:t>(Only for error response or error notification) Revised waiting time: indicates to the consumer a revised waiting value for "Time when analytics information is needed". </a:t>
            </a:r>
          </a:p>
        </p:txBody>
      </p:sp>
    </p:spTree>
    <p:extLst>
      <p:ext uri="{BB962C8B-B14F-4D97-AF65-F5344CB8AC3E}">
        <p14:creationId xmlns:p14="http://schemas.microsoft.com/office/powerpoint/2010/main" val="2131085188"/>
      </p:ext>
    </p:extLst>
  </p:cSld>
  <p:clrMapOvr>
    <a:masterClrMapping/>
  </p:clrMapOvr>
  <p:transition>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9826E-A54B-ABD1-B91A-96AE355203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6E6368-BF49-3188-9EA7-42AC4F844B41}"/>
              </a:ext>
            </a:extLst>
          </p:cNvPr>
          <p:cNvSpPr>
            <a:spLocks noGrp="1"/>
          </p:cNvSpPr>
          <p:nvPr>
            <p:ph type="title"/>
          </p:nvPr>
        </p:nvSpPr>
        <p:spPr/>
        <p:txBody>
          <a:bodyPr/>
          <a:lstStyle/>
          <a:p>
            <a:r>
              <a:rPr lang="en-US" sz="2000" dirty="0"/>
              <a:t>From TS 23.288 Clause </a:t>
            </a:r>
            <a:r>
              <a:rPr lang="en-GB" sz="2000" dirty="0">
                <a:effectLst/>
                <a:latin typeface="Arial" panose="020B0604020202020204" pitchFamily="34" charset="0"/>
                <a:cs typeface="Times New Roman" panose="02020603050405020304" pitchFamily="18" charset="0"/>
              </a:rPr>
              <a:t>6.1.3	Contents of Analytics Exposure</a:t>
            </a:r>
            <a:r>
              <a:rPr lang="en-GB" sz="2000" b="1" dirty="0">
                <a:effectLst/>
                <a:latin typeface="Arial" panose="020B0604020202020204" pitchFamily="34" charset="0"/>
                <a:cs typeface="Times New Roman" panose="02020603050405020304" pitchFamily="18" charset="0"/>
              </a:rPr>
              <a:t>:</a:t>
            </a:r>
            <a:br>
              <a:rPr lang="en-GB" sz="2000" b="1" dirty="0">
                <a:effectLst/>
                <a:latin typeface="Arial" panose="020B0604020202020204" pitchFamily="34" charset="0"/>
                <a:cs typeface="Times New Roman" panose="02020603050405020304" pitchFamily="18" charset="0"/>
              </a:rPr>
            </a:br>
            <a:r>
              <a:rPr lang="en-GB" sz="2000" b="1" dirty="0">
                <a:effectLst/>
                <a:latin typeface="Arial" panose="020B0604020202020204" pitchFamily="34" charset="0"/>
                <a:cs typeface="Times New Roman" panose="02020603050405020304" pitchFamily="18" charset="0"/>
              </a:rPr>
              <a:t>Parameters that may need to be returned by VFL clients</a:t>
            </a:r>
            <a:br>
              <a:rPr lang="en-US" sz="1800" b="1" dirty="0">
                <a:effectLst/>
                <a:latin typeface="Arial" panose="020B0604020202020204" pitchFamily="34" charset="0"/>
                <a:cs typeface="Times New Roman" panose="02020603050405020304" pitchFamily="18" charset="0"/>
              </a:rPr>
            </a:br>
            <a:endParaRPr lang="en-US" dirty="0"/>
          </a:p>
        </p:txBody>
      </p:sp>
      <p:graphicFrame>
        <p:nvGraphicFramePr>
          <p:cNvPr id="4" name="Table 3">
            <a:extLst>
              <a:ext uri="{FF2B5EF4-FFF2-40B4-BE49-F238E27FC236}">
                <a16:creationId xmlns:a16="http://schemas.microsoft.com/office/drawing/2014/main" id="{446B96AA-B0E7-C7FD-BDCF-6671493C5926}"/>
              </a:ext>
            </a:extLst>
          </p:cNvPr>
          <p:cNvGraphicFramePr>
            <a:graphicFrameLocks noGrp="1"/>
          </p:cNvGraphicFramePr>
          <p:nvPr>
            <p:extLst>
              <p:ext uri="{D42A27DB-BD31-4B8C-83A1-F6EECF244321}">
                <p14:modId xmlns:p14="http://schemas.microsoft.com/office/powerpoint/2010/main" val="3325801788"/>
              </p:ext>
            </p:extLst>
          </p:nvPr>
        </p:nvGraphicFramePr>
        <p:xfrm>
          <a:off x="336239" y="2056096"/>
          <a:ext cx="11017561" cy="2225040"/>
        </p:xfrm>
        <a:graphic>
          <a:graphicData uri="http://schemas.openxmlformats.org/drawingml/2006/table">
            <a:tbl>
              <a:tblPr firstRow="1" bandRow="1">
                <a:tableStyleId>{5C22544A-7EE6-4342-B048-85BDC9FD1C3A}</a:tableStyleId>
              </a:tblPr>
              <a:tblGrid>
                <a:gridCol w="1573024">
                  <a:extLst>
                    <a:ext uri="{9D8B030D-6E8A-4147-A177-3AD203B41FA5}">
                      <a16:colId xmlns:a16="http://schemas.microsoft.com/office/drawing/2014/main" val="2326696094"/>
                    </a:ext>
                  </a:extLst>
                </a:gridCol>
                <a:gridCol w="2385113">
                  <a:extLst>
                    <a:ext uri="{9D8B030D-6E8A-4147-A177-3AD203B41FA5}">
                      <a16:colId xmlns:a16="http://schemas.microsoft.com/office/drawing/2014/main" val="2516842970"/>
                    </a:ext>
                  </a:extLst>
                </a:gridCol>
                <a:gridCol w="3120470">
                  <a:extLst>
                    <a:ext uri="{9D8B030D-6E8A-4147-A177-3AD203B41FA5}">
                      <a16:colId xmlns:a16="http://schemas.microsoft.com/office/drawing/2014/main" val="3999753643"/>
                    </a:ext>
                  </a:extLst>
                </a:gridCol>
                <a:gridCol w="3938954">
                  <a:extLst>
                    <a:ext uri="{9D8B030D-6E8A-4147-A177-3AD203B41FA5}">
                      <a16:colId xmlns:a16="http://schemas.microsoft.com/office/drawing/2014/main" val="1510002698"/>
                    </a:ext>
                  </a:extLst>
                </a:gridCol>
              </a:tblGrid>
              <a:tr h="370840">
                <a:tc>
                  <a:txBody>
                    <a:bodyPr/>
                    <a:lstStyle/>
                    <a:p>
                      <a:r>
                        <a:rPr lang="en-US" dirty="0"/>
                        <a:t>Company</a:t>
                      </a:r>
                    </a:p>
                  </a:txBody>
                  <a:tcPr/>
                </a:tc>
                <a:tc>
                  <a:txBody>
                    <a:bodyPr/>
                    <a:lstStyle/>
                    <a:p>
                      <a:r>
                        <a:rPr lang="en-GB" sz="1600" dirty="0">
                          <a:latin typeface="Times New Roman" panose="02020603050405020304" pitchFamily="18" charset="0"/>
                        </a:rPr>
                        <a:t>Termination Request</a:t>
                      </a:r>
                      <a:endParaRPr lang="en-US" sz="1600" dirty="0"/>
                    </a:p>
                  </a:txBody>
                  <a:tcPr/>
                </a:tc>
                <a:tc>
                  <a:txBody>
                    <a:bodyPr/>
                    <a:lstStyle/>
                    <a:p>
                      <a:r>
                        <a:rPr lang="en-US" sz="1400" dirty="0">
                          <a:latin typeface="Times New Roman" panose="02020603050405020304" pitchFamily="18" charset="0"/>
                        </a:rPr>
                        <a:t>Analytics metadata information</a:t>
                      </a:r>
                      <a:endParaRPr lang="en-US" sz="1400" dirty="0"/>
                    </a:p>
                  </a:txBody>
                  <a:tcPr/>
                </a:tc>
                <a:tc>
                  <a:txBody>
                    <a:bodyPr/>
                    <a:lstStyle/>
                    <a:p>
                      <a:r>
                        <a:rPr lang="en-US" sz="1600" dirty="0">
                          <a:latin typeface="Times New Roman" panose="02020603050405020304" pitchFamily="18" charset="0"/>
                        </a:rPr>
                        <a:t>Revised waiting time</a:t>
                      </a:r>
                      <a:endParaRPr lang="en-US" sz="1600" dirty="0"/>
                    </a:p>
                  </a:txBody>
                  <a:tcPr/>
                </a:tc>
                <a:extLst>
                  <a:ext uri="{0D108BD9-81ED-4DB2-BD59-A6C34878D82A}">
                    <a16:rowId xmlns:a16="http://schemas.microsoft.com/office/drawing/2014/main" val="3232532315"/>
                  </a:ext>
                </a:extLst>
              </a:tr>
              <a:tr h="370840">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a:p>
                  </a:txBody>
                  <a:tcPr/>
                </a:tc>
                <a:extLst>
                  <a:ext uri="{0D108BD9-81ED-4DB2-BD59-A6C34878D82A}">
                    <a16:rowId xmlns:a16="http://schemas.microsoft.com/office/drawing/2014/main" val="4265786433"/>
                  </a:ext>
                </a:extLst>
              </a:tr>
              <a:tr h="370840">
                <a:tc>
                  <a:txBody>
                    <a:bodyPr/>
                    <a:lstStyle/>
                    <a:p>
                      <a:endParaRPr lang="en-US"/>
                    </a:p>
                  </a:txBody>
                  <a:tcPr/>
                </a:tc>
                <a:tc>
                  <a:txBody>
                    <a:bodyPr/>
                    <a:lstStyle/>
                    <a:p>
                      <a:endParaRPr lang="en-US" dirty="0"/>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15807398"/>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895329951"/>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30388942"/>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382556455"/>
                  </a:ext>
                </a:extLst>
              </a:tr>
            </a:tbl>
          </a:graphicData>
        </a:graphic>
      </p:graphicFrame>
    </p:spTree>
    <p:extLst>
      <p:ext uri="{BB962C8B-B14F-4D97-AF65-F5344CB8AC3E}">
        <p14:creationId xmlns:p14="http://schemas.microsoft.com/office/powerpoint/2010/main" val="291810848"/>
      </p:ext>
    </p:extLst>
  </p:cSld>
  <p:clrMapOvr>
    <a:masterClrMapping/>
  </p:clrMapOvr>
  <p:transition>
    <p:wipe dir="r"/>
  </p:transition>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haredContentType xmlns="Microsoft.SharePoint.Taxonomy.ContentTypeSync" SourceId="34c87397-5fc1-491e-85e7-d6110dbe9cbd" ContentTypeId="0x0101" PreviousValue="false" LastSyncTimeStamp="2018-03-09T14:36:50.893Z"/>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Comments xmlns="3f2ce089-3858-4176-9a21-a30f9204848e">OK</Comments>
    <TaxCatchAll xmlns="7275bb01-7583-478d-bc14-e839a2dd5989" xsi:nil="true"/>
    <HideFromDelve xmlns="71c5aaf6-e6ce-465b-b873-5148d2a4c105">false</HideFromDelve>
    <lcf76f155ced4ddcb4097134ff3c332f xmlns="3f2ce089-3858-4176-9a21-a30f9204848e">
      <Terms xmlns="http://schemas.microsoft.com/office/infopath/2007/PartnerControls"/>
    </lcf76f155ced4ddcb4097134ff3c332f>
    <_dlc_DocId xmlns="71c5aaf6-e6ce-465b-b873-5148d2a4c105">RBI5PAMIO524-1616901215-40716</_dlc_DocId>
    <_dlc_DocIdUrl xmlns="71c5aaf6-e6ce-465b-b873-5148d2a4c105">
      <Url>https://nokia.sharepoint.com/sites/gxp/_layouts/15/DocIdRedir.aspx?ID=RBI5PAMIO524-1616901215-40716</Url>
      <Description>RBI5PAMIO524-1616901215-40716</Description>
    </_dlc_DocIdUrl>
  </documentManagement>
</p:properties>
</file>

<file path=customXml/item5.xml><?xml version="1.0" encoding="utf-8"?>
<ct:contentTypeSchema xmlns:ct="http://schemas.microsoft.com/office/2006/metadata/contentType" xmlns:ma="http://schemas.microsoft.com/office/2006/metadata/properties/metaAttributes" ct:_="" ma:_="" ma:contentTypeName="Document" ma:contentTypeID="0x01010055A05E76B664164F9F76E63E6D6BE6ED" ma:contentTypeVersion="16" ma:contentTypeDescription="Create a new document." ma:contentTypeScope="" ma:versionID="5c8b5305460db3742c343ff219c2d919">
  <xsd:schema xmlns:xsd="http://www.w3.org/2001/XMLSchema" xmlns:xs="http://www.w3.org/2001/XMLSchema" xmlns:p="http://schemas.microsoft.com/office/2006/metadata/properties" xmlns:ns2="71c5aaf6-e6ce-465b-b873-5148d2a4c105" xmlns:ns3="3f2ce089-3858-4176-9a21-a30f9204848e" xmlns:ns4="7275bb01-7583-478d-bc14-e839a2dd5989" targetNamespace="http://schemas.microsoft.com/office/2006/metadata/properties" ma:root="true" ma:fieldsID="eebcbbec2d8c434ca6df0e8e1aef661a" ns2:_="" ns3:_="" ns4:_="">
    <xsd:import namespace="71c5aaf6-e6ce-465b-b873-5148d2a4c105"/>
    <xsd:import namespace="3f2ce089-3858-4176-9a21-a30f9204848e"/>
    <xsd:import namespace="7275bb01-7583-478d-bc14-e839a2dd5989"/>
    <xsd:element name="properties">
      <xsd:complexType>
        <xsd:sequence>
          <xsd:element name="documentManagement">
            <xsd:complexType>
              <xsd:all>
                <xsd:element ref="ns2:_dlc_DocId" minOccurs="0"/>
                <xsd:element ref="ns2:_dlc_DocIdUrl" minOccurs="0"/>
                <xsd:element ref="ns2:_dlc_DocIdPersistId" minOccurs="0"/>
                <xsd:element ref="ns2:HideFromDelve" minOccurs="0"/>
                <xsd:element ref="ns3:MediaServiceMetadata" minOccurs="0"/>
                <xsd:element ref="ns3:MediaServiceFastMetadata"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4:TaxCatchAll" minOccurs="0"/>
                <xsd:element ref="ns3:MediaServiceOCR" minOccurs="0"/>
                <xsd:element ref="ns3:MediaServiceLocation" minOccurs="0"/>
                <xsd:element ref="ns3:MediaServiceSearchProperties" minOccurs="0"/>
                <xsd:element ref="ns3:Comments" minOccurs="0"/>
                <xsd:element ref="ns4:SharedWithUsers" minOccurs="0"/>
                <xsd:element ref="ns4: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c5aaf6-e6ce-465b-b873-5148d2a4c105"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HideFromDelve" ma:index="11" nillable="true" ma:displayName="HideFromDelve" ma:default="0" ma:internalName="HideFromDelv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3f2ce089-3858-4176-9a21-a30f9204848e"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4c87397-5fc1-491e-85e7-d6110dbe9cbd" ma:termSetId="09814cd3-568e-fe90-9814-8d621ff8fb84" ma:anchorId="fba54fb3-c3e1-fe81-a776-ca4b69148c4d" ma:open="true" ma:isKeyword="false">
      <xsd:complexType>
        <xsd:sequence>
          <xsd:element ref="pc:Terms" minOccurs="0" maxOccurs="1"/>
        </xsd:sequence>
      </xsd:complexType>
    </xsd:element>
    <xsd:element name="MediaServiceOCR" ma:index="22" nillable="true" ma:displayName="Extracted Text" ma:internalName="MediaServiceOCR" ma:readOnly="true">
      <xsd:simpleType>
        <xsd:restriction base="dms:Note">
          <xsd:maxLength value="255"/>
        </xsd:restriction>
      </xsd:simpleType>
    </xsd:element>
    <xsd:element name="MediaServiceLocation" ma:index="23" nillable="true" ma:displayName="Location" ma:indexed="true" ma:internalName="MediaServiceLocation"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Comments" ma:index="25" nillable="true" ma:displayName="Navaneethan Comments" ma:default="OK" ma:format="Dropdown" ma:internalName="Comment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275bb01-7583-478d-bc14-e839a2dd5989"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0ac3f90-bf3b-4c63-910d-f3e01299c9db}" ma:internalName="TaxCatchAll" ma:showField="CatchAllData" ma:web="7275bb01-7583-478d-bc14-e839a2dd5989">
      <xsd:complexType>
        <xsd:complexContent>
          <xsd:extension base="dms:MultiChoiceLookup">
            <xsd:sequence>
              <xsd:element name="Value" type="dms:Lookup" maxOccurs="unbounded" minOccurs="0" nillable="true"/>
            </xsd:sequence>
          </xsd:extension>
        </xsd:complexContent>
      </xsd:complexType>
    </xsd:element>
    <xsd:element name="SharedWithUsers" ma:index="2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DCF193-E06D-41F9-95DB-373609EC2426}">
  <ds:schemaRefs>
    <ds:schemaRef ds:uri="Microsoft.SharePoint.Taxonomy.ContentTypeSync"/>
  </ds:schemaRefs>
</ds:datastoreItem>
</file>

<file path=customXml/itemProps2.xml><?xml version="1.0" encoding="utf-8"?>
<ds:datastoreItem xmlns:ds="http://schemas.openxmlformats.org/officeDocument/2006/customXml" ds:itemID="{1740DC03-797A-4758-A23A-209686C14A00}">
  <ds:schemaRefs>
    <ds:schemaRef ds:uri="http://schemas.microsoft.com/sharepoint/events"/>
  </ds:schemaRefs>
</ds:datastoreItem>
</file>

<file path=customXml/itemProps3.xml><?xml version="1.0" encoding="utf-8"?>
<ds:datastoreItem xmlns:ds="http://schemas.openxmlformats.org/officeDocument/2006/customXml" ds:itemID="{1011F9E1-04C5-44CD-83C1-00437DA6E508}">
  <ds:schemaRefs>
    <ds:schemaRef ds:uri="http://schemas.microsoft.com/sharepoint/v3/contenttype/forms"/>
  </ds:schemaRefs>
</ds:datastoreItem>
</file>

<file path=customXml/itemProps4.xml><?xml version="1.0" encoding="utf-8"?>
<ds:datastoreItem xmlns:ds="http://schemas.openxmlformats.org/officeDocument/2006/customXml" ds:itemID="{0FCDCBAD-560F-4E20-B6B9-22C43113FE43}">
  <ds:schemaRefs>
    <ds:schemaRef ds:uri="http://purl.org/dc/dcmitype/"/>
    <ds:schemaRef ds:uri="http://schemas.microsoft.com/office/infopath/2007/PartnerControls"/>
    <ds:schemaRef ds:uri="http://schemas.openxmlformats.org/package/2006/metadata/core-properties"/>
    <ds:schemaRef ds:uri="71c5aaf6-e6ce-465b-b873-5148d2a4c105"/>
    <ds:schemaRef ds:uri="http://www.w3.org/XML/1998/namespace"/>
    <ds:schemaRef ds:uri="7275bb01-7583-478d-bc14-e839a2dd5989"/>
    <ds:schemaRef ds:uri="http://purl.org/dc/elements/1.1/"/>
    <ds:schemaRef ds:uri="http://schemas.microsoft.com/office/2006/metadata/properties"/>
    <ds:schemaRef ds:uri="http://schemas.microsoft.com/office/2006/documentManagement/types"/>
    <ds:schemaRef ds:uri="3f2ce089-3858-4176-9a21-a30f9204848e"/>
    <ds:schemaRef ds:uri="http://purl.org/dc/terms/"/>
  </ds:schemaRefs>
</ds:datastoreItem>
</file>

<file path=customXml/itemProps5.xml><?xml version="1.0" encoding="utf-8"?>
<ds:datastoreItem xmlns:ds="http://schemas.openxmlformats.org/officeDocument/2006/customXml" ds:itemID="{394D890B-F6CE-4C35-BC58-9055944ABE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c5aaf6-e6ce-465b-b873-5148d2a4c105"/>
    <ds:schemaRef ds:uri="3f2ce089-3858-4176-9a21-a30f9204848e"/>
    <ds:schemaRef ds:uri="7275bb01-7583-478d-bc14-e839a2dd598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5d471751-9675-428d-917b-70f44f9630b0}" enabled="0" method="" siteId="{5d471751-9675-428d-917b-70f44f9630b0}" removed="1"/>
</clbl:labelList>
</file>

<file path=docProps/app.xml><?xml version="1.0" encoding="utf-8"?>
<Properties xmlns="http://schemas.openxmlformats.org/officeDocument/2006/extended-properties" xmlns:vt="http://schemas.openxmlformats.org/officeDocument/2006/docPropsVTypes">
  <TotalTime>2124</TotalTime>
  <Words>905</Words>
  <Application>Microsoft Office PowerPoint</Application>
  <PresentationFormat>Widescreen</PresentationFormat>
  <Paragraphs>50</Paragraphs>
  <Slides>6</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6</vt:i4>
      </vt:variant>
    </vt:vector>
  </HeadingPairs>
  <TitlesOfParts>
    <vt:vector size="13" baseType="lpstr">
      <vt:lpstr>Aptos</vt:lpstr>
      <vt:lpstr>Arial</vt:lpstr>
      <vt:lpstr>Arial </vt:lpstr>
      <vt:lpstr>Calibri</vt:lpstr>
      <vt:lpstr>Calibri Light</vt:lpstr>
      <vt:lpstr>Times New Roman</vt:lpstr>
      <vt:lpstr>1_Office Theme</vt:lpstr>
      <vt:lpstr>VFL inference parameters </vt:lpstr>
      <vt:lpstr>Problem statement</vt:lpstr>
      <vt:lpstr>From TS 23.288 Clause 6.1.3 Contents of Analytics Exposure: Parameters that may need to be propagated to VFL clients </vt:lpstr>
      <vt:lpstr>From TS 23.288 Clause 6.1.3 Contents of Analytics Exposure: Parameters that may need to be propagated to VFL clients </vt:lpstr>
      <vt:lpstr>From TS 23.288 Clause 6.1.3 Contents of Analytics Exposure: Parameters that may need to be returned by VFL clients </vt:lpstr>
      <vt:lpstr>From TS 23.288 Clause 6.1.3 Contents of Analytics Exposure: Parameters that may need to be returned by VFL clients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Thomas Belling (Nokia)</dc:creator>
  <cp:lastModifiedBy>Nokia r02</cp:lastModifiedBy>
  <cp:revision>2</cp:revision>
  <dcterms:created xsi:type="dcterms:W3CDTF">2025-01-24T11:51:59Z</dcterms:created>
  <dcterms:modified xsi:type="dcterms:W3CDTF">2025-02-13T20:59:35Z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0x01010055A05E76B664164F9F76E63E6D6BE6ED</vt:lpwstr>
  </property>
  <property fmtid="{D5CDD505-2E9C-101B-9397-08002B2CF9AE}" pid="3" name="_dlc_DocIdItemGuid">
    <vt:lpwstr>20c5764d-d5bc-4513-b28a-cfe4a3f74d4c</vt:lpwstr>
  </property>
  <property fmtid="{D5CDD505-2E9C-101B-9397-08002B2CF9AE}" pid="4" name="MediaServiceImageTags">
    <vt:lpwstr/>
  </property>
</Properties>
</file>