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handoutMasterIdLst>
    <p:handoutMasterId r:id="rId10"/>
  </p:handoutMasterIdLst>
  <p:sldIdLst>
    <p:sldId id="434" r:id="rId3"/>
    <p:sldId id="1114" r:id="rId4"/>
    <p:sldId id="1119" r:id="rId5"/>
    <p:sldId id="1120" r:id="rId6"/>
    <p:sldId id="1122" r:id="rId7"/>
    <p:sldId id="1117" r:id="rId8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880" y="2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FB12B93-156E-44C9-9196-BAFC2D0488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FD7D426-2492-4C54-B876-DDFD13000A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60CD-81FC-4337-9FAB-4CF50A7C54F8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D72A4D8-311A-4359-88E7-F5C41EAEED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585200"/>
            <a:ext cx="3078163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2647B87-7533-47B9-A42C-EC6CC1E19A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585200"/>
            <a:ext cx="3078163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59B06-B94B-4D37-B109-B75368BA83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403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78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9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3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2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026502" y="223284"/>
            <a:ext cx="183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S2-241xxxx</a:t>
            </a: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Rel-19 </a:t>
            </a:r>
            <a:r>
              <a:rPr lang="en-US" dirty="0" err="1">
                <a:solidFill>
                  <a:schemeClr val="tx1"/>
                </a:solidFill>
              </a:rPr>
              <a:t>FS_Ambient</a:t>
            </a:r>
            <a:r>
              <a:rPr lang="en-US" dirty="0">
                <a:solidFill>
                  <a:schemeClr val="tx1"/>
                </a:solidFill>
              </a:rPr>
              <a:t> IoT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410" y="3568414"/>
            <a:ext cx="9669180" cy="1424938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8601740" y="822255"/>
            <a:ext cx="3481216" cy="632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SA WG2 Meeting #166 Orlando	</a:t>
            </a:r>
          </a:p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November 18 – November 22, 2024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69" y="243176"/>
            <a:ext cx="8603839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Status of the study and TR conclusion, after SA#165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85% study complete after SA2#165 (Oct, 2024).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Latest TR 23.700-13 v1.1.0 includes the conclusions: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Key issue 1: 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/>
              <a:t>Architecture options for T1 and T2 (2 options for T1, 4 options for T2)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/>
              <a:t>General aspects for both T1 and T2, e.g. new NF “AIOTF” , et al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Key issue 2: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/>
              <a:t>Permeant AIOT Device ID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/>
              <a:t>Temp ID issue leaves to SA3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Key issue 3: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 err="1"/>
              <a:t>AIoT</a:t>
            </a:r>
            <a:r>
              <a:rPr lang="en-US" sz="1933" dirty="0"/>
              <a:t> Services to be supported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933" dirty="0"/>
              <a:t>NEF exposure to AF for </a:t>
            </a:r>
            <a:r>
              <a:rPr lang="en-US" altLang="zh-CN" sz="1933" dirty="0" err="1"/>
              <a:t>AIoT</a:t>
            </a:r>
            <a:endParaRPr lang="en-US" altLang="zh-CN" sz="1933" dirty="0"/>
          </a:p>
        </p:txBody>
      </p:sp>
    </p:spTree>
    <p:extLst>
      <p:ext uri="{BB962C8B-B14F-4D97-AF65-F5344CB8AC3E}">
        <p14:creationId xmlns:p14="http://schemas.microsoft.com/office/powerpoint/2010/main" val="32128567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243176"/>
            <a:ext cx="9601200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Status of the study and TR conclusion, ongoing in SA2#166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5063423"/>
          </a:xfr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Target for 100%</a:t>
            </a:r>
            <a:r>
              <a:rPr lang="en-US" sz="2400" dirty="0"/>
              <a:t> study complete after SA2#166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dirty="0"/>
              <a:t>Highlights of latest TR conclusion discussion: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800" dirty="0"/>
              <a:t>Way forward of architecture options conclusion: to support the following options: 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T1 (2 options): Direct interface option and Indirect interface option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T2 (2 options): UP option and RRC indirect option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800" dirty="0"/>
              <a:t>Promising conclusion principles will be agreed: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AIOT NAS protocol between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Device and AIOTF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Identification of permanent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Device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Subscription-like information management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NEF exposure to AF for </a:t>
            </a:r>
            <a:r>
              <a:rPr lang="en-US" altLang="zh-CN" sz="1600" dirty="0" err="1"/>
              <a:t>AIoT</a:t>
            </a:r>
            <a:endParaRPr lang="en-US" altLang="zh-CN" sz="1600" dirty="0"/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Assistance information provided by CN to Reader based on information from AF</a:t>
            </a:r>
            <a:endParaRPr lang="en-US" altLang="zh-CN" sz="1600" strike="sngStrike" dirty="0"/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Principles of BS/UE Reader selection, e.g. AIOTF selects the Reader 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Principle of UE reader authorization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Principles of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Service procedures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zh-CN" sz="1600" dirty="0"/>
              <a:t>Others…</a:t>
            </a:r>
          </a:p>
        </p:txBody>
      </p:sp>
    </p:spTree>
    <p:extLst>
      <p:ext uri="{BB962C8B-B14F-4D97-AF65-F5344CB8AC3E}">
        <p14:creationId xmlns:p14="http://schemas.microsoft.com/office/powerpoint/2010/main" val="231957136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243176"/>
            <a:ext cx="9601200" cy="929308"/>
          </a:xfrm>
        </p:spPr>
        <p:txBody>
          <a:bodyPr wrap="square" anchor="ctr"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Issues to be coordinated with other WG in the normative phase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8"/>
            <a:ext cx="11289846" cy="3563726"/>
          </a:xfr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Issues to be coordinated with SA3: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/>
              <a:t>Architecture aspects to support security e.g. Authentication, ID Validation.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/>
              <a:t>Whether the temporary ID in the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NAS layer is required for the privacy protection is FFS and is pending SA WG3 decision.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/>
              <a:t>Whether and how to support enabling temporarily disabled </a:t>
            </a:r>
            <a:r>
              <a:rPr lang="en-US" altLang="zh-CN" sz="1600" dirty="0" err="1"/>
              <a:t>AIoT</a:t>
            </a:r>
            <a:r>
              <a:rPr lang="en-US" altLang="zh-CN" sz="1600" dirty="0"/>
              <a:t> devices. (In the approved SP-231806/240969, it is stated that enable/disable device operation will be handled by SA3)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dirty="0"/>
              <a:t>Issues to be coordinated with RAN WG: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/>
              <a:t>What information and how to provide it to Readers for topology 2.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/>
              <a:t>For RRC based option of topology2, whether the </a:t>
            </a:r>
            <a:r>
              <a:rPr lang="en-US" altLang="zh-CN" sz="1600" dirty="0" err="1"/>
              <a:t>gNB</a:t>
            </a:r>
            <a:r>
              <a:rPr lang="en-US" altLang="zh-CN" sz="1600" dirty="0"/>
              <a:t> performs the down selection of UE readers provided by AIOTF.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1600" dirty="0" err="1"/>
              <a:t>AIoT</a:t>
            </a:r>
            <a:r>
              <a:rPr lang="en-US" altLang="zh-CN" sz="1600" dirty="0"/>
              <a:t> Reader control by AIOTF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16EAED-D065-4198-B3CF-79CCEE3B4DA5}"/>
              </a:ext>
            </a:extLst>
          </p:cNvPr>
          <p:cNvSpPr txBox="1"/>
          <p:nvPr/>
        </p:nvSpPr>
        <p:spPr>
          <a:xfrm>
            <a:off x="540327" y="4842471"/>
            <a:ext cx="6097384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1684" lvl="1" indent="-371684">
              <a:lnSpc>
                <a:spcPct val="110000"/>
              </a:lnSpc>
              <a:defRPr/>
            </a:pPr>
            <a:r>
              <a:rPr lang="en-US" altLang="zh-CN" sz="1800" dirty="0">
                <a:ea typeface="+mn-ea"/>
                <a:cs typeface="+mn-cs"/>
              </a:rPr>
              <a:t>NOTE:  Final list will be worked out at the end of the meeting</a:t>
            </a:r>
          </a:p>
        </p:txBody>
      </p:sp>
    </p:spTree>
    <p:extLst>
      <p:ext uri="{BB962C8B-B14F-4D97-AF65-F5344CB8AC3E}">
        <p14:creationId xmlns:p14="http://schemas.microsoft.com/office/powerpoint/2010/main" val="85342510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243176"/>
            <a:ext cx="9601200" cy="929308"/>
          </a:xfrm>
        </p:spPr>
        <p:txBody>
          <a:bodyPr wrap="square" anchor="ctr"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Issues will be re-visited in SA2 in the normative phase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083090"/>
            <a:ext cx="11289846" cy="3430721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en-US" altLang="zh-CN" sz="2000" dirty="0"/>
              <a:t>Based on the agreed TR conclusions, further work needed to finalize: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Information stored in the </a:t>
            </a:r>
            <a:r>
              <a:rPr lang="en-US" altLang="zh-CN" sz="1800" dirty="0" err="1"/>
              <a:t>AIoT</a:t>
            </a:r>
            <a:r>
              <a:rPr lang="en-US" altLang="zh-CN" sz="1800" dirty="0"/>
              <a:t> Device subscription-like data (static information).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Information stored in </a:t>
            </a:r>
            <a:r>
              <a:rPr lang="en-US" altLang="zh-CN" sz="1800" dirty="0" err="1"/>
              <a:t>AIoT</a:t>
            </a:r>
            <a:r>
              <a:rPr lang="en-US" altLang="zh-CN" sz="1800" dirty="0"/>
              <a:t> Device context data (dynamic information).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Which network entity(</a:t>
            </a:r>
            <a:r>
              <a:rPr lang="en-US" altLang="zh-CN" sz="1800" dirty="0" err="1"/>
              <a:t>ies</a:t>
            </a:r>
            <a:r>
              <a:rPr lang="en-US" altLang="zh-CN" sz="1800" dirty="0"/>
              <a:t>) to store the </a:t>
            </a:r>
            <a:r>
              <a:rPr lang="en-US" altLang="zh-CN" sz="1800" dirty="0" err="1"/>
              <a:t>AIoT</a:t>
            </a:r>
            <a:r>
              <a:rPr lang="en-US" altLang="zh-CN" sz="1800" dirty="0"/>
              <a:t> Device subscription-like data and/or the </a:t>
            </a:r>
            <a:r>
              <a:rPr lang="en-US" altLang="zh-CN" sz="1800" dirty="0" err="1"/>
              <a:t>AIoT</a:t>
            </a:r>
            <a:r>
              <a:rPr lang="en-US" altLang="zh-CN" sz="1800" dirty="0"/>
              <a:t> Device context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 err="1"/>
              <a:t>AIoT</a:t>
            </a:r>
            <a:r>
              <a:rPr lang="en-US" altLang="zh-CN" sz="1800" dirty="0"/>
              <a:t> Reader selection by AIOTF.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UE Reader authorization.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Aggregation of data reported by </a:t>
            </a:r>
            <a:r>
              <a:rPr lang="en-US" altLang="zh-CN" sz="1800" dirty="0" err="1"/>
              <a:t>AIoT</a:t>
            </a:r>
            <a:r>
              <a:rPr lang="en-US" altLang="zh-CN" sz="1800" dirty="0"/>
              <a:t> Device.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Core network control on the PDU session establishment for the UP-based option in topology 2.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3E37AA5-8091-425F-9CFE-D3329A1FEF2B}"/>
              </a:ext>
            </a:extLst>
          </p:cNvPr>
          <p:cNvSpPr txBox="1"/>
          <p:nvPr/>
        </p:nvSpPr>
        <p:spPr>
          <a:xfrm>
            <a:off x="540327" y="4971954"/>
            <a:ext cx="6097384" cy="381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1684" lvl="1" indent="-371684">
              <a:lnSpc>
                <a:spcPct val="110000"/>
              </a:lnSpc>
              <a:defRPr/>
            </a:pPr>
            <a:r>
              <a:rPr lang="en-US" altLang="zh-CN" sz="1800" dirty="0">
                <a:ea typeface="+mn-ea"/>
                <a:cs typeface="+mn-cs"/>
              </a:rPr>
              <a:t>NOTE:  Final list will be worked out at the end of the meeting</a:t>
            </a:r>
          </a:p>
        </p:txBody>
      </p:sp>
    </p:spTree>
    <p:extLst>
      <p:ext uri="{BB962C8B-B14F-4D97-AF65-F5344CB8AC3E}">
        <p14:creationId xmlns:p14="http://schemas.microsoft.com/office/powerpoint/2010/main" val="63167303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243176"/>
            <a:ext cx="9501446" cy="929308"/>
          </a:xfrm>
        </p:spPr>
        <p:txBody>
          <a:bodyPr wrap="square" anchor="ctr"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Status on Rel-19 Ambient IoT work item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19" y="1382347"/>
            <a:ext cx="11289846" cy="4453188"/>
          </a:xfr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Target for approval of the WID in this meeting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Some companies view: to endorse the WID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WID was discussed in Ambient IoT session and currently under revision.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Highlights of the WID discussion: 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zh-CN" sz="2368" dirty="0"/>
              <a:t>Coordination with RAN is expected to finalize the scope of the work item</a:t>
            </a:r>
            <a:endParaRPr lang="en-US" sz="2368" dirty="0"/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WI objectives will be aligned with the agreed TR conclusions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368" dirty="0"/>
              <a:t>Approximate TU estimation to be given at the end of the meeting </a:t>
            </a:r>
            <a:endParaRPr lang="en-US" sz="1933" dirty="0"/>
          </a:p>
          <a:p>
            <a:pPr lvl="2">
              <a:lnSpc>
                <a:spcPct val="110000"/>
              </a:lnSpc>
              <a:defRPr/>
            </a:pPr>
            <a:r>
              <a:rPr lang="en-US" sz="1933" b="1" dirty="0">
                <a:solidFill>
                  <a:srgbClr val="FF0000"/>
                </a:solidFill>
              </a:rPr>
              <a:t>7 TU </a:t>
            </a:r>
            <a:r>
              <a:rPr lang="en-US" sz="1933" dirty="0"/>
              <a:t>suggested by Rapporteur</a:t>
            </a:r>
          </a:p>
          <a:p>
            <a:pPr lvl="2">
              <a:lnSpc>
                <a:spcPct val="110000"/>
              </a:lnSpc>
              <a:defRPr/>
            </a:pPr>
            <a:r>
              <a:rPr lang="en-US" sz="1933" dirty="0"/>
              <a:t>Some companies view: higher number of TU preferred</a:t>
            </a:r>
          </a:p>
        </p:txBody>
      </p:sp>
    </p:spTree>
    <p:extLst>
      <p:ext uri="{BB962C8B-B14F-4D97-AF65-F5344CB8AC3E}">
        <p14:creationId xmlns:p14="http://schemas.microsoft.com/office/powerpoint/2010/main" val="266173958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86601</TotalTime>
  <Words>612</Words>
  <Application>Microsoft Office PowerPoint</Application>
  <PresentationFormat>宽屏</PresentationFormat>
  <Paragraphs>67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Nokia Pure Headline Ultra Light</vt:lpstr>
      <vt:lpstr>Nokia Pure Text</vt:lpstr>
      <vt:lpstr>Nokia Pure Text Light</vt:lpstr>
      <vt:lpstr>等线</vt:lpstr>
      <vt:lpstr>Arial</vt:lpstr>
      <vt:lpstr>Calibri</vt:lpstr>
      <vt:lpstr>Wingdings</vt:lpstr>
      <vt:lpstr>Nokia White Master with headline</vt:lpstr>
      <vt:lpstr>2_Office Theme</vt:lpstr>
      <vt:lpstr>Rel-19 FS_Ambient IoT Status</vt:lpstr>
      <vt:lpstr>Status of the study and TR conclusion, after SA#165 </vt:lpstr>
      <vt:lpstr>Status of the study and TR conclusion, ongoing in SA2#166 </vt:lpstr>
      <vt:lpstr>Issues to be coordinated with other WG in the normative phase</vt:lpstr>
      <vt:lpstr>Issues will be re-visited in SA2 in the normative phase</vt:lpstr>
      <vt:lpstr>Status on Rel-19 Ambient IoT work item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Huawei User</cp:lastModifiedBy>
  <cp:revision>1031</cp:revision>
  <cp:lastPrinted>2023-08-02T08:25:48Z</cp:lastPrinted>
  <dcterms:created xsi:type="dcterms:W3CDTF">2018-05-24T11:49:12Z</dcterms:created>
  <dcterms:modified xsi:type="dcterms:W3CDTF">2024-11-21T22:41:16Z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