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2"/>
  </p:notesMasterIdLst>
  <p:handoutMasterIdLst>
    <p:handoutMasterId r:id="rId13"/>
  </p:handoutMasterIdLst>
  <p:sldIdLst>
    <p:sldId id="912" r:id="rId5"/>
    <p:sldId id="917" r:id="rId6"/>
    <p:sldId id="921" r:id="rId7"/>
    <p:sldId id="923" r:id="rId8"/>
    <p:sldId id="922" r:id="rId9"/>
    <p:sldId id="924" r:id="rId10"/>
    <p:sldId id="925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FF3300"/>
    <a:srgbClr val="FF33CC"/>
    <a:srgbClr val="FF6699"/>
    <a:srgbClr val="FF99FF"/>
    <a:srgbClr val="62A14D"/>
    <a:srgbClr val="000000"/>
    <a:srgbClr val="C6D254"/>
    <a:srgbClr val="B1D254"/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34" autoAdjust="0"/>
    <p:restoredTop sz="97097" autoAdjust="0"/>
  </p:normalViewPr>
  <p:slideViewPr>
    <p:cSldViewPr snapToGrid="0">
      <p:cViewPr varScale="1">
        <p:scale>
          <a:sx n="97" d="100"/>
          <a:sy n="97" d="100"/>
        </p:scale>
        <p:origin x="811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4330" y="8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085842" y="294367"/>
            <a:ext cx="19404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S2-240xxxx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331701" y="85317"/>
            <a:ext cx="5810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+mj-lt"/>
            </a:endParaRPr>
          </a:p>
          <a:p>
            <a:r>
              <a:rPr lang="de-DE" sz="14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 SA WG2 Meeting #162</a:t>
            </a:r>
          </a:p>
          <a:p>
            <a:r>
              <a:rPr lang="en-GB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 </a:t>
            </a:r>
            <a:r>
              <a:rPr lang="en-US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April</a:t>
            </a:r>
            <a:r>
              <a:rPr lang="en-GB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19 </a:t>
            </a:r>
            <a:r>
              <a:rPr lang="en-US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April</a:t>
            </a:r>
            <a:r>
              <a:rPr lang="en-GB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2024, Changsha, China</a:t>
            </a:r>
            <a:endParaRPr lang="zh-CN" altLang="zh-CN" sz="1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8950" y="1577847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WG2#162</a:t>
            </a:r>
            <a:r>
              <a:rPr lang="en-GB" altLang="de-DE" sz="1200" baseline="0" dirty="0">
                <a:solidFill>
                  <a:schemeClr val="bg1"/>
                </a:solidFill>
              </a:rPr>
              <a:t>  Apr 15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  – Apr 19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, 2024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208A59-2E16-4847-AEF6-012808C78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709366"/>
          </a:xfrm>
        </p:spPr>
        <p:txBody>
          <a:bodyPr/>
          <a:lstStyle/>
          <a:p>
            <a:r>
              <a:rPr lang="en-US" altLang="zh-CN" dirty="0"/>
              <a:t>R19 </a:t>
            </a:r>
            <a:r>
              <a:rPr lang="en-US" altLang="zh-CN" dirty="0" err="1"/>
              <a:t>FS_AmbientIoT</a:t>
            </a:r>
            <a:r>
              <a:rPr lang="en-US" altLang="zh-CN" dirty="0"/>
              <a:t> Drafting Session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255C10B-52F8-4597-8F03-D0778C290E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Rapporteurs: </a:t>
            </a:r>
            <a:r>
              <a:rPr lang="en-US" altLang="zh-CN" dirty="0" err="1"/>
              <a:t>Runze</a:t>
            </a:r>
            <a:r>
              <a:rPr lang="en-US" altLang="zh-CN" dirty="0"/>
              <a:t> Zhou, Fei Lu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06060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638503"/>
          </a:xfrm>
        </p:spPr>
        <p:txBody>
          <a:bodyPr/>
          <a:lstStyle/>
          <a:p>
            <a:pPr lvl="1" algn="l"/>
            <a:r>
              <a:rPr lang="en-US" altLang="zh-CN" sz="3200" dirty="0">
                <a:ea typeface="+mn-ea"/>
                <a:cs typeface="+mn-cs"/>
              </a:rPr>
              <a:t>Agenda of the drafting session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3899B2-8F01-4122-98B9-B30272AC9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825" y="1349191"/>
            <a:ext cx="8388350" cy="2962677"/>
          </a:xfrm>
        </p:spPr>
        <p:txBody>
          <a:bodyPr/>
          <a:lstStyle/>
          <a:p>
            <a:r>
              <a:rPr lang="en-US" altLang="zh-CN" sz="2200" dirty="0"/>
              <a:t>Ambient IoT roaming scenarios</a:t>
            </a:r>
          </a:p>
          <a:p>
            <a:pPr lvl="1"/>
            <a:r>
              <a:rPr lang="en-US" altLang="zh-CN" sz="1800" dirty="0"/>
              <a:t>Based on slides of pre-meeting CC and DP in S2-2404489</a:t>
            </a:r>
          </a:p>
          <a:p>
            <a:pPr lvl="1"/>
            <a:r>
              <a:rPr lang="en-US" altLang="zh-CN" sz="1800" dirty="0"/>
              <a:t>Discuss proposals in S2-2404489</a:t>
            </a:r>
          </a:p>
          <a:p>
            <a:pPr marL="457200" lvl="1" indent="-457200">
              <a:buBlip>
                <a:blip r:embed="rId2"/>
              </a:buBlip>
            </a:pPr>
            <a:r>
              <a:rPr lang="en-US" altLang="zh-CN" sz="2200" dirty="0" err="1">
                <a:ea typeface="+mn-ea"/>
                <a:cs typeface="+mn-cs"/>
              </a:rPr>
              <a:t>AIoT</a:t>
            </a:r>
            <a:r>
              <a:rPr lang="en-US" altLang="zh-CN" sz="2200" dirty="0">
                <a:ea typeface="+mn-ea"/>
                <a:cs typeface="+mn-cs"/>
              </a:rPr>
              <a:t> Device capability</a:t>
            </a:r>
          </a:p>
          <a:p>
            <a:pPr lvl="1"/>
            <a:r>
              <a:rPr lang="en-US" altLang="zh-CN" sz="1800" dirty="0"/>
              <a:t>Support of UICC</a:t>
            </a:r>
          </a:p>
          <a:p>
            <a:pPr lvl="1"/>
            <a:r>
              <a:rPr lang="en-US" altLang="zh-CN" sz="1800" dirty="0"/>
              <a:t>Storage (e.g. Volatile / non-volatile )</a:t>
            </a:r>
          </a:p>
          <a:p>
            <a:pPr marL="457200" lvl="1" indent="-457200">
              <a:buBlip>
                <a:blip r:embed="rId2"/>
              </a:buBlip>
            </a:pPr>
            <a:r>
              <a:rPr lang="en-US" altLang="zh-CN" sz="2200" dirty="0">
                <a:ea typeface="+mn-ea"/>
                <a:cs typeface="+mn-cs"/>
              </a:rPr>
              <a:t>Comparison with RFID technology(S2-2404395, NEC)</a:t>
            </a:r>
          </a:p>
        </p:txBody>
      </p:sp>
    </p:spTree>
    <p:extLst>
      <p:ext uri="{BB962C8B-B14F-4D97-AF65-F5344CB8AC3E}">
        <p14:creationId xmlns:p14="http://schemas.microsoft.com/office/powerpoint/2010/main" val="6019640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638503"/>
          </a:xfrm>
        </p:spPr>
        <p:txBody>
          <a:bodyPr/>
          <a:lstStyle/>
          <a:p>
            <a:pPr algn="l"/>
            <a:r>
              <a:rPr lang="en-US" altLang="zh-CN" sz="3200" dirty="0"/>
              <a:t>Ambient IoT roaming scenarios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649D142-E133-4ACC-90CC-5970AA8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412305"/>
            <a:ext cx="8388350" cy="2395063"/>
          </a:xfrm>
        </p:spPr>
        <p:txBody>
          <a:bodyPr/>
          <a:lstStyle/>
          <a:p>
            <a:r>
              <a:rPr lang="en-US" altLang="zh-CN" sz="2400" dirty="0" err="1"/>
              <a:t>AIoT</a:t>
            </a:r>
            <a:r>
              <a:rPr lang="en-US" altLang="zh-CN" sz="2400" dirty="0"/>
              <a:t> Service operation area is:</a:t>
            </a:r>
          </a:p>
          <a:p>
            <a:pPr lvl="1"/>
            <a:r>
              <a:rPr lang="en-US" altLang="zh-CN" sz="2000" dirty="0"/>
              <a:t>Private area, e.g. warehouse owned by a single enterprise</a:t>
            </a:r>
          </a:p>
          <a:p>
            <a:pPr lvl="1"/>
            <a:r>
              <a:rPr lang="en-US" altLang="zh-CN" sz="2000" dirty="0"/>
              <a:t>Public area, e.g. warehouse shared by multiple enterprises</a:t>
            </a:r>
          </a:p>
          <a:p>
            <a:pPr marL="457200" lvl="1" indent="0">
              <a:buNone/>
            </a:pPr>
            <a:r>
              <a:rPr lang="en-US" altLang="zh-CN" sz="2000" dirty="0">
                <a:sym typeface="Wingdings" panose="05000000000000000000" pitchFamily="2" charset="2"/>
              </a:rPr>
              <a:t></a:t>
            </a:r>
            <a:r>
              <a:rPr lang="en-US" altLang="zh-CN" sz="2000" dirty="0"/>
              <a:t>Potential impact: </a:t>
            </a:r>
          </a:p>
          <a:p>
            <a:pPr marL="457200" lvl="1" indent="0">
              <a:buNone/>
            </a:pPr>
            <a:r>
              <a:rPr lang="en-US" altLang="zh-CN" sz="2000" dirty="0"/>
              <a:t>Who owns the Device credential?</a:t>
            </a:r>
          </a:p>
          <a:p>
            <a:pPr marL="457200" lvl="1" indent="0">
              <a:buNone/>
            </a:pPr>
            <a:r>
              <a:rPr lang="en-US" altLang="zh-CN" sz="2000" dirty="0"/>
              <a:t>What information contains in the Device ID?</a:t>
            </a:r>
          </a:p>
        </p:txBody>
      </p:sp>
    </p:spTree>
    <p:extLst>
      <p:ext uri="{BB962C8B-B14F-4D97-AF65-F5344CB8AC3E}">
        <p14:creationId xmlns:p14="http://schemas.microsoft.com/office/powerpoint/2010/main" val="238600211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638503"/>
          </a:xfrm>
        </p:spPr>
        <p:txBody>
          <a:bodyPr/>
          <a:lstStyle/>
          <a:p>
            <a:pPr algn="l"/>
            <a:r>
              <a:rPr lang="en-US" altLang="zh-CN" sz="3200" dirty="0"/>
              <a:t>Ambient IoT roaming scenarios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649D142-E133-4ACC-90CC-5970AA8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278295"/>
            <a:ext cx="8388350" cy="2915334"/>
          </a:xfrm>
        </p:spPr>
        <p:txBody>
          <a:bodyPr/>
          <a:lstStyle/>
          <a:p>
            <a:r>
              <a:rPr lang="en-US" altLang="zh-CN" sz="2400" dirty="0"/>
              <a:t>Where does the third party AF(enterprise) access its </a:t>
            </a:r>
            <a:r>
              <a:rPr lang="en-US" altLang="zh-CN" sz="2400" dirty="0" err="1"/>
              <a:t>AIoT</a:t>
            </a:r>
            <a:r>
              <a:rPr lang="en-US" altLang="zh-CN" sz="2400" dirty="0"/>
              <a:t> Device? </a:t>
            </a:r>
          </a:p>
          <a:p>
            <a:pPr lvl="1"/>
            <a:r>
              <a:rPr lang="en-US" altLang="zh-CN" sz="2000" dirty="0"/>
              <a:t>In a single area</a:t>
            </a:r>
          </a:p>
          <a:p>
            <a:pPr lvl="2"/>
            <a:r>
              <a:rPr lang="en-US" altLang="zh-CN" sz="1600" dirty="0"/>
              <a:t>Assuming a certain </a:t>
            </a:r>
            <a:r>
              <a:rPr lang="en-US" altLang="zh-CN" sz="1600" dirty="0" err="1"/>
              <a:t>AIoT</a:t>
            </a:r>
            <a:r>
              <a:rPr lang="en-US" altLang="zh-CN" sz="1600" dirty="0"/>
              <a:t> network the AF will request for </a:t>
            </a:r>
            <a:r>
              <a:rPr lang="en-US" altLang="zh-CN" sz="1600" dirty="0" err="1"/>
              <a:t>AIoT</a:t>
            </a:r>
            <a:r>
              <a:rPr lang="en-US" altLang="zh-CN" sz="1600" dirty="0"/>
              <a:t> service</a:t>
            </a:r>
          </a:p>
          <a:p>
            <a:pPr lvl="1"/>
            <a:r>
              <a:rPr lang="en-US" altLang="zh-CN" sz="2000" dirty="0"/>
              <a:t>In Multiple areas</a:t>
            </a:r>
          </a:p>
          <a:p>
            <a:pPr lvl="2"/>
            <a:r>
              <a:rPr lang="en-US" altLang="zh-CN" sz="1600" dirty="0"/>
              <a:t>Same or different </a:t>
            </a:r>
            <a:r>
              <a:rPr lang="en-US" altLang="zh-CN" sz="1600" dirty="0" err="1"/>
              <a:t>AIoT</a:t>
            </a:r>
            <a:r>
              <a:rPr lang="en-US" altLang="zh-CN" sz="1600" dirty="0"/>
              <a:t> network may be requested by the AF</a:t>
            </a:r>
          </a:p>
          <a:p>
            <a:pPr marL="457200" lvl="1" indent="0">
              <a:buNone/>
            </a:pPr>
            <a:r>
              <a:rPr lang="en-US" altLang="zh-CN" sz="1600" dirty="0">
                <a:sym typeface="Wingdings" panose="05000000000000000000" pitchFamily="2" charset="2"/>
              </a:rPr>
              <a:t></a:t>
            </a:r>
            <a:r>
              <a:rPr lang="en-US" altLang="zh-CN" sz="1600" dirty="0"/>
              <a:t>Potential impact: </a:t>
            </a:r>
          </a:p>
          <a:p>
            <a:pPr marL="457200" lvl="1" indent="0">
              <a:buNone/>
            </a:pPr>
            <a:r>
              <a:rPr lang="en-US" altLang="zh-CN" sz="1600" dirty="0"/>
              <a:t>How to fetch the Device credential, especially for “multiple area use case”?</a:t>
            </a:r>
          </a:p>
        </p:txBody>
      </p:sp>
    </p:spTree>
    <p:extLst>
      <p:ext uri="{BB962C8B-B14F-4D97-AF65-F5344CB8AC3E}">
        <p14:creationId xmlns:p14="http://schemas.microsoft.com/office/powerpoint/2010/main" val="373568949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638503"/>
          </a:xfrm>
        </p:spPr>
        <p:txBody>
          <a:bodyPr/>
          <a:lstStyle/>
          <a:p>
            <a:pPr algn="l"/>
            <a:r>
              <a:rPr lang="en-US" altLang="zh-CN" sz="3200" dirty="0"/>
              <a:t>Ambient IoT roaming scenarios- options 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0BB758B-F51D-408B-A640-B50AAB4E6C1B}"/>
              </a:ext>
            </a:extLst>
          </p:cNvPr>
          <p:cNvSpPr txBox="1"/>
          <p:nvPr/>
        </p:nvSpPr>
        <p:spPr>
          <a:xfrm>
            <a:off x="488950" y="1338860"/>
            <a:ext cx="80301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highlight>
                  <a:srgbClr val="FFFF00"/>
                </a:highlight>
              </a:rPr>
              <a:t>Discussion paper – S2-2404489</a:t>
            </a:r>
          </a:p>
        </p:txBody>
      </p:sp>
      <p:sp>
        <p:nvSpPr>
          <p:cNvPr id="15" name="内容占位符 3">
            <a:extLst>
              <a:ext uri="{FF2B5EF4-FFF2-40B4-BE49-F238E27FC236}">
                <a16:creationId xmlns:a16="http://schemas.microsoft.com/office/drawing/2014/main" id="{2548AE8A-4943-4E20-8C71-65BE1C71B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2066571"/>
            <a:ext cx="8388350" cy="3112401"/>
          </a:xfrm>
        </p:spPr>
        <p:txBody>
          <a:bodyPr/>
          <a:lstStyle/>
          <a:p>
            <a:r>
              <a:rPr lang="en-US" altLang="zh-CN" sz="2400" dirty="0"/>
              <a:t>which options need to be supported in rel-19?</a:t>
            </a:r>
          </a:p>
          <a:p>
            <a:pPr lvl="1"/>
            <a:r>
              <a:rPr lang="en-US" altLang="zh-CN" sz="2000" dirty="0"/>
              <a:t>Way forward: </a:t>
            </a:r>
          </a:p>
          <a:p>
            <a:r>
              <a:rPr lang="en-US" altLang="zh-CN" sz="2400" dirty="0"/>
              <a:t>How many options NOT to be supported in rel-19?</a:t>
            </a:r>
          </a:p>
          <a:p>
            <a:pPr lvl="1"/>
            <a:r>
              <a:rPr lang="en-US" altLang="zh-CN" sz="2000" dirty="0"/>
              <a:t>Way forward:</a:t>
            </a:r>
          </a:p>
          <a:p>
            <a:pPr marL="457200" lvl="1" indent="-457200">
              <a:buBlip>
                <a:blip r:embed="rId2"/>
              </a:buBlip>
            </a:pPr>
            <a:r>
              <a:rPr lang="en-US" altLang="zh-CN" dirty="0">
                <a:ea typeface="+mn-ea"/>
                <a:cs typeface="+mn-cs"/>
              </a:rPr>
              <a:t>Whether to </a:t>
            </a:r>
            <a:r>
              <a:rPr lang="en-GB" altLang="zh-CN" dirty="0">
                <a:ea typeface="+mn-ea"/>
                <a:cs typeface="+mn-cs"/>
              </a:rPr>
              <a:t>capture the consensus in the TR (e.g. in Annex)?</a:t>
            </a:r>
            <a:endParaRPr lang="zh-CN" altLang="zh-CN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596724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638503"/>
          </a:xfrm>
        </p:spPr>
        <p:txBody>
          <a:bodyPr/>
          <a:lstStyle/>
          <a:p>
            <a:pPr algn="l"/>
            <a:r>
              <a:rPr lang="en-US" altLang="zh-CN" sz="3200" dirty="0"/>
              <a:t>Ambient IoT Device Capability</a:t>
            </a:r>
          </a:p>
        </p:txBody>
      </p:sp>
      <p:sp>
        <p:nvSpPr>
          <p:cNvPr id="15" name="内容占位符 3">
            <a:extLst>
              <a:ext uri="{FF2B5EF4-FFF2-40B4-BE49-F238E27FC236}">
                <a16:creationId xmlns:a16="http://schemas.microsoft.com/office/drawing/2014/main" id="{2548AE8A-4943-4E20-8C71-65BE1C71B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2066571"/>
            <a:ext cx="8388350" cy="2024581"/>
          </a:xfrm>
        </p:spPr>
        <p:txBody>
          <a:bodyPr/>
          <a:lstStyle/>
          <a:p>
            <a:pPr lvl="1"/>
            <a:r>
              <a:rPr lang="en-US" altLang="zh-CN" sz="2400" dirty="0"/>
              <a:t>Support of UICC</a:t>
            </a:r>
          </a:p>
          <a:p>
            <a:pPr lvl="1"/>
            <a:r>
              <a:rPr lang="en-US" altLang="zh-CN" sz="2400" dirty="0"/>
              <a:t>Storage (Volatile / non-volatile )</a:t>
            </a:r>
          </a:p>
          <a:p>
            <a:pPr lvl="1"/>
            <a:r>
              <a:rPr lang="en-US" altLang="zh-CN" dirty="0"/>
              <a:t>Other aspect?</a:t>
            </a: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43236410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418" y="228600"/>
            <a:ext cx="7204622" cy="638503"/>
          </a:xfrm>
        </p:spPr>
        <p:txBody>
          <a:bodyPr/>
          <a:lstStyle/>
          <a:p>
            <a:pPr lvl="1" algn="l"/>
            <a:r>
              <a:rPr lang="en-US" altLang="zh-CN" sz="2800" dirty="0">
                <a:ea typeface="+mn-ea"/>
                <a:cs typeface="+mn-cs"/>
              </a:rPr>
              <a:t>Comparison with RFID technology (S2-2404395)</a:t>
            </a:r>
          </a:p>
        </p:txBody>
      </p:sp>
      <p:sp>
        <p:nvSpPr>
          <p:cNvPr id="15" name="内容占位符 3">
            <a:extLst>
              <a:ext uri="{FF2B5EF4-FFF2-40B4-BE49-F238E27FC236}">
                <a16:creationId xmlns:a16="http://schemas.microsoft.com/office/drawing/2014/main" id="{2548AE8A-4943-4E20-8C71-65BE1C71B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2066571"/>
            <a:ext cx="8388350" cy="2024581"/>
          </a:xfrm>
        </p:spPr>
        <p:txBody>
          <a:bodyPr/>
          <a:lstStyle/>
          <a:p>
            <a:pPr lvl="1"/>
            <a:r>
              <a:rPr lang="en-US" altLang="zh-CN" dirty="0">
                <a:ea typeface="+mn-ea"/>
                <a:cs typeface="+mn-cs"/>
              </a:rPr>
              <a:t>Motivation?</a:t>
            </a: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96012919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2E10A3-DB35-414F-83C1-BF5FB8647349}">
  <ds:schemaRefs>
    <ds:schemaRef ds:uri="http://schemas.microsoft.com/office/2006/documentManagement/types"/>
    <ds:schemaRef ds:uri="http://purl.org/dc/elements/1.1/"/>
    <ds:schemaRef ds:uri="09cef1fd-e61b-4dbf-b745-21988b13f978"/>
    <ds:schemaRef ds:uri="http://www.w3.org/XML/1998/namespace"/>
    <ds:schemaRef ds:uri="dcc30912-d230-4cc2-b11f-bb5ca2a6b6f5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3132</TotalTime>
  <Words>256</Words>
  <Application>Microsoft Office PowerPoint</Application>
  <PresentationFormat>全屏显示(4:3)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R19 FS_AmbientIoT Drafting Session</vt:lpstr>
      <vt:lpstr>Agenda of the drafting session</vt:lpstr>
      <vt:lpstr>Ambient IoT roaming scenarios</vt:lpstr>
      <vt:lpstr>Ambient IoT roaming scenarios</vt:lpstr>
      <vt:lpstr>Ambient IoT roaming scenarios- options </vt:lpstr>
      <vt:lpstr>Ambient IoT Device Capability</vt:lpstr>
      <vt:lpstr>Comparison with RFID technology (S2-2404395)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 User</cp:lastModifiedBy>
  <cp:revision>2022</cp:revision>
  <dcterms:created xsi:type="dcterms:W3CDTF">2008-08-30T09:32:10Z</dcterms:created>
  <dcterms:modified xsi:type="dcterms:W3CDTF">2024-04-15T07:42:03Z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0x0101003A08C6E7E0CB5C40B3C0F55B9E8294C3</vt:lpwstr>
  </property>
  <property fmtid="{D5CDD505-2E9C-101B-9397-08002B2CF9AE}" pid="9" name="MSIP_Label_cf20372f-9ab3-4551-9149-9f9b12e2c27e_Enabled">
    <vt:lpwstr>true</vt:lpwstr>
  </property>
  <property fmtid="{D5CDD505-2E9C-101B-9397-08002B2CF9AE}" pid="10" name="MSIP_Label_cf20372f-9ab3-4551-9149-9f9b12e2c27e_SetDate">
    <vt:lpwstr>2023-09-04T08:35:13Z</vt:lpwstr>
  </property>
  <property fmtid="{D5CDD505-2E9C-101B-9397-08002B2CF9AE}" pid="11" name="MSIP_Label_cf20372f-9ab3-4551-9149-9f9b12e2c27e_Method">
    <vt:lpwstr>Privileged</vt:lpwstr>
  </property>
  <property fmtid="{D5CDD505-2E9C-101B-9397-08002B2CF9AE}" pid="12" name="MSIP_Label_cf20372f-9ab3-4551-9149-9f9b12e2c27e_Name">
    <vt:lpwstr>DIS OPEN</vt:lpwstr>
  </property>
  <property fmtid="{D5CDD505-2E9C-101B-9397-08002B2CF9AE}" pid="13" name="MSIP_Label_cf20372f-9ab3-4551-9149-9f9b12e2c27e_SiteId">
    <vt:lpwstr>6e603289-5e46-4e26-ac7c-03a85420a9a5</vt:lpwstr>
  </property>
  <property fmtid="{D5CDD505-2E9C-101B-9397-08002B2CF9AE}" pid="14" name="MSIP_Label_cf20372f-9ab3-4551-9149-9f9b12e2c27e_ActionId">
    <vt:lpwstr>6ff34d0e-ee55-4bcf-b7be-adf1b7050f61</vt:lpwstr>
  </property>
  <property fmtid="{D5CDD505-2E9C-101B-9397-08002B2CF9AE}" pid="15" name="MSIP_Label_cf20372f-9ab3-4551-9149-9f9b12e2c27e_ContentBits">
    <vt:lpwstr>0</vt:lpwstr>
  </property>
  <property fmtid="{D5CDD505-2E9C-101B-9397-08002B2CF9AE}" pid="16" name="_2015_ms_pID_725343">
    <vt:lpwstr>(3)BNFQFs8gRFOXUOiaUBjVIvE3uu+GwzcpvyoTlQzO1f4oWKFPUcDHWQDQAn7kG8V8B/svxFHX
ukB3ZlPjYGY+VZaNjZufVF3zEWc9wLw2Ea1pSFO0hxMtIsrY8/8gSHKeagyL0ZlmtK3IIgz2
abMYsIa6PRRIX4rwjKBl6ZRMC3nP1ia61DxzDjwmRzNteaZvp5xckW5n5Zla3T0oYJeLqDWD
yOkTX5nHMK1cyrRRpK</vt:lpwstr>
  </property>
  <property fmtid="{D5CDD505-2E9C-101B-9397-08002B2CF9AE}" pid="17" name="_2015_ms_pID_7253431">
    <vt:lpwstr>NSYreeNQCTafTAqbf405qFKQWvH1q12NrMRjFI993dqOiiEd+cS0cH
mcz0yOc/K/irOZcxITyx08VZALlZyG6Whnuptq9a+I+HmUDaVHUKo6K5jp4YwiXhWkOX77d6
qbs/8Mx3HL0YBcuEhXh3ClVQvgF7Jfmul209y4+9OtzCmMlngoKYav4Ez01R4m9XiZ4N4Q7e
2CYtlAjqwMl9RUYgsohOJHayf2buZymNdApe</vt:lpwstr>
  </property>
  <property fmtid="{D5CDD505-2E9C-101B-9397-08002B2CF9AE}" pid="18" name="_2015_ms_pID_7253432">
    <vt:lpwstr>TgeF6k3VPGLxtsukXnq6r/o=</vt:lpwstr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1711421689</vt:lpwstr>
  </property>
</Properties>
</file>