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75" r:id="rId6"/>
    <p:sldId id="363" r:id="rId7"/>
    <p:sldId id="381" r:id="rId8"/>
    <p:sldId id="376" r:id="rId9"/>
    <p:sldId id="377" r:id="rId10"/>
    <p:sldId id="379" r:id="rId11"/>
    <p:sldId id="380"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0E9F85-C526-6966-B51F-4D505A5AF0FE}" name="Soo Bum Lee" initials="SBL" userId="Soo Bum Lee" providerId="None"/>
  <p188:author id="{EFDE33AC-7717-8699-D623-7911ABFA750C}" name="Sunghoon" initials="Sunghoon" userId="Sungho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A3C086-D2F5-4075-8E48-4F3E242ACC71}" v="1" dt="2024-04-05T16:18:52.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20" d="100"/>
          <a:sy n="120" d="100"/>
        </p:scale>
        <p:origin x="108" y="10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ng Cheng" userId="2d0b1172-628d-45ff-b9ab-d2d61d870e1b" providerId="ADAL" clId="{35A3C086-D2F5-4075-8E48-4F3E242ACC71}"/>
    <pc:docChg chg="modSld">
      <pc:chgData name="Hong Cheng" userId="2d0b1172-628d-45ff-b9ab-d2d61d870e1b" providerId="ADAL" clId="{35A3C086-D2F5-4075-8E48-4F3E242ACC71}" dt="2024-04-05T16:18:52.623" v="1" actId="404"/>
      <pc:docMkLst>
        <pc:docMk/>
      </pc:docMkLst>
      <pc:sldChg chg="modSp mod">
        <pc:chgData name="Hong Cheng" userId="2d0b1172-628d-45ff-b9ab-d2d61d870e1b" providerId="ADAL" clId="{35A3C086-D2F5-4075-8E48-4F3E242ACC71}" dt="2024-04-05T16:18:52.623" v="1" actId="404"/>
        <pc:sldMkLst>
          <pc:docMk/>
          <pc:sldMk cId="0" sldId="363"/>
        </pc:sldMkLst>
        <pc:spChg chg="mod">
          <ac:chgData name="Hong Cheng" userId="2d0b1172-628d-45ff-b9ab-d2d61d870e1b" providerId="ADAL" clId="{35A3C086-D2F5-4075-8E48-4F3E242ACC71}" dt="2024-04-05T16:18:52.623" v="1" actId="404"/>
          <ac:spMkLst>
            <pc:docMk/>
            <pc:sldMk cId="0" sldId="363"/>
            <ac:spMk id="6146" creationId="{39BD4D34-87E7-4105-B586-4767AFA2F0F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498475"/>
            <a:ext cx="10515600" cy="89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SA2#162	</a:t>
            </a:r>
          </a:p>
          <a:p>
            <a:pPr eaLnBrk="1" hangingPunct="1">
              <a:defRPr/>
            </a:pPr>
            <a:r>
              <a:rPr lang="sv-SE" altLang="en-US" sz="1200" b="1" dirty="0">
                <a:latin typeface="Arial "/>
              </a:rPr>
              <a:t>Changsha, CN April 15 – 19, 2024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76400" y="1709739"/>
            <a:ext cx="8358188" cy="2163762"/>
          </a:xfrm>
        </p:spPr>
        <p:txBody>
          <a:bodyPr/>
          <a:lstStyle/>
          <a:p>
            <a:pPr eaLnBrk="1" hangingPunct="1"/>
            <a:br>
              <a:rPr lang="en-GB" altLang="en-US" sz="4000" b="1" dirty="0"/>
            </a:br>
            <a:r>
              <a:rPr lang="en-GB" altLang="en-US" sz="4000" b="1" dirty="0"/>
              <a:t>Discussion on </a:t>
            </a:r>
            <a:br>
              <a:rPr lang="en-GB" altLang="en-US" sz="4000" b="1" dirty="0"/>
            </a:br>
            <a:r>
              <a:rPr lang="en-GB" altLang="en-US" sz="4000" b="1" dirty="0"/>
              <a:t>LCS user plane connection binding to UE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algn="r" eaLnBrk="1" hangingPunct="1">
              <a:buFontTx/>
              <a:buNone/>
            </a:pPr>
            <a:r>
              <a:rPr lang="en-GB" altLang="en-US" dirty="0"/>
              <a:t>Qualcomm Incorporated</a:t>
            </a:r>
          </a:p>
          <a:p>
            <a:pPr marL="0" indent="0" eaLnBrk="1" hangingPunct="1">
              <a:buFontTx/>
              <a:buNone/>
            </a:pPr>
            <a:endParaRPr lang="en-GB" altLang="en-US" dirty="0"/>
          </a:p>
        </p:txBody>
      </p:sp>
      <p:sp>
        <p:nvSpPr>
          <p:cNvPr id="2" name="TextBox 1">
            <a:extLst>
              <a:ext uri="{FF2B5EF4-FFF2-40B4-BE49-F238E27FC236}">
                <a16:creationId xmlns:a16="http://schemas.microsoft.com/office/drawing/2014/main" id="{403F3D5B-20DA-C1EE-D533-F424A4AAF0DF}"/>
              </a:ext>
            </a:extLst>
          </p:cNvPr>
          <p:cNvSpPr txBox="1"/>
          <p:nvPr/>
        </p:nvSpPr>
        <p:spPr>
          <a:xfrm>
            <a:off x="174171" y="768350"/>
            <a:ext cx="2326432" cy="379445"/>
          </a:xfrm>
          <a:prstGeom prst="rect">
            <a:avLst/>
          </a:prstGeom>
          <a:noFill/>
        </p:spPr>
        <p:txBody>
          <a:bodyPr wrap="square" rtlCol="0">
            <a:spAutoFit/>
          </a:bodyPr>
          <a:lstStyle/>
          <a:p>
            <a:r>
              <a:rPr lang="en-US" b="1" dirty="0"/>
              <a:t>S2-2404874</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D5E999-E3A8-554C-7D27-1F41C8D61623}"/>
              </a:ext>
            </a:extLst>
          </p:cNvPr>
          <p:cNvSpPr>
            <a:spLocks noGrp="1"/>
          </p:cNvSpPr>
          <p:nvPr>
            <p:ph type="title"/>
          </p:nvPr>
        </p:nvSpPr>
        <p:spPr/>
        <p:txBody>
          <a:bodyPr/>
          <a:lstStyle/>
          <a:p>
            <a:r>
              <a:rPr lang="en-US" dirty="0"/>
              <a:t>Background information</a:t>
            </a:r>
          </a:p>
        </p:txBody>
      </p:sp>
      <p:sp>
        <p:nvSpPr>
          <p:cNvPr id="4" name="Content Placeholder 3">
            <a:extLst>
              <a:ext uri="{FF2B5EF4-FFF2-40B4-BE49-F238E27FC236}">
                <a16:creationId xmlns:a16="http://schemas.microsoft.com/office/drawing/2014/main" id="{8BBEC07B-3C47-949E-CB9A-4BBF1BF0ED72}"/>
              </a:ext>
            </a:extLst>
          </p:cNvPr>
          <p:cNvSpPr>
            <a:spLocks noGrp="1"/>
          </p:cNvSpPr>
          <p:nvPr>
            <p:ph idx="1"/>
          </p:nvPr>
        </p:nvSpPr>
        <p:spPr/>
        <p:txBody>
          <a:bodyPr/>
          <a:lstStyle/>
          <a:p>
            <a:r>
              <a:rPr lang="en-US" sz="2000" dirty="0"/>
              <a:t>What CT1 has defined for location service over user plane</a:t>
            </a:r>
          </a:p>
          <a:p>
            <a:pPr lvl="1"/>
            <a:r>
              <a:rPr lang="en-US" sz="1800" dirty="0"/>
              <a:t>UPP-CM: Control plane procedure between UE and LMF for user plane connection mgmt.</a:t>
            </a:r>
          </a:p>
          <a:p>
            <a:pPr lvl="1"/>
            <a:r>
              <a:rPr lang="en-US" sz="1800" dirty="0"/>
              <a:t>LCS-UPP: User plane procedure between UE and LMF for LPP/LCS-SS message exchange</a:t>
            </a:r>
          </a:p>
        </p:txBody>
      </p:sp>
      <p:pic>
        <p:nvPicPr>
          <p:cNvPr id="6" name="Picture 5">
            <a:extLst>
              <a:ext uri="{FF2B5EF4-FFF2-40B4-BE49-F238E27FC236}">
                <a16:creationId xmlns:a16="http://schemas.microsoft.com/office/drawing/2014/main" id="{621017C3-C18C-9568-75C4-22BBCB58129C}"/>
              </a:ext>
            </a:extLst>
          </p:cNvPr>
          <p:cNvPicPr>
            <a:picLocks noChangeAspect="1"/>
          </p:cNvPicPr>
          <p:nvPr/>
        </p:nvPicPr>
        <p:blipFill>
          <a:blip r:embed="rId2"/>
          <a:stretch>
            <a:fillRect/>
          </a:stretch>
        </p:blipFill>
        <p:spPr>
          <a:xfrm>
            <a:off x="625303" y="2948563"/>
            <a:ext cx="5850431" cy="3435874"/>
          </a:xfrm>
          <a:prstGeom prst="rect">
            <a:avLst/>
          </a:prstGeom>
        </p:spPr>
      </p:pic>
      <p:sp>
        <p:nvSpPr>
          <p:cNvPr id="7" name="Rectangle: Rounded Corners 6">
            <a:extLst>
              <a:ext uri="{FF2B5EF4-FFF2-40B4-BE49-F238E27FC236}">
                <a16:creationId xmlns:a16="http://schemas.microsoft.com/office/drawing/2014/main" id="{21E40C48-5EF0-B64B-CEA1-5B15CEF764F1}"/>
              </a:ext>
            </a:extLst>
          </p:cNvPr>
          <p:cNvSpPr/>
          <p:nvPr/>
        </p:nvSpPr>
        <p:spPr>
          <a:xfrm>
            <a:off x="6374791" y="3905250"/>
            <a:ext cx="5191906" cy="685301"/>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nSpc>
                <a:spcPct val="96000"/>
              </a:lnSpc>
            </a:pPr>
            <a:r>
              <a:rPr lang="en-US" sz="1000" dirty="0">
                <a:solidFill>
                  <a:sysClr val="windowText" lastClr="000000"/>
                </a:solidFill>
                <a:latin typeface="Microsoft Sans Serif"/>
                <a:cs typeface="Microsoft Sans Serif" panose="020B0604020202020204" pitchFamily="34" charset="0"/>
              </a:rPr>
              <a:t>Providing user plane information (to establish user plane connection) via control plane </a:t>
            </a:r>
          </a:p>
          <a:p>
            <a:pPr>
              <a:lnSpc>
                <a:spcPct val="96000"/>
              </a:lnSpc>
            </a:pPr>
            <a:r>
              <a:rPr lang="en-US" sz="1000" dirty="0">
                <a:solidFill>
                  <a:sysClr val="windowText" lastClr="000000"/>
                </a:solidFill>
                <a:latin typeface="Microsoft Sans Serif"/>
                <a:cs typeface="Microsoft Sans Serif" panose="020B0604020202020204" pitchFamily="34" charset="0"/>
              </a:rPr>
              <a:t>= </a:t>
            </a:r>
            <a:r>
              <a:rPr lang="en-US" sz="1000" b="1" dirty="0">
                <a:solidFill>
                  <a:sysClr val="windowText" lastClr="000000"/>
                </a:solidFill>
                <a:latin typeface="Microsoft Sans Serif"/>
                <a:cs typeface="Microsoft Sans Serif" panose="020B0604020202020204" pitchFamily="34" charset="0"/>
              </a:rPr>
              <a:t>UPP-CM</a:t>
            </a:r>
            <a:r>
              <a:rPr lang="en-US" sz="1000" dirty="0">
                <a:solidFill>
                  <a:sysClr val="windowText" lastClr="000000"/>
                </a:solidFill>
                <a:latin typeface="Microsoft Sans Serif"/>
                <a:cs typeface="Microsoft Sans Serif" panose="020B0604020202020204" pitchFamily="34" charset="0"/>
              </a:rPr>
              <a:t>(connection mgmt.) procedure defined in TS 24.572</a:t>
            </a:r>
          </a:p>
        </p:txBody>
      </p:sp>
      <p:cxnSp>
        <p:nvCxnSpPr>
          <p:cNvPr id="8" name="Straight Arrow Connector 7">
            <a:extLst>
              <a:ext uri="{FF2B5EF4-FFF2-40B4-BE49-F238E27FC236}">
                <a16:creationId xmlns:a16="http://schemas.microsoft.com/office/drawing/2014/main" id="{DC291FB2-2998-1085-5D5A-FAF05CC03AB5}"/>
              </a:ext>
            </a:extLst>
          </p:cNvPr>
          <p:cNvCxnSpPr>
            <a:cxnSpLocks/>
            <a:stCxn id="7" idx="1"/>
          </p:cNvCxnSpPr>
          <p:nvPr/>
        </p:nvCxnSpPr>
        <p:spPr>
          <a:xfrm flipH="1">
            <a:off x="4140200" y="4247901"/>
            <a:ext cx="2234591" cy="0"/>
          </a:xfrm>
          <a:prstGeom prst="straightConnector1">
            <a:avLst/>
          </a:prstGeom>
          <a:ln>
            <a:headEnd type="none" w="med" len="sm"/>
            <a:tailEnd type="triangle"/>
          </a:ln>
        </p:spPr>
        <p:style>
          <a:lnRef idx="2">
            <a:schemeClr val="dk1"/>
          </a:lnRef>
          <a:fillRef idx="1">
            <a:schemeClr val="lt1"/>
          </a:fillRef>
          <a:effectRef idx="0">
            <a:schemeClr val="dk1"/>
          </a:effectRef>
          <a:fontRef idx="minor">
            <a:schemeClr val="dk1"/>
          </a:fontRef>
        </p:style>
      </p:cxnSp>
      <p:cxnSp>
        <p:nvCxnSpPr>
          <p:cNvPr id="9" name="Straight Arrow Connector 8">
            <a:extLst>
              <a:ext uri="{FF2B5EF4-FFF2-40B4-BE49-F238E27FC236}">
                <a16:creationId xmlns:a16="http://schemas.microsoft.com/office/drawing/2014/main" id="{95F28058-9035-AC9E-7FB2-EE76DE451A4E}"/>
              </a:ext>
            </a:extLst>
          </p:cNvPr>
          <p:cNvCxnSpPr>
            <a:cxnSpLocks/>
            <a:stCxn id="11" idx="1"/>
          </p:cNvCxnSpPr>
          <p:nvPr/>
        </p:nvCxnSpPr>
        <p:spPr>
          <a:xfrm flipH="1">
            <a:off x="5398479" y="5220915"/>
            <a:ext cx="976312" cy="0"/>
          </a:xfrm>
          <a:prstGeom prst="straightConnector1">
            <a:avLst/>
          </a:prstGeom>
          <a:ln>
            <a:headEnd type="none" w="med" len="sm"/>
            <a:tailEnd type="triangle"/>
          </a:ln>
        </p:spPr>
        <p:style>
          <a:lnRef idx="2">
            <a:schemeClr val="dk1"/>
          </a:lnRef>
          <a:fillRef idx="1">
            <a:schemeClr val="lt1"/>
          </a:fillRef>
          <a:effectRef idx="0">
            <a:schemeClr val="dk1"/>
          </a:effectRef>
          <a:fontRef idx="minor">
            <a:schemeClr val="dk1"/>
          </a:fontRef>
        </p:style>
      </p:cxnSp>
      <p:cxnSp>
        <p:nvCxnSpPr>
          <p:cNvPr id="10" name="Straight Arrow Connector 9">
            <a:extLst>
              <a:ext uri="{FF2B5EF4-FFF2-40B4-BE49-F238E27FC236}">
                <a16:creationId xmlns:a16="http://schemas.microsoft.com/office/drawing/2014/main" id="{15DC959F-4AF9-62BC-5640-2358E9F5F3B8}"/>
              </a:ext>
            </a:extLst>
          </p:cNvPr>
          <p:cNvCxnSpPr>
            <a:cxnSpLocks/>
            <a:stCxn id="12" idx="1"/>
          </p:cNvCxnSpPr>
          <p:nvPr/>
        </p:nvCxnSpPr>
        <p:spPr>
          <a:xfrm flipH="1">
            <a:off x="5518150" y="6111366"/>
            <a:ext cx="906462" cy="0"/>
          </a:xfrm>
          <a:prstGeom prst="straightConnector1">
            <a:avLst/>
          </a:prstGeom>
          <a:ln>
            <a:headEnd type="none" w="med" len="sm"/>
            <a:tailEnd type="triangle"/>
          </a:ln>
        </p:spPr>
        <p:style>
          <a:lnRef idx="2">
            <a:schemeClr val="dk1"/>
          </a:lnRef>
          <a:fillRef idx="1">
            <a:schemeClr val="lt1"/>
          </a:fillRef>
          <a:effectRef idx="0">
            <a:schemeClr val="dk1"/>
          </a:effectRef>
          <a:fontRef idx="minor">
            <a:schemeClr val="dk1"/>
          </a:fontRef>
        </p:style>
      </p:cxnSp>
      <p:sp>
        <p:nvSpPr>
          <p:cNvPr id="11" name="Rectangle: Rounded Corners 10">
            <a:extLst>
              <a:ext uri="{FF2B5EF4-FFF2-40B4-BE49-F238E27FC236}">
                <a16:creationId xmlns:a16="http://schemas.microsoft.com/office/drawing/2014/main" id="{4DBC10E1-5BB0-0AB5-1E74-905C4BA9FC83}"/>
              </a:ext>
            </a:extLst>
          </p:cNvPr>
          <p:cNvSpPr/>
          <p:nvPr/>
        </p:nvSpPr>
        <p:spPr>
          <a:xfrm>
            <a:off x="6374791" y="4977152"/>
            <a:ext cx="5191906" cy="487526"/>
          </a:xfrm>
          <a:prstGeom prst="round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nSpc>
                <a:spcPct val="96000"/>
              </a:lnSpc>
            </a:pPr>
            <a:r>
              <a:rPr lang="en-US" sz="1000" dirty="0">
                <a:solidFill>
                  <a:sysClr val="windowText" lastClr="000000"/>
                </a:solidFill>
                <a:latin typeface="Microsoft Sans Serif"/>
                <a:cs typeface="Microsoft Sans Serif" panose="020B0604020202020204" pitchFamily="34" charset="0"/>
              </a:rPr>
              <a:t>Establishment of user plane connection using TLS</a:t>
            </a:r>
          </a:p>
        </p:txBody>
      </p:sp>
      <p:sp>
        <p:nvSpPr>
          <p:cNvPr id="12" name="Rectangle: Rounded Corners 11">
            <a:extLst>
              <a:ext uri="{FF2B5EF4-FFF2-40B4-BE49-F238E27FC236}">
                <a16:creationId xmlns:a16="http://schemas.microsoft.com/office/drawing/2014/main" id="{10818C99-FA7E-590C-BEB6-3E7D5DC0C9EB}"/>
              </a:ext>
            </a:extLst>
          </p:cNvPr>
          <p:cNvSpPr/>
          <p:nvPr/>
        </p:nvSpPr>
        <p:spPr>
          <a:xfrm>
            <a:off x="6424612" y="5867603"/>
            <a:ext cx="5142085" cy="487526"/>
          </a:xfrm>
          <a:prstGeom prst="round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nSpc>
                <a:spcPct val="96000"/>
              </a:lnSpc>
            </a:pPr>
            <a:r>
              <a:rPr lang="en-US" sz="1000" dirty="0">
                <a:solidFill>
                  <a:sysClr val="windowText" lastClr="000000"/>
                </a:solidFill>
                <a:latin typeface="Microsoft Sans Serif"/>
                <a:cs typeface="Microsoft Sans Serif" panose="020B0604020202020204" pitchFamily="34" charset="0"/>
              </a:rPr>
              <a:t>LPP message/LCS-SS message exchange over the user plane connection</a:t>
            </a:r>
          </a:p>
          <a:p>
            <a:pPr>
              <a:lnSpc>
                <a:spcPct val="96000"/>
              </a:lnSpc>
            </a:pPr>
            <a:r>
              <a:rPr lang="en-US" sz="1000" b="1" dirty="0">
                <a:solidFill>
                  <a:sysClr val="windowText" lastClr="000000"/>
                </a:solidFill>
                <a:latin typeface="Microsoft Sans Serif"/>
                <a:cs typeface="Microsoft Sans Serif" panose="020B0604020202020204" pitchFamily="34" charset="0"/>
              </a:rPr>
              <a:t>= LCS-UPP</a:t>
            </a:r>
            <a:r>
              <a:rPr lang="en-US" sz="1000" dirty="0">
                <a:solidFill>
                  <a:sysClr val="windowText" lastClr="000000"/>
                </a:solidFill>
                <a:latin typeface="Microsoft Sans Serif"/>
                <a:cs typeface="Microsoft Sans Serif" panose="020B0604020202020204" pitchFamily="34" charset="0"/>
              </a:rPr>
              <a:t> procedures defined in TS 24.572</a:t>
            </a:r>
          </a:p>
        </p:txBody>
      </p:sp>
      <p:sp>
        <p:nvSpPr>
          <p:cNvPr id="13" name="TextBox 12">
            <a:extLst>
              <a:ext uri="{FF2B5EF4-FFF2-40B4-BE49-F238E27FC236}">
                <a16:creationId xmlns:a16="http://schemas.microsoft.com/office/drawing/2014/main" id="{11264376-7FA2-EB26-EA3F-D067CD000251}"/>
              </a:ext>
            </a:extLst>
          </p:cNvPr>
          <p:cNvSpPr txBox="1"/>
          <p:nvPr/>
        </p:nvSpPr>
        <p:spPr>
          <a:xfrm>
            <a:off x="3137807" y="5365737"/>
            <a:ext cx="176893" cy="147733"/>
          </a:xfrm>
          <a:prstGeom prst="rect">
            <a:avLst/>
          </a:prstGeom>
          <a:solidFill>
            <a:srgbClr val="FFFFFF"/>
          </a:solidFill>
        </p:spPr>
        <p:txBody>
          <a:bodyPr wrap="square" lIns="0" tIns="0" rIns="0" bIns="0" rtlCol="0">
            <a:spAutoFit/>
          </a:bodyPr>
          <a:lstStyle/>
          <a:p>
            <a:pPr algn="ctr">
              <a:lnSpc>
                <a:spcPct val="96000"/>
              </a:lnSpc>
            </a:pPr>
            <a:r>
              <a:rPr lang="en-US" sz="1000" dirty="0">
                <a:solidFill>
                  <a:schemeClr val="tx2"/>
                </a:solidFill>
                <a:latin typeface="Microsoft Sans Serif"/>
                <a:cs typeface="Microsoft Sans Serif" panose="020B0604020202020204" pitchFamily="34" charset="0"/>
              </a:rPr>
              <a:t>to</a:t>
            </a:r>
          </a:p>
        </p:txBody>
      </p:sp>
      <p:sp>
        <p:nvSpPr>
          <p:cNvPr id="21" name="TextBox 20">
            <a:extLst>
              <a:ext uri="{FF2B5EF4-FFF2-40B4-BE49-F238E27FC236}">
                <a16:creationId xmlns:a16="http://schemas.microsoft.com/office/drawing/2014/main" id="{40C8B1B4-F894-16EB-34B5-8DA4D6F0BE5E}"/>
              </a:ext>
            </a:extLst>
          </p:cNvPr>
          <p:cNvSpPr txBox="1"/>
          <p:nvPr/>
        </p:nvSpPr>
        <p:spPr>
          <a:xfrm>
            <a:off x="419100" y="6355129"/>
            <a:ext cx="2387600" cy="276999"/>
          </a:xfrm>
          <a:prstGeom prst="rect">
            <a:avLst/>
          </a:prstGeom>
          <a:noFill/>
        </p:spPr>
        <p:txBody>
          <a:bodyPr wrap="square" rtlCol="0">
            <a:spAutoFit/>
          </a:bodyPr>
          <a:lstStyle/>
          <a:p>
            <a:r>
              <a:rPr lang="en-US" sz="1200" dirty="0"/>
              <a:t>TS 23.273 Section 6.18</a:t>
            </a:r>
          </a:p>
        </p:txBody>
      </p:sp>
    </p:spTree>
    <p:extLst>
      <p:ext uri="{BB962C8B-B14F-4D97-AF65-F5344CB8AC3E}">
        <p14:creationId xmlns:p14="http://schemas.microsoft.com/office/powerpoint/2010/main" val="90451439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329679" y="492125"/>
            <a:ext cx="10515600" cy="895351"/>
          </a:xfrm>
        </p:spPr>
        <p:txBody>
          <a:bodyPr/>
          <a:lstStyle/>
          <a:p>
            <a:r>
              <a:rPr lang="en-GB" altLang="en-US" sz="4000" dirty="0"/>
              <a:t>Issue described in CT1 LS (S2-2403871/C1-241722)</a:t>
            </a:r>
          </a:p>
        </p:txBody>
      </p:sp>
      <p:sp>
        <p:nvSpPr>
          <p:cNvPr id="8" name="TextBox 7">
            <a:extLst>
              <a:ext uri="{FF2B5EF4-FFF2-40B4-BE49-F238E27FC236}">
                <a16:creationId xmlns:a16="http://schemas.microsoft.com/office/drawing/2014/main" id="{B364AEC6-196B-4EB4-4FF5-F11D26950125}"/>
              </a:ext>
            </a:extLst>
          </p:cNvPr>
          <p:cNvSpPr txBox="1"/>
          <p:nvPr/>
        </p:nvSpPr>
        <p:spPr>
          <a:xfrm>
            <a:off x="329679" y="1773631"/>
            <a:ext cx="11024121" cy="4247317"/>
          </a:xfrm>
          <a:prstGeom prst="rect">
            <a:avLst/>
          </a:prstGeom>
          <a:noFill/>
        </p:spPr>
        <p:txBody>
          <a:bodyPr wrap="square">
            <a:spAutoFit/>
          </a:bodyPr>
          <a:lstStyle/>
          <a:p>
            <a:r>
              <a:rPr lang="en-US" altLang="en-US" dirty="0">
                <a:latin typeface="Times New Roman" panose="02020603050405020304" pitchFamily="18" charset="0"/>
                <a:cs typeface="Times New Roman" panose="02020603050405020304" pitchFamily="18" charset="0"/>
              </a:rPr>
              <a:t>Issue 1) After the TLS connection is established, the UE and the LMF initiate LPP or LCS-SS procedure. For the LMF-initiated case, given that multiple UEs are served by the LMF and multiple TLS connections are active, </a:t>
            </a:r>
            <a:r>
              <a:rPr lang="en-US" altLang="en-US" dirty="0">
                <a:solidFill>
                  <a:srgbClr val="FF0000"/>
                </a:solidFill>
                <a:latin typeface="Times New Roman" panose="02020603050405020304" pitchFamily="18" charset="0"/>
                <a:cs typeface="Times New Roman" panose="02020603050405020304" pitchFamily="18" charset="0"/>
              </a:rPr>
              <a:t>the LMF needs to determine a TLS connection for the target UE</a:t>
            </a:r>
            <a:r>
              <a:rPr lang="en-US" altLang="en-US" dirty="0">
                <a:latin typeface="Times New Roman" panose="02020603050405020304" pitchFamily="18" charset="0"/>
                <a:cs typeface="Times New Roman" panose="02020603050405020304" pitchFamily="18" charset="0"/>
              </a:rPr>
              <a:t>. However, it has not been specified </a:t>
            </a:r>
            <a:r>
              <a:rPr lang="en-US" altLang="en-US" dirty="0">
                <a:solidFill>
                  <a:srgbClr val="FF0000"/>
                </a:solidFill>
                <a:latin typeface="Times New Roman" panose="02020603050405020304" pitchFamily="18" charset="0"/>
                <a:cs typeface="Times New Roman" panose="02020603050405020304" pitchFamily="18" charset="0"/>
              </a:rPr>
              <a:t>how to link the association between the TLS connection and the UE</a:t>
            </a:r>
            <a:r>
              <a:rPr lang="en-US" altLang="en-US" dirty="0">
                <a:latin typeface="Times New Roman" panose="02020603050405020304" pitchFamily="18" charset="0"/>
                <a:cs typeface="Times New Roman" panose="02020603050405020304" pitchFamily="18" charset="0"/>
              </a:rPr>
              <a:t>, e.g., how the LMF knows which TLS connection is for the UE who has received the UPP-CM command message. If the TLS connection can be linked to the ‘wrong UE’ then there could be a risk of location related data from one UE which is sent to another UE.</a:t>
            </a:r>
          </a:p>
          <a:p>
            <a:r>
              <a:rPr lang="en-US" altLang="en-US" dirty="0">
                <a:solidFill>
                  <a:schemeClr val="accent1"/>
                </a:solidFill>
                <a:sym typeface="Wingdings" panose="05000000000000000000" pitchFamily="2" charset="2"/>
              </a:rPr>
              <a:t></a:t>
            </a:r>
            <a:r>
              <a:rPr lang="en-US" altLang="en-US" dirty="0">
                <a:solidFill>
                  <a:schemeClr val="accent1"/>
                </a:solidFill>
              </a:rPr>
              <a:t> How to link the user plane connection with the control plane signaling is needed.</a:t>
            </a:r>
          </a:p>
          <a:p>
            <a:endParaRPr lang="en-US" dirty="0"/>
          </a:p>
          <a:p>
            <a:r>
              <a:rPr lang="en-US" dirty="0">
                <a:latin typeface="Times New Roman" panose="02020603050405020304" pitchFamily="18" charset="0"/>
                <a:cs typeface="Times New Roman" panose="02020603050405020304" pitchFamily="18" charset="0"/>
              </a:rPr>
              <a:t>Issue 2) Once the binding of the TLS connection to the UE is done, </a:t>
            </a:r>
            <a:r>
              <a:rPr lang="en-US" dirty="0">
                <a:solidFill>
                  <a:srgbClr val="FF0000"/>
                </a:solidFill>
                <a:latin typeface="Times New Roman" panose="02020603050405020304" pitchFamily="18" charset="0"/>
                <a:cs typeface="Times New Roman" panose="02020603050405020304" pitchFamily="18" charset="0"/>
              </a:rPr>
              <a:t>if there is a new LCS service request (e.g., MT-LR) for the same UE</a:t>
            </a:r>
            <a:r>
              <a:rPr lang="en-US" dirty="0">
                <a:latin typeface="Times New Roman" panose="02020603050405020304" pitchFamily="18" charset="0"/>
                <a:cs typeface="Times New Roman" panose="02020603050405020304" pitchFamily="18" charset="0"/>
              </a:rPr>
              <a:t>, the AMF invokes </a:t>
            </a:r>
            <a:r>
              <a:rPr lang="en-US" dirty="0" err="1">
                <a:latin typeface="Times New Roman" panose="02020603050405020304" pitchFamily="18" charset="0"/>
                <a:cs typeface="Times New Roman" panose="02020603050405020304" pitchFamily="18" charset="0"/>
              </a:rPr>
              <a:t>Nlmf_location_determinelocation</a:t>
            </a:r>
            <a:r>
              <a:rPr lang="en-US" dirty="0">
                <a:latin typeface="Times New Roman" panose="02020603050405020304" pitchFamily="18" charset="0"/>
                <a:cs typeface="Times New Roman" panose="02020603050405020304" pitchFamily="18" charset="0"/>
              </a:rPr>
              <a:t> service operation to the LMF. However, </a:t>
            </a:r>
            <a:r>
              <a:rPr lang="en-US" dirty="0">
                <a:solidFill>
                  <a:srgbClr val="FF0000"/>
                </a:solidFill>
                <a:latin typeface="Times New Roman" panose="02020603050405020304" pitchFamily="18" charset="0"/>
                <a:cs typeface="Times New Roman" panose="02020603050405020304" pitchFamily="18" charset="0"/>
              </a:rPr>
              <a:t>it has not been specified how the LMF associates the LCS service request to the TLS connection of the UE</a:t>
            </a:r>
            <a:r>
              <a:rPr lang="en-US" dirty="0">
                <a:latin typeface="Times New Roman" panose="02020603050405020304" pitchFamily="18" charset="0"/>
                <a:cs typeface="Times New Roman" panose="02020603050405020304" pitchFamily="18" charset="0"/>
              </a:rPr>
              <a:t>. In this case, the LMF cannot determine which TLS connection can be used for the LCS service request. Therefore, the LMF cannot reuse the TLS connection of this UE for subsequent LCS service request(s).</a:t>
            </a:r>
          </a:p>
          <a:p>
            <a:r>
              <a:rPr lang="en-US" dirty="0">
                <a:solidFill>
                  <a:schemeClr val="accent1"/>
                </a:solidFill>
                <a:sym typeface="Wingdings" panose="05000000000000000000" pitchFamily="2" charset="2"/>
              </a:rPr>
              <a:t> As AMF does not include any UE ID in </a:t>
            </a:r>
            <a:r>
              <a:rPr lang="en-US" dirty="0" err="1">
                <a:solidFill>
                  <a:schemeClr val="accent1"/>
                </a:solidFill>
                <a:sym typeface="Wingdings" panose="05000000000000000000" pitchFamily="2" charset="2"/>
              </a:rPr>
              <a:t>Nlmf_location_determinelocation</a:t>
            </a:r>
            <a:r>
              <a:rPr lang="en-US" dirty="0">
                <a:solidFill>
                  <a:schemeClr val="accent1"/>
                </a:solidFill>
                <a:sym typeface="Wingdings" panose="05000000000000000000" pitchFamily="2" charset="2"/>
              </a:rPr>
              <a:t> API, the LMF cannot know whether the target UE is the one having TLS connection.</a:t>
            </a:r>
            <a:endParaRPr lang="en-US" dirty="0">
              <a:solidFill>
                <a:schemeClr val="accent1"/>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27E27-BAC1-D8D9-4DEE-7B0352F150F3}"/>
              </a:ext>
            </a:extLst>
          </p:cNvPr>
          <p:cNvSpPr>
            <a:spLocks noGrp="1"/>
          </p:cNvSpPr>
          <p:nvPr>
            <p:ph type="title"/>
          </p:nvPr>
        </p:nvSpPr>
        <p:spPr/>
        <p:txBody>
          <a:bodyPr/>
          <a:lstStyle/>
          <a:p>
            <a:r>
              <a:rPr lang="en-US" dirty="0"/>
              <a:t>Proposal for issue 1)</a:t>
            </a:r>
          </a:p>
        </p:txBody>
      </p:sp>
      <p:sp>
        <p:nvSpPr>
          <p:cNvPr id="3" name="Content Placeholder 2">
            <a:extLst>
              <a:ext uri="{FF2B5EF4-FFF2-40B4-BE49-F238E27FC236}">
                <a16:creationId xmlns:a16="http://schemas.microsoft.com/office/drawing/2014/main" id="{1947E72E-31C8-23DE-E443-9FDCB7DC7EBE}"/>
              </a:ext>
            </a:extLst>
          </p:cNvPr>
          <p:cNvSpPr>
            <a:spLocks noGrp="1"/>
          </p:cNvSpPr>
          <p:nvPr>
            <p:ph idx="1"/>
          </p:nvPr>
        </p:nvSpPr>
        <p:spPr/>
        <p:txBody>
          <a:bodyPr/>
          <a:lstStyle/>
          <a:p>
            <a:r>
              <a:rPr lang="en-US" sz="1800" dirty="0">
                <a:effectLst/>
                <a:ea typeface="DengXian" panose="02010600030101010101" pitchFamily="2" charset="-122"/>
              </a:rPr>
              <a:t>Allocating a connection ID (like a token) </a:t>
            </a:r>
            <a:r>
              <a:rPr lang="en-US" sz="1800" dirty="0">
                <a:ea typeface="DengXian" panose="02010600030101010101" pitchFamily="2" charset="-122"/>
              </a:rPr>
              <a:t>during UPP-CM and use the connection ID for LCS-UP binding</a:t>
            </a:r>
          </a:p>
          <a:p>
            <a:endParaRPr lang="en-US" dirty="0"/>
          </a:p>
        </p:txBody>
      </p:sp>
      <p:sp>
        <p:nvSpPr>
          <p:cNvPr id="4" name="Rectangle 3">
            <a:extLst>
              <a:ext uri="{FF2B5EF4-FFF2-40B4-BE49-F238E27FC236}">
                <a16:creationId xmlns:a16="http://schemas.microsoft.com/office/drawing/2014/main" id="{41509D86-97DD-978E-2514-B2890DDE09C5}"/>
              </a:ext>
            </a:extLst>
          </p:cNvPr>
          <p:cNvSpPr/>
          <p:nvPr/>
        </p:nvSpPr>
        <p:spPr>
          <a:xfrm>
            <a:off x="1064985" y="2272163"/>
            <a:ext cx="896587" cy="475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UE</a:t>
            </a:r>
          </a:p>
        </p:txBody>
      </p:sp>
      <p:sp>
        <p:nvSpPr>
          <p:cNvPr id="5" name="Rectangle 4">
            <a:extLst>
              <a:ext uri="{FF2B5EF4-FFF2-40B4-BE49-F238E27FC236}">
                <a16:creationId xmlns:a16="http://schemas.microsoft.com/office/drawing/2014/main" id="{C6267693-3839-0DEB-C2BA-BE7DB1145A0E}"/>
              </a:ext>
            </a:extLst>
          </p:cNvPr>
          <p:cNvSpPr/>
          <p:nvPr/>
        </p:nvSpPr>
        <p:spPr>
          <a:xfrm>
            <a:off x="5019467" y="2272162"/>
            <a:ext cx="896587" cy="475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LMF</a:t>
            </a:r>
          </a:p>
        </p:txBody>
      </p:sp>
      <p:cxnSp>
        <p:nvCxnSpPr>
          <p:cNvPr id="6" name="Straight Connector 5">
            <a:extLst>
              <a:ext uri="{FF2B5EF4-FFF2-40B4-BE49-F238E27FC236}">
                <a16:creationId xmlns:a16="http://schemas.microsoft.com/office/drawing/2014/main" id="{D4AB818A-F176-7CB6-EA3E-2611F03B7374}"/>
              </a:ext>
            </a:extLst>
          </p:cNvPr>
          <p:cNvCxnSpPr>
            <a:cxnSpLocks/>
            <a:stCxn id="4" idx="2"/>
          </p:cNvCxnSpPr>
          <p:nvPr/>
        </p:nvCxnSpPr>
        <p:spPr>
          <a:xfrm>
            <a:off x="1513279" y="2747176"/>
            <a:ext cx="0" cy="2943899"/>
          </a:xfrm>
          <a:prstGeom prst="line">
            <a:avLst/>
          </a:prstGeom>
          <a:ln w="12700" cap="rnd">
            <a:solidFill>
              <a:schemeClr val="tx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CC59C6D-AD37-C8DA-0784-2AE6F6A7756A}"/>
              </a:ext>
            </a:extLst>
          </p:cNvPr>
          <p:cNvCxnSpPr>
            <a:cxnSpLocks/>
          </p:cNvCxnSpPr>
          <p:nvPr/>
        </p:nvCxnSpPr>
        <p:spPr>
          <a:xfrm flipH="1">
            <a:off x="5473327" y="2747176"/>
            <a:ext cx="3340" cy="2943899"/>
          </a:xfrm>
          <a:prstGeom prst="line">
            <a:avLst/>
          </a:prstGeom>
          <a:ln w="12700" cap="rnd">
            <a:solidFill>
              <a:schemeClr val="tx1"/>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B270A7D0-163C-92A0-EFCA-648CC2D5E46B}"/>
              </a:ext>
            </a:extLst>
          </p:cNvPr>
          <p:cNvCxnSpPr/>
          <p:nvPr/>
        </p:nvCxnSpPr>
        <p:spPr>
          <a:xfrm flipH="1">
            <a:off x="1513278" y="3079685"/>
            <a:ext cx="3954482" cy="0"/>
          </a:xfrm>
          <a:prstGeom prst="straightConnector1">
            <a:avLst/>
          </a:prstGeom>
          <a:ln w="12700" cap="rnd">
            <a:solidFill>
              <a:schemeClr val="tx2"/>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4806086-FE37-B769-2DAE-9C4FE7AD22AC}"/>
              </a:ext>
            </a:extLst>
          </p:cNvPr>
          <p:cNvSpPr txBox="1"/>
          <p:nvPr/>
        </p:nvSpPr>
        <p:spPr>
          <a:xfrm>
            <a:off x="1513278" y="2777354"/>
            <a:ext cx="4058394" cy="276999"/>
          </a:xfrm>
          <a:prstGeom prst="rect">
            <a:avLst/>
          </a:prstGeom>
          <a:noFill/>
        </p:spPr>
        <p:txBody>
          <a:bodyPr wrap="square">
            <a:spAutoFit/>
          </a:bodyPr>
          <a:lstStyle/>
          <a:p>
            <a:r>
              <a:rPr lang="en-US" sz="1200" dirty="0"/>
              <a:t>User plane connection establishment command message</a:t>
            </a:r>
          </a:p>
        </p:txBody>
      </p:sp>
      <p:sp>
        <p:nvSpPr>
          <p:cNvPr id="10" name="TextBox 9">
            <a:extLst>
              <a:ext uri="{FF2B5EF4-FFF2-40B4-BE49-F238E27FC236}">
                <a16:creationId xmlns:a16="http://schemas.microsoft.com/office/drawing/2014/main" id="{9B54CA1E-629C-7491-BB1D-BB3AC92442EC}"/>
              </a:ext>
            </a:extLst>
          </p:cNvPr>
          <p:cNvSpPr txBox="1"/>
          <p:nvPr/>
        </p:nvSpPr>
        <p:spPr>
          <a:xfrm>
            <a:off x="1624610" y="3114630"/>
            <a:ext cx="4012375" cy="276999"/>
          </a:xfrm>
          <a:prstGeom prst="rect">
            <a:avLst/>
          </a:prstGeom>
          <a:noFill/>
        </p:spPr>
        <p:txBody>
          <a:bodyPr wrap="square">
            <a:spAutoFit/>
          </a:bodyPr>
          <a:lstStyle/>
          <a:p>
            <a:r>
              <a:rPr lang="en-US" sz="1200" dirty="0"/>
              <a:t>(User plane information, LCS-UP Connection ID)</a:t>
            </a:r>
          </a:p>
        </p:txBody>
      </p:sp>
      <p:sp>
        <p:nvSpPr>
          <p:cNvPr id="11" name="Rectangle: Rounded Corners 10">
            <a:extLst>
              <a:ext uri="{FF2B5EF4-FFF2-40B4-BE49-F238E27FC236}">
                <a16:creationId xmlns:a16="http://schemas.microsoft.com/office/drawing/2014/main" id="{9A4F085D-787D-E583-97CC-637BE55B6DE8}"/>
              </a:ext>
            </a:extLst>
          </p:cNvPr>
          <p:cNvSpPr/>
          <p:nvPr/>
        </p:nvSpPr>
        <p:spPr>
          <a:xfrm>
            <a:off x="1191163" y="3583285"/>
            <a:ext cx="4702624" cy="408422"/>
          </a:xfrm>
          <a:prstGeom prst="round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dirty="0">
                <a:solidFill>
                  <a:schemeClr val="tx1"/>
                </a:solidFill>
                <a:latin typeface="Microsoft Sans Serif"/>
                <a:cs typeface="Microsoft Sans Serif" panose="020B0604020202020204" pitchFamily="34" charset="0"/>
              </a:rPr>
              <a:t>TLS session establishment procedure</a:t>
            </a:r>
          </a:p>
        </p:txBody>
      </p:sp>
      <p:cxnSp>
        <p:nvCxnSpPr>
          <p:cNvPr id="14" name="Straight Arrow Connector 13">
            <a:extLst>
              <a:ext uri="{FF2B5EF4-FFF2-40B4-BE49-F238E27FC236}">
                <a16:creationId xmlns:a16="http://schemas.microsoft.com/office/drawing/2014/main" id="{761361AD-302C-D261-4C3C-564DAE336673}"/>
              </a:ext>
            </a:extLst>
          </p:cNvPr>
          <p:cNvCxnSpPr>
            <a:cxnSpLocks/>
          </p:cNvCxnSpPr>
          <p:nvPr/>
        </p:nvCxnSpPr>
        <p:spPr>
          <a:xfrm>
            <a:off x="1513278" y="4369374"/>
            <a:ext cx="3954482" cy="0"/>
          </a:xfrm>
          <a:prstGeom prst="straightConnector1">
            <a:avLst/>
          </a:prstGeom>
          <a:ln w="127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9617555-6738-8A1A-E6FC-725D4087F6F2}"/>
              </a:ext>
            </a:extLst>
          </p:cNvPr>
          <p:cNvSpPr txBox="1"/>
          <p:nvPr/>
        </p:nvSpPr>
        <p:spPr>
          <a:xfrm>
            <a:off x="1595665" y="4093393"/>
            <a:ext cx="3031173" cy="276999"/>
          </a:xfrm>
          <a:prstGeom prst="rect">
            <a:avLst/>
          </a:prstGeom>
          <a:noFill/>
        </p:spPr>
        <p:txBody>
          <a:bodyPr wrap="square">
            <a:spAutoFit/>
          </a:bodyPr>
          <a:lstStyle/>
          <a:p>
            <a:r>
              <a:rPr lang="en-US" sz="1200" dirty="0"/>
              <a:t>LCS-UP connection binding request</a:t>
            </a:r>
          </a:p>
        </p:txBody>
      </p:sp>
      <p:cxnSp>
        <p:nvCxnSpPr>
          <p:cNvPr id="16" name="Straight Arrow Connector 15">
            <a:extLst>
              <a:ext uri="{FF2B5EF4-FFF2-40B4-BE49-F238E27FC236}">
                <a16:creationId xmlns:a16="http://schemas.microsoft.com/office/drawing/2014/main" id="{47FFB7D8-4231-9713-6908-D8A145F1FB18}"/>
              </a:ext>
            </a:extLst>
          </p:cNvPr>
          <p:cNvCxnSpPr>
            <a:cxnSpLocks/>
          </p:cNvCxnSpPr>
          <p:nvPr/>
        </p:nvCxnSpPr>
        <p:spPr>
          <a:xfrm flipH="1">
            <a:off x="1498254" y="4716738"/>
            <a:ext cx="3976743" cy="0"/>
          </a:xfrm>
          <a:prstGeom prst="straightConnector1">
            <a:avLst/>
          </a:prstGeom>
          <a:ln w="12700" cap="rnd">
            <a:solidFill>
              <a:schemeClr val="tx1"/>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5A2B904-ADEC-D15E-0DA6-F1F618A54645}"/>
              </a:ext>
            </a:extLst>
          </p:cNvPr>
          <p:cNvSpPr txBox="1"/>
          <p:nvPr/>
        </p:nvSpPr>
        <p:spPr>
          <a:xfrm>
            <a:off x="2115210" y="4452632"/>
            <a:ext cx="3031173" cy="276999"/>
          </a:xfrm>
          <a:prstGeom prst="rect">
            <a:avLst/>
          </a:prstGeom>
          <a:noFill/>
          <a:ln>
            <a:noFill/>
          </a:ln>
        </p:spPr>
        <p:txBody>
          <a:bodyPr wrap="square">
            <a:spAutoFit/>
          </a:bodyPr>
          <a:lstStyle/>
          <a:p>
            <a:r>
              <a:rPr lang="en-US" sz="1200" dirty="0"/>
              <a:t>LCS-UP session binding response</a:t>
            </a:r>
          </a:p>
        </p:txBody>
      </p:sp>
      <p:sp>
        <p:nvSpPr>
          <p:cNvPr id="18" name="TextBox 17">
            <a:extLst>
              <a:ext uri="{FF2B5EF4-FFF2-40B4-BE49-F238E27FC236}">
                <a16:creationId xmlns:a16="http://schemas.microsoft.com/office/drawing/2014/main" id="{2BDB2A13-0DA0-8677-0249-986CBF58583F}"/>
              </a:ext>
            </a:extLst>
          </p:cNvPr>
          <p:cNvSpPr txBox="1"/>
          <p:nvPr/>
        </p:nvSpPr>
        <p:spPr>
          <a:xfrm>
            <a:off x="4056085" y="4089441"/>
            <a:ext cx="3031173" cy="276999"/>
          </a:xfrm>
          <a:prstGeom prst="rect">
            <a:avLst/>
          </a:prstGeom>
          <a:noFill/>
        </p:spPr>
        <p:txBody>
          <a:bodyPr wrap="square">
            <a:spAutoFit/>
          </a:bodyPr>
          <a:lstStyle/>
          <a:p>
            <a:r>
              <a:rPr lang="en-US" sz="1200" dirty="0"/>
              <a:t>(LCS-UP connection ID)</a:t>
            </a:r>
          </a:p>
        </p:txBody>
      </p:sp>
      <p:sp>
        <p:nvSpPr>
          <p:cNvPr id="19" name="Rectangle: Rounded Corners 18">
            <a:extLst>
              <a:ext uri="{FF2B5EF4-FFF2-40B4-BE49-F238E27FC236}">
                <a16:creationId xmlns:a16="http://schemas.microsoft.com/office/drawing/2014/main" id="{9F61454F-62D9-C073-B077-9E4D3A0D4CC2}"/>
              </a:ext>
            </a:extLst>
          </p:cNvPr>
          <p:cNvSpPr/>
          <p:nvPr/>
        </p:nvSpPr>
        <p:spPr>
          <a:xfrm>
            <a:off x="1107293" y="3474796"/>
            <a:ext cx="4886689" cy="1545654"/>
          </a:xfrm>
          <a:prstGeom prst="roundRect">
            <a:avLst>
              <a:gd name="adj" fmla="val 569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tx1"/>
              </a:solidFill>
              <a:latin typeface="Microsoft Sans Serif"/>
              <a:cs typeface="Microsoft Sans Serif" panose="020B0604020202020204" pitchFamily="34" charset="0"/>
            </a:endParaRPr>
          </a:p>
        </p:txBody>
      </p:sp>
      <p:cxnSp>
        <p:nvCxnSpPr>
          <p:cNvPr id="20" name="Straight Arrow Connector 19">
            <a:extLst>
              <a:ext uri="{FF2B5EF4-FFF2-40B4-BE49-F238E27FC236}">
                <a16:creationId xmlns:a16="http://schemas.microsoft.com/office/drawing/2014/main" id="{8F798C7A-1CA4-1095-362A-1E60E8B1DF69}"/>
              </a:ext>
            </a:extLst>
          </p:cNvPr>
          <p:cNvCxnSpPr>
            <a:cxnSpLocks/>
          </p:cNvCxnSpPr>
          <p:nvPr/>
        </p:nvCxnSpPr>
        <p:spPr>
          <a:xfrm>
            <a:off x="1522184" y="5435282"/>
            <a:ext cx="3954482" cy="0"/>
          </a:xfrm>
          <a:prstGeom prst="straightConnector1">
            <a:avLst/>
          </a:prstGeom>
          <a:ln w="12700" cap="rnd">
            <a:solidFill>
              <a:schemeClr val="tx2"/>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AB25975-A722-979F-81B2-3230FBF0305B}"/>
              </a:ext>
            </a:extLst>
          </p:cNvPr>
          <p:cNvSpPr txBox="1"/>
          <p:nvPr/>
        </p:nvSpPr>
        <p:spPr>
          <a:xfrm>
            <a:off x="1578591" y="5147989"/>
            <a:ext cx="4058394" cy="276999"/>
          </a:xfrm>
          <a:prstGeom prst="rect">
            <a:avLst/>
          </a:prstGeom>
          <a:noFill/>
        </p:spPr>
        <p:txBody>
          <a:bodyPr wrap="square">
            <a:spAutoFit/>
          </a:bodyPr>
          <a:lstStyle/>
          <a:p>
            <a:r>
              <a:rPr lang="en-US" sz="1200" dirty="0"/>
              <a:t>User plane connection complete message</a:t>
            </a:r>
          </a:p>
        </p:txBody>
      </p:sp>
      <p:sp>
        <p:nvSpPr>
          <p:cNvPr id="24" name="TextBox 23">
            <a:extLst>
              <a:ext uri="{FF2B5EF4-FFF2-40B4-BE49-F238E27FC236}">
                <a16:creationId xmlns:a16="http://schemas.microsoft.com/office/drawing/2014/main" id="{BB5B25CC-98CE-3620-EBD7-10765A27476B}"/>
              </a:ext>
            </a:extLst>
          </p:cNvPr>
          <p:cNvSpPr txBox="1"/>
          <p:nvPr/>
        </p:nvSpPr>
        <p:spPr>
          <a:xfrm>
            <a:off x="4400467" y="5152416"/>
            <a:ext cx="3031173" cy="276999"/>
          </a:xfrm>
          <a:prstGeom prst="rect">
            <a:avLst/>
          </a:prstGeom>
          <a:noFill/>
        </p:spPr>
        <p:txBody>
          <a:bodyPr wrap="square">
            <a:spAutoFit/>
          </a:bodyPr>
          <a:lstStyle/>
          <a:p>
            <a:r>
              <a:rPr lang="en-US" sz="1200" dirty="0"/>
              <a:t>(LCS-UP connection ID)</a:t>
            </a:r>
          </a:p>
        </p:txBody>
      </p:sp>
      <p:sp>
        <p:nvSpPr>
          <p:cNvPr id="28" name="TextBox 27">
            <a:extLst>
              <a:ext uri="{FF2B5EF4-FFF2-40B4-BE49-F238E27FC236}">
                <a16:creationId xmlns:a16="http://schemas.microsoft.com/office/drawing/2014/main" id="{F93482F6-117E-34BD-2431-110AC7D6F212}"/>
              </a:ext>
            </a:extLst>
          </p:cNvPr>
          <p:cNvSpPr txBox="1"/>
          <p:nvPr/>
        </p:nvSpPr>
        <p:spPr>
          <a:xfrm>
            <a:off x="557312" y="5939934"/>
            <a:ext cx="10717482" cy="461665"/>
          </a:xfrm>
          <a:prstGeom prst="rect">
            <a:avLst/>
          </a:prstGeom>
          <a:noFill/>
        </p:spPr>
        <p:txBody>
          <a:bodyPr wrap="square" rtlCol="0">
            <a:spAutoFit/>
          </a:bodyPr>
          <a:lstStyle/>
          <a:p>
            <a:pPr marL="171450" indent="-171450">
              <a:buFont typeface="Arial" panose="020B0604020202020204" pitchFamily="34" charset="0"/>
              <a:buChar char="•"/>
            </a:pPr>
            <a:r>
              <a:rPr lang="en-US" sz="1200" dirty="0"/>
              <a:t>LCS-UP connection ID is valid until LCS-UP connection release procedure is performed</a:t>
            </a:r>
          </a:p>
          <a:p>
            <a:r>
              <a:rPr lang="en-US" sz="1200" dirty="0"/>
              <a:t>- During lifetime of LCS-UP connection, TLS session may be released/re-established. At every TLS session est., the UE performs binding procedure.</a:t>
            </a:r>
          </a:p>
        </p:txBody>
      </p:sp>
      <p:sp>
        <p:nvSpPr>
          <p:cNvPr id="29" name="TextBox 28">
            <a:extLst>
              <a:ext uri="{FF2B5EF4-FFF2-40B4-BE49-F238E27FC236}">
                <a16:creationId xmlns:a16="http://schemas.microsoft.com/office/drawing/2014/main" id="{3490E16B-7BD4-A05A-5018-7BADB1EBB12E}"/>
              </a:ext>
            </a:extLst>
          </p:cNvPr>
          <p:cNvSpPr txBox="1"/>
          <p:nvPr/>
        </p:nvSpPr>
        <p:spPr>
          <a:xfrm>
            <a:off x="6504706" y="2405955"/>
            <a:ext cx="4938485" cy="954107"/>
          </a:xfrm>
          <a:prstGeom prst="rect">
            <a:avLst/>
          </a:prstGeom>
          <a:noFill/>
        </p:spPr>
        <p:txBody>
          <a:bodyPr wrap="square" rtlCol="0">
            <a:spAutoFit/>
          </a:bodyPr>
          <a:lstStyle/>
          <a:p>
            <a:r>
              <a:rPr lang="en-US" sz="1400" dirty="0"/>
              <a:t>1. When LMF performs user plane connection est. procedure, LMF allocates LCS-UP connection ID to the UE, and stores the association between the LCS-UP connection ID and UE IE (SUPI or GPSI) </a:t>
            </a:r>
          </a:p>
        </p:txBody>
      </p:sp>
      <p:sp>
        <p:nvSpPr>
          <p:cNvPr id="31" name="TextBox 30">
            <a:extLst>
              <a:ext uri="{FF2B5EF4-FFF2-40B4-BE49-F238E27FC236}">
                <a16:creationId xmlns:a16="http://schemas.microsoft.com/office/drawing/2014/main" id="{AEDCB767-B872-0397-C3AF-BD25E8145376}"/>
              </a:ext>
            </a:extLst>
          </p:cNvPr>
          <p:cNvSpPr txBox="1"/>
          <p:nvPr/>
        </p:nvSpPr>
        <p:spPr>
          <a:xfrm>
            <a:off x="6490690" y="3507000"/>
            <a:ext cx="4995464" cy="738664"/>
          </a:xfrm>
          <a:prstGeom prst="rect">
            <a:avLst/>
          </a:prstGeom>
          <a:noFill/>
        </p:spPr>
        <p:txBody>
          <a:bodyPr wrap="square">
            <a:spAutoFit/>
          </a:bodyPr>
          <a:lstStyle/>
          <a:p>
            <a:r>
              <a:rPr lang="en-US" sz="1400" dirty="0"/>
              <a:t>2. UE stores the received LCS-UP connection ID and uses the ID for binding procedure over user plane after TLS session establishment.</a:t>
            </a:r>
          </a:p>
        </p:txBody>
      </p:sp>
      <p:sp>
        <p:nvSpPr>
          <p:cNvPr id="32" name="TextBox 31">
            <a:extLst>
              <a:ext uri="{FF2B5EF4-FFF2-40B4-BE49-F238E27FC236}">
                <a16:creationId xmlns:a16="http://schemas.microsoft.com/office/drawing/2014/main" id="{BDC7C492-06B7-09B2-EE4E-ACC34C12716D}"/>
              </a:ext>
            </a:extLst>
          </p:cNvPr>
          <p:cNvSpPr txBox="1"/>
          <p:nvPr/>
        </p:nvSpPr>
        <p:spPr>
          <a:xfrm>
            <a:off x="6511408" y="5102158"/>
            <a:ext cx="5274663" cy="523220"/>
          </a:xfrm>
          <a:prstGeom prst="rect">
            <a:avLst/>
          </a:prstGeom>
          <a:noFill/>
        </p:spPr>
        <p:txBody>
          <a:bodyPr wrap="square">
            <a:spAutoFit/>
          </a:bodyPr>
          <a:lstStyle/>
          <a:p>
            <a:r>
              <a:rPr lang="en-US" sz="1400" dirty="0"/>
              <a:t>4. UE sends the complete message to the LMF over the control plane, and LMF finalizes the binding of user plane connection.</a:t>
            </a:r>
          </a:p>
        </p:txBody>
      </p:sp>
      <p:sp>
        <p:nvSpPr>
          <p:cNvPr id="33" name="TextBox 32">
            <a:extLst>
              <a:ext uri="{FF2B5EF4-FFF2-40B4-BE49-F238E27FC236}">
                <a16:creationId xmlns:a16="http://schemas.microsoft.com/office/drawing/2014/main" id="{4B5A6B48-1310-E029-77F6-08528A0E8240}"/>
              </a:ext>
            </a:extLst>
          </p:cNvPr>
          <p:cNvSpPr txBox="1"/>
          <p:nvPr/>
        </p:nvSpPr>
        <p:spPr>
          <a:xfrm>
            <a:off x="6511408" y="4311664"/>
            <a:ext cx="4995464" cy="738664"/>
          </a:xfrm>
          <a:prstGeom prst="rect">
            <a:avLst/>
          </a:prstGeom>
          <a:noFill/>
        </p:spPr>
        <p:txBody>
          <a:bodyPr wrap="square">
            <a:spAutoFit/>
          </a:bodyPr>
          <a:lstStyle/>
          <a:p>
            <a:r>
              <a:rPr lang="en-US" sz="1400" dirty="0"/>
              <a:t>3. LMF acknowledges the binding request. If the ID is not available in the LMF, it responds an error and the user plane connection establishment procedure is aborted.</a:t>
            </a:r>
          </a:p>
        </p:txBody>
      </p:sp>
    </p:spTree>
    <p:extLst>
      <p:ext uri="{BB962C8B-B14F-4D97-AF65-F5344CB8AC3E}">
        <p14:creationId xmlns:p14="http://schemas.microsoft.com/office/powerpoint/2010/main" val="14993822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3868B-6453-2B44-493B-74D66471EEFF}"/>
              </a:ext>
            </a:extLst>
          </p:cNvPr>
          <p:cNvSpPr>
            <a:spLocks noGrp="1"/>
          </p:cNvSpPr>
          <p:nvPr>
            <p:ph type="title"/>
          </p:nvPr>
        </p:nvSpPr>
        <p:spPr/>
        <p:txBody>
          <a:bodyPr/>
          <a:lstStyle/>
          <a:p>
            <a:r>
              <a:rPr lang="en-US" dirty="0"/>
              <a:t>Alternative solutions for issue 1)</a:t>
            </a:r>
          </a:p>
        </p:txBody>
      </p:sp>
      <p:sp>
        <p:nvSpPr>
          <p:cNvPr id="3" name="Content Placeholder 2">
            <a:extLst>
              <a:ext uri="{FF2B5EF4-FFF2-40B4-BE49-F238E27FC236}">
                <a16:creationId xmlns:a16="http://schemas.microsoft.com/office/drawing/2014/main" id="{ADE99F40-02BC-ECAE-CDBB-55BE2DEA9CD0}"/>
              </a:ext>
            </a:extLst>
          </p:cNvPr>
          <p:cNvSpPr>
            <a:spLocks noGrp="1"/>
          </p:cNvSpPr>
          <p:nvPr>
            <p:ph idx="1"/>
          </p:nvPr>
        </p:nvSpPr>
        <p:spPr/>
        <p:txBody>
          <a:bodyPr/>
          <a:lstStyle/>
          <a:p>
            <a:pPr marL="0" marR="0">
              <a:spcBef>
                <a:spcPts val="0"/>
              </a:spcBef>
              <a:spcAft>
                <a:spcPts val="900"/>
              </a:spcAft>
            </a:pPr>
            <a:r>
              <a:rPr lang="en-US" sz="1800" dirty="0">
                <a:ea typeface="DengXian" panose="02010600030101010101" pitchFamily="2" charset="-122"/>
              </a:rPr>
              <a:t>Alt. 1</a:t>
            </a:r>
            <a:r>
              <a:rPr lang="en-US" sz="1800" dirty="0">
                <a:effectLst/>
                <a:ea typeface="DengXian" panose="02010600030101010101" pitchFamily="2" charset="-122"/>
              </a:rPr>
              <a:t>) Indicating TLS session ID in the UPP-CM complete message</a:t>
            </a:r>
          </a:p>
          <a:p>
            <a:pPr marL="457200" lvl="1">
              <a:spcBef>
                <a:spcPts val="0"/>
              </a:spcBef>
              <a:spcAft>
                <a:spcPts val="900"/>
              </a:spcAft>
            </a:pPr>
            <a:r>
              <a:rPr lang="en-US" sz="1400" dirty="0">
                <a:ea typeface="DengXian" panose="02010600030101010101" pitchFamily="2" charset="-122"/>
              </a:rPr>
              <a:t>The UE sends the TLS session ID to the LMF (over the control plane)</a:t>
            </a:r>
          </a:p>
          <a:p>
            <a:pPr marL="457200" lvl="1">
              <a:spcBef>
                <a:spcPts val="0"/>
              </a:spcBef>
              <a:spcAft>
                <a:spcPts val="900"/>
              </a:spcAft>
            </a:pPr>
            <a:r>
              <a:rPr lang="en-US" sz="1400" dirty="0">
                <a:effectLst/>
                <a:ea typeface="DengXian" panose="02010600030101010101" pitchFamily="2" charset="-122"/>
              </a:rPr>
              <a:t>Evaluation: Using TLS session ID does not guarantee the identification of the UE for the TLS connection, as it can be re-issued at any time and another TLS client can use the same value accidentally</a:t>
            </a:r>
          </a:p>
          <a:p>
            <a:pPr marL="0" marR="0">
              <a:spcBef>
                <a:spcPts val="0"/>
              </a:spcBef>
              <a:spcAft>
                <a:spcPts val="900"/>
              </a:spcAft>
            </a:pPr>
            <a:r>
              <a:rPr lang="en-US" sz="1800" dirty="0">
                <a:ea typeface="DengXian" panose="02010600030101010101" pitchFamily="2" charset="-122"/>
              </a:rPr>
              <a:t>Alt. 2</a:t>
            </a:r>
            <a:r>
              <a:rPr lang="en-US" sz="1800" dirty="0">
                <a:effectLst/>
                <a:ea typeface="DengXian" panose="02010600030101010101" pitchFamily="2" charset="-122"/>
              </a:rPr>
              <a:t>) Indicating IP address of the UE in the UPP-CM complete message</a:t>
            </a:r>
          </a:p>
          <a:p>
            <a:pPr marL="457200" lvl="1">
              <a:spcBef>
                <a:spcPts val="0"/>
              </a:spcBef>
              <a:spcAft>
                <a:spcPts val="900"/>
              </a:spcAft>
            </a:pPr>
            <a:r>
              <a:rPr lang="en-US" sz="1400" dirty="0">
                <a:ea typeface="DengXian" panose="02010600030101010101" pitchFamily="2" charset="-122"/>
              </a:rPr>
              <a:t>The UE sends the IP address of the UE for the TLS connection to the LMF (over the control plane), then the LMF associates the received IP address to the UE</a:t>
            </a:r>
          </a:p>
          <a:p>
            <a:pPr marL="457200" lvl="1">
              <a:spcBef>
                <a:spcPts val="0"/>
              </a:spcBef>
              <a:spcAft>
                <a:spcPts val="900"/>
              </a:spcAft>
            </a:pPr>
            <a:r>
              <a:rPr lang="en-US" sz="1400" dirty="0">
                <a:effectLst/>
                <a:ea typeface="DengXian" panose="02010600030101010101" pitchFamily="2" charset="-122"/>
              </a:rPr>
              <a:t>Evaluation: If NAT is deployed, it does not work. IP address verification can be an issue.</a:t>
            </a:r>
          </a:p>
          <a:p>
            <a:pPr marL="0" marR="0">
              <a:spcBef>
                <a:spcPts val="0"/>
              </a:spcBef>
              <a:spcAft>
                <a:spcPts val="900"/>
              </a:spcAft>
            </a:pPr>
            <a:r>
              <a:rPr lang="en-US" sz="1800" dirty="0">
                <a:ea typeface="DengXian" panose="02010600030101010101" pitchFamily="2" charset="-122"/>
              </a:rPr>
              <a:t>Alt. 3) allocating a TCP port number to the UE and identifying the UE over the TLS connection using the port</a:t>
            </a:r>
          </a:p>
          <a:p>
            <a:pPr marL="457200" lvl="1">
              <a:spcBef>
                <a:spcPts val="0"/>
              </a:spcBef>
              <a:spcAft>
                <a:spcPts val="900"/>
              </a:spcAft>
            </a:pPr>
            <a:r>
              <a:rPr lang="en-US" sz="1400" dirty="0"/>
              <a:t>Given well-known port</a:t>
            </a:r>
            <a:r>
              <a:rPr lang="ko-KR" altLang="en-US" sz="1400" dirty="0"/>
              <a:t> </a:t>
            </a:r>
            <a:r>
              <a:rPr lang="en-US" altLang="ko-KR" sz="1400" dirty="0"/>
              <a:t>values</a:t>
            </a:r>
            <a:r>
              <a:rPr lang="en-US" sz="1400" dirty="0"/>
              <a:t> registered in IANA, the remainder of the ports from 49152 to 65535 can be used dynamically by applications. LMF assigns one of port value to the UE during UPP-CM, and the UE uses the port when establishing TLS connection</a:t>
            </a:r>
          </a:p>
          <a:p>
            <a:pPr marL="457200" lvl="1">
              <a:spcBef>
                <a:spcPts val="0"/>
              </a:spcBef>
              <a:spcAft>
                <a:spcPts val="900"/>
              </a:spcAft>
            </a:pPr>
            <a:r>
              <a:rPr lang="en-US" sz="1400" dirty="0"/>
              <a:t>Evaluation: The number of available port number is limited. The UE shall use the port number for a lifetime of LCS user plane for subsequent LCS services. (TLS can be released/re-established during the lifetime). Critical security issue: Someone easily picks any port value and pretending it is the UE.</a:t>
            </a:r>
          </a:p>
          <a:p>
            <a:pPr marL="0">
              <a:spcBef>
                <a:spcPts val="0"/>
              </a:spcBef>
              <a:spcAft>
                <a:spcPts val="900"/>
              </a:spcAft>
              <a:buNone/>
            </a:pPr>
            <a:r>
              <a:rPr lang="en-US" sz="1800" dirty="0">
                <a:sym typeface="Wingdings" panose="05000000000000000000" pitchFamily="2" charset="2"/>
              </a:rPr>
              <a:t> None of above alternative works securely</a:t>
            </a:r>
            <a:endParaRPr lang="en-US" sz="1800" dirty="0"/>
          </a:p>
        </p:txBody>
      </p:sp>
    </p:spTree>
    <p:extLst>
      <p:ext uri="{BB962C8B-B14F-4D97-AF65-F5344CB8AC3E}">
        <p14:creationId xmlns:p14="http://schemas.microsoft.com/office/powerpoint/2010/main" val="10616753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3868B-6453-2B44-493B-74D66471EEFF}"/>
              </a:ext>
            </a:extLst>
          </p:cNvPr>
          <p:cNvSpPr>
            <a:spLocks noGrp="1"/>
          </p:cNvSpPr>
          <p:nvPr>
            <p:ph type="title"/>
          </p:nvPr>
        </p:nvSpPr>
        <p:spPr/>
        <p:txBody>
          <a:bodyPr/>
          <a:lstStyle/>
          <a:p>
            <a:r>
              <a:rPr lang="en-US" dirty="0"/>
              <a:t>Proposal for issue 2)</a:t>
            </a:r>
          </a:p>
        </p:txBody>
      </p:sp>
      <p:sp>
        <p:nvSpPr>
          <p:cNvPr id="3" name="Content Placeholder 2">
            <a:extLst>
              <a:ext uri="{FF2B5EF4-FFF2-40B4-BE49-F238E27FC236}">
                <a16:creationId xmlns:a16="http://schemas.microsoft.com/office/drawing/2014/main" id="{ADE99F40-02BC-ECAE-CDBB-55BE2DEA9CD0}"/>
              </a:ext>
            </a:extLst>
          </p:cNvPr>
          <p:cNvSpPr>
            <a:spLocks noGrp="1"/>
          </p:cNvSpPr>
          <p:nvPr>
            <p:ph idx="1"/>
          </p:nvPr>
        </p:nvSpPr>
        <p:spPr/>
        <p:txBody>
          <a:bodyPr/>
          <a:lstStyle/>
          <a:p>
            <a:r>
              <a:rPr lang="en-US" sz="2400" dirty="0"/>
              <a:t>For LMF-initiated User Plane Connection establishment, in </a:t>
            </a:r>
            <a:r>
              <a:rPr lang="en-US" sz="2400" dirty="0" err="1"/>
              <a:t>Nlmf_Location_UPNotify</a:t>
            </a:r>
            <a:r>
              <a:rPr lang="en-US" sz="2400" dirty="0"/>
              <a:t>, the LMF indicates the connection ID to the AMF. The AMF stores the connection ID and includes the ID for further LCS service until the UP connection is released.</a:t>
            </a:r>
          </a:p>
          <a:p>
            <a:endParaRPr lang="en-US" sz="2400" dirty="0"/>
          </a:p>
          <a:p>
            <a:r>
              <a:rPr lang="en-US" sz="2400" dirty="0"/>
              <a:t>For UE-initiated User Plane connection establishment, in </a:t>
            </a:r>
            <a:r>
              <a:rPr lang="en-US" sz="2400" dirty="0" err="1"/>
              <a:t>Nlmf_Location_UPConfig</a:t>
            </a:r>
            <a:r>
              <a:rPr lang="en-US" sz="2400" dirty="0"/>
              <a:t> Response, the LMF indicates the connection ID to the AMF. The AMF stores the connection ID and includes the ID for further LCS service until the UP connection is released.</a:t>
            </a:r>
          </a:p>
        </p:txBody>
      </p:sp>
    </p:spTree>
    <p:extLst>
      <p:ext uri="{BB962C8B-B14F-4D97-AF65-F5344CB8AC3E}">
        <p14:creationId xmlns:p14="http://schemas.microsoft.com/office/powerpoint/2010/main" val="34540506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823AE-45CD-0415-73D0-AD0DDAF6D344}"/>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BEBCBF5-EDEF-6382-6253-1DE593196E2E}"/>
              </a:ext>
            </a:extLst>
          </p:cNvPr>
          <p:cNvSpPr>
            <a:spLocks noGrp="1"/>
          </p:cNvSpPr>
          <p:nvPr>
            <p:ph idx="1"/>
          </p:nvPr>
        </p:nvSpPr>
        <p:spPr/>
        <p:txBody>
          <a:bodyPr/>
          <a:lstStyle/>
          <a:p>
            <a:r>
              <a:rPr lang="en-US" sz="2400" dirty="0"/>
              <a:t>For issue 1)</a:t>
            </a:r>
          </a:p>
          <a:p>
            <a:pPr lvl="1"/>
            <a:r>
              <a:rPr lang="en-US" sz="1800" dirty="0"/>
              <a:t>LMF assigns a connection ID to UE and provide to the UE (along with the user plane information)</a:t>
            </a:r>
          </a:p>
          <a:p>
            <a:pPr lvl="1"/>
            <a:r>
              <a:rPr lang="en-US" sz="1800" dirty="0"/>
              <a:t>UE sends binding request (including the connection ID) to LMF over the TLS connection</a:t>
            </a:r>
          </a:p>
          <a:p>
            <a:pPr lvl="1"/>
            <a:r>
              <a:rPr lang="en-US" sz="1800" dirty="0"/>
              <a:t>LMF responds to UE the completion of user plane connection binding over the control plane</a:t>
            </a:r>
          </a:p>
          <a:p>
            <a:endParaRPr lang="en-US" sz="2400" dirty="0"/>
          </a:p>
          <a:p>
            <a:r>
              <a:rPr lang="en-US" sz="2400" dirty="0"/>
              <a:t>For issue 2)</a:t>
            </a:r>
          </a:p>
          <a:p>
            <a:pPr lvl="1"/>
            <a:r>
              <a:rPr lang="en-US" sz="1800" dirty="0"/>
              <a:t>LMF provides the connection ID to the AMF in </a:t>
            </a:r>
            <a:r>
              <a:rPr lang="en-US" sz="1800" dirty="0" err="1"/>
              <a:t>Nlmf_location_UPNotify</a:t>
            </a:r>
            <a:r>
              <a:rPr lang="en-US" sz="1800" dirty="0"/>
              <a:t> or </a:t>
            </a:r>
            <a:r>
              <a:rPr lang="en-US" sz="1800" dirty="0" err="1"/>
              <a:t>Nlmf_location_UPConfig</a:t>
            </a:r>
            <a:r>
              <a:rPr lang="en-US" sz="1800" dirty="0"/>
              <a:t> response</a:t>
            </a:r>
          </a:p>
          <a:p>
            <a:pPr lvl="1"/>
            <a:r>
              <a:rPr lang="en-US" sz="1800" dirty="0"/>
              <a:t>AMF includes the connection ID received from the LMF for further LCS request (</a:t>
            </a:r>
            <a:r>
              <a:rPr lang="en-US" sz="1800" dirty="0" err="1"/>
              <a:t>Nlmf</a:t>
            </a:r>
            <a:r>
              <a:rPr lang="en-US" sz="1800" dirty="0"/>
              <a:t> service operation, Namf_Communication_N1MessageNotify) until the user plane connection is released</a:t>
            </a:r>
            <a:endParaRPr lang="en-US" sz="2000" dirty="0"/>
          </a:p>
          <a:p>
            <a:pPr marL="0" indent="0">
              <a:buNone/>
            </a:pPr>
            <a:endParaRPr lang="en-US" sz="2000" dirty="0">
              <a:sym typeface="Wingdings" panose="05000000000000000000" pitchFamily="2" charset="2"/>
            </a:endParaRPr>
          </a:p>
          <a:p>
            <a:pPr marL="0" indent="0">
              <a:buNone/>
            </a:pPr>
            <a:r>
              <a:rPr lang="en-US" sz="2000" dirty="0">
                <a:sym typeface="Wingdings" panose="05000000000000000000" pitchFamily="2" charset="2"/>
              </a:rPr>
              <a:t>&gt;&gt; </a:t>
            </a:r>
            <a:r>
              <a:rPr lang="en-US" sz="2000" dirty="0"/>
              <a:t>S2-2404857 for TS 23.273 and S2-2404865 for TS 23.502 were submitted.</a:t>
            </a:r>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23291362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06484-D385-C76A-DDE3-01A8428D57FE}"/>
              </a:ext>
            </a:extLst>
          </p:cNvPr>
          <p:cNvSpPr>
            <a:spLocks noGrp="1"/>
          </p:cNvSpPr>
          <p:nvPr>
            <p:ph type="title"/>
          </p:nvPr>
        </p:nvSpPr>
        <p:spPr/>
        <p:txBody>
          <a:bodyPr/>
          <a:lstStyle/>
          <a:p>
            <a:r>
              <a:rPr lang="en-US" dirty="0"/>
              <a:t>Further security consideration</a:t>
            </a:r>
          </a:p>
        </p:txBody>
      </p:sp>
      <p:sp>
        <p:nvSpPr>
          <p:cNvPr id="3" name="Content Placeholder 2">
            <a:extLst>
              <a:ext uri="{FF2B5EF4-FFF2-40B4-BE49-F238E27FC236}">
                <a16:creationId xmlns:a16="http://schemas.microsoft.com/office/drawing/2014/main" id="{59CEEE17-A271-DEFA-A4E4-0DA0724D8127}"/>
              </a:ext>
            </a:extLst>
          </p:cNvPr>
          <p:cNvSpPr>
            <a:spLocks noGrp="1"/>
          </p:cNvSpPr>
          <p:nvPr>
            <p:ph idx="1"/>
          </p:nvPr>
        </p:nvSpPr>
        <p:spPr/>
        <p:txBody>
          <a:bodyPr/>
          <a:lstStyle/>
          <a:p>
            <a:r>
              <a:rPr lang="en-US" sz="1600" dirty="0"/>
              <a:t>The LCS-UP connection ID is allocated by the LMF, which should prevent any overlap of LCS-UP connection IDs across different UEs. However, a rogue UE could potentially generate a random value that coincidentally matches the LCS-UP connection ID of another UE, so that the rogue UE uses the matched value to associate its TLS connection with the LMF. There is also a possibility that attackers could intercept the contents of a UPP-CM message and extract the value of the LCS-UP connection ID, in particular if the NAS connection is not confidentiality protected.</a:t>
            </a:r>
          </a:p>
          <a:p>
            <a:r>
              <a:rPr lang="en-US" sz="1600" dirty="0"/>
              <a:t>The situations mentioned above can be mitigated but not fully prevented with a few procedural measures. For instance, if the LMF detects a potential overlap of LCS-UP connection IDs (such as when a TLS connection for a particular LCS-UP connection ID is active and another message arrives from a different UE using the same LCS-UP connection ID), the LMF can reject the latter one. For the suspected risk of LCS-UP connection ID collision, the LMF can reassign the LCS-UP connection ID at any time. For the UE side, the UE sends the allocated LCS-UP connection ID over LCS-UPP right after the TLS connection establishment, so the time of possible snooping will be limited.</a:t>
            </a:r>
          </a:p>
          <a:p>
            <a:pPr marL="0" indent="0">
              <a:buNone/>
            </a:pPr>
            <a:r>
              <a:rPr lang="en-US" sz="1600" dirty="0">
                <a:sym typeface="Wingdings" panose="05000000000000000000" pitchFamily="2" charset="2"/>
              </a:rPr>
              <a:t> </a:t>
            </a:r>
            <a:r>
              <a:rPr lang="en-US" sz="1600" dirty="0"/>
              <a:t>It is proposed to specify such detailed management in stage-3.</a:t>
            </a:r>
          </a:p>
          <a:p>
            <a:endParaRPr lang="en-US" sz="1600" dirty="0"/>
          </a:p>
        </p:txBody>
      </p:sp>
    </p:spTree>
    <p:extLst>
      <p:ext uri="{BB962C8B-B14F-4D97-AF65-F5344CB8AC3E}">
        <p14:creationId xmlns:p14="http://schemas.microsoft.com/office/powerpoint/2010/main" val="265922009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8751</TotalTime>
  <Words>1371</Words>
  <Application>Microsoft Office PowerPoint</Application>
  <PresentationFormat>Widescreen</PresentationFormat>
  <Paragraphs>68</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DengXian</vt:lpstr>
      <vt:lpstr>Arial</vt:lpstr>
      <vt:lpstr>Arial </vt:lpstr>
      <vt:lpstr>Calibri</vt:lpstr>
      <vt:lpstr>Calibri Light</vt:lpstr>
      <vt:lpstr>Microsoft Sans Serif</vt:lpstr>
      <vt:lpstr>Times New Roman</vt:lpstr>
      <vt:lpstr>Wingdings</vt:lpstr>
      <vt:lpstr>Office Theme</vt:lpstr>
      <vt:lpstr> Discussion on  LCS user plane connection binding to UE</vt:lpstr>
      <vt:lpstr>Background information</vt:lpstr>
      <vt:lpstr>Issue described in CT1 LS (S2-2403871/C1-241722)</vt:lpstr>
      <vt:lpstr>Proposal for issue 1)</vt:lpstr>
      <vt:lpstr>Alternative solutions for issue 1)</vt:lpstr>
      <vt:lpstr>Proposal for issue 2)</vt:lpstr>
      <vt:lpstr>Conclusion</vt:lpstr>
      <vt:lpstr>Further security consideration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Qulacomm-Hong Cheng-rev1</cp:lastModifiedBy>
  <cp:revision>607</cp:revision>
  <dcterms:created xsi:type="dcterms:W3CDTF">2010-02-05T13:52:04Z</dcterms:created>
  <dcterms:modified xsi:type="dcterms:W3CDTF">2024-04-05T16:18:56Z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