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1" r:id="rId1"/>
  </p:sldMasterIdLst>
  <p:notesMasterIdLst>
    <p:notesMasterId r:id="rId5"/>
  </p:notesMasterIdLst>
  <p:handoutMasterIdLst>
    <p:handoutMasterId r:id="rId6"/>
  </p:handoutMasterIdLst>
  <p:sldIdLst>
    <p:sldId id="842" r:id="rId2"/>
    <p:sldId id="843" r:id="rId3"/>
    <p:sldId id="844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67" d="100"/>
          <a:sy n="67" d="100"/>
        </p:scale>
        <p:origin x="1600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804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8/28/2023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8/28/2023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1A0830-7958-478F-A687-980EFBB47EC2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1A0830-7958-478F-A687-980EFBB47EC2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78020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1A0830-7958-478F-A687-980EFBB47EC2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6352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605626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5871929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2649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WG2#158, 21-25 August 2023, Gothenburg, Sweden 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3542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200" b="1" dirty="0"/>
              <a:t>TEI18_SLAMUP </a:t>
            </a:r>
            <a:r>
              <a:rPr lang="en-US" altLang="zh-CN" b="1" dirty="0"/>
              <a:t>Status Report </a:t>
            </a:r>
            <a:br>
              <a:rPr lang="en-US" altLang="zh-CN" b="1" dirty="0"/>
            </a:br>
            <a:r>
              <a:rPr lang="en-US" altLang="zh-CN" b="1" dirty="0"/>
              <a:t>(after SA2#158)</a:t>
            </a:r>
            <a:br>
              <a:rPr lang="en-US" altLang="zh-CN" b="1" dirty="0"/>
            </a:b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b="1" dirty="0"/>
              <a:t>Uri Baniel</a:t>
            </a:r>
            <a:br>
              <a:rPr lang="en-US" altLang="en-US" sz="1800" b="1" dirty="0"/>
            </a:br>
            <a:r>
              <a:rPr lang="en-US" altLang="en-US" sz="1800" b="1" dirty="0"/>
              <a:t>Oracle (Rapporteur)</a:t>
            </a:r>
            <a:endParaRPr lang="en-GB" altLang="en-US" sz="1800" b="1" dirty="0"/>
          </a:p>
          <a:p>
            <a:pPr>
              <a:lnSpc>
                <a:spcPct val="80000"/>
              </a:lnSpc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S2-2310057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08F30154-7D4A-F019-F7A0-FC8C88EB2E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#158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21-25 August 2023, Gothenburg, Sweden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5">
            <a:extLst>
              <a:ext uri="{FF2B5EF4-FFF2-40B4-BE49-F238E27FC236}">
                <a16:creationId xmlns:a16="http://schemas.microsoft.com/office/drawing/2014/main" id="{588E6ACA-C4FE-267A-7042-B2002330EF91}"/>
              </a:ext>
            </a:extLst>
          </p:cNvPr>
          <p:cNvSpPr txBox="1">
            <a:spLocks/>
          </p:cNvSpPr>
          <p:nvPr/>
        </p:nvSpPr>
        <p:spPr bwMode="auto">
          <a:xfrm>
            <a:off x="617538" y="208196"/>
            <a:ext cx="6211887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TEI18_SLAMUP status (after SA2#158) </a:t>
            </a:r>
            <a:endParaRPr lang="de-DE" altLang="de-DE" sz="2800" b="1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8C41D9AA-1A6F-9584-BED4-3A14560B64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0439898"/>
              </p:ext>
            </p:extLst>
          </p:nvPr>
        </p:nvGraphicFramePr>
        <p:xfrm>
          <a:off x="211065" y="1323070"/>
          <a:ext cx="8810067" cy="71686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406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00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TEI18_SLAMUP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Spending Limits for AM and UE Policies in the 5GC</a:t>
                      </a:r>
                      <a:endParaRPr lang="de-DE" sz="12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Apr, 2023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S2-2207832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04B02DFC-D61B-B376-D401-863FCA9C13B0}"/>
              </a:ext>
            </a:extLst>
          </p:cNvPr>
          <p:cNvSpPr txBox="1">
            <a:spLocks/>
          </p:cNvSpPr>
          <p:nvPr/>
        </p:nvSpPr>
        <p:spPr>
          <a:xfrm>
            <a:off x="211065" y="2212772"/>
            <a:ext cx="8781862" cy="3885739"/>
          </a:xfrm>
          <a:prstGeom prst="rect">
            <a:avLst/>
          </a:prstGeom>
        </p:spPr>
        <p:txBody>
          <a:bodyPr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Blip>
                <a:blip r:embed="rId3"/>
              </a:buBlip>
            </a:pPr>
            <a:r>
              <a:rPr lang="de-DE" altLang="de-DE" sz="1800" b="1" kern="0" dirty="0"/>
              <a:t>Progress since SA2#158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Blip>
                <a:blip r:embed="rId3"/>
              </a:buBlip>
            </a:pPr>
            <a:r>
              <a:rPr lang="en-US" altLang="zh-CN" sz="1600" b="1" kern="0" dirty="0"/>
              <a:t>General</a:t>
            </a:r>
          </a:p>
          <a:p>
            <a:pPr marL="857250" lvl="2" indent="-457200"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</a:pPr>
            <a:r>
              <a:rPr lang="en-US" altLang="de-DE" sz="1200" kern="0" dirty="0"/>
              <a:t>The Work Item has already reached completion status after sa2 #157.</a:t>
            </a:r>
          </a:p>
          <a:p>
            <a:pPr marL="857250" lvl="2" indent="-457200"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</a:pPr>
            <a:r>
              <a:rPr lang="en-US" altLang="de-DE" sz="1200" kern="0" dirty="0"/>
              <a:t>In SA2#158 only alignment papers were brough in: </a:t>
            </a:r>
          </a:p>
          <a:p>
            <a:pPr marL="1314450" lvl="3" indent="-457200"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</a:pPr>
            <a:r>
              <a:rPr lang="en-US" altLang="de-DE" sz="1000" kern="0" dirty="0"/>
              <a:t>One paper (CR) was to correct an inaccuracy in 23.502. </a:t>
            </a:r>
          </a:p>
          <a:p>
            <a:pPr marL="1314450" lvl="3" indent="-457200"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</a:pPr>
            <a:r>
              <a:rPr lang="en-US" altLang="de-DE" sz="1000" kern="0" dirty="0"/>
              <a:t>The other paper (LS OUT) asks SA5 to provide clarifications </a:t>
            </a:r>
            <a:r>
              <a:rPr lang="en-US" altLang="de-DE" sz="1000" kern="0" dirty="0" err="1"/>
              <a:t>wrt</a:t>
            </a:r>
            <a:r>
              <a:rPr lang="en-US" altLang="de-DE" sz="1000" kern="0" dirty="0"/>
              <a:t>/ TS 32.256 (pertaining to CHF selection logic by AMF and the possible impact of AMF charging reports on Spending Limits).</a:t>
            </a:r>
            <a:endParaRPr lang="en-US" altLang="zh-CN" sz="1000" b="1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Blip>
                <a:blip r:embed="rId3"/>
              </a:buBlip>
            </a:pPr>
            <a:r>
              <a:rPr lang="en-US" altLang="zh-CN" sz="1600" b="1" kern="0" dirty="0"/>
              <a:t>Normative work progress: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Paper status: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CR for TS 23.502 was agreed,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LS OUT to SA5 was approved</a:t>
            </a:r>
            <a:r>
              <a:rPr lang="en-US" altLang="de-DE" sz="1200" kern="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Blip>
                <a:blip r:embed="rId3"/>
              </a:buBlip>
            </a:pPr>
            <a:r>
              <a:rPr lang="en-US" sz="1600" b="1" kern="0" dirty="0"/>
              <a:t>Next steps</a:t>
            </a:r>
            <a:r>
              <a:rPr lang="en-US" sz="1600" kern="0" dirty="0"/>
              <a:t>:</a:t>
            </a:r>
            <a:endParaRPr lang="de-DE" sz="1600" kern="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de-DE" altLang="de-DE" sz="1200" kern="0" dirty="0"/>
              <a:t>Evaluate LS OUT Response from SA5 once received. Consequently, align 23.501 6.3.11 v18.x correspondently, if needed.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de-DE" altLang="de-DE" sz="1200" kern="0" dirty="0"/>
              <a:t>Roaming aspects of SLAMUP may get addressed as TEI19 or TEI20 (if/when requested by operator(s)).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de-DE" altLang="de-DE" sz="2000" kern="0" dirty="0"/>
          </a:p>
        </p:txBody>
      </p:sp>
    </p:spTree>
    <p:extLst>
      <p:ext uri="{BB962C8B-B14F-4D97-AF65-F5344CB8AC3E}">
        <p14:creationId xmlns:p14="http://schemas.microsoft.com/office/powerpoint/2010/main" val="1585705411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04B02DFC-D61B-B376-D401-863FCA9C13B0}"/>
              </a:ext>
            </a:extLst>
          </p:cNvPr>
          <p:cNvSpPr txBox="1">
            <a:spLocks/>
          </p:cNvSpPr>
          <p:nvPr/>
        </p:nvSpPr>
        <p:spPr>
          <a:xfrm>
            <a:off x="211065" y="803071"/>
            <a:ext cx="8781862" cy="5522976"/>
          </a:xfrm>
          <a:prstGeom prst="rect">
            <a:avLst/>
          </a:prstGeom>
        </p:spPr>
        <p:txBody>
          <a:bodyPr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N/A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Next-&gt;Next Meeting (SA2#159)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(*) Was discussed as part of 1 TU allocated for all TEI18 papers (17 papers altogether)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SA2#151-E: initial DP and WID.</a:t>
            </a:r>
            <a:endParaRPr lang="en-US" sz="14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SA2#152-E: DP and WID re-submitted along with 4 draft CRs.</a:t>
            </a:r>
            <a:endParaRPr lang="en-US" sz="14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SA2#153: No SLAMUP work.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2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SA2#154AH-E: </a:t>
            </a:r>
            <a:r>
              <a:rPr lang="en-US" sz="1200" dirty="0"/>
              <a:t>N</a:t>
            </a:r>
            <a:r>
              <a:rPr lang="en-US" altLang="zh-CN" sz="1200" dirty="0"/>
              <a:t>ormative work - done.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SA2#155: No SLAMUP work.</a:t>
            </a:r>
            <a:endParaRPr lang="en-US" sz="1200" dirty="0">
              <a:solidFill>
                <a:schemeClr val="bg1">
                  <a:lumMod val="65000"/>
                </a:schemeClr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SA2#156-E: No SLAMUP work.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sz="11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SA2#157: Alignment CRs - done.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sz="11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SA2#158: Alignment CR &amp; LS - done.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sz="11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SA2#159: </a:t>
            </a:r>
            <a:r>
              <a:rPr lang="en-US" sz="1100" kern="0" dirty="0"/>
              <a:t>Maintenance if fixes are needed (SA5 inputs are not expected yet).</a:t>
            </a:r>
            <a:endParaRPr lang="en-US" sz="1100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sz="11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SA2#160: </a:t>
            </a:r>
            <a:r>
              <a:rPr lang="en-US" sz="1100" kern="0" dirty="0"/>
              <a:t>Maintenance based on inputs from SA5.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endParaRPr lang="en-US" sz="1100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5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Blip>
                <a:blip r:embed="rId3"/>
              </a:buBlip>
            </a:pPr>
            <a:endParaRPr lang="de-DE" altLang="de-DE" sz="1800" b="1" kern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688824-47CF-9105-EFCF-81D9C5701DB9}"/>
              </a:ext>
            </a:extLst>
          </p:cNvPr>
          <p:cNvSpPr txBox="1">
            <a:spLocks/>
          </p:cNvSpPr>
          <p:nvPr/>
        </p:nvSpPr>
        <p:spPr bwMode="auto">
          <a:xfrm>
            <a:off x="0" y="147294"/>
            <a:ext cx="5083840" cy="520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/>
              <a:t>TEI18_SLAMUP Work Plan</a:t>
            </a:r>
            <a:endParaRPr lang="en-US" sz="2800" kern="0" dirty="0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C40EA26D-386E-EDD4-DDEF-6164F7CE3B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3223067"/>
              </p:ext>
            </p:extLst>
          </p:nvPr>
        </p:nvGraphicFramePr>
        <p:xfrm>
          <a:off x="382771" y="2284141"/>
          <a:ext cx="6646679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2428">
                  <a:extLst>
                    <a:ext uri="{9D8B030D-6E8A-4147-A177-3AD203B41FA5}">
                      <a16:colId xmlns:a16="http://schemas.microsoft.com/office/drawing/2014/main" val="1220256730"/>
                    </a:ext>
                  </a:extLst>
                </a:gridCol>
                <a:gridCol w="682428">
                  <a:extLst>
                    <a:ext uri="{9D8B030D-6E8A-4147-A177-3AD203B41FA5}">
                      <a16:colId xmlns:a16="http://schemas.microsoft.com/office/drawing/2014/main" val="76168309"/>
                    </a:ext>
                  </a:extLst>
                </a:gridCol>
                <a:gridCol w="682428">
                  <a:extLst>
                    <a:ext uri="{9D8B030D-6E8A-4147-A177-3AD203B41FA5}">
                      <a16:colId xmlns:a16="http://schemas.microsoft.com/office/drawing/2014/main" val="2001234999"/>
                    </a:ext>
                  </a:extLst>
                </a:gridCol>
                <a:gridCol w="682428">
                  <a:extLst>
                    <a:ext uri="{9D8B030D-6E8A-4147-A177-3AD203B41FA5}">
                      <a16:colId xmlns:a16="http://schemas.microsoft.com/office/drawing/2014/main" val="1521430282"/>
                    </a:ext>
                  </a:extLst>
                </a:gridCol>
                <a:gridCol w="682428">
                  <a:extLst>
                    <a:ext uri="{9D8B030D-6E8A-4147-A177-3AD203B41FA5}">
                      <a16:colId xmlns:a16="http://schemas.microsoft.com/office/drawing/2014/main" val="2043954143"/>
                    </a:ext>
                  </a:extLst>
                </a:gridCol>
                <a:gridCol w="682428">
                  <a:extLst>
                    <a:ext uri="{9D8B030D-6E8A-4147-A177-3AD203B41FA5}">
                      <a16:colId xmlns:a16="http://schemas.microsoft.com/office/drawing/2014/main" val="2015429236"/>
                    </a:ext>
                  </a:extLst>
                </a:gridCol>
                <a:gridCol w="682428">
                  <a:extLst>
                    <a:ext uri="{9D8B030D-6E8A-4147-A177-3AD203B41FA5}">
                      <a16:colId xmlns:a16="http://schemas.microsoft.com/office/drawing/2014/main" val="958774132"/>
                    </a:ext>
                  </a:extLst>
                </a:gridCol>
                <a:gridCol w="682428">
                  <a:extLst>
                    <a:ext uri="{9D8B030D-6E8A-4147-A177-3AD203B41FA5}">
                      <a16:colId xmlns:a16="http://schemas.microsoft.com/office/drawing/2014/main" val="2558268208"/>
                    </a:ext>
                  </a:extLst>
                </a:gridCol>
                <a:gridCol w="549080">
                  <a:extLst>
                    <a:ext uri="{9D8B030D-6E8A-4147-A177-3AD203B41FA5}">
                      <a16:colId xmlns:a16="http://schemas.microsoft.com/office/drawing/2014/main" val="3191255537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19129613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May,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Aug,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Jan, 23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Feb, 23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April, 23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May, 23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Aug, 23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744378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WID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Normative TU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Total TU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#151-E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#152-E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#154AH-E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#155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#156-E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#157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#158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464879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SLAMUP 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0.05 (*)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220670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2305495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16879</TotalTime>
  <Words>398</Words>
  <Application>Microsoft Office PowerPoint</Application>
  <PresentationFormat>On-screen Show (4:3)</PresentationFormat>
  <Paragraphs>90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Times New Roman</vt:lpstr>
      <vt:lpstr>1_Office Theme</vt:lpstr>
      <vt:lpstr>TEI18_SLAMUP Status Report  (after SA2#158) </vt:lpstr>
      <vt:lpstr>PowerPoint Presentation</vt:lpstr>
      <vt:lpstr>PowerPoint Presentation</vt:lpstr>
    </vt:vector>
  </TitlesOfParts>
  <Company>Huawei Technologies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FS_EDGE_Ph2 status report</dc:title>
  <dc:creator>Patrice Hédé</dc:creator>
  <cp:lastModifiedBy>Oracle85</cp:lastModifiedBy>
  <cp:revision>1949</cp:revision>
  <dcterms:created xsi:type="dcterms:W3CDTF">2008-08-30T09:32:10Z</dcterms:created>
  <dcterms:modified xsi:type="dcterms:W3CDTF">2023-08-28T21:32:08Z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1677238625</vt:lpwstr>
  </property>
</Properties>
</file>