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9"/>
  </p:notesMasterIdLst>
  <p:handoutMasterIdLst>
    <p:handoutMasterId r:id="rId10"/>
  </p:handoutMasterIdLst>
  <p:sldIdLst>
    <p:sldId id="341" r:id="rId5"/>
    <p:sldId id="2134805359" r:id="rId6"/>
    <p:sldId id="2134805361" r:id="rId7"/>
    <p:sldId id="2134805351" r:id="rId8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ivo" initials="谢振华" lastIdx="1" clrIdx="0">
    <p:extLst>
      <p:ext uri="{19B8F6BF-5375-455C-9EA6-DF929625EA0E}">
        <p15:presenceInfo xmlns:p15="http://schemas.microsoft.com/office/powerpoint/2012/main" userId="viv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FF6600"/>
    <a:srgbClr val="1A4669"/>
    <a:srgbClr val="C6D254"/>
    <a:srgbClr val="B1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88" autoAdjust="0"/>
    <p:restoredTop sz="95954" autoAdjust="0"/>
  </p:normalViewPr>
  <p:slideViewPr>
    <p:cSldViewPr snapToGrid="0">
      <p:cViewPr varScale="1">
        <p:scale>
          <a:sx n="90" d="100"/>
          <a:sy n="90" d="100"/>
        </p:scale>
        <p:origin x="84" y="26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60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948" y="90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512357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B452CC-48C9-4997-9257-C682E2A70ECE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47288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C220C726-1B32-4CFD-B6FE-8C6E0C6B668C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2022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id="{AA2802BD-1B72-4AD1-8184-0FD0996070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33350" y="36513"/>
            <a:ext cx="260191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zh-CN" sz="10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3GPP TSG-WG SA2 Meeting #157 </a:t>
            </a:r>
            <a:r>
              <a:rPr lang="sv-SE" altLang="en-US" sz="1200" b="1" dirty="0">
                <a:latin typeface="Arial "/>
              </a:rPr>
              <a:t>	</a:t>
            </a:r>
          </a:p>
          <a:p>
            <a:pPr eaLnBrk="1" hangingPunct="1">
              <a:defRPr/>
            </a:pPr>
            <a:r>
              <a:rPr lang="en-GB" altLang="zh-CN" sz="10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Berlin, Germany, May 22 – 26, 2023</a:t>
            </a:r>
            <a:endParaRPr lang="sv-SE" altLang="en-US" sz="1200" b="1" dirty="0">
              <a:latin typeface="Arial "/>
            </a:endParaRPr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AF4006C6-1A95-4284-A498-917EA49F0F9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271793" y="11004"/>
            <a:ext cx="26003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sv-SE" altLang="en-US" sz="1200" b="1" i="1" dirty="0">
                <a:latin typeface="Arial "/>
              </a:rPr>
              <a:t>S2-220xxxx </a:t>
            </a:r>
          </a:p>
          <a:p>
            <a:pPr algn="r" eaLnBrk="1" hangingPunct="1">
              <a:defRPr/>
            </a:pPr>
            <a:r>
              <a:rPr lang="sv-SE" altLang="en-US" sz="1200" b="1" i="1" dirty="0">
                <a:latin typeface="Arial "/>
              </a:rPr>
              <a:t>	</a:t>
            </a:r>
            <a:r>
              <a:rPr lang="sv-SE" altLang="en-US" sz="1200" b="1" i="1" dirty="0">
                <a:solidFill>
                  <a:srgbClr val="0070C0"/>
                </a:solidFill>
                <a:latin typeface="Arial "/>
              </a:rPr>
              <a:t>was S2-220xxxx</a:t>
            </a:r>
            <a:r>
              <a:rPr lang="sv-SE" altLang="en-US" sz="1200" b="1" dirty="0">
                <a:latin typeface="Arial "/>
              </a:rPr>
              <a:t>	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6BFCA172-672F-4297-B767-9F7EDE37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0976" y="1709739"/>
            <a:ext cx="10065834" cy="1965616"/>
          </a:xfrm>
        </p:spPr>
        <p:txBody>
          <a:bodyPr/>
          <a:lstStyle/>
          <a:p>
            <a:pPr eaLnBrk="1" hangingPunct="1"/>
            <a:r>
              <a:rPr lang="en-US" altLang="zh-CN" dirty="0"/>
              <a:t>PIN:</a:t>
            </a:r>
            <a:br>
              <a:rPr lang="en-US" altLang="zh-CN" dirty="0"/>
            </a:br>
            <a:r>
              <a:rPr lang="en-US" altLang="zh-CN" dirty="0"/>
              <a:t>Way Forward for Open Issues</a:t>
            </a:r>
            <a:endParaRPr lang="en-GB" altLang="en-US" dirty="0"/>
          </a:p>
        </p:txBody>
      </p:sp>
      <p:sp>
        <p:nvSpPr>
          <p:cNvPr id="2" name="文本框 1"/>
          <p:cNvSpPr txBox="1"/>
          <p:nvPr/>
        </p:nvSpPr>
        <p:spPr>
          <a:xfrm>
            <a:off x="1442225" y="4252331"/>
            <a:ext cx="1133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SA2#157</a:t>
            </a:r>
            <a:endParaRPr lang="zh-CN" altLang="en-US" dirty="0"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1BBF823-0BE4-4887-9B04-1775DEB35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414" y="437696"/>
            <a:ext cx="9324753" cy="1325563"/>
          </a:xfrm>
        </p:spPr>
        <p:txBody>
          <a:bodyPr/>
          <a:lstStyle/>
          <a:p>
            <a:r>
              <a:rPr lang="en-US" altLang="zh-CN" sz="3200" dirty="0"/>
              <a:t>Mapping between PIN and PDU Session of a PEGC</a:t>
            </a:r>
            <a:endParaRPr lang="zh-CN" altLang="en-US" sz="32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A88E7C9-9A98-47E5-9F40-B73B0D75A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76647"/>
            <a:ext cx="10515600" cy="4486940"/>
          </a:xfrm>
        </p:spPr>
        <p:txBody>
          <a:bodyPr/>
          <a:lstStyle/>
          <a:p>
            <a:r>
              <a:rPr lang="en-US" altLang="zh-CN" sz="1600" dirty="0"/>
              <a:t>Option 1: 5GC is aware of PIN member and PIN ID is </a:t>
            </a:r>
            <a:r>
              <a:rPr lang="en-US" altLang="zh-CN" sz="1600" b="1" dirty="0"/>
              <a:t>not transparent </a:t>
            </a:r>
            <a:r>
              <a:rPr lang="en-US" altLang="zh-CN" sz="1600" dirty="0"/>
              <a:t>to 5GC. </a:t>
            </a:r>
            <a:r>
              <a:rPr lang="en-US" altLang="zh-CN" sz="1600" b="1" dirty="0"/>
              <a:t>PIN ID</a:t>
            </a:r>
            <a:r>
              <a:rPr lang="en-US" altLang="zh-CN" sz="1600" dirty="0"/>
              <a:t> is used </a:t>
            </a:r>
            <a:r>
              <a:rPr lang="en-US" altLang="zh-CN" sz="1600" b="1" dirty="0"/>
              <a:t>alone</a:t>
            </a:r>
            <a:r>
              <a:rPr lang="en-US" altLang="zh-CN" sz="1600" dirty="0"/>
              <a:t> in URSP TD), a PIN may be associated with </a:t>
            </a:r>
            <a:r>
              <a:rPr lang="en-US" altLang="zh-CN" sz="1600" b="1" dirty="0"/>
              <a:t>only one Group ID in 5GC</a:t>
            </a:r>
            <a:r>
              <a:rPr lang="en-US" altLang="zh-CN" sz="1600" dirty="0"/>
              <a:t>, the Group ID maps to </a:t>
            </a:r>
            <a:r>
              <a:rPr lang="en-US" altLang="zh-CN" sz="1600" b="1" dirty="0"/>
              <a:t>full-group</a:t>
            </a:r>
            <a:r>
              <a:rPr lang="en-US" altLang="zh-CN" sz="1600" dirty="0"/>
              <a:t> of PEGCs for a PIN and is an alias of PIN ID. The Group ID is</a:t>
            </a:r>
            <a:r>
              <a:rPr lang="zh-CN" altLang="en-US" sz="1600" dirty="0"/>
              <a:t> </a:t>
            </a:r>
            <a:r>
              <a:rPr lang="en-US" altLang="zh-CN" sz="1600" dirty="0"/>
              <a:t>associated</a:t>
            </a:r>
            <a:r>
              <a:rPr lang="zh-CN" altLang="en-US" sz="1600" dirty="0"/>
              <a:t> </a:t>
            </a:r>
            <a:r>
              <a:rPr lang="en-US" altLang="zh-CN" sz="1600" dirty="0"/>
              <a:t>with</a:t>
            </a:r>
            <a:r>
              <a:rPr lang="zh-CN" altLang="en-US" sz="1600" dirty="0"/>
              <a:t> </a:t>
            </a:r>
            <a:r>
              <a:rPr lang="en-US" altLang="zh-CN" sz="1600" dirty="0"/>
              <a:t>only</a:t>
            </a:r>
            <a:r>
              <a:rPr lang="zh-CN" altLang="en-US" sz="1600" dirty="0"/>
              <a:t> </a:t>
            </a:r>
            <a:r>
              <a:rPr lang="en-US" altLang="zh-CN" sz="1600" dirty="0"/>
              <a:t>one</a:t>
            </a:r>
            <a:r>
              <a:rPr lang="zh-CN" altLang="en-US" sz="1600" dirty="0"/>
              <a:t> </a:t>
            </a:r>
            <a:r>
              <a:rPr lang="en-US" altLang="zh-CN" sz="1600" dirty="0"/>
              <a:t>(DNN, S-NSSAI)</a:t>
            </a:r>
            <a:r>
              <a:rPr lang="zh-CN" altLang="en-US" sz="1600" dirty="0"/>
              <a:t> </a:t>
            </a:r>
            <a:r>
              <a:rPr lang="en-US" altLang="zh-CN" sz="1600" dirty="0"/>
              <a:t>combination (</a:t>
            </a:r>
            <a:r>
              <a:rPr lang="en-US" altLang="zh-CN" sz="1600" b="1" dirty="0"/>
              <a:t>Do not support 1:* mapping</a:t>
            </a:r>
            <a:r>
              <a:rPr lang="en-US" altLang="zh-CN" sz="1600" dirty="0"/>
              <a:t>)</a:t>
            </a:r>
          </a:p>
          <a:p>
            <a:r>
              <a:rPr lang="en-US" altLang="zh-CN" sz="1600" dirty="0"/>
              <a:t>Option 2: 5GC is aware of PIN member and PIN ID is </a:t>
            </a:r>
            <a:r>
              <a:rPr lang="en-US" altLang="zh-CN" sz="1600" b="1" dirty="0"/>
              <a:t>not transparent</a:t>
            </a:r>
            <a:r>
              <a:rPr lang="en-US" altLang="zh-CN" sz="1600" dirty="0"/>
              <a:t> to 5GC. </a:t>
            </a:r>
            <a:r>
              <a:rPr lang="en-US" altLang="zh-CN" sz="1600" b="1" dirty="0"/>
              <a:t>Group ID </a:t>
            </a:r>
            <a:r>
              <a:rPr lang="en-US" altLang="zh-CN" sz="1600" dirty="0"/>
              <a:t>is used </a:t>
            </a:r>
            <a:r>
              <a:rPr lang="en-US" altLang="zh-CN" sz="1600" b="1" dirty="0"/>
              <a:t>alone</a:t>
            </a:r>
            <a:r>
              <a:rPr lang="en-US" altLang="zh-CN" sz="1600" dirty="0"/>
              <a:t> in URSP TD, a PIN can be associated with </a:t>
            </a:r>
            <a:r>
              <a:rPr lang="en-US" altLang="zh-CN" sz="1600" b="1" dirty="0"/>
              <a:t>multiple Group IDs in 5GC</a:t>
            </a:r>
            <a:r>
              <a:rPr lang="en-US" altLang="zh-CN" sz="1600" dirty="0"/>
              <a:t>, each Group ID maps to a </a:t>
            </a:r>
            <a:r>
              <a:rPr lang="en-US" altLang="zh-CN" sz="1600" b="1" dirty="0"/>
              <a:t>sub-group</a:t>
            </a:r>
            <a:r>
              <a:rPr lang="en-US" altLang="zh-CN" sz="1600" dirty="0"/>
              <a:t> of PEGCs for a PIN. The Group ID is associated with only one (DNN , S-NSSAI)</a:t>
            </a:r>
            <a:r>
              <a:rPr lang="zh-CN" altLang="en-US" sz="1600" dirty="0"/>
              <a:t> </a:t>
            </a:r>
            <a:r>
              <a:rPr lang="en-US" altLang="zh-CN" sz="1600" dirty="0"/>
              <a:t>combination (</a:t>
            </a:r>
            <a:r>
              <a:rPr lang="en-US" altLang="zh-CN" sz="1600" b="1" dirty="0"/>
              <a:t>support 1:* mapping</a:t>
            </a:r>
            <a:r>
              <a:rPr lang="en-US" altLang="zh-CN" sz="1600" dirty="0"/>
              <a:t>)</a:t>
            </a:r>
          </a:p>
          <a:p>
            <a:r>
              <a:rPr lang="en-US" altLang="zh-CN" sz="1600" dirty="0"/>
              <a:t>Option 3: 5GC is aware of PIN member and PIN ID is </a:t>
            </a:r>
            <a:r>
              <a:rPr lang="en-US" altLang="zh-CN" sz="1600" b="1" dirty="0"/>
              <a:t>not transparent</a:t>
            </a:r>
            <a:r>
              <a:rPr lang="en-US" altLang="zh-CN" sz="1600" dirty="0"/>
              <a:t> to 5GC. </a:t>
            </a:r>
            <a:r>
              <a:rPr lang="en-US" altLang="zh-CN" sz="1600" b="1" dirty="0"/>
              <a:t>PIN ID </a:t>
            </a:r>
            <a:r>
              <a:rPr lang="en-US" altLang="zh-CN" sz="1600" dirty="0"/>
              <a:t>is used </a:t>
            </a:r>
            <a:r>
              <a:rPr lang="en-US" altLang="zh-CN" sz="1600" b="1" dirty="0"/>
              <a:t>together with IP/non-IP descriptors </a:t>
            </a:r>
            <a:r>
              <a:rPr lang="en-US" altLang="zh-CN" sz="1600" dirty="0"/>
              <a:t>in URSP TD (</a:t>
            </a:r>
            <a:r>
              <a:rPr lang="en-US" altLang="zh-CN" sz="1600" b="1" dirty="0"/>
              <a:t>support 1:* mapping</a:t>
            </a:r>
            <a:r>
              <a:rPr lang="en-US" altLang="zh-CN" sz="1600" dirty="0"/>
              <a:t>)</a:t>
            </a:r>
          </a:p>
          <a:p>
            <a:r>
              <a:rPr lang="en-US" altLang="zh-CN" sz="1600" dirty="0"/>
              <a:t>Option 4 (</a:t>
            </a:r>
            <a:r>
              <a:rPr lang="en-US" altLang="zh-CN" sz="1600" b="1" dirty="0"/>
              <a:t>DEFAULT</a:t>
            </a:r>
            <a:r>
              <a:rPr lang="en-US" altLang="zh-CN" sz="1600" dirty="0"/>
              <a:t>): </a:t>
            </a:r>
            <a:r>
              <a:rPr lang="en-US" altLang="zh-CN" sz="1600" b="1" dirty="0"/>
              <a:t>Based on option 1 </a:t>
            </a:r>
            <a:r>
              <a:rPr lang="en-US" altLang="zh-CN" sz="1600" dirty="0"/>
              <a:t>with exception that PIN ID is </a:t>
            </a:r>
            <a:r>
              <a:rPr lang="en-US" altLang="zh-CN" sz="1600" b="1" dirty="0"/>
              <a:t>transparent </a:t>
            </a:r>
            <a:r>
              <a:rPr lang="en-US" altLang="zh-CN" sz="1600" dirty="0"/>
              <a:t>to 5GC. </a:t>
            </a:r>
            <a:r>
              <a:rPr lang="en-US" altLang="zh-CN" sz="1600" b="1" dirty="0"/>
              <a:t>An ID</a:t>
            </a:r>
            <a:r>
              <a:rPr lang="en-US" altLang="zh-CN" sz="1600" dirty="0"/>
              <a:t> (not necessary to be PIN ID) is used </a:t>
            </a:r>
            <a:r>
              <a:rPr lang="en-US" altLang="zh-CN" sz="1600" b="1" dirty="0"/>
              <a:t>alone</a:t>
            </a:r>
            <a:r>
              <a:rPr lang="en-US" altLang="zh-CN" sz="1600" dirty="0"/>
              <a:t> in URSP TD (</a:t>
            </a:r>
            <a:r>
              <a:rPr lang="en-US" altLang="zh-CN" sz="1600" b="1" dirty="0"/>
              <a:t>support 1:* mapping</a:t>
            </a:r>
            <a:r>
              <a:rPr lang="en-US" altLang="zh-CN" sz="1600" dirty="0"/>
              <a:t>)</a:t>
            </a:r>
            <a:br>
              <a:rPr lang="en-US" altLang="zh-CN" sz="1600" dirty="0"/>
            </a:br>
            <a:r>
              <a:rPr lang="en-US" altLang="zh-CN" sz="1600" dirty="0"/>
              <a:t>In this option, PIN is an application layer concept, which may be associated with </a:t>
            </a:r>
            <a:r>
              <a:rPr lang="en-US" altLang="zh-CN" sz="1600" b="1" dirty="0"/>
              <a:t>multiple Group IDs over application layer</a:t>
            </a:r>
            <a:r>
              <a:rPr lang="en-US" altLang="zh-CN" sz="1600" dirty="0"/>
              <a:t>, each Group ID maps to a </a:t>
            </a:r>
            <a:r>
              <a:rPr lang="en-US" altLang="zh-CN" sz="1600" b="1" dirty="0"/>
              <a:t>sub-group </a:t>
            </a:r>
            <a:r>
              <a:rPr lang="en-US" altLang="zh-CN" sz="1600" dirty="0"/>
              <a:t>of PEGCs for a PIN.</a:t>
            </a:r>
          </a:p>
          <a:p>
            <a:r>
              <a:rPr lang="en-US" altLang="zh-CN" sz="1600" dirty="0">
                <a:solidFill>
                  <a:srgbClr val="FF0000"/>
                </a:solidFill>
              </a:rPr>
              <a:t>Q: Which option is preferred?</a:t>
            </a:r>
            <a:endParaRPr lang="en-GB" altLang="zh-CN" sz="1600" dirty="0">
              <a:solidFill>
                <a:srgbClr val="FF0000"/>
              </a:solidFill>
            </a:endParaRPr>
          </a:p>
          <a:p>
            <a:pPr marL="914400" lvl="2" indent="0">
              <a:buNone/>
            </a:pPr>
            <a:r>
              <a:rPr lang="en-GB" altLang="zh-CN" sz="1400" b="1" dirty="0"/>
              <a:t>Option 1: 	Yes: 		No: </a:t>
            </a:r>
          </a:p>
          <a:p>
            <a:pPr marL="914400" lvl="2" indent="0">
              <a:buNone/>
            </a:pPr>
            <a:r>
              <a:rPr lang="en-GB" altLang="zh-CN" sz="1400" b="1" dirty="0"/>
              <a:t>Option 2:	Yes: 		No: </a:t>
            </a:r>
          </a:p>
          <a:p>
            <a:pPr marL="914400" lvl="2" indent="0">
              <a:buNone/>
            </a:pPr>
            <a:r>
              <a:rPr lang="en-GB" altLang="zh-CN" sz="1400" b="1" dirty="0"/>
              <a:t>Option 3:	Yes: 		No: </a:t>
            </a:r>
          </a:p>
          <a:p>
            <a:pPr marL="914400" lvl="2" indent="0">
              <a:buNone/>
            </a:pPr>
            <a:r>
              <a:rPr lang="en-GB" altLang="zh-CN" sz="1400" b="1" dirty="0"/>
              <a:t>Option 4: If no preference for options 1-3, option 4 is selected</a:t>
            </a:r>
          </a:p>
          <a:p>
            <a:pPr marL="914400" lvl="2" indent="0">
              <a:buNone/>
            </a:pPr>
            <a:endParaRPr lang="en-GB" altLang="zh-CN" sz="1200" b="1" dirty="0"/>
          </a:p>
        </p:txBody>
      </p:sp>
    </p:spTree>
    <p:extLst>
      <p:ext uri="{BB962C8B-B14F-4D97-AF65-F5344CB8AC3E}">
        <p14:creationId xmlns:p14="http://schemas.microsoft.com/office/powerpoint/2010/main" val="4184213226"/>
      </p:ext>
    </p:extLst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1BBF823-0BE4-4887-9B04-1775DEB35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414" y="437696"/>
            <a:ext cx="9324753" cy="1325563"/>
          </a:xfrm>
        </p:spPr>
        <p:txBody>
          <a:bodyPr/>
          <a:lstStyle/>
          <a:p>
            <a:r>
              <a:rPr lang="en-US" altLang="zh-CN" sz="3200" dirty="0"/>
              <a:t>Subscription data</a:t>
            </a:r>
            <a:endParaRPr lang="zh-CN" altLang="en-US" sz="32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A88E7C9-9A98-47E5-9F40-B73B0D75A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893" y="1763259"/>
            <a:ext cx="10800907" cy="4793578"/>
          </a:xfrm>
        </p:spPr>
        <p:txBody>
          <a:bodyPr/>
          <a:lstStyle/>
          <a:p>
            <a:r>
              <a:rPr lang="en-US" altLang="zh-CN" sz="1600" dirty="0"/>
              <a:t>Option 1: </a:t>
            </a:r>
            <a:r>
              <a:rPr lang="en-US" altLang="zh-CN" sz="1600" b="1" dirty="0"/>
              <a:t>Enhancing subscription data for PIN</a:t>
            </a:r>
          </a:p>
          <a:p>
            <a:pPr lvl="1"/>
            <a:r>
              <a:rPr lang="en-US" altLang="zh-CN" sz="1400" dirty="0"/>
              <a:t>Option 1.1: </a:t>
            </a:r>
            <a:r>
              <a:rPr lang="en-US" altLang="zh-CN" sz="1400" b="1" dirty="0"/>
              <a:t>New indication in existing subscription data</a:t>
            </a:r>
            <a:r>
              <a:rPr lang="en-US" altLang="zh-CN" sz="1400" dirty="0"/>
              <a:t>: in </a:t>
            </a:r>
            <a:r>
              <a:rPr lang="en-US" altLang="zh-CN" sz="1400" b="1" dirty="0"/>
              <a:t>Group Data </a:t>
            </a:r>
            <a:r>
              <a:rPr lang="en-US" altLang="zh-CN" sz="1400" dirty="0"/>
              <a:t>(in case Group Data supported and used)</a:t>
            </a:r>
            <a:r>
              <a:rPr lang="en-US" altLang="zh-CN" sz="1400" b="1" dirty="0"/>
              <a:t> </a:t>
            </a:r>
            <a:r>
              <a:rPr lang="en-US" altLang="zh-CN" sz="1400" dirty="0"/>
              <a:t>for both SMF handling PDU Session for PIN and AM-PCF handling URSP for PIN, as well as optionally (e.g., when Group Data not supported) in </a:t>
            </a:r>
            <a:r>
              <a:rPr lang="en-US" altLang="zh-CN" sz="1400" b="1" dirty="0"/>
              <a:t>SM subscription data </a:t>
            </a:r>
            <a:r>
              <a:rPr lang="en-US" altLang="zh-CN" sz="1400" dirty="0"/>
              <a:t>for SMF handling PDU Session for PIN and in </a:t>
            </a:r>
            <a:r>
              <a:rPr lang="en-US" altLang="zh-CN" sz="1400" b="1" dirty="0"/>
              <a:t>UE context policy control data </a:t>
            </a:r>
            <a:r>
              <a:rPr lang="en-US" altLang="zh-CN" sz="1400" dirty="0"/>
              <a:t>for AM-PCF handling URSP for PIN</a:t>
            </a:r>
          </a:p>
          <a:p>
            <a:pPr lvl="2"/>
            <a:r>
              <a:rPr lang="en-US" altLang="zh-CN" sz="1200" b="1" dirty="0">
                <a:solidFill>
                  <a:srgbClr val="FF0000"/>
                </a:solidFill>
              </a:rPr>
              <a:t>Alternative</a:t>
            </a:r>
            <a:r>
              <a:rPr lang="en-US" altLang="zh-CN" sz="1200" dirty="0"/>
              <a:t>: </a:t>
            </a:r>
            <a:r>
              <a:rPr lang="en-US" altLang="zh-CN" sz="1200" b="1" dirty="0"/>
              <a:t>Two Indications in SM subscription data </a:t>
            </a:r>
            <a:r>
              <a:rPr lang="en-US" altLang="zh-CN" sz="1200" dirty="0"/>
              <a:t>for SMF handling non-3GPP delay budget and for N3QAI separately</a:t>
            </a:r>
          </a:p>
          <a:p>
            <a:pPr lvl="1"/>
            <a:r>
              <a:rPr lang="en-US" altLang="zh-CN" sz="1400" dirty="0"/>
              <a:t>Option 1.2: </a:t>
            </a:r>
            <a:r>
              <a:rPr lang="en-US" altLang="zh-CN" sz="1400" b="1" dirty="0"/>
              <a:t>New subscription data</a:t>
            </a:r>
            <a:r>
              <a:rPr lang="en-US" altLang="zh-CN" sz="1400" dirty="0"/>
              <a:t>: New PIN subscription data and new service operations used</a:t>
            </a:r>
          </a:p>
          <a:p>
            <a:r>
              <a:rPr lang="en-US" altLang="zh-CN" sz="1600" dirty="0"/>
              <a:t>Option 2: </a:t>
            </a:r>
            <a:r>
              <a:rPr lang="en-US" altLang="zh-CN" sz="1600" b="1" dirty="0"/>
              <a:t>No enhancement for subscription data, (DNN, S-NSSAI) specific for PIN as subscription indication for PIN</a:t>
            </a:r>
          </a:p>
          <a:p>
            <a:r>
              <a:rPr lang="en-US" altLang="zh-CN" sz="1600" dirty="0">
                <a:solidFill>
                  <a:srgbClr val="FF0000"/>
                </a:solidFill>
              </a:rPr>
              <a:t>Q1: Which option is preferred?</a:t>
            </a:r>
            <a:endParaRPr lang="en-GB" altLang="zh-CN" sz="1600" dirty="0">
              <a:solidFill>
                <a:srgbClr val="FF0000"/>
              </a:solidFill>
            </a:endParaRPr>
          </a:p>
          <a:p>
            <a:pPr marL="914400" lvl="2" indent="0">
              <a:buNone/>
            </a:pPr>
            <a:r>
              <a:rPr lang="en-GB" altLang="zh-CN" sz="1400" b="1" dirty="0"/>
              <a:t>Option 1: YES: 		NO: </a:t>
            </a:r>
          </a:p>
          <a:p>
            <a:pPr marL="914400" lvl="2" indent="0">
              <a:buNone/>
            </a:pPr>
            <a:r>
              <a:rPr lang="en-GB" altLang="zh-CN" sz="1400" b="1" dirty="0"/>
              <a:t>Option 2: YES: 		NO: </a:t>
            </a:r>
          </a:p>
          <a:p>
            <a:r>
              <a:rPr lang="en-US" altLang="zh-CN" sz="1600" dirty="0">
                <a:solidFill>
                  <a:srgbClr val="FF0000"/>
                </a:solidFill>
              </a:rPr>
              <a:t>Q2: In case Option 1 is selected in Q1, which sub-option is preferred?</a:t>
            </a:r>
            <a:endParaRPr lang="en-GB" altLang="zh-CN" sz="1600" dirty="0">
              <a:solidFill>
                <a:srgbClr val="FF0000"/>
              </a:solidFill>
            </a:endParaRPr>
          </a:p>
          <a:p>
            <a:pPr marL="914400" lvl="2" indent="0">
              <a:buNone/>
            </a:pPr>
            <a:r>
              <a:rPr lang="en-GB" altLang="zh-CN" sz="1400" b="1" dirty="0"/>
              <a:t>Option 1.1: YES: 		NO: </a:t>
            </a:r>
          </a:p>
          <a:p>
            <a:pPr marL="914400" lvl="2" indent="0">
              <a:buNone/>
            </a:pPr>
            <a:r>
              <a:rPr lang="en-GB" altLang="zh-CN" sz="1400" b="1" dirty="0"/>
              <a:t>Option 1.2: YES: 		NO: </a:t>
            </a:r>
          </a:p>
          <a:p>
            <a:r>
              <a:rPr lang="en-US" altLang="zh-CN" sz="1600" dirty="0">
                <a:solidFill>
                  <a:srgbClr val="FF0000"/>
                </a:solidFill>
              </a:rPr>
              <a:t>Q3: In case Option 1.1 is selected in Q2, whether the alternative of option 1.1 is preferred?</a:t>
            </a:r>
            <a:endParaRPr lang="en-GB" altLang="zh-CN" sz="1600" dirty="0">
              <a:solidFill>
                <a:srgbClr val="FF0000"/>
              </a:solidFill>
            </a:endParaRPr>
          </a:p>
          <a:p>
            <a:pPr marL="914400" lvl="2" indent="0">
              <a:buNone/>
            </a:pPr>
            <a:r>
              <a:rPr lang="en-GB" altLang="zh-CN" sz="1400" b="1" dirty="0"/>
              <a:t>YES: 		NO: </a:t>
            </a:r>
          </a:p>
          <a:p>
            <a:pPr marL="914400" lvl="2" indent="0">
              <a:buNone/>
            </a:pPr>
            <a:r>
              <a:rPr lang="en-GB" altLang="zh-CN" sz="1200" b="1" dirty="0"/>
              <a:t>(Default of option 1.1 is one indication in SM subscription data)</a:t>
            </a:r>
          </a:p>
        </p:txBody>
      </p:sp>
    </p:spTree>
    <p:extLst>
      <p:ext uri="{BB962C8B-B14F-4D97-AF65-F5344CB8AC3E}">
        <p14:creationId xmlns:p14="http://schemas.microsoft.com/office/powerpoint/2010/main" val="3942177621"/>
      </p:ext>
    </p:extLst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CCDB193-227E-4C4C-80B5-1EC2B2CAD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/>
              <a:t>End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749805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D6692E6-AFB4-4AE6-8E62-2D7692F0C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5CA3727-A4EB-4398-9783-D0148B061093}">
  <ds:schemaRefs>
    <ds:schemaRef ds:uri="http://purl.org/dc/elements/1.1/"/>
    <ds:schemaRef ds:uri="http://purl.org/dc/dcmitype/"/>
    <ds:schemaRef ds:uri="679a257e-872f-4c98-9e8a-0a9c104f72cd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terms/"/>
    <ds:schemaRef ds:uri="http://schemas.openxmlformats.org/package/2006/metadata/core-properties"/>
    <ds:schemaRef ds:uri="280d8efa-eff2-4910-88d2-79ca146720c4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12165</TotalTime>
  <Words>579</Words>
  <Application>Microsoft Office PowerPoint</Application>
  <PresentationFormat>宽屏</PresentationFormat>
  <Paragraphs>29</Paragraphs>
  <Slides>4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1" baseType="lpstr">
      <vt:lpstr>Arial </vt:lpstr>
      <vt:lpstr>宋体</vt:lpstr>
      <vt:lpstr>Arial</vt:lpstr>
      <vt:lpstr>Calibri</vt:lpstr>
      <vt:lpstr>Calibri Light</vt:lpstr>
      <vt:lpstr>Times New Roman</vt:lpstr>
      <vt:lpstr>Office Theme</vt:lpstr>
      <vt:lpstr>PIN: Way Forward for Open Issues</vt:lpstr>
      <vt:lpstr>Mapping between PIN and PDU Session of a PEGC</vt:lpstr>
      <vt:lpstr>Subscription data</vt:lpstr>
      <vt:lpstr>End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vivo-Zhenhua</cp:lastModifiedBy>
  <cp:revision>1824</cp:revision>
  <dcterms:created xsi:type="dcterms:W3CDTF">2010-02-05T13:52:04Z</dcterms:created>
  <dcterms:modified xsi:type="dcterms:W3CDTF">2023-05-19T04:11:39Z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  <property fmtid="{D5CDD505-2E9C-101B-9397-08002B2CF9AE}" pid="3" name="_2015_ms_pID_725343">
    <vt:lpwstr>(3)q23a7rchnaU/ROYaatnR2I2SJK0j3JYtOGPqZIzYgnMCFQtD7qXFMM3+SJS/iH9tThciBFfJ
MqOoziv4icLPnEdZMgTwy+JIBnFRqrMKjE02tEqG41QMOQn5PhR/vQDXo29AXYQhM1yWbGZ1
E9DylImWG/8iKjfc+nuCesBPrMonrUr70EqZPkM13UfnOVBUM7G3vZSEpXfIjajH8AtHnnvW
r+A7NTEF+yk4qeVmxS</vt:lpwstr>
  </property>
  <property fmtid="{D5CDD505-2E9C-101B-9397-08002B2CF9AE}" pid="4" name="_2015_ms_pID_7253431">
    <vt:lpwstr>gC/fnZy2gwvYyxPPmWHgiawwdhblES2v36ultlMzsFyW6EDx4fUVW9
+t6eq7zXpFB5DKGJFJgo04OC/e6blIdILdOWFi0aBshHZ6Dp90d3aiKqlcY6ee9lmK3diksB
bsBqwVUzWlYwdTpkw7dHpuZPy9CxFjmQAY0n81it6gcsrt9xJzLKsUYKZpCVycqV7z4pOfxE
gwrPEP7pxGMFWyYEdQkljruB8GYnlre5qLns</vt:lpwstr>
  </property>
  <property fmtid="{D5CDD505-2E9C-101B-9397-08002B2CF9AE}" pid="5" name="_2015_ms_pID_7253432">
    <vt:lpwstr>ug==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1665399888</vt:lpwstr>
  </property>
</Properties>
</file>