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2134805359" r:id="rId6"/>
    <p:sldId id="2134805361" r:id="rId7"/>
    <p:sldId id="2134805364" r:id="rId8"/>
    <p:sldId id="2134805351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90" d="100"/>
          <a:sy n="90" d="100"/>
        </p:scale>
        <p:origin x="84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Berlin, Germany, May 22 – 26,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SA2#157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of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647"/>
            <a:ext cx="10515600" cy="4486940"/>
          </a:xfrm>
        </p:spPr>
        <p:txBody>
          <a:bodyPr/>
          <a:lstStyle/>
          <a:p>
            <a:r>
              <a:rPr lang="en-US" altLang="zh-CN" sz="1600" dirty="0"/>
              <a:t>Option 1: 5GC is aware of PIN member and PIN ID, </a:t>
            </a:r>
            <a:r>
              <a:rPr lang="en-US" altLang="zh-CN" sz="1600" b="1" dirty="0"/>
              <a:t>PIN ID</a:t>
            </a:r>
            <a:r>
              <a:rPr lang="en-US" altLang="zh-CN" sz="1600" dirty="0"/>
              <a:t> 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is an alias of PIN ID,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1:1 mapping) (S2-2306834)</a:t>
            </a:r>
          </a:p>
          <a:p>
            <a:r>
              <a:rPr lang="en-US" altLang="zh-CN" sz="1600" dirty="0"/>
              <a:t>Option 2: 5GC is aware of PIN member and PIN ID, </a:t>
            </a:r>
            <a:r>
              <a:rPr lang="en-US" altLang="zh-CN" sz="1600" b="1" dirty="0"/>
              <a:t>External/Internal Group ID </a:t>
            </a:r>
            <a:r>
              <a:rPr lang="en-US" altLang="zh-CN" sz="1600" dirty="0"/>
              <a:t>used in URSP TD, each Group ID maps to a sub-group of PEGCs for a PIN and is associated with only one (DNN 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(S2-2306385, S2-2306384, S2-2306386, S2-2306387)</a:t>
            </a:r>
          </a:p>
          <a:p>
            <a:r>
              <a:rPr lang="en-US" altLang="zh-CN" sz="1600" dirty="0"/>
              <a:t>Option 3: 5GC is aware of PIN member and PIN ID, </a:t>
            </a:r>
            <a:r>
              <a:rPr lang="en-US" altLang="zh-CN" sz="1600" b="1" dirty="0"/>
              <a:t>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together with IP/non-IP descriptors </a:t>
            </a:r>
            <a:r>
              <a:rPr lang="en-US" altLang="zh-CN" sz="1600" dirty="0"/>
              <a:t>in URSP TD (support 1:* mapping) (S2-2306412)</a:t>
            </a:r>
          </a:p>
          <a:p>
            <a:r>
              <a:rPr lang="en-US" altLang="zh-CN" sz="1600" dirty="0"/>
              <a:t>Option 4 (</a:t>
            </a:r>
            <a:r>
              <a:rPr lang="en-US" altLang="zh-CN" sz="1600" b="1" dirty="0"/>
              <a:t>DEFAULT</a:t>
            </a:r>
            <a:r>
              <a:rPr lang="en-US" altLang="zh-CN" sz="1600" dirty="0"/>
              <a:t>): Based on option 1 with exception that 5GC is not aware of PIN member and PIN ID, </a:t>
            </a:r>
            <a:r>
              <a:rPr lang="en-US" altLang="zh-CN" sz="1600" b="1" dirty="0"/>
              <a:t>PIN Traffic ID instead of PIN ID </a:t>
            </a:r>
            <a:r>
              <a:rPr lang="en-US" altLang="zh-CN" sz="1600" dirty="0"/>
              <a:t>is used </a:t>
            </a:r>
            <a:r>
              <a:rPr lang="en-US" altLang="zh-CN" sz="1600" b="1" dirty="0"/>
              <a:t>alone</a:t>
            </a:r>
            <a:r>
              <a:rPr lang="en-US" altLang="zh-CN" sz="1600" dirty="0"/>
              <a:t> in URSP TD, External Group ID maps to a sub-group of PEGCs for a PIN,</a:t>
            </a:r>
            <a:r>
              <a:rPr lang="zh-CN" altLang="en-US" sz="1600" dirty="0"/>
              <a:t> </a:t>
            </a:r>
            <a:r>
              <a:rPr lang="en-US" altLang="zh-CN" sz="1600" dirty="0"/>
              <a:t>which</a:t>
            </a:r>
            <a:r>
              <a:rPr lang="zh-CN" altLang="en-US" sz="1600" dirty="0"/>
              <a:t> </a:t>
            </a:r>
            <a:r>
              <a:rPr lang="en-US" altLang="zh-CN" sz="1600" dirty="0"/>
              <a:t>is</a:t>
            </a:r>
            <a:r>
              <a:rPr lang="zh-CN" altLang="en-US" sz="1600" dirty="0"/>
              <a:t> </a:t>
            </a:r>
            <a:r>
              <a:rPr lang="en-US" altLang="zh-CN" sz="1600" dirty="0"/>
              <a:t>associated</a:t>
            </a:r>
            <a:r>
              <a:rPr lang="zh-CN" altLang="en-US" sz="1600" dirty="0"/>
              <a:t> </a:t>
            </a:r>
            <a:r>
              <a:rPr lang="en-US" altLang="zh-CN" sz="1600" dirty="0"/>
              <a:t>with</a:t>
            </a:r>
            <a:r>
              <a:rPr lang="zh-CN" altLang="en-US" sz="1600" dirty="0"/>
              <a:t> </a:t>
            </a:r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one</a:t>
            </a:r>
            <a:r>
              <a:rPr lang="zh-CN" altLang="en-US" sz="1600" dirty="0"/>
              <a:t> </a:t>
            </a:r>
            <a:r>
              <a:rPr lang="en-US" altLang="zh-CN" sz="1600" dirty="0"/>
              <a:t>(DNN, S-NSSAI)</a:t>
            </a:r>
            <a:r>
              <a:rPr lang="zh-CN" altLang="en-US" sz="1600" dirty="0"/>
              <a:t> </a:t>
            </a:r>
            <a:r>
              <a:rPr lang="en-US" altLang="zh-CN" sz="1600" dirty="0"/>
              <a:t>combination (support 1:* mapping) (S2-2306712, S2-2306713)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3: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4: If no preference for options 1-3, option 4 is selected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Subscription data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259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</a:t>
            </a:r>
            <a:r>
              <a:rPr lang="en-US" altLang="zh-CN" sz="1600" b="1" dirty="0"/>
              <a:t>Enhance existing subscription data</a:t>
            </a:r>
          </a:p>
          <a:p>
            <a:pPr lvl="1"/>
            <a:r>
              <a:rPr lang="en-US" altLang="zh-CN" sz="1400" dirty="0"/>
              <a:t>Option 1.1: </a:t>
            </a:r>
            <a:r>
              <a:rPr lang="en-US" altLang="zh-CN" sz="1400" b="1" dirty="0"/>
              <a:t>Indication in one place</a:t>
            </a:r>
            <a:r>
              <a:rPr lang="en-US" altLang="zh-CN" sz="1400" dirty="0"/>
              <a:t>: in </a:t>
            </a:r>
            <a:r>
              <a:rPr lang="en-US" altLang="zh-CN" sz="1400" b="1" dirty="0"/>
              <a:t>Group Data </a:t>
            </a:r>
            <a:r>
              <a:rPr lang="en-US" altLang="zh-CN" sz="1400" dirty="0"/>
              <a:t>for both SMF handling PDU Session for PIN and AM-PCF handling URSP for PIN (S2-2306718, S2-2306719)</a:t>
            </a:r>
          </a:p>
          <a:p>
            <a:pPr lvl="1"/>
            <a:r>
              <a:rPr lang="en-US" altLang="zh-CN" sz="1400" dirty="0"/>
              <a:t>Option 1.2: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One indication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 for PIN, one indication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 (S2-2306652, S2-2307415)</a:t>
            </a:r>
          </a:p>
          <a:p>
            <a:pPr lvl="1"/>
            <a:r>
              <a:rPr lang="en-US" altLang="zh-CN" sz="1400" dirty="0"/>
              <a:t>Option 1.3: </a:t>
            </a:r>
            <a:r>
              <a:rPr lang="en-US" altLang="zh-CN" sz="1400" b="1" dirty="0"/>
              <a:t>Indication in multiple places (imply un-</a:t>
            </a:r>
            <a:r>
              <a:rPr lang="en-US" altLang="zh-CN" sz="1400" b="1" dirty="0" err="1"/>
              <a:t>manipulable</a:t>
            </a:r>
            <a:r>
              <a:rPr lang="en-US" altLang="zh-CN" sz="1400" b="1" dirty="0"/>
              <a:t> by AF)</a:t>
            </a:r>
            <a:r>
              <a:rPr lang="en-US" altLang="zh-CN" sz="1400" dirty="0"/>
              <a:t>: Tow indications in </a:t>
            </a:r>
            <a:r>
              <a:rPr lang="en-US" altLang="zh-CN" sz="1400" b="1" dirty="0"/>
              <a:t>SM subscription data </a:t>
            </a:r>
            <a:r>
              <a:rPr lang="en-US" altLang="zh-CN" sz="1400" dirty="0"/>
              <a:t>for SMF handling PDU Session, one for non-3GPP delay budget and the other for N3QAI, one indication in </a:t>
            </a:r>
            <a:r>
              <a:rPr lang="en-US" altLang="zh-CN" sz="1400" b="1" dirty="0"/>
              <a:t>UE context policy control data </a:t>
            </a:r>
            <a:r>
              <a:rPr lang="en-US" altLang="zh-CN" sz="1400" dirty="0"/>
              <a:t>for AM-PCF handling URSP for PIN (S2-2306715, S2-2307415)</a:t>
            </a:r>
          </a:p>
          <a:p>
            <a:r>
              <a:rPr lang="en-US" altLang="zh-CN" sz="1600" dirty="0"/>
              <a:t>Option 2: </a:t>
            </a:r>
            <a:r>
              <a:rPr lang="en-US" altLang="zh-CN" sz="1600" b="1" dirty="0"/>
              <a:t>New subscription data</a:t>
            </a:r>
            <a:r>
              <a:rPr lang="en-US" altLang="zh-CN" sz="1600" dirty="0"/>
              <a:t>: PIN subscription data (new) and new service operations used (S2-2306413, S2-2306414)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Q1: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Q2: In case Option 1 is selected in Q1, which sub-option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1.1: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1.2: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1.3: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Categorization of </a:t>
            </a:r>
            <a:r>
              <a:rPr lang="en-US" altLang="zh-CN" sz="3200"/>
              <a:t>PIN traffic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6014"/>
            <a:ext cx="10515600" cy="4793578"/>
          </a:xfrm>
        </p:spPr>
        <p:txBody>
          <a:bodyPr/>
          <a:lstStyle/>
          <a:p>
            <a:r>
              <a:rPr lang="en-US" altLang="zh-CN" sz="1600" dirty="0"/>
              <a:t>Option 1: Generally categorized by </a:t>
            </a:r>
            <a:r>
              <a:rPr lang="en-US" altLang="zh-CN" sz="1600" b="1" dirty="0"/>
              <a:t>PINE traffic with boundary consideration</a:t>
            </a:r>
            <a:r>
              <a:rPr lang="en-US" altLang="zh-CN" sz="1600" dirty="0"/>
              <a:t> (S2-2306716)</a:t>
            </a:r>
          </a:p>
          <a:p>
            <a:pPr lvl="1"/>
            <a:r>
              <a:rPr lang="en-US" altLang="zh-CN" sz="1400" b="1" dirty="0"/>
              <a:t>PINE</a:t>
            </a:r>
            <a:r>
              <a:rPr lang="en-US" altLang="zh-CN" sz="1400" dirty="0"/>
              <a:t> direct communication (within PEGC), </a:t>
            </a:r>
            <a:r>
              <a:rPr lang="en-US" altLang="zh-CN" sz="1400" b="1" dirty="0"/>
              <a:t>PINE</a:t>
            </a:r>
            <a:r>
              <a:rPr lang="en-US" altLang="zh-CN" sz="1400" dirty="0"/>
              <a:t> indirect communication (within PIN), </a:t>
            </a:r>
            <a:r>
              <a:rPr lang="en-US" altLang="zh-CN" sz="1400" b="1" dirty="0"/>
              <a:t>PINE</a:t>
            </a:r>
            <a:r>
              <a:rPr lang="en-US" altLang="zh-CN" sz="1400" dirty="0"/>
              <a:t>-DN communication (outside PIN)</a:t>
            </a:r>
          </a:p>
          <a:p>
            <a:r>
              <a:rPr lang="en-US" altLang="zh-CN" sz="1600" dirty="0"/>
              <a:t>Option 2: Generally categorized </a:t>
            </a:r>
            <a:r>
              <a:rPr lang="en-US" altLang="zh-CN" sz="1600" b="1" dirty="0"/>
              <a:t>only </a:t>
            </a:r>
            <a:r>
              <a:rPr lang="en-US" altLang="zh-CN" sz="1600" dirty="0"/>
              <a:t>by </a:t>
            </a:r>
            <a:r>
              <a:rPr lang="en-US" altLang="zh-CN" sz="1600" b="1" dirty="0"/>
              <a:t>boundary without PIN element type consideration</a:t>
            </a:r>
            <a:r>
              <a:rPr lang="en-US" altLang="zh-CN" sz="1600" dirty="0"/>
              <a:t> (S2-2306411)</a:t>
            </a:r>
          </a:p>
          <a:p>
            <a:pPr lvl="1"/>
            <a:r>
              <a:rPr lang="en-US" altLang="zh-CN" sz="1400" b="1" dirty="0"/>
              <a:t>PIN</a:t>
            </a:r>
            <a:r>
              <a:rPr lang="en-US" altLang="zh-CN" sz="1400" dirty="0"/>
              <a:t> direct communication (within PEGC), </a:t>
            </a:r>
            <a:r>
              <a:rPr lang="en-US" altLang="zh-CN" sz="1400" b="1" dirty="0"/>
              <a:t>PIN</a:t>
            </a:r>
            <a:r>
              <a:rPr lang="en-US" altLang="zh-CN" sz="1400" dirty="0"/>
              <a:t> indirect communication (within PIN), </a:t>
            </a:r>
            <a:r>
              <a:rPr lang="en-US" altLang="zh-CN" sz="1400" b="1" dirty="0"/>
              <a:t>PIN</a:t>
            </a:r>
            <a:r>
              <a:rPr lang="en-US" altLang="zh-CN" sz="1400" dirty="0"/>
              <a:t>-DN communication (outside PIN)</a:t>
            </a:r>
          </a:p>
          <a:p>
            <a:pPr lvl="1">
              <a:lnSpc>
                <a:spcPct val="120000"/>
              </a:lnSpc>
            </a:pPr>
            <a:endParaRPr lang="en-US" altLang="zh-CN" sz="1600" dirty="0"/>
          </a:p>
          <a:p>
            <a:r>
              <a:rPr lang="en-US" altLang="zh-CN" sz="1600" dirty="0">
                <a:solidFill>
                  <a:srgbClr val="FF0000"/>
                </a:solidFill>
              </a:rPr>
              <a:t>If discussed without consensus, </a:t>
            </a:r>
            <a:r>
              <a:rPr lang="en-US" altLang="zh-CN" sz="1600" dirty="0" err="1">
                <a:solidFill>
                  <a:srgbClr val="FF0000"/>
                </a:solidFill>
              </a:rPr>
              <a:t>SoH</a:t>
            </a:r>
            <a:r>
              <a:rPr lang="en-US" altLang="zh-CN" sz="1600" dirty="0">
                <a:solidFill>
                  <a:srgbClr val="FF0000"/>
                </a:solidFill>
              </a:rPr>
              <a:t> needed and the </a:t>
            </a:r>
            <a:r>
              <a:rPr lang="en-US" altLang="zh-CN" sz="1600" dirty="0" err="1">
                <a:solidFill>
                  <a:srgbClr val="FF0000"/>
                </a:solidFill>
              </a:rPr>
              <a:t>SoH</a:t>
            </a:r>
            <a:r>
              <a:rPr lang="en-US" altLang="zh-CN" sz="1600" dirty="0">
                <a:solidFill>
                  <a:srgbClr val="FF0000"/>
                </a:solidFill>
              </a:rPr>
              <a:t> question is as following</a:t>
            </a:r>
          </a:p>
          <a:p>
            <a:r>
              <a:rPr lang="en-US" altLang="zh-CN" sz="1600" dirty="0">
                <a:solidFill>
                  <a:srgbClr val="FF0000"/>
                </a:solidFill>
              </a:rPr>
              <a:t>Q: Which option is preferred?</a:t>
            </a:r>
            <a:endParaRPr lang="en-GB" altLang="zh-CN" sz="16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400" b="1" dirty="0"/>
              <a:t>Option 1: 	Yes: 		No: </a:t>
            </a:r>
          </a:p>
          <a:p>
            <a:pPr marL="914400" lvl="2" indent="0">
              <a:buNone/>
            </a:pPr>
            <a:r>
              <a:rPr lang="en-GB" altLang="zh-CN" sz="1400" b="1" dirty="0"/>
              <a:t>Option 2:	Yes: 		No: </a:t>
            </a:r>
          </a:p>
          <a:p>
            <a:pPr marL="914400" lvl="2" indent="0">
              <a:buNone/>
            </a:pPr>
            <a:endParaRPr lang="en-GB" altLang="zh-CN" sz="1200" b="1" dirty="0"/>
          </a:p>
        </p:txBody>
      </p:sp>
    </p:spTree>
    <p:extLst>
      <p:ext uri="{BB962C8B-B14F-4D97-AF65-F5344CB8AC3E}">
        <p14:creationId xmlns:p14="http://schemas.microsoft.com/office/powerpoint/2010/main" val="388352955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280d8efa-eff2-4910-88d2-79ca146720c4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679a257e-872f-4c98-9e8a-0a9c104f72c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11788</TotalTime>
  <Words>644</Words>
  <Application>Microsoft Office PowerPoint</Application>
  <PresentationFormat>宽屏</PresentationFormat>
  <Paragraphs>38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of a PEGC</vt:lpstr>
      <vt:lpstr>Subscription data</vt:lpstr>
      <vt:lpstr>Categorization of PIN traffic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1685</cp:revision>
  <dcterms:created xsi:type="dcterms:W3CDTF">2010-02-05T13:52:04Z</dcterms:created>
  <dcterms:modified xsi:type="dcterms:W3CDTF">2023-05-16T09:42:03Z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