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vsdx" ContentType="application/vnd.ms-visio.drawing"/>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84" r:id="rId2"/>
  </p:sldMasterIdLst>
  <p:notesMasterIdLst>
    <p:notesMasterId r:id="rId28"/>
  </p:notesMasterIdLst>
  <p:handoutMasterIdLst>
    <p:handoutMasterId r:id="rId29"/>
  </p:handoutMasterIdLst>
  <p:sldIdLst>
    <p:sldId id="257" r:id="rId3"/>
    <p:sldId id="285" r:id="rId4"/>
    <p:sldId id="2123" r:id="rId5"/>
    <p:sldId id="2140" r:id="rId6"/>
    <p:sldId id="2125" r:id="rId7"/>
    <p:sldId id="2118" r:id="rId8"/>
    <p:sldId id="2119" r:id="rId9"/>
    <p:sldId id="2124" r:id="rId10"/>
    <p:sldId id="2133" r:id="rId11"/>
    <p:sldId id="2134" r:id="rId12"/>
    <p:sldId id="2135" r:id="rId13"/>
    <p:sldId id="2136" r:id="rId14"/>
    <p:sldId id="2121" r:id="rId15"/>
    <p:sldId id="1137" r:id="rId16"/>
    <p:sldId id="262" r:id="rId17"/>
    <p:sldId id="2122" r:id="rId18"/>
    <p:sldId id="1119" r:id="rId19"/>
    <p:sldId id="1120" r:id="rId20"/>
    <p:sldId id="2105" r:id="rId21"/>
    <p:sldId id="2120" r:id="rId22"/>
    <p:sldId id="283" r:id="rId23"/>
    <p:sldId id="2137" r:id="rId24"/>
    <p:sldId id="2138" r:id="rId25"/>
    <p:sldId id="2139" r:id="rId26"/>
    <p:sldId id="2104" r:id="rId27"/>
  </p:sldIdLst>
  <p:sldSz cx="9144000" cy="6858000" type="screen4x3"/>
  <p:notesSz cx="6732588" cy="9855200"/>
  <p:defaultTextStyle>
    <a:defPPr>
      <a:defRPr lang="en-GB"/>
    </a:defPPr>
    <a:lvl1pPr algn="l" rtl="0" eaLnBrk="0" fontAlgn="base" hangingPunct="0">
      <a:spcBef>
        <a:spcPct val="0"/>
      </a:spcBef>
      <a:spcAft>
        <a:spcPct val="0"/>
      </a:spcAft>
      <a:defRPr sz="28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8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8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8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756">
          <p15:clr>
            <a:srgbClr val="A4A3A4"/>
          </p15:clr>
        </p15:guide>
        <p15:guide id="2" pos="2880">
          <p15:clr>
            <a:srgbClr val="A4A3A4"/>
          </p15:clr>
        </p15:guide>
      </p15:sldGuideLst>
    </p:ext>
    <p:ext uri="{2D200454-40CA-4A62-9FC3-DE9A4176ACB9}">
      <p15:notesGuideLst xmlns:p15="http://schemas.microsoft.com/office/powerpoint/2012/main">
        <p15:guide id="1" orient="horz" pos="3083">
          <p15:clr>
            <a:srgbClr val="A4A3A4"/>
          </p15:clr>
        </p15:guide>
        <p15:guide id="2" pos="212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李爱华" initials="c" lastIdx="4" clrIdx="0"/>
  <p:cmAuthor id="1" name="liaihua" initials="C" lastIdx="8" clrIdx="1"/>
  <p:cmAuthor id="2" name="赵际洲" initials="zjz" lastIdx="3" clrIdx="2"/>
  <p:cmAuthor id="3" name="zhouxinyjy@hq.cmcc" initials="zx" lastIdx="12"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C00000"/>
    <a:srgbClr val="FBFBFC"/>
    <a:srgbClr val="003399"/>
    <a:srgbClr val="FF66CC"/>
    <a:srgbClr val="FF7C80"/>
    <a:srgbClr val="00FF00"/>
    <a:srgbClr val="FF0000"/>
    <a:srgbClr val="FFFF00"/>
    <a:srgbClr val="FFCC66"/>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503" autoAdjust="0"/>
    <p:restoredTop sz="95320" autoAdjust="0"/>
  </p:normalViewPr>
  <p:slideViewPr>
    <p:cSldViewPr>
      <p:cViewPr>
        <p:scale>
          <a:sx n="100" d="100"/>
          <a:sy n="100" d="100"/>
        </p:scale>
        <p:origin x="756" y="36"/>
      </p:cViewPr>
      <p:guideLst>
        <p:guide orient="horz" pos="756"/>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55" d="100"/>
          <a:sy n="55" d="100"/>
        </p:scale>
        <p:origin x="-1818" y="-96"/>
      </p:cViewPr>
      <p:guideLst>
        <p:guide orient="horz" pos="3083"/>
        <p:guide pos="212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commentAuthors" Target="commentAuthors.xml"/><Relationship Id="rId8" Type="http://schemas.openxmlformats.org/officeDocument/2006/relationships/slide" Target="slides/slide6.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9.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67341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27" tIns="45714" rIns="91427" bIns="45714" numCol="1" anchor="t" anchorCtr="0" compatLnSpc="1"/>
          <a:lstStyle>
            <a:lvl1pPr algn="ctr" eaLnBrk="1" hangingPunct="1">
              <a:spcBef>
                <a:spcPct val="0"/>
              </a:spcBef>
              <a:spcAft>
                <a:spcPct val="0"/>
              </a:spcAft>
              <a:buFontTx/>
              <a:buNone/>
              <a:defRPr sz="1600" b="1">
                <a:solidFill>
                  <a:schemeClr val="accent2"/>
                </a:solidFill>
                <a:latin typeface="Bookman Old Style" panose="02050604050505020204" pitchFamily="18" charset="0"/>
              </a:defRPr>
            </a:lvl1pPr>
          </a:lstStyle>
          <a:p>
            <a:pPr>
              <a:defRPr/>
            </a:pPr>
            <a:r>
              <a:rPr lang="en-GB"/>
              <a:t>Presentation of SWG results in SA1</a:t>
            </a:r>
          </a:p>
        </p:txBody>
      </p:sp>
      <p:sp>
        <p:nvSpPr>
          <p:cNvPr id="3075" name="Rectangle 3"/>
          <p:cNvSpPr>
            <a:spLocks noGrp="1" noChangeArrowheads="1"/>
          </p:cNvSpPr>
          <p:nvPr>
            <p:ph type="ftr" sz="quarter" idx="2"/>
          </p:nvPr>
        </p:nvSpPr>
        <p:spPr bwMode="auto">
          <a:xfrm>
            <a:off x="0" y="9372600"/>
            <a:ext cx="6096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27" tIns="45714" rIns="91427" bIns="45714" numCol="1" anchor="b" anchorCtr="0" compatLnSpc="1"/>
          <a:lstStyle>
            <a:lvl1pPr eaLnBrk="1" hangingPunct="1">
              <a:spcBef>
                <a:spcPct val="0"/>
              </a:spcBef>
              <a:spcAft>
                <a:spcPct val="0"/>
              </a:spcAft>
              <a:buFontTx/>
              <a:buNone/>
              <a:defRPr sz="1000">
                <a:latin typeface="Arial" panose="020B0604020202020204" pitchFamily="34" charset="0"/>
              </a:defRPr>
            </a:lvl1pPr>
          </a:lstStyle>
          <a:p>
            <a:pPr>
              <a:defRPr/>
            </a:pPr>
            <a:endParaRPr lang="en-GB"/>
          </a:p>
        </p:txBody>
      </p:sp>
      <p:sp>
        <p:nvSpPr>
          <p:cNvPr id="3076" name="Rectangle 4"/>
          <p:cNvSpPr>
            <a:spLocks noGrp="1" noChangeArrowheads="1"/>
          </p:cNvSpPr>
          <p:nvPr>
            <p:ph type="sldNum" sz="quarter" idx="3"/>
          </p:nvPr>
        </p:nvSpPr>
        <p:spPr bwMode="auto">
          <a:xfrm>
            <a:off x="6248400" y="9372600"/>
            <a:ext cx="457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27" tIns="45714" rIns="91427" bIns="45714" numCol="1" anchor="b" anchorCtr="0" compatLnSpc="1"/>
          <a:lstStyle>
            <a:lvl1pPr algn="r" eaLnBrk="1" hangingPunct="1">
              <a:defRPr sz="1000" smtClean="0"/>
            </a:lvl1pPr>
          </a:lstStyle>
          <a:p>
            <a:pPr>
              <a:defRPr/>
            </a:pPr>
            <a:fld id="{7DB5D46A-1FFB-4EF7-B761-839DEEF79F80}" type="slidenum">
              <a:rPr lang="en-GB"/>
              <a:t>‹#›</a:t>
            </a:fld>
            <a:endParaRPr lang="en-GB"/>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Rectangle 2"/>
          <p:cNvSpPr>
            <a:spLocks noGrp="1" noRot="1" noChangeAspect="1" noChangeArrowheads="1" noTextEdit="1"/>
          </p:cNvSpPr>
          <p:nvPr>
            <p:ph type="sldImg" idx="2"/>
          </p:nvPr>
        </p:nvSpPr>
        <p:spPr bwMode="auto">
          <a:xfrm>
            <a:off x="912813" y="746125"/>
            <a:ext cx="4908550" cy="3681413"/>
          </a:xfrm>
          <a:prstGeom prst="rect">
            <a:avLst/>
          </a:prstGeom>
          <a:noFill/>
          <a:ln w="12700">
            <a:solidFill>
              <a:srgbClr val="000000"/>
            </a:solidFill>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051" name="Rectangle 3"/>
          <p:cNvSpPr>
            <a:spLocks noGrp="1" noChangeArrowheads="1"/>
          </p:cNvSpPr>
          <p:nvPr>
            <p:ph type="body" sz="quarter" idx="3"/>
          </p:nvPr>
        </p:nvSpPr>
        <p:spPr bwMode="auto">
          <a:xfrm>
            <a:off x="896938" y="4681538"/>
            <a:ext cx="4938712" cy="4433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476" tIns="44444" rIns="90476" bIns="44444" numCol="1" anchor="t" anchorCtr="0" compatLnSpc="1"/>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ChangeArrowheads="1"/>
          </p:cNvSpPr>
          <p:nvPr/>
        </p:nvSpPr>
        <p:spPr bwMode="auto">
          <a:xfrm>
            <a:off x="3814763" y="0"/>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a:p>
        </p:txBody>
      </p:sp>
      <p:sp>
        <p:nvSpPr>
          <p:cNvPr id="14339" name="Rectangle 3"/>
          <p:cNvSpPr>
            <a:spLocks noChangeArrowheads="1"/>
          </p:cNvSpPr>
          <p:nvPr/>
        </p:nvSpPr>
        <p:spPr bwMode="auto">
          <a:xfrm>
            <a:off x="3814763" y="9363075"/>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76" tIns="44444" rIns="90476" bIns="44444" anchor="b"/>
          <a:lstStyle/>
          <a:p>
            <a:pPr algn="r"/>
            <a:r>
              <a:rPr lang="en-GB" sz="1200">
                <a:latin typeface="Times New Roman" panose="02020603050405020304" pitchFamily="18" charset="0"/>
              </a:rPr>
              <a:t>1</a:t>
            </a:r>
          </a:p>
        </p:txBody>
      </p:sp>
      <p:sp>
        <p:nvSpPr>
          <p:cNvPr id="14340" name="Rectangle 4"/>
          <p:cNvSpPr>
            <a:spLocks noChangeArrowheads="1"/>
          </p:cNvSpPr>
          <p:nvPr/>
        </p:nvSpPr>
        <p:spPr bwMode="auto">
          <a:xfrm>
            <a:off x="0" y="9363075"/>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a:p>
        </p:txBody>
      </p:sp>
      <p:sp>
        <p:nvSpPr>
          <p:cNvPr id="14341" name="Rectangle 5"/>
          <p:cNvSpPr>
            <a:spLocks noChangeArrowheads="1"/>
          </p:cNvSpPr>
          <p:nvPr/>
        </p:nvSpPr>
        <p:spPr bwMode="auto">
          <a:xfrm>
            <a:off x="0" y="0"/>
            <a:ext cx="29178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spcBef>
                <a:spcPct val="20000"/>
              </a:spcBef>
              <a:spcAft>
                <a:spcPts val="600"/>
              </a:spcAft>
              <a:buFontTx/>
              <a:buChar char="•"/>
            </a:pPr>
            <a:endParaRPr lang="en-US"/>
          </a:p>
        </p:txBody>
      </p:sp>
      <p:sp>
        <p:nvSpPr>
          <p:cNvPr id="14342" name="Rectangle 6"/>
          <p:cNvSpPr>
            <a:spLocks noGrp="1" noRot="1" noChangeAspect="1" noChangeArrowheads="1" noTextEdit="1"/>
          </p:cNvSpPr>
          <p:nvPr>
            <p:ph type="sldImg"/>
          </p:nvPr>
        </p:nvSpPr>
        <p:spPr>
          <a:ln cap="flat"/>
        </p:spPr>
      </p:sp>
      <p:sp>
        <p:nvSpPr>
          <p:cNvPr id="14343" name="Rectangle 7"/>
          <p:cNvSpPr>
            <a:spLocks noGrp="1" noChangeArrowheads="1"/>
          </p:cNvSpPr>
          <p:nvPr>
            <p:ph type="body" idx="1"/>
          </p:nvPr>
        </p:nvSpPr>
        <p:spPr>
          <a:noFill/>
        </p:spPr>
        <p:txBody>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F4AD797-4B9C-4C3A-80C9-A27718EC9A7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5176805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F4AD797-4B9C-4C3A-80C9-A27718EC9A7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8781313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F4AD797-4B9C-4C3A-80C9-A27718EC9A7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6794798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F4AD797-4B9C-4C3A-80C9-A27718EC9A7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8496528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F4AD797-4B9C-4C3A-80C9-A27718EC9A7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0509372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065EF67-1A0A-48A8-827C-B611A3F05D8C}"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0662059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F4AD797-4B9C-4C3A-80C9-A27718EC9A7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84965281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065EF67-1A0A-48A8-827C-B611A3F05D8C}"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03814877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latin typeface="Calibri" panose="020F0502020204030204" pitchFamily="34" charset="0"/>
                <a:cs typeface="Calibri" panose="020F0502020204030204" pitchFamily="34" charset="0"/>
              </a:rPr>
              <a:t>基于</a:t>
            </a:r>
            <a:r>
              <a:rPr lang="en-US" altLang="zh-CN" dirty="0">
                <a:latin typeface="Calibri" panose="020F0502020204030204" pitchFamily="34" charset="0"/>
                <a:cs typeface="Calibri" panose="020F0502020204030204" pitchFamily="34" charset="0"/>
              </a:rPr>
              <a:t>AI</a:t>
            </a:r>
            <a:r>
              <a:rPr lang="zh-CN" altLang="en-US" dirty="0">
                <a:latin typeface="Calibri" panose="020F0502020204030204" pitchFamily="34" charset="0"/>
                <a:cs typeface="Calibri" panose="020F0502020204030204" pitchFamily="34" charset="0"/>
              </a:rPr>
              <a:t>的定位增强</a:t>
            </a:r>
            <a:r>
              <a:rPr lang="en-US" altLang="zh-CN" dirty="0">
                <a:latin typeface="Calibri" panose="020F0502020204030204" pitchFamily="34" charset="0"/>
                <a:cs typeface="Calibri" panose="020F0502020204030204" pitchFamily="34" charset="0"/>
              </a:rPr>
              <a:t>—SA2</a:t>
            </a:r>
            <a:r>
              <a:rPr lang="zh-CN" altLang="en-US" dirty="0">
                <a:latin typeface="Calibri" panose="020F0502020204030204" pitchFamily="34" charset="0"/>
                <a:cs typeface="Calibri" panose="020F0502020204030204" pitchFamily="34" charset="0"/>
              </a:rPr>
              <a:t>网络架构增强</a:t>
            </a:r>
            <a:r>
              <a:rPr lang="en-US" altLang="zh-CN" dirty="0">
                <a:latin typeface="Calibri" panose="020F0502020204030204" pitchFamily="34" charset="0"/>
                <a:cs typeface="Calibri" panose="020F0502020204030204" pitchFamily="34" charset="0"/>
              </a:rPr>
              <a:t>Objective(s)</a:t>
            </a:r>
            <a:endParaRPr lang="en-US" dirty="0">
              <a:latin typeface="Calibri" panose="020F0502020204030204" pitchFamily="34" charset="0"/>
              <a:cs typeface="Calibri" panose="020F0502020204030204" pitchFamily="34" charset="0"/>
            </a:endParaRPr>
          </a:p>
          <a:p>
            <a:endParaRPr 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065EF67-1A0A-48A8-827C-B611A3F05D8C}"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40785752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B776DFB-1911-46C6-97F1-8C5FFD365E6E}" type="slidenum">
              <a:rPr lang="zh-CN" altLang="en-US" smtClean="0">
                <a:solidFill>
                  <a:prstClr val="black"/>
                </a:solidFill>
                <a:ea typeface="宋体" panose="02010600030101010101" pitchFamily="2" charset="-122"/>
              </a:rPr>
              <a:t>20</a:t>
            </a:fld>
            <a:endParaRPr lang="zh-CN" altLang="en-US">
              <a:solidFill>
                <a:prstClr val="black"/>
              </a:solidFill>
              <a:ea typeface="宋体" panose="02010600030101010101" pitchFamily="2" charset="-122"/>
            </a:endParaRPr>
          </a:p>
        </p:txBody>
      </p:sp>
    </p:spTree>
    <p:extLst>
      <p:ext uri="{BB962C8B-B14F-4D97-AF65-F5344CB8AC3E}">
        <p14:creationId xmlns:p14="http://schemas.microsoft.com/office/powerpoint/2010/main" val="10068805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幻灯片图像占位符 1"/>
          <p:cNvSpPr>
            <a:spLocks noGrp="1" noRot="1" noChangeAspect="1" noTextEdit="1"/>
          </p:cNvSpPr>
          <p:nvPr>
            <p:ph type="sldImg"/>
          </p:nvPr>
        </p:nvSpPr>
        <p:spPr/>
      </p:sp>
      <p:sp>
        <p:nvSpPr>
          <p:cNvPr id="11266" name="文本占位符 2"/>
          <p:cNvSpPr>
            <a:spLocks noGrp="1"/>
          </p:cNvSpPr>
          <p:nvPr>
            <p:ph type="body"/>
          </p:nvPr>
        </p:nvSpPr>
        <p:spPr/>
        <p:txBody>
          <a:bodyPr wrap="square" lIns="92859" tIns="46430" rIns="92859" bIns="46430" numCol="1" anchor="t" anchorCtr="0" compatLnSpc="1"/>
          <a:lstStyle/>
          <a:p>
            <a:pPr lvl="0"/>
            <a:r>
              <a:rPr lang="en-US" sz="1200" kern="1200" dirty="0">
                <a:solidFill>
                  <a:schemeClr val="tx1"/>
                </a:solidFill>
                <a:effectLst/>
                <a:latin typeface="Times New Roman" panose="02020603050405020304" pitchFamily="18" charset="0"/>
                <a:ea typeface="+mn-ea"/>
                <a:cs typeface="+mn-cs"/>
              </a:rPr>
              <a:t>S2-S2-2306503</a:t>
            </a:r>
            <a:endParaRPr lang="en-US" altLang="en-GB" sz="1000" b="1" dirty="0">
              <a:latin typeface="Calibri" panose="020F0502020204030204" pitchFamily="34" charset="0"/>
              <a:ea typeface="宋体" panose="02010600030101010101" pitchFamily="2" charset="-122"/>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F4AD797-4B9C-4C3A-80C9-A27718EC9A7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41817637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F4AD797-4B9C-4C3A-80C9-A27718EC9A7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99328457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F4AD797-4B9C-4C3A-80C9-A27718EC9A7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57597678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F4AD797-4B9C-4C3A-80C9-A27718EC9A7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5248844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F4AD797-4B9C-4C3A-80C9-A27718EC9A7F}" type="slidenum">
              <a:rPr lang="zh-CN" altLang="en-US" smtClean="0"/>
              <a:t>3</a:t>
            </a:fld>
            <a:endParaRPr lang="zh-CN" altLang="en-US"/>
          </a:p>
        </p:txBody>
      </p:sp>
    </p:spTree>
    <p:extLst>
      <p:ext uri="{BB962C8B-B14F-4D97-AF65-F5344CB8AC3E}">
        <p14:creationId xmlns:p14="http://schemas.microsoft.com/office/powerpoint/2010/main" val="27496869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F4AD797-4B9C-4C3A-80C9-A27718EC9A7F}" type="slidenum">
              <a:rPr lang="zh-CN" altLang="en-US" smtClean="0"/>
              <a:t>4</a:t>
            </a:fld>
            <a:endParaRPr lang="zh-CN" altLang="en-US"/>
          </a:p>
        </p:txBody>
      </p:sp>
    </p:spTree>
    <p:extLst>
      <p:ext uri="{BB962C8B-B14F-4D97-AF65-F5344CB8AC3E}">
        <p14:creationId xmlns:p14="http://schemas.microsoft.com/office/powerpoint/2010/main" val="27170839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F4AD797-4B9C-4C3A-80C9-A27718EC9A7F}" type="slidenum">
              <a:rPr lang="zh-CN" altLang="en-US" smtClean="0"/>
              <a:t>5</a:t>
            </a:fld>
            <a:endParaRPr lang="zh-CN" altLang="en-US"/>
          </a:p>
        </p:txBody>
      </p:sp>
    </p:spTree>
    <p:extLst>
      <p:ext uri="{BB962C8B-B14F-4D97-AF65-F5344CB8AC3E}">
        <p14:creationId xmlns:p14="http://schemas.microsoft.com/office/powerpoint/2010/main" val="39618973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F4AD797-4B9C-4C3A-80C9-A27718EC9A7F}" type="slidenum">
              <a:rPr lang="zh-CN" altLang="en-US" smtClean="0"/>
              <a:t>6</a:t>
            </a:fld>
            <a:endParaRPr lang="zh-CN" altLang="en-US"/>
          </a:p>
        </p:txBody>
      </p:sp>
    </p:spTree>
    <p:extLst>
      <p:ext uri="{BB962C8B-B14F-4D97-AF65-F5344CB8AC3E}">
        <p14:creationId xmlns:p14="http://schemas.microsoft.com/office/powerpoint/2010/main" val="31225482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F4AD797-4B9C-4C3A-80C9-A27718EC9A7F}" type="slidenum">
              <a:rPr lang="zh-CN" altLang="en-US" smtClean="0"/>
              <a:t>7</a:t>
            </a:fld>
            <a:endParaRPr lang="zh-CN" altLang="en-US"/>
          </a:p>
        </p:txBody>
      </p:sp>
    </p:spTree>
    <p:extLst>
      <p:ext uri="{BB962C8B-B14F-4D97-AF65-F5344CB8AC3E}">
        <p14:creationId xmlns:p14="http://schemas.microsoft.com/office/powerpoint/2010/main" val="5803640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F4AD797-4B9C-4C3A-80C9-A27718EC9A7F}" type="slidenum">
              <a:rPr lang="zh-CN" altLang="en-US" smtClean="0"/>
              <a:t>8</a:t>
            </a:fld>
            <a:endParaRPr lang="zh-CN" altLang="en-US"/>
          </a:p>
        </p:txBody>
      </p:sp>
    </p:spTree>
    <p:extLst>
      <p:ext uri="{BB962C8B-B14F-4D97-AF65-F5344CB8AC3E}">
        <p14:creationId xmlns:p14="http://schemas.microsoft.com/office/powerpoint/2010/main" val="13080650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F4AD797-4B9C-4C3A-80C9-A27718EC9A7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1914704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Ref idx="1001">
        <a:schemeClr val="bg1"/>
      </p:bgRef>
    </p:bg>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237490" y="297020"/>
            <a:ext cx="58102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r>
              <a:rPr lang="de-DE" sz="1200" b="1" kern="1200" dirty="0">
                <a:solidFill>
                  <a:schemeClr val="tx1"/>
                </a:solidFill>
                <a:latin typeface="Arial" panose="020B0604020202020204"/>
                <a:ea typeface="+mn-ea"/>
                <a:cs typeface="Arial" panose="020B0604020202020204" pitchFamily="34" charset="0"/>
              </a:rPr>
              <a:t>3GPP TSG-SA WG2 Meeting #1</a:t>
            </a:r>
            <a:r>
              <a:rPr lang="en-US" altLang="de-DE" sz="1200" b="1" kern="1200" dirty="0">
                <a:solidFill>
                  <a:schemeClr val="tx1"/>
                </a:solidFill>
                <a:latin typeface="Arial" panose="020B0604020202020204"/>
                <a:ea typeface="+mn-ea"/>
                <a:cs typeface="Arial" panose="020B0604020202020204" pitchFamily="34" charset="0"/>
              </a:rPr>
              <a:t>5</a:t>
            </a:r>
            <a:r>
              <a:rPr lang="en-US" sz="1200" b="1" kern="1200" dirty="0">
                <a:solidFill>
                  <a:schemeClr val="tx1"/>
                </a:solidFill>
                <a:latin typeface="Arial" panose="020B0604020202020204"/>
                <a:ea typeface="+mn-ea"/>
                <a:cs typeface="Arial" panose="020B0604020202020204" pitchFamily="34" charset="0"/>
              </a:rPr>
              <a:t>7</a:t>
            </a:r>
            <a:r>
              <a:rPr lang="de-DE" sz="1200" b="1" kern="1200" dirty="0">
                <a:solidFill>
                  <a:schemeClr val="tx1"/>
                </a:solidFill>
                <a:latin typeface="Arial" panose="020B0604020202020204"/>
                <a:ea typeface="+mn-ea"/>
                <a:cs typeface="Arial" panose="020B0604020202020204" pitchFamily="34" charset="0"/>
              </a:rPr>
              <a:t> </a:t>
            </a:r>
          </a:p>
          <a:p>
            <a:r>
              <a:rPr lang="en-US" sz="1200" b="1" kern="1200" dirty="0">
                <a:solidFill>
                  <a:schemeClr val="tx1"/>
                </a:solidFill>
                <a:latin typeface="Arial" panose="020B0604020202020204"/>
                <a:ea typeface="+mn-ea"/>
                <a:cs typeface="Arial" panose="020B0604020202020204" pitchFamily="34" charset="0"/>
              </a:rPr>
              <a:t>Berlin, May 22 – 26, 2023</a:t>
            </a:r>
            <a:endParaRPr lang="sv-SE" altLang="en-US" sz="1200" b="1" kern="1200" dirty="0">
              <a:solidFill>
                <a:schemeClr val="tx1"/>
              </a:solidFill>
              <a:latin typeface="Arial" panose="020B0604020202020204"/>
              <a:ea typeface="+mn-ea"/>
              <a:cs typeface="Arial" panose="020B0604020202020204" pitchFamily="34" charset="0"/>
            </a:endParaRP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342900" indent="0" algn="ctr">
              <a:buNone/>
              <a:defRPr/>
            </a:lvl2pPr>
            <a:lvl3pPr marL="685800" indent="0" algn="ctr">
              <a:buNone/>
              <a:defRPr/>
            </a:lvl3pPr>
            <a:lvl4pPr marL="1028700" indent="0" algn="ctr">
              <a:buNone/>
              <a:defRPr/>
            </a:lvl4pPr>
            <a:lvl5pPr marL="1371600" indent="0" algn="ctr">
              <a:buNone/>
              <a:defRPr/>
            </a:lvl5pPr>
            <a:lvl6pPr marL="1714500" indent="0" algn="ctr">
              <a:buNone/>
              <a:defRPr/>
            </a:lvl6pPr>
            <a:lvl7pPr marL="2057400" indent="0" algn="ctr">
              <a:buNone/>
              <a:defRPr/>
            </a:lvl7pPr>
            <a:lvl8pPr marL="2400300" indent="0" algn="ctr">
              <a:buNone/>
              <a:defRPr/>
            </a:lvl8pPr>
            <a:lvl9pPr marL="2743200" indent="0" algn="ctr">
              <a:buNone/>
              <a:defRPr/>
            </a:lvl9pPr>
          </a:lstStyle>
          <a:p>
            <a:r>
              <a:rPr lang="en-US" dirty="0"/>
              <a:t>Click to edit Master subtitle style</a:t>
            </a:r>
            <a:endParaRPr lang="en-GB" dirty="0"/>
          </a:p>
        </p:txBody>
      </p:sp>
    </p:spTree>
  </p:cSld>
  <p:clrMapOvr>
    <a:overrideClrMapping bg1="lt1" tx1="dk1" bg2="lt2" tx2="dk2" accent1="accent1" accent2="accent2" accent3="accent3" accent4="accent4" accent5="accent5" accent6="accent6" hlink="hlink" folHlink="folHlink"/>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C8F784A-FD0C-454B-B145-F7B7E5876576}"/>
              </a:ext>
            </a:extLst>
          </p:cNvPr>
          <p:cNvSpPr>
            <a:spLocks noGrp="1"/>
          </p:cNvSpPr>
          <p:nvPr>
            <p:ph type="title"/>
          </p:nvPr>
        </p:nvSpPr>
        <p:spPr>
          <a:xfrm>
            <a:off x="629841" y="365126"/>
            <a:ext cx="78867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8210F895-35AE-40BA-A1BA-373135B30E61}"/>
              </a:ext>
            </a:extLst>
          </p:cNvPr>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内容占位符 3">
            <a:extLst>
              <a:ext uri="{FF2B5EF4-FFF2-40B4-BE49-F238E27FC236}">
                <a16:creationId xmlns:a16="http://schemas.microsoft.com/office/drawing/2014/main" id="{3202A870-6439-4E67-8844-F3137295639C}"/>
              </a:ext>
            </a:extLst>
          </p:cNvPr>
          <p:cNvSpPr>
            <a:spLocks noGrp="1"/>
          </p:cNvSpPr>
          <p:nvPr>
            <p:ph sz="half" idx="2"/>
          </p:nvPr>
        </p:nvSpPr>
        <p:spPr>
          <a:xfrm>
            <a:off x="629842" y="2505075"/>
            <a:ext cx="3868340"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86CCE6B8-0F81-4FDA-9D4E-1433C99BEA72}"/>
              </a:ext>
            </a:extLst>
          </p:cNvPr>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内容占位符 5">
            <a:extLst>
              <a:ext uri="{FF2B5EF4-FFF2-40B4-BE49-F238E27FC236}">
                <a16:creationId xmlns:a16="http://schemas.microsoft.com/office/drawing/2014/main" id="{5DAACCE3-ADD0-4450-9902-55DF62D987A1}"/>
              </a:ext>
            </a:extLst>
          </p:cNvPr>
          <p:cNvSpPr>
            <a:spLocks noGrp="1"/>
          </p:cNvSpPr>
          <p:nvPr>
            <p:ph sz="quarter" idx="4"/>
          </p:nvPr>
        </p:nvSpPr>
        <p:spPr>
          <a:xfrm>
            <a:off x="4629150" y="2505075"/>
            <a:ext cx="3887391"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5E07D183-9766-4F49-91DA-241D5B894FE1}"/>
              </a:ext>
            </a:extLst>
          </p:cNvPr>
          <p:cNvSpPr>
            <a:spLocks noGrp="1"/>
          </p:cNvSpPr>
          <p:nvPr>
            <p:ph type="dt" sz="half" idx="10"/>
          </p:nvPr>
        </p:nvSpPr>
        <p:spPr/>
        <p:txBody>
          <a:bodyPr/>
          <a:lstStyle/>
          <a:p>
            <a:fld id="{31535F7E-9180-47ED-9CF3-88B5CBE873F2}" type="datetimeFigureOut">
              <a:rPr lang="zh-CN" altLang="en-US" smtClean="0"/>
              <a:t>2023/5/12</a:t>
            </a:fld>
            <a:endParaRPr lang="zh-CN" altLang="en-US"/>
          </a:p>
        </p:txBody>
      </p:sp>
      <p:sp>
        <p:nvSpPr>
          <p:cNvPr id="8" name="页脚占位符 7">
            <a:extLst>
              <a:ext uri="{FF2B5EF4-FFF2-40B4-BE49-F238E27FC236}">
                <a16:creationId xmlns:a16="http://schemas.microsoft.com/office/drawing/2014/main" id="{4E71D7B3-6889-4A90-987A-BDBAB5C0A549}"/>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70962FA6-2430-4EE1-866D-9C9B30C9E302}"/>
              </a:ext>
            </a:extLst>
          </p:cNvPr>
          <p:cNvSpPr>
            <a:spLocks noGrp="1"/>
          </p:cNvSpPr>
          <p:nvPr>
            <p:ph type="sldNum" sz="quarter" idx="12"/>
          </p:nvPr>
        </p:nvSpPr>
        <p:spPr/>
        <p:txBody>
          <a:bodyPr/>
          <a:lstStyle/>
          <a:p>
            <a:fld id="{3E75733C-1D1B-475C-A11C-6B89342E2272}" type="slidenum">
              <a:rPr lang="zh-CN" altLang="en-US" smtClean="0"/>
              <a:t>‹#›</a:t>
            </a:fld>
            <a:endParaRPr lang="zh-CN" altLang="en-US"/>
          </a:p>
        </p:txBody>
      </p:sp>
    </p:spTree>
    <p:extLst>
      <p:ext uri="{BB962C8B-B14F-4D97-AF65-F5344CB8AC3E}">
        <p14:creationId xmlns:p14="http://schemas.microsoft.com/office/powerpoint/2010/main" val="19560981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64E7EE6-B31F-4B76-9980-EECF1BD76265}"/>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977F2723-CB54-43A6-AC18-8E47ED4C490C}"/>
              </a:ext>
            </a:extLst>
          </p:cNvPr>
          <p:cNvSpPr>
            <a:spLocks noGrp="1"/>
          </p:cNvSpPr>
          <p:nvPr>
            <p:ph type="dt" sz="half" idx="10"/>
          </p:nvPr>
        </p:nvSpPr>
        <p:spPr/>
        <p:txBody>
          <a:bodyPr/>
          <a:lstStyle/>
          <a:p>
            <a:fld id="{31535F7E-9180-47ED-9CF3-88B5CBE873F2}" type="datetimeFigureOut">
              <a:rPr lang="zh-CN" altLang="en-US" smtClean="0"/>
              <a:t>2023/5/12</a:t>
            </a:fld>
            <a:endParaRPr lang="zh-CN" altLang="en-US"/>
          </a:p>
        </p:txBody>
      </p:sp>
      <p:sp>
        <p:nvSpPr>
          <p:cNvPr id="4" name="页脚占位符 3">
            <a:extLst>
              <a:ext uri="{FF2B5EF4-FFF2-40B4-BE49-F238E27FC236}">
                <a16:creationId xmlns:a16="http://schemas.microsoft.com/office/drawing/2014/main" id="{6913294E-0DAC-42DE-ACEF-DB4BABC81C8C}"/>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7CD772A6-3A0B-4E57-BEDA-EFA835A5B491}"/>
              </a:ext>
            </a:extLst>
          </p:cNvPr>
          <p:cNvSpPr>
            <a:spLocks noGrp="1"/>
          </p:cNvSpPr>
          <p:nvPr>
            <p:ph type="sldNum" sz="quarter" idx="12"/>
          </p:nvPr>
        </p:nvSpPr>
        <p:spPr/>
        <p:txBody>
          <a:bodyPr/>
          <a:lstStyle/>
          <a:p>
            <a:fld id="{3E75733C-1D1B-475C-A11C-6B89342E2272}" type="slidenum">
              <a:rPr lang="zh-CN" altLang="en-US" smtClean="0"/>
              <a:t>‹#›</a:t>
            </a:fld>
            <a:endParaRPr lang="zh-CN" altLang="en-US"/>
          </a:p>
        </p:txBody>
      </p:sp>
    </p:spTree>
    <p:extLst>
      <p:ext uri="{BB962C8B-B14F-4D97-AF65-F5344CB8AC3E}">
        <p14:creationId xmlns:p14="http://schemas.microsoft.com/office/powerpoint/2010/main" val="30470657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A778C4CB-47CD-4F73-A5FD-5FCA2C91BBB2}"/>
              </a:ext>
            </a:extLst>
          </p:cNvPr>
          <p:cNvSpPr>
            <a:spLocks noGrp="1"/>
          </p:cNvSpPr>
          <p:nvPr>
            <p:ph type="dt" sz="half" idx="10"/>
          </p:nvPr>
        </p:nvSpPr>
        <p:spPr/>
        <p:txBody>
          <a:bodyPr/>
          <a:lstStyle/>
          <a:p>
            <a:fld id="{31535F7E-9180-47ED-9CF3-88B5CBE873F2}" type="datetimeFigureOut">
              <a:rPr lang="zh-CN" altLang="en-US" smtClean="0"/>
              <a:t>2023/5/12</a:t>
            </a:fld>
            <a:endParaRPr lang="zh-CN" altLang="en-US"/>
          </a:p>
        </p:txBody>
      </p:sp>
      <p:sp>
        <p:nvSpPr>
          <p:cNvPr id="3" name="页脚占位符 2">
            <a:extLst>
              <a:ext uri="{FF2B5EF4-FFF2-40B4-BE49-F238E27FC236}">
                <a16:creationId xmlns:a16="http://schemas.microsoft.com/office/drawing/2014/main" id="{07307E53-ACAA-4F91-AA3A-EA747132CC77}"/>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784DC209-8FD8-4115-80D1-0AC89DA19E03}"/>
              </a:ext>
            </a:extLst>
          </p:cNvPr>
          <p:cNvSpPr>
            <a:spLocks noGrp="1"/>
          </p:cNvSpPr>
          <p:nvPr>
            <p:ph type="sldNum" sz="quarter" idx="12"/>
          </p:nvPr>
        </p:nvSpPr>
        <p:spPr/>
        <p:txBody>
          <a:bodyPr/>
          <a:lstStyle/>
          <a:p>
            <a:fld id="{3E75733C-1D1B-475C-A11C-6B89342E2272}" type="slidenum">
              <a:rPr lang="zh-CN" altLang="en-US" smtClean="0"/>
              <a:t>‹#›</a:t>
            </a:fld>
            <a:endParaRPr lang="zh-CN" altLang="en-US"/>
          </a:p>
        </p:txBody>
      </p:sp>
    </p:spTree>
    <p:extLst>
      <p:ext uri="{BB962C8B-B14F-4D97-AF65-F5344CB8AC3E}">
        <p14:creationId xmlns:p14="http://schemas.microsoft.com/office/powerpoint/2010/main" val="106007896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4CB058B-AB0B-4451-A613-1217110BAD1A}"/>
              </a:ext>
            </a:extLst>
          </p:cNvPr>
          <p:cNvSpPr>
            <a:spLocks noGrp="1"/>
          </p:cNvSpPr>
          <p:nvPr>
            <p:ph type="title"/>
          </p:nvPr>
        </p:nvSpPr>
        <p:spPr>
          <a:xfrm>
            <a:off x="629841" y="457200"/>
            <a:ext cx="2949178" cy="1600200"/>
          </a:xfrm>
        </p:spPr>
        <p:txBody>
          <a:bodyPr anchor="b"/>
          <a:lstStyle>
            <a:lvl1pPr>
              <a:defRPr sz="2400"/>
            </a:lvl1pPr>
          </a:lstStyle>
          <a:p>
            <a:r>
              <a:rPr lang="zh-CN" altLang="en-US"/>
              <a:t>单击此处编辑母版标题样式</a:t>
            </a:r>
          </a:p>
        </p:txBody>
      </p:sp>
      <p:sp>
        <p:nvSpPr>
          <p:cNvPr id="3" name="内容占位符 2">
            <a:extLst>
              <a:ext uri="{FF2B5EF4-FFF2-40B4-BE49-F238E27FC236}">
                <a16:creationId xmlns:a16="http://schemas.microsoft.com/office/drawing/2014/main" id="{2E0869F9-AD79-4444-BC8A-C2BF2A4528A8}"/>
              </a:ext>
            </a:extLst>
          </p:cNvPr>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07E34060-9C44-483F-963A-02B672B814D0}"/>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日期占位符 4">
            <a:extLst>
              <a:ext uri="{FF2B5EF4-FFF2-40B4-BE49-F238E27FC236}">
                <a16:creationId xmlns:a16="http://schemas.microsoft.com/office/drawing/2014/main" id="{8EC1E6EB-6D58-43D3-A026-603DA68A37FF}"/>
              </a:ext>
            </a:extLst>
          </p:cNvPr>
          <p:cNvSpPr>
            <a:spLocks noGrp="1"/>
          </p:cNvSpPr>
          <p:nvPr>
            <p:ph type="dt" sz="half" idx="10"/>
          </p:nvPr>
        </p:nvSpPr>
        <p:spPr/>
        <p:txBody>
          <a:bodyPr/>
          <a:lstStyle/>
          <a:p>
            <a:fld id="{31535F7E-9180-47ED-9CF3-88B5CBE873F2}" type="datetimeFigureOut">
              <a:rPr lang="zh-CN" altLang="en-US" smtClean="0"/>
              <a:t>2023/5/12</a:t>
            </a:fld>
            <a:endParaRPr lang="zh-CN" altLang="en-US"/>
          </a:p>
        </p:txBody>
      </p:sp>
      <p:sp>
        <p:nvSpPr>
          <p:cNvPr id="6" name="页脚占位符 5">
            <a:extLst>
              <a:ext uri="{FF2B5EF4-FFF2-40B4-BE49-F238E27FC236}">
                <a16:creationId xmlns:a16="http://schemas.microsoft.com/office/drawing/2014/main" id="{31A95AED-25F4-4ED2-8051-A9B58B6B521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92A2DF07-E11E-437D-B95F-54949EF72BB8}"/>
              </a:ext>
            </a:extLst>
          </p:cNvPr>
          <p:cNvSpPr>
            <a:spLocks noGrp="1"/>
          </p:cNvSpPr>
          <p:nvPr>
            <p:ph type="sldNum" sz="quarter" idx="12"/>
          </p:nvPr>
        </p:nvSpPr>
        <p:spPr/>
        <p:txBody>
          <a:bodyPr/>
          <a:lstStyle/>
          <a:p>
            <a:fld id="{3E75733C-1D1B-475C-A11C-6B89342E2272}" type="slidenum">
              <a:rPr lang="zh-CN" altLang="en-US" smtClean="0"/>
              <a:t>‹#›</a:t>
            </a:fld>
            <a:endParaRPr lang="zh-CN" altLang="en-US"/>
          </a:p>
        </p:txBody>
      </p:sp>
    </p:spTree>
    <p:extLst>
      <p:ext uri="{BB962C8B-B14F-4D97-AF65-F5344CB8AC3E}">
        <p14:creationId xmlns:p14="http://schemas.microsoft.com/office/powerpoint/2010/main" val="87064831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DF2D4F3-9F11-41E7-BD17-DB7C0CEE1697}"/>
              </a:ext>
            </a:extLst>
          </p:cNvPr>
          <p:cNvSpPr>
            <a:spLocks noGrp="1"/>
          </p:cNvSpPr>
          <p:nvPr>
            <p:ph type="title"/>
          </p:nvPr>
        </p:nvSpPr>
        <p:spPr>
          <a:xfrm>
            <a:off x="629841" y="457200"/>
            <a:ext cx="2949178" cy="1600200"/>
          </a:xfrm>
        </p:spPr>
        <p:txBody>
          <a:bodyPr anchor="b"/>
          <a:lstStyle>
            <a:lvl1pPr>
              <a:defRPr sz="2400"/>
            </a:lvl1pPr>
          </a:lstStyle>
          <a:p>
            <a:r>
              <a:rPr lang="zh-CN" altLang="en-US"/>
              <a:t>单击此处编辑母版标题样式</a:t>
            </a:r>
          </a:p>
        </p:txBody>
      </p:sp>
      <p:sp>
        <p:nvSpPr>
          <p:cNvPr id="3" name="图片占位符 2">
            <a:extLst>
              <a:ext uri="{FF2B5EF4-FFF2-40B4-BE49-F238E27FC236}">
                <a16:creationId xmlns:a16="http://schemas.microsoft.com/office/drawing/2014/main" id="{AD3EFFEA-8701-4BB0-BCC3-48A1D64F9F23}"/>
              </a:ext>
            </a:extLst>
          </p:cNvPr>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a:extLst>
              <a:ext uri="{FF2B5EF4-FFF2-40B4-BE49-F238E27FC236}">
                <a16:creationId xmlns:a16="http://schemas.microsoft.com/office/drawing/2014/main" id="{BA6D0F4B-F438-4721-A818-07515F2B125E}"/>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日期占位符 4">
            <a:extLst>
              <a:ext uri="{FF2B5EF4-FFF2-40B4-BE49-F238E27FC236}">
                <a16:creationId xmlns:a16="http://schemas.microsoft.com/office/drawing/2014/main" id="{B763F77C-ECCE-4543-8E5D-9326592A02BD}"/>
              </a:ext>
            </a:extLst>
          </p:cNvPr>
          <p:cNvSpPr>
            <a:spLocks noGrp="1"/>
          </p:cNvSpPr>
          <p:nvPr>
            <p:ph type="dt" sz="half" idx="10"/>
          </p:nvPr>
        </p:nvSpPr>
        <p:spPr/>
        <p:txBody>
          <a:bodyPr/>
          <a:lstStyle/>
          <a:p>
            <a:fld id="{31535F7E-9180-47ED-9CF3-88B5CBE873F2}" type="datetimeFigureOut">
              <a:rPr lang="zh-CN" altLang="en-US" smtClean="0"/>
              <a:t>2023/5/12</a:t>
            </a:fld>
            <a:endParaRPr lang="zh-CN" altLang="en-US"/>
          </a:p>
        </p:txBody>
      </p:sp>
      <p:sp>
        <p:nvSpPr>
          <p:cNvPr id="6" name="页脚占位符 5">
            <a:extLst>
              <a:ext uri="{FF2B5EF4-FFF2-40B4-BE49-F238E27FC236}">
                <a16:creationId xmlns:a16="http://schemas.microsoft.com/office/drawing/2014/main" id="{C1F0AA90-D0E2-4496-8893-3DE90A36E3DD}"/>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491EDBFE-589C-4072-9EF0-FA1AB45AE473}"/>
              </a:ext>
            </a:extLst>
          </p:cNvPr>
          <p:cNvSpPr>
            <a:spLocks noGrp="1"/>
          </p:cNvSpPr>
          <p:nvPr>
            <p:ph type="sldNum" sz="quarter" idx="12"/>
          </p:nvPr>
        </p:nvSpPr>
        <p:spPr/>
        <p:txBody>
          <a:bodyPr/>
          <a:lstStyle/>
          <a:p>
            <a:fld id="{3E75733C-1D1B-475C-A11C-6B89342E2272}" type="slidenum">
              <a:rPr lang="zh-CN" altLang="en-US" smtClean="0"/>
              <a:t>‹#›</a:t>
            </a:fld>
            <a:endParaRPr lang="zh-CN" altLang="en-US"/>
          </a:p>
        </p:txBody>
      </p:sp>
    </p:spTree>
    <p:extLst>
      <p:ext uri="{BB962C8B-B14F-4D97-AF65-F5344CB8AC3E}">
        <p14:creationId xmlns:p14="http://schemas.microsoft.com/office/powerpoint/2010/main" val="197819336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706D248-8CD8-432A-9AC1-CAA21182123A}"/>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C998BE9C-7DC3-4195-84F0-D8E3D1C7C5A8}"/>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21F26AD5-A8B3-4B54-8604-D7599B346171}"/>
              </a:ext>
            </a:extLst>
          </p:cNvPr>
          <p:cNvSpPr>
            <a:spLocks noGrp="1"/>
          </p:cNvSpPr>
          <p:nvPr>
            <p:ph type="dt" sz="half" idx="10"/>
          </p:nvPr>
        </p:nvSpPr>
        <p:spPr/>
        <p:txBody>
          <a:bodyPr/>
          <a:lstStyle/>
          <a:p>
            <a:fld id="{31535F7E-9180-47ED-9CF3-88B5CBE873F2}" type="datetimeFigureOut">
              <a:rPr lang="zh-CN" altLang="en-US" smtClean="0"/>
              <a:t>2023/5/12</a:t>
            </a:fld>
            <a:endParaRPr lang="zh-CN" altLang="en-US"/>
          </a:p>
        </p:txBody>
      </p:sp>
      <p:sp>
        <p:nvSpPr>
          <p:cNvPr id="5" name="页脚占位符 4">
            <a:extLst>
              <a:ext uri="{FF2B5EF4-FFF2-40B4-BE49-F238E27FC236}">
                <a16:creationId xmlns:a16="http://schemas.microsoft.com/office/drawing/2014/main" id="{1D3C3BDE-AE34-49FB-B259-4A387D3D7F6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46E8424D-24A2-42AE-A7DC-9DCB272D4C63}"/>
              </a:ext>
            </a:extLst>
          </p:cNvPr>
          <p:cNvSpPr>
            <a:spLocks noGrp="1"/>
          </p:cNvSpPr>
          <p:nvPr>
            <p:ph type="sldNum" sz="quarter" idx="12"/>
          </p:nvPr>
        </p:nvSpPr>
        <p:spPr/>
        <p:txBody>
          <a:bodyPr/>
          <a:lstStyle/>
          <a:p>
            <a:fld id="{3E75733C-1D1B-475C-A11C-6B89342E2272}" type="slidenum">
              <a:rPr lang="zh-CN" altLang="en-US" smtClean="0"/>
              <a:t>‹#›</a:t>
            </a:fld>
            <a:endParaRPr lang="zh-CN" altLang="en-US"/>
          </a:p>
        </p:txBody>
      </p:sp>
    </p:spTree>
    <p:extLst>
      <p:ext uri="{BB962C8B-B14F-4D97-AF65-F5344CB8AC3E}">
        <p14:creationId xmlns:p14="http://schemas.microsoft.com/office/powerpoint/2010/main" val="218569922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782D5B17-14C0-4274-8AE3-ABAB766C3AC9}"/>
              </a:ext>
            </a:extLst>
          </p:cNvPr>
          <p:cNvSpPr>
            <a:spLocks noGrp="1"/>
          </p:cNvSpPr>
          <p:nvPr>
            <p:ph type="title" orient="vert"/>
          </p:nvPr>
        </p:nvSpPr>
        <p:spPr>
          <a:xfrm>
            <a:off x="6543675" y="365125"/>
            <a:ext cx="1971675"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17E2BA3C-3BF9-4ADD-8762-D66BCF9CB823}"/>
              </a:ext>
            </a:extLst>
          </p:cNvPr>
          <p:cNvSpPr>
            <a:spLocks noGrp="1"/>
          </p:cNvSpPr>
          <p:nvPr>
            <p:ph type="body" orient="vert" idx="1"/>
          </p:nvPr>
        </p:nvSpPr>
        <p:spPr>
          <a:xfrm>
            <a:off x="628650" y="365125"/>
            <a:ext cx="5800725"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23C95AD4-CBB0-4949-9691-EFC4BDBFD1E7}"/>
              </a:ext>
            </a:extLst>
          </p:cNvPr>
          <p:cNvSpPr>
            <a:spLocks noGrp="1"/>
          </p:cNvSpPr>
          <p:nvPr>
            <p:ph type="dt" sz="half" idx="10"/>
          </p:nvPr>
        </p:nvSpPr>
        <p:spPr/>
        <p:txBody>
          <a:bodyPr/>
          <a:lstStyle/>
          <a:p>
            <a:fld id="{31535F7E-9180-47ED-9CF3-88B5CBE873F2}" type="datetimeFigureOut">
              <a:rPr lang="zh-CN" altLang="en-US" smtClean="0"/>
              <a:t>2023/5/12</a:t>
            </a:fld>
            <a:endParaRPr lang="zh-CN" altLang="en-US"/>
          </a:p>
        </p:txBody>
      </p:sp>
      <p:sp>
        <p:nvSpPr>
          <p:cNvPr id="5" name="页脚占位符 4">
            <a:extLst>
              <a:ext uri="{FF2B5EF4-FFF2-40B4-BE49-F238E27FC236}">
                <a16:creationId xmlns:a16="http://schemas.microsoft.com/office/drawing/2014/main" id="{60C4840C-83A4-46CA-8458-89DED30CE7E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BCD32CD-714A-48D4-AD9B-D37479EB30D0}"/>
              </a:ext>
            </a:extLst>
          </p:cNvPr>
          <p:cNvSpPr>
            <a:spLocks noGrp="1"/>
          </p:cNvSpPr>
          <p:nvPr>
            <p:ph type="sldNum" sz="quarter" idx="12"/>
          </p:nvPr>
        </p:nvSpPr>
        <p:spPr/>
        <p:txBody>
          <a:bodyPr/>
          <a:lstStyle/>
          <a:p>
            <a:fld id="{3E75733C-1D1B-475C-A11C-6B89342E2272}" type="slidenum">
              <a:rPr lang="zh-CN" altLang="en-US" smtClean="0"/>
              <a:t>‹#›</a:t>
            </a:fld>
            <a:endParaRPr lang="zh-CN" altLang="en-US"/>
          </a:p>
        </p:txBody>
      </p:sp>
    </p:spTree>
    <p:extLst>
      <p:ext uri="{BB962C8B-B14F-4D97-AF65-F5344CB8AC3E}">
        <p14:creationId xmlns:p14="http://schemas.microsoft.com/office/powerpoint/2010/main" val="389562277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尾页">
    <p:bg>
      <p:bgPr>
        <a:solidFill>
          <a:srgbClr val="415FFF"/>
        </a:solidFill>
        <a:effectLst/>
      </p:bgPr>
    </p:bg>
    <p:spTree>
      <p:nvGrpSpPr>
        <p:cNvPr id="1" name=""/>
        <p:cNvGrpSpPr/>
        <p:nvPr/>
      </p:nvGrpSpPr>
      <p:grpSpPr>
        <a:xfrm>
          <a:off x="0" y="0"/>
          <a:ext cx="0" cy="0"/>
          <a:chOff x="0" y="0"/>
          <a:chExt cx="0" cy="0"/>
        </a:xfrm>
      </p:grpSpPr>
      <p:sp>
        <p:nvSpPr>
          <p:cNvPr id="2" name="矩形 1"/>
          <p:cNvSpPr/>
          <p:nvPr/>
        </p:nvSpPr>
        <p:spPr>
          <a:xfrm>
            <a:off x="508553" y="1492740"/>
            <a:ext cx="6132460" cy="1431161"/>
          </a:xfrm>
          <a:prstGeom prst="rect">
            <a:avLst/>
          </a:prstGeom>
        </p:spPr>
        <p:txBody>
          <a:bodyPr wrap="square">
            <a:spAutoFit/>
          </a:bodyPr>
          <a:lstStyle/>
          <a:p>
            <a:pPr lvl="0"/>
            <a:r>
              <a:rPr lang="en-US" altLang="zh-CN" sz="4350" b="1" i="0" noProof="0" dirty="0">
                <a:solidFill>
                  <a:schemeClr val="bg1"/>
                </a:solidFill>
                <a:latin typeface="vivo type 简 Heavy" panose="02000900000000000000" pitchFamily="2" charset="-122"/>
                <a:ea typeface="vivo type 简 Heavy" panose="02000900000000000000" pitchFamily="2" charset="-122"/>
                <a:cs typeface="vivo type CNS" charset="-122"/>
              </a:rPr>
              <a:t>THANK YOU.</a:t>
            </a:r>
          </a:p>
          <a:p>
            <a:pPr lvl="0"/>
            <a:r>
              <a:rPr lang="zh-CN" altLang="en-US" sz="435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谢谢。</a:t>
            </a:r>
            <a:endParaRPr lang="en-US" altLang="zh-CN" sz="4350" b="1" i="0" noProof="0" dirty="0">
              <a:solidFill>
                <a:schemeClr val="bg1"/>
              </a:solidFill>
              <a:latin typeface="vivo type CN简 Bold" panose="02000800000000000000" pitchFamily="50" charset="-122"/>
              <a:ea typeface="vivo type CN简 Bold" panose="02000800000000000000" pitchFamily="50" charset="-122"/>
              <a:cs typeface="vivo type CNS" charset="-122"/>
            </a:endParaRPr>
          </a:p>
        </p:txBody>
      </p:sp>
      <p:sp>
        <p:nvSpPr>
          <p:cNvPr id="70" name="矩形 69"/>
          <p:cNvSpPr/>
          <p:nvPr/>
        </p:nvSpPr>
        <p:spPr>
          <a:xfrm>
            <a:off x="-1946582" y="187628"/>
            <a:ext cx="949022" cy="276999"/>
          </a:xfrm>
          <a:prstGeom prst="rect">
            <a:avLst/>
          </a:prstGeom>
        </p:spPr>
        <p:txBody>
          <a:bodyPr wrap="square">
            <a:spAutoFit/>
          </a:bodyPr>
          <a:lstStyle/>
          <a:p>
            <a:r>
              <a:rPr lang="en-US" altLang="zh-CN" sz="12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2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200" dirty="0"/>
          </a:p>
        </p:txBody>
      </p:sp>
      <p:sp>
        <p:nvSpPr>
          <p:cNvPr id="71" name="矩形 70"/>
          <p:cNvSpPr/>
          <p:nvPr/>
        </p:nvSpPr>
        <p:spPr>
          <a:xfrm>
            <a:off x="9524104" y="422276"/>
            <a:ext cx="949022" cy="276999"/>
          </a:xfrm>
          <a:prstGeom prst="rect">
            <a:avLst/>
          </a:prstGeom>
        </p:spPr>
        <p:txBody>
          <a:bodyPr wrap="square">
            <a:spAutoFit/>
          </a:bodyPr>
          <a:lstStyle/>
          <a:p>
            <a:r>
              <a:rPr lang="en-US" altLang="zh-CN" sz="12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2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200" dirty="0"/>
          </a:p>
        </p:txBody>
      </p:sp>
      <p:sp>
        <p:nvSpPr>
          <p:cNvPr id="72" name="文本框 71"/>
          <p:cNvSpPr txBox="1"/>
          <p:nvPr/>
        </p:nvSpPr>
        <p:spPr>
          <a:xfrm>
            <a:off x="-1765438" y="770764"/>
            <a:ext cx="585097" cy="15388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19050" tIns="19050" rIns="19050" bIns="1905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r>
              <a:rPr kumimoji="0" lang="en-US" altLang="zh-CN" sz="75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75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75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75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73" name="组 176"/>
          <p:cNvGrpSpPr/>
          <p:nvPr/>
        </p:nvGrpSpPr>
        <p:grpSpPr>
          <a:xfrm>
            <a:off x="-2540188" y="1040017"/>
            <a:ext cx="2096843" cy="287258"/>
            <a:chOff x="-5043485" y="1372527"/>
            <a:chExt cx="4785749" cy="443753"/>
          </a:xfrm>
        </p:grpSpPr>
        <p:sp>
          <p:nvSpPr>
            <p:cNvPr id="74" name="矩形 73"/>
            <p:cNvSpPr/>
            <p:nvPr userDrawn="1"/>
          </p:nvSpPr>
          <p:spPr>
            <a:xfrm>
              <a:off x="-3854817" y="1372527"/>
              <a:ext cx="1199028" cy="443753"/>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5" name="矩形 74"/>
            <p:cNvSpPr/>
            <p:nvPr userDrawn="1"/>
          </p:nvSpPr>
          <p:spPr>
            <a:xfrm>
              <a:off x="-2655789" y="1372527"/>
              <a:ext cx="1199028" cy="443753"/>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6" name="矩形 75"/>
            <p:cNvSpPr/>
            <p:nvPr userDrawn="1"/>
          </p:nvSpPr>
          <p:spPr>
            <a:xfrm>
              <a:off x="-5043485" y="1372527"/>
              <a:ext cx="1199028" cy="443753"/>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7" name="矩形 76"/>
            <p:cNvSpPr/>
            <p:nvPr userDrawn="1"/>
          </p:nvSpPr>
          <p:spPr>
            <a:xfrm>
              <a:off x="-1456764" y="1372527"/>
              <a:ext cx="1199028" cy="443753"/>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78" name="文本框 77"/>
          <p:cNvSpPr txBox="1"/>
          <p:nvPr/>
        </p:nvSpPr>
        <p:spPr>
          <a:xfrm>
            <a:off x="-1842380" y="1613477"/>
            <a:ext cx="738985" cy="15388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19050" tIns="19050" rIns="19050" bIns="1905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r>
              <a:rPr kumimoji="0" lang="en-US" altLang="zh-CN" sz="75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75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75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75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79" name="组 183"/>
          <p:cNvGrpSpPr/>
          <p:nvPr/>
        </p:nvGrpSpPr>
        <p:grpSpPr>
          <a:xfrm>
            <a:off x="-2540188" y="1893243"/>
            <a:ext cx="2096843" cy="287258"/>
            <a:chOff x="16164196" y="17711223"/>
            <a:chExt cx="4785749" cy="400759"/>
          </a:xfrm>
        </p:grpSpPr>
        <p:sp>
          <p:nvSpPr>
            <p:cNvPr id="80" name="矩形 79"/>
            <p:cNvSpPr/>
            <p:nvPr userDrawn="1"/>
          </p:nvSpPr>
          <p:spPr>
            <a:xfrm>
              <a:off x="17352864" y="17711223"/>
              <a:ext cx="1199028" cy="400759"/>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1" name="矩形 80"/>
            <p:cNvSpPr/>
            <p:nvPr userDrawn="1"/>
          </p:nvSpPr>
          <p:spPr>
            <a:xfrm>
              <a:off x="18551892" y="17711223"/>
              <a:ext cx="1199028" cy="400759"/>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2" name="矩形 81"/>
            <p:cNvSpPr/>
            <p:nvPr userDrawn="1"/>
          </p:nvSpPr>
          <p:spPr>
            <a:xfrm>
              <a:off x="19750917" y="17711223"/>
              <a:ext cx="1199028" cy="400759"/>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3" name="矩形 82"/>
            <p:cNvSpPr/>
            <p:nvPr userDrawn="1"/>
          </p:nvSpPr>
          <p:spPr>
            <a:xfrm>
              <a:off x="16164196" y="17711223"/>
              <a:ext cx="1199028" cy="400759"/>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4" name="矩形 83"/>
          <p:cNvSpPr/>
          <p:nvPr/>
        </p:nvSpPr>
        <p:spPr>
          <a:xfrm>
            <a:off x="-2019382" y="6226329"/>
            <a:ext cx="525346" cy="223138"/>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19050" tIns="19050" rIns="19050" bIns="1905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5" name="矩形 84"/>
          <p:cNvSpPr/>
          <p:nvPr/>
        </p:nvSpPr>
        <p:spPr>
          <a:xfrm>
            <a:off x="-2548552" y="6226329"/>
            <a:ext cx="529170" cy="223138"/>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19050" tIns="19050" rIns="19050" bIns="1905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6" name="矩形 85"/>
          <p:cNvSpPr/>
          <p:nvPr/>
        </p:nvSpPr>
        <p:spPr>
          <a:xfrm>
            <a:off x="-1494036" y="6224019"/>
            <a:ext cx="525346" cy="223138"/>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19050" tIns="19050" rIns="19050" bIns="1905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8" name="矩形 107"/>
          <p:cNvSpPr/>
          <p:nvPr/>
        </p:nvSpPr>
        <p:spPr>
          <a:xfrm>
            <a:off x="-968691" y="6224019"/>
            <a:ext cx="525346" cy="223138"/>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19050" tIns="19050" rIns="19050" bIns="1905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9" name="文本框 108"/>
          <p:cNvSpPr txBox="1"/>
          <p:nvPr/>
        </p:nvSpPr>
        <p:spPr>
          <a:xfrm>
            <a:off x="-1838369" y="5890063"/>
            <a:ext cx="730969" cy="17697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19050" tIns="19050" rIns="19050" bIns="1905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r>
              <a:rPr kumimoji="0" lang="zh-CN" altLang="en-US" sz="9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10" name="组 209"/>
          <p:cNvGrpSpPr/>
          <p:nvPr/>
        </p:nvGrpSpPr>
        <p:grpSpPr>
          <a:xfrm>
            <a:off x="-2548552" y="4489017"/>
            <a:ext cx="2105207" cy="289569"/>
            <a:chOff x="-3429000" y="10006021"/>
            <a:chExt cx="3171264" cy="579138"/>
          </a:xfrm>
        </p:grpSpPr>
        <p:sp>
          <p:nvSpPr>
            <p:cNvPr id="111" name="矩形 110"/>
            <p:cNvSpPr/>
            <p:nvPr userDrawn="1"/>
          </p:nvSpPr>
          <p:spPr>
            <a:xfrm>
              <a:off x="-2631863" y="10010643"/>
              <a:ext cx="791376" cy="57451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2" name="矩形 111"/>
            <p:cNvSpPr/>
            <p:nvPr userDrawn="1"/>
          </p:nvSpPr>
          <p:spPr>
            <a:xfrm>
              <a:off x="-3429000" y="10010643"/>
              <a:ext cx="797137" cy="57451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3" name="矩形 112"/>
            <p:cNvSpPr/>
            <p:nvPr userDrawn="1"/>
          </p:nvSpPr>
          <p:spPr>
            <a:xfrm>
              <a:off x="-1840486" y="10006021"/>
              <a:ext cx="791376" cy="57451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p:cNvSpPr/>
            <p:nvPr userDrawn="1"/>
          </p:nvSpPr>
          <p:spPr>
            <a:xfrm>
              <a:off x="-1049112" y="10006021"/>
              <a:ext cx="791376" cy="57451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5" name="文本框 114"/>
          <p:cNvSpPr txBox="1"/>
          <p:nvPr/>
        </p:nvSpPr>
        <p:spPr>
          <a:xfrm>
            <a:off x="-1789479" y="4211362"/>
            <a:ext cx="633187" cy="15388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19050" tIns="19050" rIns="19050" bIns="1905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r>
              <a:rPr kumimoji="0" lang="en-US" altLang="zh-CN" sz="75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75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16" name="矩形 115"/>
          <p:cNvSpPr/>
          <p:nvPr/>
        </p:nvSpPr>
        <p:spPr>
          <a:xfrm>
            <a:off x="-2019382" y="5374858"/>
            <a:ext cx="525346" cy="223138"/>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19050" tIns="19050" rIns="19050" bIns="1905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7" name="矩形 116"/>
          <p:cNvSpPr/>
          <p:nvPr/>
        </p:nvSpPr>
        <p:spPr>
          <a:xfrm>
            <a:off x="-2548552" y="5374858"/>
            <a:ext cx="529170" cy="223138"/>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19050" tIns="19050" rIns="19050" bIns="1905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8" name="矩形 117"/>
          <p:cNvSpPr/>
          <p:nvPr/>
        </p:nvSpPr>
        <p:spPr>
          <a:xfrm>
            <a:off x="-1494036" y="5372547"/>
            <a:ext cx="525346" cy="223138"/>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19050" tIns="19050" rIns="19050" bIns="1905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p:cNvSpPr/>
          <p:nvPr/>
        </p:nvSpPr>
        <p:spPr>
          <a:xfrm>
            <a:off x="-968691" y="5372547"/>
            <a:ext cx="525346" cy="223138"/>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19050" tIns="19050" rIns="19050" bIns="1905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文本框 119"/>
          <p:cNvSpPr txBox="1"/>
          <p:nvPr/>
        </p:nvSpPr>
        <p:spPr>
          <a:xfrm>
            <a:off x="-1776654" y="5062833"/>
            <a:ext cx="607539" cy="15388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19050" tIns="19050" rIns="19050" bIns="1905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r>
              <a:rPr kumimoji="0" lang="en-US" altLang="zh-CN" sz="75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75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75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75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1" name="矩形 120"/>
          <p:cNvSpPr/>
          <p:nvPr/>
        </p:nvSpPr>
        <p:spPr>
          <a:xfrm>
            <a:off x="9371212" y="1439128"/>
            <a:ext cx="1254806" cy="223138"/>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19050" tIns="19050" rIns="19050" bIns="1905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2" name="矩形 121"/>
          <p:cNvSpPr/>
          <p:nvPr/>
        </p:nvSpPr>
        <p:spPr>
          <a:xfrm>
            <a:off x="9371212" y="1864193"/>
            <a:ext cx="1254806" cy="223138"/>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19050" tIns="19050" rIns="19050" bIns="1905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p:cNvSpPr/>
          <p:nvPr/>
        </p:nvSpPr>
        <p:spPr>
          <a:xfrm>
            <a:off x="9371212" y="2282889"/>
            <a:ext cx="1254806" cy="223138"/>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19050" tIns="19050" rIns="19050" bIns="1905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p:cNvSpPr/>
          <p:nvPr/>
        </p:nvSpPr>
        <p:spPr>
          <a:xfrm>
            <a:off x="9371212" y="2701586"/>
            <a:ext cx="1254806" cy="223138"/>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19050" tIns="19050" rIns="19050" bIns="1905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p:cNvSpPr/>
          <p:nvPr/>
        </p:nvSpPr>
        <p:spPr>
          <a:xfrm>
            <a:off x="9371212" y="3123735"/>
            <a:ext cx="1254806" cy="223138"/>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19050" tIns="19050" rIns="19050" bIns="1905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p:cNvSpPr/>
          <p:nvPr/>
        </p:nvSpPr>
        <p:spPr>
          <a:xfrm>
            <a:off x="9371212" y="3526107"/>
            <a:ext cx="1254806" cy="223138"/>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19050" tIns="19050" rIns="19050" bIns="1905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7" name="文本框 126"/>
          <p:cNvSpPr txBox="1"/>
          <p:nvPr/>
        </p:nvSpPr>
        <p:spPr>
          <a:xfrm>
            <a:off x="9464848" y="3522997"/>
            <a:ext cx="1080713" cy="253916"/>
          </a:xfrm>
          <a:prstGeom prst="rect">
            <a:avLst/>
          </a:prstGeom>
          <a:noFill/>
        </p:spPr>
        <p:txBody>
          <a:bodyPr wrap="square" rtlCol="0">
            <a:spAutoFit/>
          </a:bodyPr>
          <a:lstStyle/>
          <a:p>
            <a:pPr algn="ctr"/>
            <a:r>
              <a:rPr kumimoji="1" lang="en-US" altLang="zh-CN" sz="105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05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05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75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28" name="文本框 127"/>
          <p:cNvSpPr txBox="1"/>
          <p:nvPr/>
        </p:nvSpPr>
        <p:spPr>
          <a:xfrm>
            <a:off x="9490250" y="3111825"/>
            <a:ext cx="1055310" cy="253916"/>
          </a:xfrm>
          <a:prstGeom prst="rect">
            <a:avLst/>
          </a:prstGeom>
          <a:noFill/>
        </p:spPr>
        <p:txBody>
          <a:bodyPr wrap="square" rtlCol="0">
            <a:spAutoFit/>
          </a:bodyPr>
          <a:lstStyle/>
          <a:p>
            <a:pPr algn="ctr"/>
            <a:r>
              <a:rPr kumimoji="1" lang="en-US" altLang="zh-CN" sz="105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05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05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75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29" name="组 65"/>
          <p:cNvGrpSpPr/>
          <p:nvPr/>
        </p:nvGrpSpPr>
        <p:grpSpPr>
          <a:xfrm>
            <a:off x="-2550659" y="2769823"/>
            <a:ext cx="2107314" cy="287258"/>
            <a:chOff x="5058585" y="17760310"/>
            <a:chExt cx="4833751" cy="424256"/>
          </a:xfrm>
        </p:grpSpPr>
        <p:sp>
          <p:nvSpPr>
            <p:cNvPr id="130" name="矩形 129"/>
            <p:cNvSpPr/>
            <p:nvPr userDrawn="1"/>
          </p:nvSpPr>
          <p:spPr>
            <a:xfrm>
              <a:off x="7494283" y="17760310"/>
              <a:ext cx="1199027" cy="424256"/>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p:cNvSpPr/>
            <p:nvPr userDrawn="1"/>
          </p:nvSpPr>
          <p:spPr>
            <a:xfrm>
              <a:off x="5058585" y="17760310"/>
              <a:ext cx="1215431" cy="424256"/>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p:cNvSpPr/>
            <p:nvPr userDrawn="1"/>
          </p:nvSpPr>
          <p:spPr>
            <a:xfrm>
              <a:off x="8693309" y="17760310"/>
              <a:ext cx="1199027" cy="424256"/>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矩形 132"/>
            <p:cNvSpPr/>
            <p:nvPr userDrawn="1"/>
          </p:nvSpPr>
          <p:spPr>
            <a:xfrm>
              <a:off x="6267324" y="17760310"/>
              <a:ext cx="1215431" cy="424256"/>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1" name="文本框 150"/>
          <p:cNvSpPr txBox="1"/>
          <p:nvPr/>
        </p:nvSpPr>
        <p:spPr>
          <a:xfrm>
            <a:off x="-1761429" y="2481567"/>
            <a:ext cx="577082" cy="15388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19050" tIns="19050" rIns="19050" bIns="1905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r>
              <a:rPr kumimoji="0" lang="en-US" altLang="zh-CN" sz="75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75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75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75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2" name="组 88"/>
          <p:cNvGrpSpPr/>
          <p:nvPr/>
        </p:nvGrpSpPr>
        <p:grpSpPr>
          <a:xfrm>
            <a:off x="-2541554" y="3634754"/>
            <a:ext cx="2098209" cy="287258"/>
            <a:chOff x="10651243" y="17772545"/>
            <a:chExt cx="4775839" cy="433832"/>
          </a:xfrm>
        </p:grpSpPr>
        <p:sp>
          <p:nvSpPr>
            <p:cNvPr id="153" name="矩形 152"/>
            <p:cNvSpPr/>
            <p:nvPr userDrawn="1"/>
          </p:nvSpPr>
          <p:spPr>
            <a:xfrm>
              <a:off x="14228056" y="17772545"/>
              <a:ext cx="1199026" cy="433832"/>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p:cNvSpPr/>
            <p:nvPr userDrawn="1"/>
          </p:nvSpPr>
          <p:spPr>
            <a:xfrm>
              <a:off x="11850271" y="17772545"/>
              <a:ext cx="1199026" cy="433832"/>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p:cNvSpPr/>
            <p:nvPr userDrawn="1"/>
          </p:nvSpPr>
          <p:spPr>
            <a:xfrm>
              <a:off x="10651243" y="17772545"/>
              <a:ext cx="1199026" cy="433832"/>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6" name="矩形 155"/>
            <p:cNvSpPr/>
            <p:nvPr userDrawn="1"/>
          </p:nvSpPr>
          <p:spPr>
            <a:xfrm>
              <a:off x="13035753" y="17772545"/>
              <a:ext cx="1199026" cy="433832"/>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7" name="文本框 156"/>
          <p:cNvSpPr txBox="1"/>
          <p:nvPr/>
        </p:nvSpPr>
        <p:spPr>
          <a:xfrm>
            <a:off x="-1801502" y="3349657"/>
            <a:ext cx="657232" cy="15388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19050" tIns="19050" rIns="19050" bIns="1905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r>
              <a:rPr kumimoji="0" lang="en-US" altLang="zh-CN" sz="75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75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75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75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58" name="文本框 157"/>
          <p:cNvSpPr txBox="1"/>
          <p:nvPr/>
        </p:nvSpPr>
        <p:spPr>
          <a:xfrm>
            <a:off x="-1997351" y="3673193"/>
            <a:ext cx="485465" cy="253916"/>
          </a:xfrm>
          <a:prstGeom prst="rect">
            <a:avLst/>
          </a:prstGeom>
          <a:noFill/>
        </p:spPr>
        <p:txBody>
          <a:bodyPr wrap="square" rtlCol="0">
            <a:spAutoFit/>
          </a:bodyPr>
          <a:lstStyle/>
          <a:p>
            <a:pPr algn="ctr"/>
            <a:r>
              <a:rPr kumimoji="1" lang="en-US" altLang="zh-CN" sz="105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75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9" name="文本框 158"/>
          <p:cNvSpPr txBox="1"/>
          <p:nvPr/>
        </p:nvSpPr>
        <p:spPr>
          <a:xfrm>
            <a:off x="-1465632" y="3667432"/>
            <a:ext cx="485465" cy="415498"/>
          </a:xfrm>
          <a:prstGeom prst="rect">
            <a:avLst/>
          </a:prstGeom>
          <a:noFill/>
        </p:spPr>
        <p:txBody>
          <a:bodyPr wrap="square" rtlCol="0">
            <a:spAutoFit/>
          </a:bodyPr>
          <a:lstStyle/>
          <a:p>
            <a:pPr algn="ctr"/>
            <a:r>
              <a:rPr kumimoji="1" lang="en-US" altLang="zh-CN" sz="105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75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0" name="文本框 159"/>
          <p:cNvSpPr txBox="1"/>
          <p:nvPr/>
        </p:nvSpPr>
        <p:spPr>
          <a:xfrm>
            <a:off x="-970158" y="3668248"/>
            <a:ext cx="526814" cy="253916"/>
          </a:xfrm>
          <a:prstGeom prst="rect">
            <a:avLst/>
          </a:prstGeom>
          <a:noFill/>
        </p:spPr>
        <p:txBody>
          <a:bodyPr wrap="square" rtlCol="0">
            <a:spAutoFit/>
          </a:bodyPr>
          <a:lstStyle/>
          <a:p>
            <a:pPr algn="ctr"/>
            <a:r>
              <a:rPr kumimoji="1" lang="en-US" altLang="zh-CN" sz="105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75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1" name="文本框 160"/>
          <p:cNvSpPr txBox="1"/>
          <p:nvPr/>
        </p:nvSpPr>
        <p:spPr>
          <a:xfrm>
            <a:off x="-947990" y="2800229"/>
            <a:ext cx="485465" cy="253916"/>
          </a:xfrm>
          <a:prstGeom prst="rect">
            <a:avLst/>
          </a:prstGeom>
          <a:noFill/>
        </p:spPr>
        <p:txBody>
          <a:bodyPr wrap="square" rtlCol="0">
            <a:spAutoFit/>
          </a:bodyPr>
          <a:lstStyle/>
          <a:p>
            <a:pPr algn="ctr"/>
            <a:r>
              <a:rPr kumimoji="1" lang="en-US" altLang="zh-CN" sz="105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75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2" name="文本框 161"/>
          <p:cNvSpPr txBox="1"/>
          <p:nvPr/>
        </p:nvSpPr>
        <p:spPr>
          <a:xfrm>
            <a:off x="-1493823" y="2829532"/>
            <a:ext cx="532778" cy="334707"/>
          </a:xfrm>
          <a:prstGeom prst="rect">
            <a:avLst/>
          </a:prstGeom>
          <a:noFill/>
        </p:spPr>
        <p:txBody>
          <a:bodyPr wrap="square" rtlCol="0">
            <a:spAutoFit/>
          </a:bodyPr>
          <a:lstStyle/>
          <a:p>
            <a:pPr algn="ctr"/>
            <a:r>
              <a:rPr kumimoji="1" lang="en-US" altLang="zh-CN" sz="9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675"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3" name="文本框 162"/>
          <p:cNvSpPr txBox="1"/>
          <p:nvPr/>
        </p:nvSpPr>
        <p:spPr>
          <a:xfrm>
            <a:off x="-1997952" y="2807423"/>
            <a:ext cx="485465" cy="253916"/>
          </a:xfrm>
          <a:prstGeom prst="rect">
            <a:avLst/>
          </a:prstGeom>
          <a:noFill/>
        </p:spPr>
        <p:txBody>
          <a:bodyPr wrap="square" rtlCol="0">
            <a:spAutoFit/>
          </a:bodyPr>
          <a:lstStyle/>
          <a:p>
            <a:pPr algn="ctr"/>
            <a:r>
              <a:rPr kumimoji="1" lang="en-US" altLang="zh-CN" sz="105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75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4" name="文本框 163"/>
          <p:cNvSpPr txBox="1"/>
          <p:nvPr/>
        </p:nvSpPr>
        <p:spPr>
          <a:xfrm>
            <a:off x="9188044" y="953874"/>
            <a:ext cx="1656298" cy="17697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19050" tIns="19050" rIns="19050" bIns="1905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r>
              <a:rPr kumimoji="0" lang="en-US" altLang="zh-CN" sz="9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9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9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9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92" name="Textplatzhalter 3"/>
          <p:cNvSpPr>
            <a:spLocks noGrp="1"/>
          </p:cNvSpPr>
          <p:nvPr>
            <p:ph type="body" sz="quarter" idx="58" hasCustomPrompt="1"/>
          </p:nvPr>
        </p:nvSpPr>
        <p:spPr>
          <a:xfrm>
            <a:off x="551620" y="6096531"/>
            <a:ext cx="6870166" cy="151857"/>
          </a:xfrm>
        </p:spPr>
        <p:txBody>
          <a:bodyPr tIns="36000" bIns="36000" anchor="t">
            <a:noAutofit/>
          </a:bodyPr>
          <a:lstStyle>
            <a:lvl1pPr marL="0" indent="0">
              <a:lnSpc>
                <a:spcPct val="100000"/>
              </a:lnSpc>
              <a:buNone/>
              <a:defRPr sz="1200" b="0" i="0" spc="0" baseline="0">
                <a:solidFill>
                  <a:schemeClr val="bg1"/>
                </a:solidFill>
                <a:latin typeface="vivo type CN简 Regular" panose="02000500000000000000" charset="-122"/>
                <a:ea typeface="vivo type CN简 Regular" panose="02000500000000000000" charset="-122"/>
                <a:cs typeface="vivo type CNS" charset="-122"/>
              </a:defRPr>
            </a:lvl1pPr>
          </a:lstStyle>
          <a:p>
            <a:pPr lvl="0"/>
            <a:r>
              <a:rPr lang="en-US" altLang="zh-CN" noProof="0" dirty="0"/>
              <a:t>www.vivo.com</a:t>
            </a:r>
            <a:endParaRPr lang="zh-CN" altLang="en-US" noProof="0" dirty="0"/>
          </a:p>
        </p:txBody>
      </p:sp>
      <p:pic>
        <p:nvPicPr>
          <p:cNvPr id="63" name="图片 62"/>
          <p:cNvPicPr>
            <a:picLocks noChangeAspect="1"/>
          </p:cNvPicPr>
          <p:nvPr/>
        </p:nvPicPr>
        <p:blipFill>
          <a:blip r:embed="rId2" cstate="email"/>
          <a:stretch>
            <a:fillRect/>
          </a:stretch>
        </p:blipFill>
        <p:spPr>
          <a:xfrm>
            <a:off x="7969308" y="317694"/>
            <a:ext cx="734727" cy="257702"/>
          </a:xfrm>
          <a:prstGeom prst="rect">
            <a:avLst/>
          </a:prstGeom>
        </p:spPr>
      </p:pic>
      <p:sp>
        <p:nvSpPr>
          <p:cNvPr id="64" name="矩形 63"/>
          <p:cNvSpPr/>
          <p:nvPr userDrawn="1"/>
        </p:nvSpPr>
        <p:spPr>
          <a:xfrm>
            <a:off x="-1946582" y="187628"/>
            <a:ext cx="949022" cy="276999"/>
          </a:xfrm>
          <a:prstGeom prst="rect">
            <a:avLst/>
          </a:prstGeom>
        </p:spPr>
        <p:txBody>
          <a:bodyPr wrap="square">
            <a:spAutoFit/>
          </a:bodyPr>
          <a:lstStyle/>
          <a:p>
            <a:r>
              <a:rPr lang="en-US" altLang="zh-CN" sz="12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2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200" dirty="0"/>
          </a:p>
        </p:txBody>
      </p:sp>
      <p:sp>
        <p:nvSpPr>
          <p:cNvPr id="65" name="矩形 64"/>
          <p:cNvSpPr/>
          <p:nvPr userDrawn="1"/>
        </p:nvSpPr>
        <p:spPr>
          <a:xfrm>
            <a:off x="9524104" y="422276"/>
            <a:ext cx="949022" cy="276999"/>
          </a:xfrm>
          <a:prstGeom prst="rect">
            <a:avLst/>
          </a:prstGeom>
        </p:spPr>
        <p:txBody>
          <a:bodyPr wrap="square">
            <a:spAutoFit/>
          </a:bodyPr>
          <a:lstStyle/>
          <a:p>
            <a:r>
              <a:rPr lang="en-US" altLang="zh-CN" sz="12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2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200" dirty="0"/>
          </a:p>
        </p:txBody>
      </p:sp>
      <p:sp>
        <p:nvSpPr>
          <p:cNvPr id="66" name="文本框 65"/>
          <p:cNvSpPr txBox="1"/>
          <p:nvPr userDrawn="1"/>
        </p:nvSpPr>
        <p:spPr>
          <a:xfrm>
            <a:off x="-1765438" y="770764"/>
            <a:ext cx="585097" cy="15388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19050" tIns="19050" rIns="19050" bIns="1905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r>
              <a:rPr kumimoji="0" lang="en-US" altLang="zh-CN" sz="75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75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75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75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67" name="组 176"/>
          <p:cNvGrpSpPr/>
          <p:nvPr userDrawn="1"/>
        </p:nvGrpSpPr>
        <p:grpSpPr>
          <a:xfrm>
            <a:off x="-2540188" y="1040017"/>
            <a:ext cx="2096843" cy="287258"/>
            <a:chOff x="-5043485" y="1372527"/>
            <a:chExt cx="4785749" cy="443753"/>
          </a:xfrm>
        </p:grpSpPr>
        <p:sp>
          <p:nvSpPr>
            <p:cNvPr id="68" name="矩形 67"/>
            <p:cNvSpPr/>
            <p:nvPr userDrawn="1"/>
          </p:nvSpPr>
          <p:spPr>
            <a:xfrm>
              <a:off x="-3854817" y="1372527"/>
              <a:ext cx="1199028" cy="443753"/>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69" name="矩形 68"/>
            <p:cNvSpPr/>
            <p:nvPr userDrawn="1"/>
          </p:nvSpPr>
          <p:spPr>
            <a:xfrm>
              <a:off x="-2655789" y="1372527"/>
              <a:ext cx="1199028" cy="443753"/>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7" name="矩形 86"/>
            <p:cNvSpPr/>
            <p:nvPr userDrawn="1"/>
          </p:nvSpPr>
          <p:spPr>
            <a:xfrm>
              <a:off x="-5043485" y="1372527"/>
              <a:ext cx="1199028" cy="443753"/>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8" name="矩形 87"/>
            <p:cNvSpPr/>
            <p:nvPr userDrawn="1"/>
          </p:nvSpPr>
          <p:spPr>
            <a:xfrm>
              <a:off x="-1456764" y="1372527"/>
              <a:ext cx="1199028" cy="443753"/>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9" name="文本框 88"/>
          <p:cNvSpPr txBox="1"/>
          <p:nvPr userDrawn="1"/>
        </p:nvSpPr>
        <p:spPr>
          <a:xfrm>
            <a:off x="-1842380" y="1613477"/>
            <a:ext cx="738985" cy="15388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19050" tIns="19050" rIns="19050" bIns="1905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r>
              <a:rPr kumimoji="0" lang="en-US" altLang="zh-CN" sz="75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75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75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75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0" name="组 183"/>
          <p:cNvGrpSpPr/>
          <p:nvPr userDrawn="1"/>
        </p:nvGrpSpPr>
        <p:grpSpPr>
          <a:xfrm>
            <a:off x="-2540188" y="1893243"/>
            <a:ext cx="2096843" cy="287258"/>
            <a:chOff x="16164196" y="17711223"/>
            <a:chExt cx="4785749" cy="400759"/>
          </a:xfrm>
        </p:grpSpPr>
        <p:sp>
          <p:nvSpPr>
            <p:cNvPr id="91" name="矩形 90"/>
            <p:cNvSpPr/>
            <p:nvPr userDrawn="1"/>
          </p:nvSpPr>
          <p:spPr>
            <a:xfrm>
              <a:off x="17352864" y="17711223"/>
              <a:ext cx="1199028" cy="400759"/>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2" name="矩形 91"/>
            <p:cNvSpPr/>
            <p:nvPr userDrawn="1"/>
          </p:nvSpPr>
          <p:spPr>
            <a:xfrm>
              <a:off x="18551892" y="17711223"/>
              <a:ext cx="1199028" cy="400759"/>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p:cNvSpPr/>
            <p:nvPr userDrawn="1"/>
          </p:nvSpPr>
          <p:spPr>
            <a:xfrm>
              <a:off x="19750917" y="17711223"/>
              <a:ext cx="1199028" cy="400759"/>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4" name="矩形 93"/>
            <p:cNvSpPr/>
            <p:nvPr userDrawn="1"/>
          </p:nvSpPr>
          <p:spPr>
            <a:xfrm>
              <a:off x="16164196" y="17711223"/>
              <a:ext cx="1199028" cy="400759"/>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95" name="矩形 94"/>
          <p:cNvSpPr/>
          <p:nvPr userDrawn="1"/>
        </p:nvSpPr>
        <p:spPr>
          <a:xfrm>
            <a:off x="-2019382" y="6226329"/>
            <a:ext cx="525346" cy="223138"/>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19050" tIns="19050" rIns="19050" bIns="1905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6" name="矩形 95"/>
          <p:cNvSpPr/>
          <p:nvPr userDrawn="1"/>
        </p:nvSpPr>
        <p:spPr>
          <a:xfrm>
            <a:off x="-2548552" y="6226329"/>
            <a:ext cx="529170" cy="223138"/>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19050" tIns="19050" rIns="19050" bIns="1905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7" name="矩形 96"/>
          <p:cNvSpPr/>
          <p:nvPr userDrawn="1"/>
        </p:nvSpPr>
        <p:spPr>
          <a:xfrm>
            <a:off x="-1494036" y="6224019"/>
            <a:ext cx="525346" cy="223138"/>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19050" tIns="19050" rIns="19050" bIns="1905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8" name="矩形 97"/>
          <p:cNvSpPr/>
          <p:nvPr userDrawn="1"/>
        </p:nvSpPr>
        <p:spPr>
          <a:xfrm>
            <a:off x="-968691" y="6224019"/>
            <a:ext cx="525346" cy="223138"/>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19050" tIns="19050" rIns="19050" bIns="1905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9" name="文本框 98"/>
          <p:cNvSpPr txBox="1"/>
          <p:nvPr userDrawn="1"/>
        </p:nvSpPr>
        <p:spPr>
          <a:xfrm>
            <a:off x="-1838369" y="5890063"/>
            <a:ext cx="730969" cy="17697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19050" tIns="19050" rIns="19050" bIns="1905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r>
              <a:rPr kumimoji="0" lang="zh-CN" altLang="en-US" sz="9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00" name="组 209"/>
          <p:cNvGrpSpPr/>
          <p:nvPr userDrawn="1"/>
        </p:nvGrpSpPr>
        <p:grpSpPr>
          <a:xfrm>
            <a:off x="-2548552" y="4489017"/>
            <a:ext cx="2105207" cy="289569"/>
            <a:chOff x="-3429000" y="10006021"/>
            <a:chExt cx="3171264" cy="579138"/>
          </a:xfrm>
        </p:grpSpPr>
        <p:sp>
          <p:nvSpPr>
            <p:cNvPr id="101" name="矩形 100"/>
            <p:cNvSpPr/>
            <p:nvPr userDrawn="1"/>
          </p:nvSpPr>
          <p:spPr>
            <a:xfrm>
              <a:off x="-2631863" y="10010643"/>
              <a:ext cx="791376" cy="57451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2" name="矩形 101"/>
            <p:cNvSpPr/>
            <p:nvPr userDrawn="1"/>
          </p:nvSpPr>
          <p:spPr>
            <a:xfrm>
              <a:off x="-3429000" y="10010643"/>
              <a:ext cx="797137" cy="57451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3" name="矩形 102"/>
            <p:cNvSpPr/>
            <p:nvPr userDrawn="1"/>
          </p:nvSpPr>
          <p:spPr>
            <a:xfrm>
              <a:off x="-1840486" y="10006021"/>
              <a:ext cx="791376" cy="57451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4" name="矩形 103"/>
            <p:cNvSpPr/>
            <p:nvPr userDrawn="1"/>
          </p:nvSpPr>
          <p:spPr>
            <a:xfrm>
              <a:off x="-1049112" y="10006021"/>
              <a:ext cx="791376" cy="57451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5" name="文本框 104"/>
          <p:cNvSpPr txBox="1"/>
          <p:nvPr userDrawn="1"/>
        </p:nvSpPr>
        <p:spPr>
          <a:xfrm>
            <a:off x="-1789479" y="4211362"/>
            <a:ext cx="633187" cy="15388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19050" tIns="19050" rIns="19050" bIns="1905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r>
              <a:rPr kumimoji="0" lang="en-US" altLang="zh-CN" sz="75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75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06" name="矩形 105"/>
          <p:cNvSpPr/>
          <p:nvPr userDrawn="1"/>
        </p:nvSpPr>
        <p:spPr>
          <a:xfrm>
            <a:off x="-2019382" y="5374858"/>
            <a:ext cx="525346" cy="223138"/>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19050" tIns="19050" rIns="19050" bIns="1905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7" name="矩形 106"/>
          <p:cNvSpPr/>
          <p:nvPr userDrawn="1"/>
        </p:nvSpPr>
        <p:spPr>
          <a:xfrm>
            <a:off x="-2548552" y="5374858"/>
            <a:ext cx="529170" cy="223138"/>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19050" tIns="19050" rIns="19050" bIns="1905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p:cNvSpPr/>
          <p:nvPr userDrawn="1"/>
        </p:nvSpPr>
        <p:spPr>
          <a:xfrm>
            <a:off x="-1494036" y="5372547"/>
            <a:ext cx="525346" cy="223138"/>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19050" tIns="19050" rIns="19050" bIns="1905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p:cNvSpPr/>
          <p:nvPr userDrawn="1"/>
        </p:nvSpPr>
        <p:spPr>
          <a:xfrm>
            <a:off x="-968691" y="5372547"/>
            <a:ext cx="525346" cy="223138"/>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19050" tIns="19050" rIns="19050" bIns="1905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文本框 135"/>
          <p:cNvSpPr txBox="1"/>
          <p:nvPr userDrawn="1"/>
        </p:nvSpPr>
        <p:spPr>
          <a:xfrm>
            <a:off x="-1776654" y="5062833"/>
            <a:ext cx="607539" cy="15388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19050" tIns="19050" rIns="19050" bIns="1905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r>
              <a:rPr kumimoji="0" lang="en-US" altLang="zh-CN" sz="75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75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75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75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7" name="矩形 136"/>
          <p:cNvSpPr/>
          <p:nvPr userDrawn="1"/>
        </p:nvSpPr>
        <p:spPr>
          <a:xfrm>
            <a:off x="9371212" y="1439128"/>
            <a:ext cx="1254806" cy="223138"/>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19050" tIns="19050" rIns="19050" bIns="1905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p:cNvSpPr/>
          <p:nvPr userDrawn="1"/>
        </p:nvSpPr>
        <p:spPr>
          <a:xfrm>
            <a:off x="9371212" y="1864193"/>
            <a:ext cx="1254806" cy="223138"/>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19050" tIns="19050" rIns="19050" bIns="1905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p:cNvSpPr/>
          <p:nvPr userDrawn="1"/>
        </p:nvSpPr>
        <p:spPr>
          <a:xfrm>
            <a:off x="9371212" y="2282889"/>
            <a:ext cx="1254806" cy="223138"/>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19050" tIns="19050" rIns="19050" bIns="1905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p:cNvSpPr/>
          <p:nvPr userDrawn="1"/>
        </p:nvSpPr>
        <p:spPr>
          <a:xfrm>
            <a:off x="9371212" y="2701586"/>
            <a:ext cx="1254806" cy="223138"/>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19050" tIns="19050" rIns="19050" bIns="1905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p:cNvSpPr/>
          <p:nvPr userDrawn="1"/>
        </p:nvSpPr>
        <p:spPr>
          <a:xfrm>
            <a:off x="9371212" y="3123735"/>
            <a:ext cx="1254806" cy="223138"/>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19050" tIns="19050" rIns="19050" bIns="1905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p:cNvSpPr/>
          <p:nvPr userDrawn="1"/>
        </p:nvSpPr>
        <p:spPr>
          <a:xfrm>
            <a:off x="9371212" y="3526107"/>
            <a:ext cx="1254806" cy="223138"/>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19050" tIns="19050" rIns="19050" bIns="1905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文本框 142"/>
          <p:cNvSpPr txBox="1"/>
          <p:nvPr userDrawn="1"/>
        </p:nvSpPr>
        <p:spPr>
          <a:xfrm>
            <a:off x="9464848" y="3522997"/>
            <a:ext cx="1080713" cy="253916"/>
          </a:xfrm>
          <a:prstGeom prst="rect">
            <a:avLst/>
          </a:prstGeom>
          <a:noFill/>
        </p:spPr>
        <p:txBody>
          <a:bodyPr wrap="square" rtlCol="0">
            <a:spAutoFit/>
          </a:bodyPr>
          <a:lstStyle/>
          <a:p>
            <a:pPr algn="ctr"/>
            <a:r>
              <a:rPr kumimoji="1" lang="en-US" altLang="zh-CN" sz="105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05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05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75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4" name="文本框 143"/>
          <p:cNvSpPr txBox="1"/>
          <p:nvPr userDrawn="1"/>
        </p:nvSpPr>
        <p:spPr>
          <a:xfrm>
            <a:off x="9490250" y="3111825"/>
            <a:ext cx="1055310" cy="253916"/>
          </a:xfrm>
          <a:prstGeom prst="rect">
            <a:avLst/>
          </a:prstGeom>
          <a:noFill/>
        </p:spPr>
        <p:txBody>
          <a:bodyPr wrap="square" rtlCol="0">
            <a:spAutoFit/>
          </a:bodyPr>
          <a:lstStyle/>
          <a:p>
            <a:pPr algn="ctr"/>
            <a:r>
              <a:rPr kumimoji="1" lang="en-US" altLang="zh-CN" sz="105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05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05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75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45" name="组 65"/>
          <p:cNvGrpSpPr/>
          <p:nvPr userDrawn="1"/>
        </p:nvGrpSpPr>
        <p:grpSpPr>
          <a:xfrm>
            <a:off x="-2550659" y="2769823"/>
            <a:ext cx="2107314" cy="287258"/>
            <a:chOff x="5058585" y="17760310"/>
            <a:chExt cx="4833751" cy="424256"/>
          </a:xfrm>
        </p:grpSpPr>
        <p:sp>
          <p:nvSpPr>
            <p:cNvPr id="146" name="矩形 145"/>
            <p:cNvSpPr/>
            <p:nvPr userDrawn="1"/>
          </p:nvSpPr>
          <p:spPr>
            <a:xfrm>
              <a:off x="7494283" y="17760310"/>
              <a:ext cx="1199027" cy="424256"/>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p:cNvSpPr/>
            <p:nvPr userDrawn="1"/>
          </p:nvSpPr>
          <p:spPr>
            <a:xfrm>
              <a:off x="5058585" y="17760310"/>
              <a:ext cx="1215431" cy="424256"/>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p:cNvSpPr/>
            <p:nvPr userDrawn="1"/>
          </p:nvSpPr>
          <p:spPr>
            <a:xfrm>
              <a:off x="8693309" y="17760310"/>
              <a:ext cx="1199027" cy="424256"/>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矩形 148"/>
            <p:cNvSpPr/>
            <p:nvPr userDrawn="1"/>
          </p:nvSpPr>
          <p:spPr>
            <a:xfrm>
              <a:off x="6267324" y="17760310"/>
              <a:ext cx="1215431" cy="424256"/>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0" name="文本框 149"/>
          <p:cNvSpPr txBox="1"/>
          <p:nvPr userDrawn="1"/>
        </p:nvSpPr>
        <p:spPr>
          <a:xfrm>
            <a:off x="-1761429" y="2481567"/>
            <a:ext cx="577082" cy="15388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19050" tIns="19050" rIns="19050" bIns="1905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r>
              <a:rPr kumimoji="0" lang="en-US" altLang="zh-CN" sz="75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75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75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75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65" name="组 88"/>
          <p:cNvGrpSpPr/>
          <p:nvPr userDrawn="1"/>
        </p:nvGrpSpPr>
        <p:grpSpPr>
          <a:xfrm>
            <a:off x="-2541554" y="3634754"/>
            <a:ext cx="2098209" cy="287258"/>
            <a:chOff x="10651243" y="17772545"/>
            <a:chExt cx="4775839" cy="433832"/>
          </a:xfrm>
        </p:grpSpPr>
        <p:sp>
          <p:nvSpPr>
            <p:cNvPr id="166" name="矩形 165"/>
            <p:cNvSpPr/>
            <p:nvPr userDrawn="1"/>
          </p:nvSpPr>
          <p:spPr>
            <a:xfrm>
              <a:off x="14228056" y="17772545"/>
              <a:ext cx="1199026" cy="433832"/>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7" name="矩形 166"/>
            <p:cNvSpPr/>
            <p:nvPr userDrawn="1"/>
          </p:nvSpPr>
          <p:spPr>
            <a:xfrm>
              <a:off x="11850271" y="17772545"/>
              <a:ext cx="1199026" cy="433832"/>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8" name="矩形 167"/>
            <p:cNvSpPr/>
            <p:nvPr userDrawn="1"/>
          </p:nvSpPr>
          <p:spPr>
            <a:xfrm>
              <a:off x="10651243" y="17772545"/>
              <a:ext cx="1199026" cy="433832"/>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9" name="矩形 168"/>
            <p:cNvSpPr/>
            <p:nvPr userDrawn="1"/>
          </p:nvSpPr>
          <p:spPr>
            <a:xfrm>
              <a:off x="13035753" y="17772545"/>
              <a:ext cx="1199026" cy="433832"/>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endParaRPr kumimoji="0" lang="zh-CN" altLang="en-US" sz="12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70" name="文本框 169"/>
          <p:cNvSpPr txBox="1"/>
          <p:nvPr userDrawn="1"/>
        </p:nvSpPr>
        <p:spPr>
          <a:xfrm>
            <a:off x="-1801502" y="3349657"/>
            <a:ext cx="657232" cy="15388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19050" tIns="19050" rIns="19050" bIns="1905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r>
              <a:rPr kumimoji="0" lang="en-US" altLang="zh-CN" sz="75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75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75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75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71" name="文本框 170"/>
          <p:cNvSpPr txBox="1"/>
          <p:nvPr userDrawn="1"/>
        </p:nvSpPr>
        <p:spPr>
          <a:xfrm>
            <a:off x="-1997351" y="3673193"/>
            <a:ext cx="485465" cy="253916"/>
          </a:xfrm>
          <a:prstGeom prst="rect">
            <a:avLst/>
          </a:prstGeom>
          <a:noFill/>
        </p:spPr>
        <p:txBody>
          <a:bodyPr wrap="square" rtlCol="0">
            <a:spAutoFit/>
          </a:bodyPr>
          <a:lstStyle/>
          <a:p>
            <a:pPr algn="ctr"/>
            <a:r>
              <a:rPr kumimoji="1" lang="en-US" altLang="zh-CN" sz="105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75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2" name="文本框 171"/>
          <p:cNvSpPr txBox="1"/>
          <p:nvPr userDrawn="1"/>
        </p:nvSpPr>
        <p:spPr>
          <a:xfrm>
            <a:off x="-1465632" y="3667432"/>
            <a:ext cx="485465" cy="415498"/>
          </a:xfrm>
          <a:prstGeom prst="rect">
            <a:avLst/>
          </a:prstGeom>
          <a:noFill/>
        </p:spPr>
        <p:txBody>
          <a:bodyPr wrap="square" rtlCol="0">
            <a:spAutoFit/>
          </a:bodyPr>
          <a:lstStyle/>
          <a:p>
            <a:pPr algn="ctr"/>
            <a:r>
              <a:rPr kumimoji="1" lang="en-US" altLang="zh-CN" sz="105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75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3" name="文本框 172"/>
          <p:cNvSpPr txBox="1"/>
          <p:nvPr userDrawn="1"/>
        </p:nvSpPr>
        <p:spPr>
          <a:xfrm>
            <a:off x="-970158" y="3668248"/>
            <a:ext cx="526814" cy="253916"/>
          </a:xfrm>
          <a:prstGeom prst="rect">
            <a:avLst/>
          </a:prstGeom>
          <a:noFill/>
        </p:spPr>
        <p:txBody>
          <a:bodyPr wrap="square" rtlCol="0">
            <a:spAutoFit/>
          </a:bodyPr>
          <a:lstStyle/>
          <a:p>
            <a:pPr algn="ctr"/>
            <a:r>
              <a:rPr kumimoji="1" lang="en-US" altLang="zh-CN" sz="105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75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4" name="文本框 173"/>
          <p:cNvSpPr txBox="1"/>
          <p:nvPr userDrawn="1"/>
        </p:nvSpPr>
        <p:spPr>
          <a:xfrm>
            <a:off x="-947990" y="2800229"/>
            <a:ext cx="485465" cy="253916"/>
          </a:xfrm>
          <a:prstGeom prst="rect">
            <a:avLst/>
          </a:prstGeom>
          <a:noFill/>
        </p:spPr>
        <p:txBody>
          <a:bodyPr wrap="square" rtlCol="0">
            <a:spAutoFit/>
          </a:bodyPr>
          <a:lstStyle/>
          <a:p>
            <a:pPr algn="ctr"/>
            <a:r>
              <a:rPr kumimoji="1" lang="en-US" altLang="zh-CN" sz="105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75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5" name="文本框 174"/>
          <p:cNvSpPr txBox="1"/>
          <p:nvPr userDrawn="1"/>
        </p:nvSpPr>
        <p:spPr>
          <a:xfrm>
            <a:off x="-1493823" y="2829532"/>
            <a:ext cx="532778" cy="334707"/>
          </a:xfrm>
          <a:prstGeom prst="rect">
            <a:avLst/>
          </a:prstGeom>
          <a:noFill/>
        </p:spPr>
        <p:txBody>
          <a:bodyPr wrap="square" rtlCol="0">
            <a:spAutoFit/>
          </a:bodyPr>
          <a:lstStyle/>
          <a:p>
            <a:pPr algn="ctr"/>
            <a:r>
              <a:rPr kumimoji="1" lang="en-US" altLang="zh-CN" sz="9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675"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6" name="文本框 175"/>
          <p:cNvSpPr txBox="1"/>
          <p:nvPr userDrawn="1"/>
        </p:nvSpPr>
        <p:spPr>
          <a:xfrm>
            <a:off x="-1997952" y="2807423"/>
            <a:ext cx="485465" cy="253916"/>
          </a:xfrm>
          <a:prstGeom prst="rect">
            <a:avLst/>
          </a:prstGeom>
          <a:noFill/>
        </p:spPr>
        <p:txBody>
          <a:bodyPr wrap="square" rtlCol="0">
            <a:spAutoFit/>
          </a:bodyPr>
          <a:lstStyle/>
          <a:p>
            <a:pPr algn="ctr"/>
            <a:r>
              <a:rPr kumimoji="1" lang="en-US" altLang="zh-CN" sz="105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75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7" name="文本框 176"/>
          <p:cNvSpPr txBox="1"/>
          <p:nvPr userDrawn="1"/>
        </p:nvSpPr>
        <p:spPr>
          <a:xfrm>
            <a:off x="9188044" y="953874"/>
            <a:ext cx="1656298" cy="17697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19050" tIns="19050" rIns="19050" bIns="19050" numCol="1" spcCol="38100" rtlCol="0" anchor="ctr">
            <a:spAutoFit/>
          </a:bodyPr>
          <a:lstStyle/>
          <a:p>
            <a:pPr marL="0" marR="0" indent="0" algn="ctr" defTabSz="309563" rtl="0" fontAlgn="auto" latinLnBrk="0" hangingPunct="0">
              <a:lnSpc>
                <a:spcPct val="100000"/>
              </a:lnSpc>
              <a:spcBef>
                <a:spcPts val="0"/>
              </a:spcBef>
              <a:spcAft>
                <a:spcPts val="0"/>
              </a:spcAft>
              <a:buClrTx/>
              <a:buSzTx/>
              <a:buFontTx/>
              <a:buNone/>
            </a:pPr>
            <a:r>
              <a:rPr kumimoji="0" lang="en-US" altLang="zh-CN" sz="9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9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9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9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pic>
        <p:nvPicPr>
          <p:cNvPr id="178" name="图片 177"/>
          <p:cNvPicPr>
            <a:picLocks noChangeAspect="1"/>
          </p:cNvPicPr>
          <p:nvPr userDrawn="1"/>
        </p:nvPicPr>
        <p:blipFill>
          <a:blip r:embed="rId2" cstate="email"/>
          <a:stretch>
            <a:fillRect/>
          </a:stretch>
        </p:blipFill>
        <p:spPr>
          <a:xfrm>
            <a:off x="7969308" y="317694"/>
            <a:ext cx="734727" cy="257702"/>
          </a:xfrm>
          <a:prstGeom prst="rect">
            <a:avLst/>
          </a:prstGeom>
        </p:spPr>
      </p:pic>
    </p:spTree>
    <p:extLst>
      <p:ext uri="{BB962C8B-B14F-4D97-AF65-F5344CB8AC3E}">
        <p14:creationId xmlns:p14="http://schemas.microsoft.com/office/powerpoint/2010/main" val="377919150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grpSp>
        <p:nvGrpSpPr>
          <p:cNvPr id="7" name="组合 6"/>
          <p:cNvGrpSpPr/>
          <p:nvPr userDrawn="1"/>
        </p:nvGrpSpPr>
        <p:grpSpPr>
          <a:xfrm>
            <a:off x="337511" y="244887"/>
            <a:ext cx="528375" cy="646383"/>
            <a:chOff x="1417110" y="1933669"/>
            <a:chExt cx="1827515" cy="1676757"/>
          </a:xfrm>
        </p:grpSpPr>
        <p:sp>
          <p:nvSpPr>
            <p:cNvPr id="8" name="椭圆 7"/>
            <p:cNvSpPr/>
            <p:nvPr/>
          </p:nvSpPr>
          <p:spPr>
            <a:xfrm>
              <a:off x="1491775" y="1933669"/>
              <a:ext cx="1676757" cy="1676757"/>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9" name="椭圆 8"/>
            <p:cNvSpPr/>
            <p:nvPr/>
          </p:nvSpPr>
          <p:spPr>
            <a:xfrm>
              <a:off x="1686851" y="2118291"/>
              <a:ext cx="1307513" cy="1307513"/>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0" name="椭圆 9"/>
            <p:cNvSpPr/>
            <p:nvPr/>
          </p:nvSpPr>
          <p:spPr>
            <a:xfrm>
              <a:off x="2772931" y="1944597"/>
              <a:ext cx="390517" cy="390517"/>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1" name="椭圆 10"/>
            <p:cNvSpPr/>
            <p:nvPr/>
          </p:nvSpPr>
          <p:spPr>
            <a:xfrm>
              <a:off x="1417110" y="2261397"/>
              <a:ext cx="286781" cy="286781"/>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2" name="椭圆 11"/>
            <p:cNvSpPr/>
            <p:nvPr/>
          </p:nvSpPr>
          <p:spPr>
            <a:xfrm>
              <a:off x="1686851" y="3308201"/>
              <a:ext cx="220530" cy="220530"/>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3" name="椭圆 12"/>
            <p:cNvSpPr/>
            <p:nvPr/>
          </p:nvSpPr>
          <p:spPr>
            <a:xfrm>
              <a:off x="3016329" y="2979248"/>
              <a:ext cx="228296" cy="228296"/>
            </a:xfrm>
            <a:prstGeom prst="ellipse">
              <a:avLst/>
            </a:prstGeom>
            <a:gradFill>
              <a:gsLst>
                <a:gs pos="100000">
                  <a:schemeClr val="accent1">
                    <a:lumMod val="75000"/>
                  </a:schemeClr>
                </a:gs>
                <a:gs pos="0">
                  <a:srgbClr val="27506E"/>
                </a:gs>
              </a:gsLst>
              <a:path path="circle">
                <a:fillToRect l="50000" t="50000" r="50000" b="50000"/>
              </a:path>
            </a:gradFill>
            <a:ln>
              <a:noFill/>
            </a:ln>
            <a:effectLst>
              <a:outerShdw blurRad="139700" dist="1016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Tree>
    <p:extLst>
      <p:ext uri="{BB962C8B-B14F-4D97-AF65-F5344CB8AC3E}">
        <p14:creationId xmlns:p14="http://schemas.microsoft.com/office/powerpoint/2010/main" val="372685826"/>
      </p:ext>
    </p:extLst>
  </p:cSld>
  <p:clrMapOvr>
    <a:masterClrMapping/>
  </p:clrMapOvr>
  <p:transition spd="slow">
    <p:wip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0348844"/>
      </p:ext>
    </p:extLst>
  </p:cSld>
  <p:clrMapOvr>
    <a:masterClrMapping/>
  </p:clrMapOvr>
  <p:transition spd="slow">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Title 3"/>
          <p:cNvSpPr>
            <a:spLocks noGrp="1"/>
          </p:cNvSpPr>
          <p:nvPr>
            <p:ph type="title"/>
          </p:nvPr>
        </p:nvSpPr>
        <p:spPr/>
        <p:txBody>
          <a:bodyPr/>
          <a:lstStyle/>
          <a:p>
            <a:r>
              <a:rPr lang="en-US" dirty="0"/>
              <a:t>Click to edit Master title style</a:t>
            </a:r>
          </a:p>
        </p:txBody>
      </p:sp>
    </p:spTree>
  </p:cSld>
  <p:clrMapOvr>
    <a:overrideClrMapping bg1="lt1" tx1="dk1" bg2="lt2" tx2="dk2" accent1="accent1" accent2="accent2" accent3="accent3" accent4="accent4" accent5="accent5" accent6="accent6" hlink="hlink" folHlink="folHlink"/>
  </p:clrMapOvr>
  <p:transition spd="slow"/>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280320" y="189002"/>
            <a:ext cx="8340626" cy="981989"/>
          </a:xfrm>
        </p:spPr>
        <p:txBody>
          <a:bodyPr/>
          <a:lstStyle/>
          <a:p>
            <a:r>
              <a:rPr lang="en-US"/>
              <a:t>Click to edit Master title style</a:t>
            </a:r>
          </a:p>
        </p:txBody>
      </p:sp>
      <p:sp>
        <p:nvSpPr>
          <p:cNvPr id="4" name="Content Placeholder 3"/>
          <p:cNvSpPr>
            <a:spLocks noGrp="1"/>
          </p:cNvSpPr>
          <p:nvPr>
            <p:ph sz="quarter" idx="10"/>
          </p:nvPr>
        </p:nvSpPr>
        <p:spPr>
          <a:xfrm>
            <a:off x="351601" y="1359000"/>
            <a:ext cx="8269345" cy="4804408"/>
          </a:xfrm>
          <a:prstGeom prst="rect">
            <a:avLst/>
          </a:prstGeom>
        </p:spPr>
        <p:txBody>
          <a:bodyPr/>
          <a:lstStyle>
            <a:lvl1pPr>
              <a:lnSpc>
                <a:spcPct val="150000"/>
              </a:lnSpc>
              <a:spcBef>
                <a:spcPts val="0"/>
              </a:spcBef>
              <a:defRPr>
                <a:latin typeface="微软雅黑" panose="020B0503020204020204" pitchFamily="34" charset="-122"/>
                <a:ea typeface="微软雅黑" panose="020B0503020204020204" pitchFamily="34" charset="-122"/>
              </a:defRPr>
            </a:lvl1pPr>
            <a:lvl2pPr>
              <a:lnSpc>
                <a:spcPct val="150000"/>
              </a:lnSpc>
              <a:spcBef>
                <a:spcPts val="0"/>
              </a:spcBef>
              <a:defRPr>
                <a:latin typeface="微软雅黑" panose="020B0503020204020204" pitchFamily="34" charset="-122"/>
                <a:ea typeface="微软雅黑" panose="020B0503020204020204" pitchFamily="34" charset="-122"/>
              </a:defRPr>
            </a:lvl2pPr>
            <a:lvl3pPr>
              <a:lnSpc>
                <a:spcPct val="150000"/>
              </a:lnSpc>
              <a:spcBef>
                <a:spcPts val="0"/>
              </a:spcBef>
              <a:defRPr>
                <a:latin typeface="微软雅黑" panose="020B0503020204020204" pitchFamily="34" charset="-122"/>
                <a:ea typeface="微软雅黑" panose="020B0503020204020204" pitchFamily="34" charset="-122"/>
              </a:defRPr>
            </a:lvl3pPr>
            <a:lvl4pPr>
              <a:lnSpc>
                <a:spcPct val="150000"/>
              </a:lnSpc>
              <a:spcBef>
                <a:spcPts val="0"/>
              </a:spcBef>
              <a:defRPr>
                <a:latin typeface="微软雅黑" panose="020B0503020204020204" pitchFamily="34" charset="-122"/>
                <a:ea typeface="微软雅黑" panose="020B0503020204020204" pitchFamily="34" charset="-122"/>
              </a:defRPr>
            </a:lvl4pPr>
            <a:lvl5pPr>
              <a:lnSpc>
                <a:spcPct val="150000"/>
              </a:lnSpc>
              <a:spcBef>
                <a:spcPts val="0"/>
              </a:spcBef>
              <a:defRPr>
                <a:latin typeface="微软雅黑" panose="020B0503020204020204" pitchFamily="34" charset="-122"/>
                <a:ea typeface="微软雅黑" panose="020B0503020204020204" pitchFamily="34" charset="-122"/>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674881109"/>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Tree>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5_仅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08255" y="297728"/>
            <a:ext cx="7851317" cy="786809"/>
          </a:xfrm>
          <a:prstGeom prst="rect">
            <a:avLst/>
          </a:prstGeom>
        </p:spPr>
        <p:txBody>
          <a:bodyPr anchor="ctr"/>
          <a:lstStyle>
            <a:lvl1pPr marL="0" marR="0" indent="0" algn="l" defTabSz="913130" rtl="0" eaLnBrk="1" fontAlgn="base" latinLnBrk="0" hangingPunct="1">
              <a:lnSpc>
                <a:spcPct val="100000"/>
              </a:lnSpc>
              <a:spcBef>
                <a:spcPct val="0"/>
              </a:spcBef>
              <a:spcAft>
                <a:spcPct val="0"/>
              </a:spcAft>
              <a:buClrTx/>
              <a:buSzTx/>
              <a:buFontTx/>
              <a:buNone/>
              <a:defRPr sz="2695" b="1" baseline="0">
                <a:solidFill>
                  <a:srgbClr val="C00000"/>
                </a:solidFill>
                <a:latin typeface="微软雅黑" panose="020B0503020204020204" pitchFamily="34" charset="-122"/>
                <a:ea typeface="微软雅黑" panose="020B0503020204020204" pitchFamily="34" charset="-122"/>
              </a:defRPr>
            </a:lvl1pPr>
          </a:lstStyle>
          <a:p>
            <a:r>
              <a:rPr lang="en-US" altLang="zh-CN" dirty="0"/>
              <a:t>Content</a:t>
            </a:r>
            <a:endParaRPr lang="zh-CN" altLang="en-US" dirty="0"/>
          </a:p>
        </p:txBody>
      </p:sp>
      <p:sp>
        <p:nvSpPr>
          <p:cNvPr id="4" name="文本占位符 3"/>
          <p:cNvSpPr>
            <a:spLocks noGrp="1"/>
          </p:cNvSpPr>
          <p:nvPr>
            <p:ph type="body" sz="quarter" idx="10" hasCustomPrompt="1"/>
          </p:nvPr>
        </p:nvSpPr>
        <p:spPr>
          <a:xfrm>
            <a:off x="608251" y="1400686"/>
            <a:ext cx="7851318" cy="4649240"/>
          </a:xfrm>
          <a:prstGeom prst="rect">
            <a:avLst/>
          </a:prstGeom>
        </p:spPr>
        <p:txBody>
          <a:bodyPr/>
          <a:lstStyle>
            <a:lvl1pPr>
              <a:buFont typeface="Arial" panose="020B0604020202020204" pitchFamily="34" charset="0"/>
              <a:buChar char="•"/>
              <a:defRPr sz="2095" baseline="0">
                <a:solidFill>
                  <a:schemeClr val="tx1"/>
                </a:solidFill>
                <a:latin typeface="微软雅黑" panose="020B0503020204020204" pitchFamily="34" charset="-122"/>
                <a:ea typeface="微软雅黑" panose="020B0503020204020204" pitchFamily="34" charset="-122"/>
              </a:defRPr>
            </a:lvl1pPr>
            <a:lvl2pPr>
              <a:buFont typeface="Wingdings" panose="05000000000000000000" pitchFamily="2" charset="2"/>
              <a:buChar char="Ø"/>
              <a:defRPr baseline="0">
                <a:solidFill>
                  <a:schemeClr val="tx1"/>
                </a:solidFill>
              </a:defRPr>
            </a:lvl2pPr>
            <a:lvl3pPr>
              <a:defRPr baseline="0">
                <a:solidFill>
                  <a:schemeClr val="tx1"/>
                </a:solidFill>
              </a:defRPr>
            </a:lvl3pPr>
            <a:lvl4pPr>
              <a:defRPr baseline="0">
                <a:solidFill>
                  <a:schemeClr val="tx1"/>
                </a:solidFill>
              </a:defRPr>
            </a:lvl4pPr>
            <a:lvl5pPr>
              <a:defRPr baseline="0">
                <a:solidFill>
                  <a:schemeClr val="tx1"/>
                </a:solidFill>
              </a:defRPr>
            </a:lvl5pPr>
          </a:lstStyle>
          <a:p>
            <a:pPr lvl="0"/>
            <a:r>
              <a:rPr lang="zh-CN" altLang="en-US" dirty="0"/>
              <a:t>击此处编辑目录文本样式</a:t>
            </a:r>
            <a:endParaRPr lang="en-US" altLang="zh-CN" dirty="0"/>
          </a:p>
          <a:p>
            <a:pPr lvl="1"/>
            <a:endParaRPr lang="zh-CN" altLang="en-US" dirty="0"/>
          </a:p>
        </p:txBody>
      </p:sp>
    </p:spTree>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F5A522-B606-4845-8FC1-E2EAB39AF3A7}"/>
              </a:ext>
            </a:extLst>
          </p:cNvPr>
          <p:cNvSpPr>
            <a:spLocks noGrp="1"/>
          </p:cNvSpPr>
          <p:nvPr>
            <p:ph type="ctrTitle"/>
          </p:nvPr>
        </p:nvSpPr>
        <p:spPr>
          <a:xfrm>
            <a:off x="1143000" y="1122363"/>
            <a:ext cx="6858000" cy="2387600"/>
          </a:xfrm>
        </p:spPr>
        <p:txBody>
          <a:bodyPr anchor="b"/>
          <a:lstStyle>
            <a:lvl1pPr algn="ctr">
              <a:defRPr sz="4500"/>
            </a:lvl1pPr>
          </a:lstStyle>
          <a:p>
            <a:r>
              <a:rPr lang="zh-CN" altLang="en-US"/>
              <a:t>单击此处编辑母版标题样式</a:t>
            </a:r>
          </a:p>
        </p:txBody>
      </p:sp>
      <p:sp>
        <p:nvSpPr>
          <p:cNvPr id="3" name="副标题 2">
            <a:extLst>
              <a:ext uri="{FF2B5EF4-FFF2-40B4-BE49-F238E27FC236}">
                <a16:creationId xmlns:a16="http://schemas.microsoft.com/office/drawing/2014/main" id="{90521571-2328-4439-B87B-0448B2F12DD3}"/>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p>
        </p:txBody>
      </p:sp>
      <p:sp>
        <p:nvSpPr>
          <p:cNvPr id="4" name="日期占位符 3">
            <a:extLst>
              <a:ext uri="{FF2B5EF4-FFF2-40B4-BE49-F238E27FC236}">
                <a16:creationId xmlns:a16="http://schemas.microsoft.com/office/drawing/2014/main" id="{5EEACF33-6613-413A-9895-4CE6836D6DB4}"/>
              </a:ext>
            </a:extLst>
          </p:cNvPr>
          <p:cNvSpPr>
            <a:spLocks noGrp="1"/>
          </p:cNvSpPr>
          <p:nvPr>
            <p:ph type="dt" sz="half" idx="10"/>
          </p:nvPr>
        </p:nvSpPr>
        <p:spPr/>
        <p:txBody>
          <a:bodyPr/>
          <a:lstStyle/>
          <a:p>
            <a:fld id="{31535F7E-9180-47ED-9CF3-88B5CBE873F2}" type="datetimeFigureOut">
              <a:rPr lang="zh-CN" altLang="en-US" smtClean="0"/>
              <a:t>2023/5/12</a:t>
            </a:fld>
            <a:endParaRPr lang="zh-CN" altLang="en-US"/>
          </a:p>
        </p:txBody>
      </p:sp>
      <p:sp>
        <p:nvSpPr>
          <p:cNvPr id="5" name="页脚占位符 4">
            <a:extLst>
              <a:ext uri="{FF2B5EF4-FFF2-40B4-BE49-F238E27FC236}">
                <a16:creationId xmlns:a16="http://schemas.microsoft.com/office/drawing/2014/main" id="{A9283B40-B64B-424A-B0AA-9C59DDC1885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6AFC3AC9-F077-404F-9F67-2D745E10E650}"/>
              </a:ext>
            </a:extLst>
          </p:cNvPr>
          <p:cNvSpPr>
            <a:spLocks noGrp="1"/>
          </p:cNvSpPr>
          <p:nvPr>
            <p:ph type="sldNum" sz="quarter" idx="12"/>
          </p:nvPr>
        </p:nvSpPr>
        <p:spPr/>
        <p:txBody>
          <a:bodyPr/>
          <a:lstStyle/>
          <a:p>
            <a:fld id="{3E75733C-1D1B-475C-A11C-6B89342E2272}" type="slidenum">
              <a:rPr lang="zh-CN" altLang="en-US" smtClean="0"/>
              <a:t>‹#›</a:t>
            </a:fld>
            <a:endParaRPr lang="zh-CN" altLang="en-US"/>
          </a:p>
        </p:txBody>
      </p:sp>
    </p:spTree>
    <p:extLst>
      <p:ext uri="{BB962C8B-B14F-4D97-AF65-F5344CB8AC3E}">
        <p14:creationId xmlns:p14="http://schemas.microsoft.com/office/powerpoint/2010/main" val="12281048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F5A522-B606-4845-8FC1-E2EAB39AF3A7}"/>
              </a:ext>
            </a:extLst>
          </p:cNvPr>
          <p:cNvSpPr>
            <a:spLocks noGrp="1"/>
          </p:cNvSpPr>
          <p:nvPr>
            <p:ph type="ctrTitle"/>
          </p:nvPr>
        </p:nvSpPr>
        <p:spPr>
          <a:xfrm>
            <a:off x="1143000" y="1122363"/>
            <a:ext cx="6858000" cy="2387600"/>
          </a:xfrm>
        </p:spPr>
        <p:txBody>
          <a:bodyPr anchor="b"/>
          <a:lstStyle>
            <a:lvl1pPr algn="ctr">
              <a:defRPr sz="4500"/>
            </a:lvl1pPr>
          </a:lstStyle>
          <a:p>
            <a:r>
              <a:rPr lang="zh-CN" altLang="en-US"/>
              <a:t>单击此处编辑母版标题样式</a:t>
            </a:r>
          </a:p>
        </p:txBody>
      </p:sp>
      <p:sp>
        <p:nvSpPr>
          <p:cNvPr id="3" name="副标题 2">
            <a:extLst>
              <a:ext uri="{FF2B5EF4-FFF2-40B4-BE49-F238E27FC236}">
                <a16:creationId xmlns:a16="http://schemas.microsoft.com/office/drawing/2014/main" id="{90521571-2328-4439-B87B-0448B2F12DD3}"/>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p>
        </p:txBody>
      </p:sp>
      <p:sp>
        <p:nvSpPr>
          <p:cNvPr id="4" name="日期占位符 3">
            <a:extLst>
              <a:ext uri="{FF2B5EF4-FFF2-40B4-BE49-F238E27FC236}">
                <a16:creationId xmlns:a16="http://schemas.microsoft.com/office/drawing/2014/main" id="{5EEACF33-6613-413A-9895-4CE6836D6DB4}"/>
              </a:ext>
            </a:extLst>
          </p:cNvPr>
          <p:cNvSpPr>
            <a:spLocks noGrp="1"/>
          </p:cNvSpPr>
          <p:nvPr>
            <p:ph type="dt" sz="half" idx="10"/>
          </p:nvPr>
        </p:nvSpPr>
        <p:spPr/>
        <p:txBody>
          <a:bodyPr/>
          <a:lstStyle/>
          <a:p>
            <a:fld id="{31535F7E-9180-47ED-9CF3-88B5CBE873F2}" type="datetimeFigureOut">
              <a:rPr lang="zh-CN" altLang="en-US" smtClean="0"/>
              <a:t>2023/5/12</a:t>
            </a:fld>
            <a:endParaRPr lang="zh-CN" altLang="en-US"/>
          </a:p>
        </p:txBody>
      </p:sp>
      <p:sp>
        <p:nvSpPr>
          <p:cNvPr id="5" name="页脚占位符 4">
            <a:extLst>
              <a:ext uri="{FF2B5EF4-FFF2-40B4-BE49-F238E27FC236}">
                <a16:creationId xmlns:a16="http://schemas.microsoft.com/office/drawing/2014/main" id="{A9283B40-B64B-424A-B0AA-9C59DDC1885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6AFC3AC9-F077-404F-9F67-2D745E10E650}"/>
              </a:ext>
            </a:extLst>
          </p:cNvPr>
          <p:cNvSpPr>
            <a:spLocks noGrp="1"/>
          </p:cNvSpPr>
          <p:nvPr>
            <p:ph type="sldNum" sz="quarter" idx="12"/>
          </p:nvPr>
        </p:nvSpPr>
        <p:spPr/>
        <p:txBody>
          <a:bodyPr/>
          <a:lstStyle/>
          <a:p>
            <a:fld id="{3E75733C-1D1B-475C-A11C-6B89342E2272}" type="slidenum">
              <a:rPr lang="zh-CN" altLang="en-US" smtClean="0"/>
              <a:t>‹#›</a:t>
            </a:fld>
            <a:endParaRPr lang="zh-CN" altLang="en-US"/>
          </a:p>
        </p:txBody>
      </p:sp>
    </p:spTree>
    <p:extLst>
      <p:ext uri="{BB962C8B-B14F-4D97-AF65-F5344CB8AC3E}">
        <p14:creationId xmlns:p14="http://schemas.microsoft.com/office/powerpoint/2010/main" val="31136452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01B8F9E-D36E-4F68-B0D8-6075A086DED3}"/>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8D01D532-B398-41BF-957D-7162482DFEBF}"/>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CD949541-70F4-4330-8DD1-57BF5AFD7587}"/>
              </a:ext>
            </a:extLst>
          </p:cNvPr>
          <p:cNvSpPr>
            <a:spLocks noGrp="1"/>
          </p:cNvSpPr>
          <p:nvPr>
            <p:ph type="dt" sz="half" idx="10"/>
          </p:nvPr>
        </p:nvSpPr>
        <p:spPr/>
        <p:txBody>
          <a:bodyPr/>
          <a:lstStyle/>
          <a:p>
            <a:fld id="{31535F7E-9180-47ED-9CF3-88B5CBE873F2}" type="datetimeFigureOut">
              <a:rPr lang="zh-CN" altLang="en-US" smtClean="0"/>
              <a:t>2023/5/12</a:t>
            </a:fld>
            <a:endParaRPr lang="zh-CN" altLang="en-US"/>
          </a:p>
        </p:txBody>
      </p:sp>
      <p:sp>
        <p:nvSpPr>
          <p:cNvPr id="5" name="页脚占位符 4">
            <a:extLst>
              <a:ext uri="{FF2B5EF4-FFF2-40B4-BE49-F238E27FC236}">
                <a16:creationId xmlns:a16="http://schemas.microsoft.com/office/drawing/2014/main" id="{8F29E2AE-1D49-4470-8043-993A2B0754F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6692D03A-75A9-453D-9F88-283FE00FAA10}"/>
              </a:ext>
            </a:extLst>
          </p:cNvPr>
          <p:cNvSpPr>
            <a:spLocks noGrp="1"/>
          </p:cNvSpPr>
          <p:nvPr>
            <p:ph type="sldNum" sz="quarter" idx="12"/>
          </p:nvPr>
        </p:nvSpPr>
        <p:spPr/>
        <p:txBody>
          <a:bodyPr/>
          <a:lstStyle/>
          <a:p>
            <a:fld id="{3E75733C-1D1B-475C-A11C-6B89342E2272}" type="slidenum">
              <a:rPr lang="zh-CN" altLang="en-US" smtClean="0"/>
              <a:t>‹#›</a:t>
            </a:fld>
            <a:endParaRPr lang="zh-CN" altLang="en-US"/>
          </a:p>
        </p:txBody>
      </p:sp>
    </p:spTree>
    <p:extLst>
      <p:ext uri="{BB962C8B-B14F-4D97-AF65-F5344CB8AC3E}">
        <p14:creationId xmlns:p14="http://schemas.microsoft.com/office/powerpoint/2010/main" val="16664769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4899DAA-05CC-4B6C-8E84-4721B14DC88C}"/>
              </a:ext>
            </a:extLst>
          </p:cNvPr>
          <p:cNvSpPr>
            <a:spLocks noGrp="1"/>
          </p:cNvSpPr>
          <p:nvPr>
            <p:ph type="title"/>
          </p:nvPr>
        </p:nvSpPr>
        <p:spPr>
          <a:xfrm>
            <a:off x="623888" y="1709739"/>
            <a:ext cx="7886700" cy="2852737"/>
          </a:xfrm>
        </p:spPr>
        <p:txBody>
          <a:bodyPr anchor="b"/>
          <a:lstStyle>
            <a:lvl1pPr>
              <a:defRPr sz="4500"/>
            </a:lvl1pPr>
          </a:lstStyle>
          <a:p>
            <a:r>
              <a:rPr lang="zh-CN" altLang="en-US"/>
              <a:t>单击此处编辑母版标题样式</a:t>
            </a:r>
          </a:p>
        </p:txBody>
      </p:sp>
      <p:sp>
        <p:nvSpPr>
          <p:cNvPr id="3" name="文本占位符 2">
            <a:extLst>
              <a:ext uri="{FF2B5EF4-FFF2-40B4-BE49-F238E27FC236}">
                <a16:creationId xmlns:a16="http://schemas.microsoft.com/office/drawing/2014/main" id="{0B50FB40-850E-4C1B-90B4-35440648BA67}"/>
              </a:ext>
            </a:extLst>
          </p:cNvPr>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17CEA001-49F1-4F46-B785-F0A603B84445}"/>
              </a:ext>
            </a:extLst>
          </p:cNvPr>
          <p:cNvSpPr>
            <a:spLocks noGrp="1"/>
          </p:cNvSpPr>
          <p:nvPr>
            <p:ph type="dt" sz="half" idx="10"/>
          </p:nvPr>
        </p:nvSpPr>
        <p:spPr/>
        <p:txBody>
          <a:bodyPr/>
          <a:lstStyle/>
          <a:p>
            <a:fld id="{31535F7E-9180-47ED-9CF3-88B5CBE873F2}" type="datetimeFigureOut">
              <a:rPr lang="zh-CN" altLang="en-US" smtClean="0"/>
              <a:t>2023/5/12</a:t>
            </a:fld>
            <a:endParaRPr lang="zh-CN" altLang="en-US"/>
          </a:p>
        </p:txBody>
      </p:sp>
      <p:sp>
        <p:nvSpPr>
          <p:cNvPr id="5" name="页脚占位符 4">
            <a:extLst>
              <a:ext uri="{FF2B5EF4-FFF2-40B4-BE49-F238E27FC236}">
                <a16:creationId xmlns:a16="http://schemas.microsoft.com/office/drawing/2014/main" id="{4BEE971A-D1AD-4E1C-AC10-5C9DC099604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07CBF84-7C2E-4876-8727-72024DF59913}"/>
              </a:ext>
            </a:extLst>
          </p:cNvPr>
          <p:cNvSpPr>
            <a:spLocks noGrp="1"/>
          </p:cNvSpPr>
          <p:nvPr>
            <p:ph type="sldNum" sz="quarter" idx="12"/>
          </p:nvPr>
        </p:nvSpPr>
        <p:spPr/>
        <p:txBody>
          <a:bodyPr/>
          <a:lstStyle/>
          <a:p>
            <a:fld id="{3E75733C-1D1B-475C-A11C-6B89342E2272}" type="slidenum">
              <a:rPr lang="zh-CN" altLang="en-US" smtClean="0"/>
              <a:t>‹#›</a:t>
            </a:fld>
            <a:endParaRPr lang="zh-CN" altLang="en-US"/>
          </a:p>
        </p:txBody>
      </p:sp>
    </p:spTree>
    <p:extLst>
      <p:ext uri="{BB962C8B-B14F-4D97-AF65-F5344CB8AC3E}">
        <p14:creationId xmlns:p14="http://schemas.microsoft.com/office/powerpoint/2010/main" val="25069244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E3508E8-BD00-4CB9-B75B-F0645ADCF314}"/>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871C1C51-04C2-435F-AB1A-524DAC213803}"/>
              </a:ext>
            </a:extLst>
          </p:cNvPr>
          <p:cNvSpPr>
            <a:spLocks noGrp="1"/>
          </p:cNvSpPr>
          <p:nvPr>
            <p:ph sz="half" idx="1"/>
          </p:nvPr>
        </p:nvSpPr>
        <p:spPr>
          <a:xfrm>
            <a:off x="628650" y="1825625"/>
            <a:ext cx="38862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33941BC5-CB03-495C-9AB5-BD9DE52FDADB}"/>
              </a:ext>
            </a:extLst>
          </p:cNvPr>
          <p:cNvSpPr>
            <a:spLocks noGrp="1"/>
          </p:cNvSpPr>
          <p:nvPr>
            <p:ph sz="half" idx="2"/>
          </p:nvPr>
        </p:nvSpPr>
        <p:spPr>
          <a:xfrm>
            <a:off x="4629150" y="1825625"/>
            <a:ext cx="38862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1AE3F7D0-474B-4CF2-831E-B2404E7A9CC8}"/>
              </a:ext>
            </a:extLst>
          </p:cNvPr>
          <p:cNvSpPr>
            <a:spLocks noGrp="1"/>
          </p:cNvSpPr>
          <p:nvPr>
            <p:ph type="dt" sz="half" idx="10"/>
          </p:nvPr>
        </p:nvSpPr>
        <p:spPr/>
        <p:txBody>
          <a:bodyPr/>
          <a:lstStyle/>
          <a:p>
            <a:fld id="{31535F7E-9180-47ED-9CF3-88B5CBE873F2}" type="datetimeFigureOut">
              <a:rPr lang="zh-CN" altLang="en-US" smtClean="0"/>
              <a:t>2023/5/12</a:t>
            </a:fld>
            <a:endParaRPr lang="zh-CN" altLang="en-US"/>
          </a:p>
        </p:txBody>
      </p:sp>
      <p:sp>
        <p:nvSpPr>
          <p:cNvPr id="6" name="页脚占位符 5">
            <a:extLst>
              <a:ext uri="{FF2B5EF4-FFF2-40B4-BE49-F238E27FC236}">
                <a16:creationId xmlns:a16="http://schemas.microsoft.com/office/drawing/2014/main" id="{88CDA531-9BAE-4058-844E-7B1735A3DD9F}"/>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59B569A4-8D71-4C8A-A4FD-BBE969B9027D}"/>
              </a:ext>
            </a:extLst>
          </p:cNvPr>
          <p:cNvSpPr>
            <a:spLocks noGrp="1"/>
          </p:cNvSpPr>
          <p:nvPr>
            <p:ph type="sldNum" sz="quarter" idx="12"/>
          </p:nvPr>
        </p:nvSpPr>
        <p:spPr/>
        <p:txBody>
          <a:bodyPr/>
          <a:lstStyle/>
          <a:p>
            <a:fld id="{3E75733C-1D1B-475C-A11C-6B89342E2272}" type="slidenum">
              <a:rPr lang="zh-CN" altLang="en-US" smtClean="0"/>
              <a:t>‹#›</a:t>
            </a:fld>
            <a:endParaRPr lang="zh-CN" altLang="en-US"/>
          </a:p>
        </p:txBody>
      </p:sp>
    </p:spTree>
    <p:extLst>
      <p:ext uri="{BB962C8B-B14F-4D97-AF65-F5344CB8AC3E}">
        <p14:creationId xmlns:p14="http://schemas.microsoft.com/office/powerpoint/2010/main" val="24983571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3.xml"/><Relationship Id="rId13" Type="http://schemas.openxmlformats.org/officeDocument/2006/relationships/slideLayout" Target="../slideLayouts/slideLayout18.xml"/><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slideLayout" Target="../slideLayouts/slideLayout17.xml"/><Relationship Id="rId2" Type="http://schemas.openxmlformats.org/officeDocument/2006/relationships/slideLayout" Target="../slideLayouts/slideLayout7.xml"/><Relationship Id="rId16" Type="http://schemas.openxmlformats.org/officeDocument/2006/relationships/theme" Target="../theme/theme2.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5" Type="http://schemas.openxmlformats.org/officeDocument/2006/relationships/slideLayout" Target="../slideLayouts/slideLayout20.xml"/><Relationship Id="rId10" Type="http://schemas.openxmlformats.org/officeDocument/2006/relationships/slideLayout" Target="../slideLayouts/slideLayout15.xml"/><Relationship Id="rId4" Type="http://schemas.openxmlformats.org/officeDocument/2006/relationships/slideLayout" Target="../slideLayouts/slideLayout9.xml"/><Relationship Id="rId9" Type="http://schemas.openxmlformats.org/officeDocument/2006/relationships/slideLayout" Target="../slideLayouts/slideLayout14.xml"/><Relationship Id="rId14"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82348" y="6533833"/>
            <a:ext cx="6169025" cy="215444"/>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750"/>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dirty="0"/>
              <a:t>Click to edit Master title style</a:t>
            </a:r>
            <a:endParaRPr lang="en-GB" altLang="en-US" dirty="0"/>
          </a:p>
        </p:txBody>
      </p:sp>
      <p:sp>
        <p:nvSpPr>
          <p:cNvPr id="1028" name="Text Placeholder 2"/>
          <p:cNvSpPr>
            <a:spLocks noGrp="1"/>
          </p:cNvSpPr>
          <p:nvPr>
            <p:ph type="body" idx="1"/>
          </p:nvPr>
        </p:nvSpPr>
        <p:spPr bwMode="auto">
          <a:xfrm>
            <a:off x="485776" y="1454152"/>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694107" y="6454460"/>
            <a:ext cx="5473170" cy="403541"/>
          </a:xfrm>
          <a:prstGeom prst="rect">
            <a:avLst/>
          </a:prstGeom>
          <a:noFill/>
        </p:spPr>
        <p:txBody>
          <a:bodyPr anchor="ctr">
            <a:normAutofit/>
          </a:bodyPr>
          <a:lstStyle/>
          <a:p>
            <a:pPr marL="0" marR="0" lvl="0" indent="0" algn="l" defTabSz="685800" rtl="0" eaLnBrk="0" fontAlgn="base" latinLnBrk="0" hangingPunct="0">
              <a:lnSpc>
                <a:spcPct val="100000"/>
              </a:lnSpc>
              <a:spcBef>
                <a:spcPct val="0"/>
              </a:spcBef>
              <a:spcAft>
                <a:spcPct val="0"/>
              </a:spcAft>
              <a:buClrTx/>
              <a:buSzTx/>
              <a:buFontTx/>
              <a:buNone/>
              <a:defRPr/>
            </a:pPr>
            <a:r>
              <a:rPr lang="en-GB" altLang="de-DE" sz="900" dirty="0">
                <a:solidFill>
                  <a:schemeClr val="bg1"/>
                </a:solidFill>
              </a:rPr>
              <a:t>TSG SA2#1</a:t>
            </a:r>
            <a:r>
              <a:rPr lang="en-US" altLang="en-GB" sz="900" dirty="0">
                <a:solidFill>
                  <a:schemeClr val="bg1"/>
                </a:solidFill>
              </a:rPr>
              <a:t>5</a:t>
            </a:r>
            <a:r>
              <a:rPr lang="en-US" sz="900" dirty="0">
                <a:solidFill>
                  <a:schemeClr val="bg1"/>
                </a:solidFill>
              </a:rPr>
              <a:t>7</a:t>
            </a:r>
            <a:r>
              <a:rPr lang="en-US" altLang="de-DE" sz="900" dirty="0">
                <a:solidFill>
                  <a:schemeClr val="bg1"/>
                </a:solidFill>
              </a:rPr>
              <a:t>, </a:t>
            </a:r>
            <a:r>
              <a:rPr lang="en-US" altLang="zh-CN" sz="900" dirty="0">
                <a:solidFill>
                  <a:schemeClr val="bg1"/>
                </a:solidFill>
              </a:rPr>
              <a:t>May 22 </a:t>
            </a:r>
            <a:r>
              <a:rPr lang="en-US" altLang="de-DE" sz="900" dirty="0">
                <a:solidFill>
                  <a:schemeClr val="bg1"/>
                </a:solidFill>
              </a:rPr>
              <a:t>– 27, 2023</a:t>
            </a:r>
          </a:p>
        </p:txBody>
      </p:sp>
      <p:sp>
        <p:nvSpPr>
          <p:cNvPr id="12" name="Oval 11"/>
          <p:cNvSpPr/>
          <p:nvPr userDrawn="1"/>
        </p:nvSpPr>
        <p:spPr bwMode="auto">
          <a:xfrm>
            <a:off x="8318501" y="645445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sz="750" b="1" smtClean="0"/>
              <a:t>‹#›</a:t>
            </a:fld>
            <a:endParaRPr lang="en-GB" altLang="en-US" sz="750" b="1" dirty="0"/>
          </a:p>
          <a:p>
            <a:pPr>
              <a:defRPr/>
            </a:pPr>
            <a:endParaRPr lang="en-GB" altLang="en-US" sz="750" dirty="0"/>
          </a:p>
        </p:txBody>
      </p:sp>
      <p:sp>
        <p:nvSpPr>
          <p:cNvPr id="1031" name="Rectangle 15"/>
          <p:cNvSpPr>
            <a:spLocks noChangeArrowheads="1"/>
          </p:cNvSpPr>
          <p:nvPr userDrawn="1"/>
        </p:nvSpPr>
        <p:spPr bwMode="auto">
          <a:xfrm>
            <a:off x="4086225" y="3303589"/>
            <a:ext cx="777777" cy="20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750">
                <a:solidFill>
                  <a:schemeClr val="bg1"/>
                </a:solidFill>
              </a:rPr>
              <a:t>© 3GPP 2012</a:t>
            </a:r>
            <a:endParaRPr lang="en-GB" altLang="en-US" sz="750"/>
          </a:p>
        </p:txBody>
      </p:sp>
      <p:sp>
        <p:nvSpPr>
          <p:cNvPr id="1032" name="Rectangle 16"/>
          <p:cNvSpPr>
            <a:spLocks noChangeArrowheads="1"/>
          </p:cNvSpPr>
          <p:nvPr userDrawn="1"/>
        </p:nvSpPr>
        <p:spPr bwMode="auto">
          <a:xfrm>
            <a:off x="7439026" y="6533834"/>
            <a:ext cx="771525" cy="2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750" dirty="0"/>
              <a:t>© 3GPP 202</a:t>
            </a:r>
            <a:r>
              <a:rPr lang="en-US" altLang="en-GB" sz="750" dirty="0"/>
              <a:t>3</a:t>
            </a:r>
          </a:p>
        </p:txBody>
      </p:sp>
      <p:pic>
        <p:nvPicPr>
          <p:cNvPr id="1033" name="Picture 10" descr="3GPP_TM_RD.jpg"/>
          <p:cNvPicPr>
            <a:picLocks noChangeAspect="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7995921" y="26987"/>
            <a:ext cx="1007110" cy="735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83" r:id="rId5"/>
  </p:sldLayoutIdLst>
  <p:transition spd="slow"/>
  <p:hf hdr="0" ftr="0" dt="0"/>
  <p:txStyles>
    <p:titleStyle>
      <a:lvl1pPr algn="ctr" rtl="0" eaLnBrk="0" fontAlgn="base" hangingPunct="0">
        <a:spcBef>
          <a:spcPct val="0"/>
        </a:spcBef>
        <a:spcAft>
          <a:spcPct val="0"/>
        </a:spcAft>
        <a:defRPr sz="2400">
          <a:solidFill>
            <a:srgbClr val="FF0000"/>
          </a:solidFill>
          <a:latin typeface="+mj-lt"/>
          <a:ea typeface="+mj-ea"/>
          <a:cs typeface="+mj-cs"/>
        </a:defRPr>
      </a:lvl1pPr>
      <a:lvl2pPr algn="ctr" rtl="0" eaLnBrk="0" fontAlgn="base" hangingPunct="0">
        <a:spcBef>
          <a:spcPct val="0"/>
        </a:spcBef>
        <a:spcAft>
          <a:spcPct val="0"/>
        </a:spcAft>
        <a:defRPr sz="2400">
          <a:solidFill>
            <a:srgbClr val="FF0000"/>
          </a:solidFill>
          <a:latin typeface="Calibri" panose="020F0502020204030204" pitchFamily="34" charset="0"/>
        </a:defRPr>
      </a:lvl2pPr>
      <a:lvl3pPr algn="ctr" rtl="0" eaLnBrk="0" fontAlgn="base" hangingPunct="0">
        <a:spcBef>
          <a:spcPct val="0"/>
        </a:spcBef>
        <a:spcAft>
          <a:spcPct val="0"/>
        </a:spcAft>
        <a:defRPr sz="2400">
          <a:solidFill>
            <a:srgbClr val="FF0000"/>
          </a:solidFill>
          <a:latin typeface="Calibri" panose="020F0502020204030204" pitchFamily="34" charset="0"/>
        </a:defRPr>
      </a:lvl3pPr>
      <a:lvl4pPr algn="ctr" rtl="0" eaLnBrk="0" fontAlgn="base" hangingPunct="0">
        <a:spcBef>
          <a:spcPct val="0"/>
        </a:spcBef>
        <a:spcAft>
          <a:spcPct val="0"/>
        </a:spcAft>
        <a:defRPr sz="2400">
          <a:solidFill>
            <a:srgbClr val="FF0000"/>
          </a:solidFill>
          <a:latin typeface="Calibri" panose="020F0502020204030204" pitchFamily="34" charset="0"/>
        </a:defRPr>
      </a:lvl4pPr>
      <a:lvl5pPr algn="ctr" rtl="0" eaLnBrk="0" fontAlgn="base" hangingPunct="0">
        <a:spcBef>
          <a:spcPct val="0"/>
        </a:spcBef>
        <a:spcAft>
          <a:spcPct val="0"/>
        </a:spcAft>
        <a:defRPr sz="2400">
          <a:solidFill>
            <a:srgbClr val="FF0000"/>
          </a:solidFill>
          <a:latin typeface="Calibri" panose="020F0502020204030204" pitchFamily="34" charset="0"/>
        </a:defRPr>
      </a:lvl5pPr>
      <a:lvl6pPr marL="342900" algn="ctr" rtl="0" eaLnBrk="0" fontAlgn="base" hangingPunct="0">
        <a:spcBef>
          <a:spcPct val="0"/>
        </a:spcBef>
        <a:spcAft>
          <a:spcPct val="0"/>
        </a:spcAft>
        <a:defRPr sz="2400">
          <a:solidFill>
            <a:srgbClr val="FF0000"/>
          </a:solidFill>
          <a:latin typeface="Calibri" panose="020F0502020204030204" pitchFamily="34" charset="0"/>
        </a:defRPr>
      </a:lvl6pPr>
      <a:lvl7pPr marL="685800" algn="ctr" rtl="0" eaLnBrk="0" fontAlgn="base" hangingPunct="0">
        <a:spcBef>
          <a:spcPct val="0"/>
        </a:spcBef>
        <a:spcAft>
          <a:spcPct val="0"/>
        </a:spcAft>
        <a:defRPr sz="2400">
          <a:solidFill>
            <a:srgbClr val="FF0000"/>
          </a:solidFill>
          <a:latin typeface="Calibri" panose="020F0502020204030204" pitchFamily="34" charset="0"/>
        </a:defRPr>
      </a:lvl7pPr>
      <a:lvl8pPr marL="1028700" algn="ctr" rtl="0" eaLnBrk="0" fontAlgn="base" hangingPunct="0">
        <a:spcBef>
          <a:spcPct val="0"/>
        </a:spcBef>
        <a:spcAft>
          <a:spcPct val="0"/>
        </a:spcAft>
        <a:defRPr sz="2400">
          <a:solidFill>
            <a:srgbClr val="FF0000"/>
          </a:solidFill>
          <a:latin typeface="Calibri" panose="020F0502020204030204" pitchFamily="34" charset="0"/>
        </a:defRPr>
      </a:lvl8pPr>
      <a:lvl9pPr marL="1371600" algn="ctr" rtl="0" eaLnBrk="0" fontAlgn="base" hangingPunct="0">
        <a:spcBef>
          <a:spcPct val="0"/>
        </a:spcBef>
        <a:spcAft>
          <a:spcPct val="0"/>
        </a:spcAft>
        <a:defRPr sz="24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8"/>
        </a:buBlip>
        <a:defRPr sz="2100">
          <a:solidFill>
            <a:schemeClr val="tx1"/>
          </a:solidFill>
          <a:latin typeface="+mn-lt"/>
          <a:ea typeface="+mn-ea"/>
          <a:cs typeface="+mn-cs"/>
        </a:defRPr>
      </a:lvl1pPr>
      <a:lvl2pPr marL="557530" indent="-214630" algn="l" rtl="0" eaLnBrk="0" fontAlgn="base" hangingPunct="0">
        <a:spcBef>
          <a:spcPct val="20000"/>
        </a:spcBef>
        <a:spcAft>
          <a:spcPct val="0"/>
        </a:spcAft>
        <a:buClr>
          <a:srgbClr val="C00000"/>
        </a:buClr>
        <a:buFont typeface="Arial" panose="020B0604020202020204" pitchFamily="34" charset="0"/>
        <a:buChar char="•"/>
        <a:defRPr sz="1800">
          <a:solidFill>
            <a:schemeClr val="tx1"/>
          </a:solidFill>
          <a:latin typeface="+mn-lt"/>
        </a:defRPr>
      </a:lvl2pPr>
      <a:lvl3pPr marL="857250" indent="-171450" algn="l" rtl="0" eaLnBrk="0" fontAlgn="base" hangingPunct="0">
        <a:spcBef>
          <a:spcPct val="20000"/>
        </a:spcBef>
        <a:spcAft>
          <a:spcPct val="0"/>
        </a:spcAft>
        <a:buFont typeface="Arial" panose="020B0604020202020204" pitchFamily="34" charset="0"/>
        <a:buChar char="•"/>
        <a:defRPr sz="1500">
          <a:solidFill>
            <a:schemeClr val="tx1"/>
          </a:solidFill>
          <a:latin typeface="+mn-lt"/>
        </a:defRPr>
      </a:lvl3pPr>
      <a:lvl4pPr marL="1200150" indent="-171450" algn="l" rtl="0" eaLnBrk="0" fontAlgn="base" hangingPunct="0">
        <a:spcBef>
          <a:spcPct val="20000"/>
        </a:spcBef>
        <a:spcAft>
          <a:spcPct val="0"/>
        </a:spcAft>
        <a:buFont typeface="Arial" panose="020B0604020202020204" pitchFamily="34" charset="0"/>
        <a:buChar char="–"/>
        <a:defRPr sz="1500">
          <a:solidFill>
            <a:schemeClr val="tx1"/>
          </a:solidFill>
          <a:latin typeface="+mn-lt"/>
        </a:defRPr>
      </a:lvl4pPr>
      <a:lvl5pPr marL="1543050" indent="-171450" algn="l" rtl="0" eaLnBrk="0" fontAlgn="base" hangingPunct="0">
        <a:spcBef>
          <a:spcPct val="20000"/>
        </a:spcBef>
        <a:spcAft>
          <a:spcPct val="0"/>
        </a:spcAft>
        <a:buFont typeface="Arial" panose="020B0604020202020204" pitchFamily="34" charset="0"/>
        <a:buChar char="»"/>
        <a:defRPr sz="1200">
          <a:solidFill>
            <a:schemeClr val="tx1"/>
          </a:solidFill>
          <a:latin typeface="+mn-lt"/>
        </a:defRPr>
      </a:lvl5pPr>
      <a:lvl6pPr marL="1885950" indent="-171450" algn="l" rtl="0" eaLnBrk="0" fontAlgn="base" hangingPunct="0">
        <a:spcBef>
          <a:spcPct val="20000"/>
        </a:spcBef>
        <a:spcAft>
          <a:spcPct val="0"/>
        </a:spcAft>
        <a:buFont typeface="Arial" panose="020B0604020202020204" pitchFamily="34" charset="0"/>
        <a:buChar char="»"/>
        <a:defRPr sz="1200">
          <a:solidFill>
            <a:schemeClr val="tx1"/>
          </a:solidFill>
          <a:latin typeface="+mn-lt"/>
        </a:defRPr>
      </a:lvl6pPr>
      <a:lvl7pPr marL="2228850" indent="-171450" algn="l" rtl="0" eaLnBrk="0" fontAlgn="base" hangingPunct="0">
        <a:spcBef>
          <a:spcPct val="20000"/>
        </a:spcBef>
        <a:spcAft>
          <a:spcPct val="0"/>
        </a:spcAft>
        <a:buFont typeface="Arial" panose="020B0604020202020204" pitchFamily="34" charset="0"/>
        <a:buChar char="»"/>
        <a:defRPr sz="1200">
          <a:solidFill>
            <a:schemeClr val="tx1"/>
          </a:solidFill>
          <a:latin typeface="+mn-lt"/>
        </a:defRPr>
      </a:lvl7pPr>
      <a:lvl8pPr marL="2571750" indent="-171450" algn="l" rtl="0" eaLnBrk="0" fontAlgn="base" hangingPunct="0">
        <a:spcBef>
          <a:spcPct val="20000"/>
        </a:spcBef>
        <a:spcAft>
          <a:spcPct val="0"/>
        </a:spcAft>
        <a:buFont typeface="Arial" panose="020B0604020202020204" pitchFamily="34" charset="0"/>
        <a:buChar char="»"/>
        <a:defRPr sz="1200">
          <a:solidFill>
            <a:schemeClr val="tx1"/>
          </a:solidFill>
          <a:latin typeface="+mn-lt"/>
        </a:defRPr>
      </a:lvl8pPr>
      <a:lvl9pPr marL="2914650" indent="-171450" algn="l" rtl="0" eaLnBrk="0" fontAlgn="base" hangingPunct="0">
        <a:spcBef>
          <a:spcPct val="20000"/>
        </a:spcBef>
        <a:spcAft>
          <a:spcPct val="0"/>
        </a:spcAft>
        <a:buFont typeface="Arial" panose="020B0604020202020204" pitchFamily="34" charset="0"/>
        <a:buChar char="»"/>
        <a:defRPr sz="12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CF0CBB7D-23CC-433E-9837-B29F530A3FC3}"/>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D9FCCAC3-7189-4DF6-BD2F-E21212BDAC7D}"/>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BD294C0D-EDFF-44F8-9BAC-0AC55C67F528}"/>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31535F7E-9180-47ED-9CF3-88B5CBE873F2}" type="datetimeFigureOut">
              <a:rPr lang="zh-CN" altLang="en-US" smtClean="0"/>
              <a:t>2023/5/12</a:t>
            </a:fld>
            <a:endParaRPr lang="zh-CN" altLang="en-US"/>
          </a:p>
        </p:txBody>
      </p:sp>
      <p:sp>
        <p:nvSpPr>
          <p:cNvPr id="5" name="页脚占位符 4">
            <a:extLst>
              <a:ext uri="{FF2B5EF4-FFF2-40B4-BE49-F238E27FC236}">
                <a16:creationId xmlns:a16="http://schemas.microsoft.com/office/drawing/2014/main" id="{739B3329-19E0-4B79-B688-38065053C958}"/>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2FA694EE-2AB0-4282-AE24-078A3CB55CC8}"/>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3E75733C-1D1B-475C-A11C-6B89342E2272}" type="slidenum">
              <a:rPr lang="zh-CN" altLang="en-US" smtClean="0"/>
              <a:t>‹#›</a:t>
            </a:fld>
            <a:endParaRPr lang="zh-CN" altLang="en-US"/>
          </a:p>
        </p:txBody>
      </p:sp>
    </p:spTree>
    <p:extLst>
      <p:ext uri="{BB962C8B-B14F-4D97-AF65-F5344CB8AC3E}">
        <p14:creationId xmlns:p14="http://schemas.microsoft.com/office/powerpoint/2010/main" val="4001610799"/>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 id="2147483698" r:id="rId14"/>
    <p:sldLayoutId id="2147483699" r:id="rId15"/>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20.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20.xml"/><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20.xml"/><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6.xml"/><Relationship Id="rId4" Type="http://schemas.openxmlformats.org/officeDocument/2006/relationships/hyperlink" Target="https://www.3gpp.org/ftp/tsg_sa/WG2_Arch/TSGS2_157_Berlin_2023-05/Docs/S2-2306506.zip" TargetMode="Externa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7" Type="http://schemas.openxmlformats.org/officeDocument/2006/relationships/image" Target="../media/image15.emf"/><Relationship Id="rId2" Type="http://schemas.openxmlformats.org/officeDocument/2006/relationships/slideLayout" Target="../slideLayouts/slideLayout6.xml"/><Relationship Id="rId1" Type="http://schemas.openxmlformats.org/officeDocument/2006/relationships/vmlDrawing" Target="../drawings/vmlDrawing2.vml"/><Relationship Id="rId6" Type="http://schemas.openxmlformats.org/officeDocument/2006/relationships/package" Target="../embeddings/Microsoft_Visio_Drawing1.vsdx"/><Relationship Id="rId5" Type="http://schemas.openxmlformats.org/officeDocument/2006/relationships/image" Target="../media/image12.png"/><Relationship Id="rId4" Type="http://schemas.openxmlformats.org/officeDocument/2006/relationships/image" Target="../media/image14.png"/></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0.xml"/><Relationship Id="rId1" Type="http://schemas.openxmlformats.org/officeDocument/2006/relationships/vmlDrawing" Target="../drawings/vmlDrawing3.vml"/><Relationship Id="rId6" Type="http://schemas.openxmlformats.org/officeDocument/2006/relationships/image" Target="../media/image14.png"/><Relationship Id="rId5" Type="http://schemas.openxmlformats.org/officeDocument/2006/relationships/image" Target="../media/image17.emf"/><Relationship Id="rId4" Type="http://schemas.openxmlformats.org/officeDocument/2006/relationships/package" Target="../embeddings/Microsoft_Visio_Drawing2.vsdx"/></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8.png"/><Relationship Id="rId1" Type="http://schemas.openxmlformats.org/officeDocument/2006/relationships/slideLayout" Target="../slideLayouts/slideLayout20.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0.xml"/><Relationship Id="rId1" Type="http://schemas.openxmlformats.org/officeDocument/2006/relationships/vmlDrawing" Target="../drawings/vmlDrawing4.vml"/><Relationship Id="rId6" Type="http://schemas.openxmlformats.org/officeDocument/2006/relationships/image" Target="../media/image14.png"/><Relationship Id="rId5" Type="http://schemas.openxmlformats.org/officeDocument/2006/relationships/image" Target="../media/image19.emf"/><Relationship Id="rId4" Type="http://schemas.openxmlformats.org/officeDocument/2006/relationships/package" Target="../embeddings/Microsoft_Visio_Drawing3.vsdx"/></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hyperlink" Target="https://www.3gpp.org/ftp/tsg_sa/WG2_Arch/TSGS2_157_Berlin_2023-05/Docs/S2-2306503.zip" TargetMode="External"/></Relationships>
</file>

<file path=ppt/slides/_rels/slide20.xml.rels><?xml version="1.0" encoding="UTF-8" standalone="yes"?>
<Relationships xmlns="http://schemas.openxmlformats.org/package/2006/relationships"><Relationship Id="rId3" Type="http://schemas.openxmlformats.org/officeDocument/2006/relationships/hyperlink" Target="https://www.3gpp.org/ftp/tsg_sa/WG2_Arch/TSGS2_157_Berlin_2023-05/Docs/S2-2306503.zip" TargetMode="External"/><Relationship Id="rId2" Type="http://schemas.openxmlformats.org/officeDocument/2006/relationships/notesSlide" Target="../notesSlides/notesSlide19.xml"/><Relationship Id="rId1" Type="http://schemas.openxmlformats.org/officeDocument/2006/relationships/slideLayout" Target="../slideLayouts/slideLayout3.xml"/><Relationship Id="rId4" Type="http://schemas.openxmlformats.org/officeDocument/2006/relationships/hyperlink" Target="https://www.3gpp.org/ftp/tsg_sa/WG2_Arch/TSGS2_157_Berlin_2023-05/Docs/S2-2306462.zip"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0.xml"/><Relationship Id="rId1" Type="http://schemas.openxmlformats.org/officeDocument/2006/relationships/slideLayout" Target="../slideLayouts/slideLayout6.xml"/><Relationship Id="rId4" Type="http://schemas.openxmlformats.org/officeDocument/2006/relationships/image" Target="../media/image20.png"/></Relationships>
</file>

<file path=ppt/slides/_rels/slide2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1.xml"/><Relationship Id="rId1" Type="http://schemas.openxmlformats.org/officeDocument/2006/relationships/slideLayout" Target="../slideLayouts/slideLayout6.xml"/><Relationship Id="rId4" Type="http://schemas.openxmlformats.org/officeDocument/2006/relationships/image" Target="../media/image20.png"/></Relationships>
</file>

<file path=ppt/slides/_rels/slide2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2.xml"/><Relationship Id="rId1" Type="http://schemas.openxmlformats.org/officeDocument/2006/relationships/slideLayout" Target="../slideLayouts/slideLayout6.xml"/><Relationship Id="rId5" Type="http://schemas.openxmlformats.org/officeDocument/2006/relationships/image" Target="../media/image21.png"/><Relationship Id="rId4" Type="http://schemas.openxmlformats.org/officeDocument/2006/relationships/image" Target="../media/image20.png"/></Relationships>
</file>

<file path=ppt/slides/_rels/slide2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3.xml"/><Relationship Id="rId1" Type="http://schemas.openxmlformats.org/officeDocument/2006/relationships/slideLayout" Target="../slideLayouts/slideLayout6.xml"/><Relationship Id="rId5" Type="http://schemas.openxmlformats.org/officeDocument/2006/relationships/image" Target="../media/image22.jpeg"/><Relationship Id="rId4" Type="http://schemas.openxmlformats.org/officeDocument/2006/relationships/image" Target="../media/image20.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hyperlink" Target="https://www.3gpp.org/ftp/tsg_ran/TSG_RAN/TSGR_96/Docs/RP-221348.zip" TargetMode="External"/><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7" Type="http://schemas.openxmlformats.org/officeDocument/2006/relationships/image" Target="../media/image7.png"/><Relationship Id="rId2" Type="http://schemas.openxmlformats.org/officeDocument/2006/relationships/slideLayout" Target="../slideLayouts/slideLayout20.xml"/><Relationship Id="rId1" Type="http://schemas.openxmlformats.org/officeDocument/2006/relationships/vmlDrawing" Target="../drawings/vmlDrawing1.vml"/><Relationship Id="rId6" Type="http://schemas.openxmlformats.org/officeDocument/2006/relationships/image" Target="../media/image6.png"/><Relationship Id="rId5" Type="http://schemas.openxmlformats.org/officeDocument/2006/relationships/image" Target="../media/image5.emf"/><Relationship Id="rId4" Type="http://schemas.openxmlformats.org/officeDocument/2006/relationships/package" Target="../embeddings/Microsoft_Visio_Drawing.vsdx"/></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ChangeArrowheads="1"/>
          </p:cNvSpPr>
          <p:nvPr>
            <p:ph type="subTitle" idx="1"/>
          </p:nvPr>
        </p:nvSpPr>
        <p:spPr>
          <a:xfrm>
            <a:off x="3622675" y="4077335"/>
            <a:ext cx="2250440" cy="478790"/>
          </a:xfrm>
        </p:spPr>
        <p:txBody>
          <a:bodyPr/>
          <a:lstStyle/>
          <a:p>
            <a:r>
              <a:rPr lang="en-US" sz="2000" b="1" dirty="0"/>
              <a:t>Vivo, China Mobile</a:t>
            </a:r>
          </a:p>
        </p:txBody>
      </p:sp>
      <p:sp>
        <p:nvSpPr>
          <p:cNvPr id="4098" name="Rectangle 2"/>
          <p:cNvSpPr>
            <a:spLocks noGrp="1" noChangeArrowheads="1"/>
          </p:cNvSpPr>
          <p:nvPr>
            <p:ph type="ctrTitle" idx="4294967295"/>
          </p:nvPr>
        </p:nvSpPr>
        <p:spPr>
          <a:xfrm>
            <a:off x="683568" y="1701165"/>
            <a:ext cx="7992888" cy="873125"/>
          </a:xfrm>
        </p:spPr>
        <p:txBody>
          <a:bodyPr/>
          <a:lstStyle/>
          <a:p>
            <a:r>
              <a:rPr lang="en-US" altLang="zh-CN" sz="3200" b="1" dirty="0"/>
              <a:t>The discussion</a:t>
            </a:r>
            <a:r>
              <a:rPr lang="en-US" sz="3200" b="1" dirty="0"/>
              <a:t> </a:t>
            </a:r>
            <a:r>
              <a:rPr lang="en-US" altLang="zh-CN" sz="3200" b="1" dirty="0"/>
              <a:t>on</a:t>
            </a:r>
            <a:r>
              <a:rPr lang="en-US" sz="3200" b="1" dirty="0"/>
              <a:t> </a:t>
            </a:r>
            <a:r>
              <a:rPr lang="en-US" altLang="zh-CN" sz="3200" b="1" dirty="0"/>
              <a:t>AIML for</a:t>
            </a:r>
            <a:r>
              <a:rPr lang="zh-CN" altLang="en-US" sz="3200" b="1" dirty="0"/>
              <a:t> </a:t>
            </a:r>
            <a:r>
              <a:rPr lang="en-US" altLang="zh-CN" sz="3200" b="1" dirty="0"/>
              <a:t>5GS Service to enable 5GC and Air interface Intelligence</a:t>
            </a:r>
          </a:p>
        </p:txBody>
      </p:sp>
    </p:spTree>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标题 1"/>
          <p:cNvSpPr txBox="1"/>
          <p:nvPr/>
        </p:nvSpPr>
        <p:spPr bwMode="auto">
          <a:xfrm>
            <a:off x="50724" y="373576"/>
            <a:ext cx="8961093" cy="653483"/>
          </a:xfrm>
          <a:prstGeom prst="rect">
            <a:avLst/>
          </a:prstGeom>
          <a:noFill/>
          <a:ln w="9525">
            <a:noFill/>
            <a:miter lim="800000"/>
          </a:ln>
        </p:spPr>
        <p:txBody>
          <a:bodyPr vert="horz" wrap="square" lIns="60089" tIns="30044" rIns="60089" bIns="30044" numCol="1" anchor="ctr" anchorCtr="0" compatLnSpc="1"/>
          <a:lstStyle>
            <a:defPPr>
              <a:defRPr lang="zh-CN"/>
            </a:defPPr>
            <a:lvl1pPr defTabSz="802005" eaLnBrk="0" fontAlgn="base" hangingPunct="0">
              <a:spcBef>
                <a:spcPct val="0"/>
              </a:spcBef>
              <a:spcAft>
                <a:spcPct val="0"/>
              </a:spcAft>
              <a:buClrTx/>
              <a:buFontTx/>
              <a:buNone/>
              <a:defRPr sz="3200" kern="0">
                <a:solidFill>
                  <a:srgbClr val="990000"/>
                </a:solidFill>
                <a:latin typeface="黑体"/>
                <a:ea typeface="+mj-ea"/>
                <a:cs typeface="+mj-cs"/>
              </a:defRPr>
            </a:lvl1pPr>
            <a:lvl2pPr defTabSz="802005" eaLnBrk="0" fontAlgn="base" hangingPunct="0">
              <a:spcBef>
                <a:spcPct val="0"/>
              </a:spcBef>
              <a:spcAft>
                <a:spcPct val="0"/>
              </a:spcAft>
              <a:defRPr sz="3400">
                <a:solidFill>
                  <a:srgbClr val="990000"/>
                </a:solidFill>
                <a:latin typeface="FrutigerNext LT Medium" pitchFamily="34" charset="0"/>
                <a:ea typeface="黑体" pitchFamily="2" charset="-122"/>
              </a:defRPr>
            </a:lvl2pPr>
            <a:lvl3pPr defTabSz="802005" eaLnBrk="0" fontAlgn="base" hangingPunct="0">
              <a:spcBef>
                <a:spcPct val="0"/>
              </a:spcBef>
              <a:spcAft>
                <a:spcPct val="0"/>
              </a:spcAft>
              <a:defRPr sz="3400">
                <a:solidFill>
                  <a:srgbClr val="990000"/>
                </a:solidFill>
                <a:latin typeface="FrutigerNext LT Medium" pitchFamily="34" charset="0"/>
                <a:ea typeface="黑体" pitchFamily="2" charset="-122"/>
              </a:defRPr>
            </a:lvl3pPr>
            <a:lvl4pPr defTabSz="802005" eaLnBrk="0" fontAlgn="base" hangingPunct="0">
              <a:spcBef>
                <a:spcPct val="0"/>
              </a:spcBef>
              <a:spcAft>
                <a:spcPct val="0"/>
              </a:spcAft>
              <a:defRPr sz="3400">
                <a:solidFill>
                  <a:srgbClr val="990000"/>
                </a:solidFill>
                <a:latin typeface="FrutigerNext LT Medium" pitchFamily="34" charset="0"/>
                <a:ea typeface="黑体" pitchFamily="2" charset="-122"/>
              </a:defRPr>
            </a:lvl4pPr>
            <a:lvl5pPr defTabSz="802005" eaLnBrk="0" fontAlgn="base" hangingPunct="0">
              <a:spcBef>
                <a:spcPct val="0"/>
              </a:spcBef>
              <a:spcAft>
                <a:spcPct val="0"/>
              </a:spcAft>
              <a:defRPr sz="3400">
                <a:solidFill>
                  <a:srgbClr val="990000"/>
                </a:solidFill>
                <a:latin typeface="FrutigerNext LT Medium" pitchFamily="34" charset="0"/>
                <a:ea typeface="黑体" pitchFamily="2" charset="-122"/>
              </a:defRPr>
            </a:lvl5pPr>
            <a:lvl6pPr marL="457200" defTabSz="802005" fontAlgn="base">
              <a:spcBef>
                <a:spcPct val="0"/>
              </a:spcBef>
              <a:spcAft>
                <a:spcPct val="0"/>
              </a:spcAft>
              <a:defRPr sz="3400">
                <a:solidFill>
                  <a:srgbClr val="990000"/>
                </a:solidFill>
                <a:latin typeface="FrutigerNext LT Medium" pitchFamily="34" charset="0"/>
                <a:ea typeface="黑体" pitchFamily="2" charset="-122"/>
              </a:defRPr>
            </a:lvl6pPr>
            <a:lvl7pPr marL="914400" defTabSz="802005" fontAlgn="base">
              <a:spcBef>
                <a:spcPct val="0"/>
              </a:spcBef>
              <a:spcAft>
                <a:spcPct val="0"/>
              </a:spcAft>
              <a:defRPr sz="3400">
                <a:solidFill>
                  <a:srgbClr val="990000"/>
                </a:solidFill>
                <a:latin typeface="FrutigerNext LT Medium" pitchFamily="34" charset="0"/>
                <a:ea typeface="黑体" pitchFamily="2" charset="-122"/>
              </a:defRPr>
            </a:lvl7pPr>
            <a:lvl8pPr marL="1371600" defTabSz="802005" fontAlgn="base">
              <a:spcBef>
                <a:spcPct val="0"/>
              </a:spcBef>
              <a:spcAft>
                <a:spcPct val="0"/>
              </a:spcAft>
              <a:defRPr sz="3400">
                <a:solidFill>
                  <a:srgbClr val="990000"/>
                </a:solidFill>
                <a:latin typeface="FrutigerNext LT Medium" pitchFamily="34" charset="0"/>
                <a:ea typeface="黑体" pitchFamily="2" charset="-122"/>
              </a:defRPr>
            </a:lvl8pPr>
            <a:lvl9pPr marL="1828800" defTabSz="802005" fontAlgn="base">
              <a:spcBef>
                <a:spcPct val="0"/>
              </a:spcBef>
              <a:spcAft>
                <a:spcPct val="0"/>
              </a:spcAft>
              <a:defRPr sz="3400">
                <a:solidFill>
                  <a:srgbClr val="990000"/>
                </a:solidFill>
                <a:latin typeface="FrutigerNext LT Medium" pitchFamily="34" charset="0"/>
                <a:ea typeface="黑体" pitchFamily="2" charset="-122"/>
              </a:defRPr>
            </a:lvl9pPr>
          </a:lstStyle>
          <a:p>
            <a:pPr defTabSz="601504"/>
            <a:r>
              <a:rPr lang="en-US" altLang="zh-CN" sz="2475" dirty="0">
                <a:latin typeface="Calibri" panose="020F0502020204030204" pitchFamily="34" charset="0"/>
                <a:ea typeface="等线 Light" panose="02010600030101010101" pitchFamily="2" charset="-122"/>
                <a:cs typeface="Calibri" panose="020F0502020204030204" pitchFamily="34" charset="0"/>
              </a:rPr>
              <a:t>Summary </a:t>
            </a:r>
            <a:r>
              <a:rPr lang="en-US" altLang="zh-CN" sz="2475" dirty="0">
                <a:latin typeface="Calibri" panose="020F0502020204030204" pitchFamily="34" charset="0"/>
                <a:cs typeface="Calibri" panose="020F0502020204030204" pitchFamily="34" charset="0"/>
              </a:rPr>
              <a:t>of Lifecycle management of AI/ML model in </a:t>
            </a:r>
            <a:r>
              <a:rPr lang="en-US" altLang="zh-CN" sz="2475" dirty="0">
                <a:latin typeface="Calibri" panose="020F0502020204030204" pitchFamily="34" charset="0"/>
                <a:ea typeface="等线 Light" panose="02010600030101010101" pitchFamily="2" charset="-122"/>
                <a:cs typeface="Calibri" panose="020F0502020204030204" pitchFamily="34" charset="0"/>
              </a:rPr>
              <a:t>SA2 and RAN</a:t>
            </a:r>
            <a:endParaRPr lang="en-US" sz="2475" dirty="0">
              <a:latin typeface="Calibri" panose="020F0502020204030204" pitchFamily="34" charset="0"/>
              <a:cs typeface="Calibri" panose="020F0502020204030204" pitchFamily="34" charset="0"/>
            </a:endParaRPr>
          </a:p>
        </p:txBody>
      </p:sp>
      <p:sp>
        <p:nvSpPr>
          <p:cNvPr id="3" name="Rectangle 34">
            <a:extLst>
              <a:ext uri="{FF2B5EF4-FFF2-40B4-BE49-F238E27FC236}">
                <a16:creationId xmlns:a16="http://schemas.microsoft.com/office/drawing/2014/main" id="{8AD6047C-0DD5-4E7E-B2F2-7A3B95B58CF7}"/>
              </a:ext>
            </a:extLst>
          </p:cNvPr>
          <p:cNvSpPr>
            <a:spLocks noChangeArrowheads="1"/>
          </p:cNvSpPr>
          <p:nvPr/>
        </p:nvSpPr>
        <p:spPr bwMode="auto">
          <a:xfrm>
            <a:off x="1" y="718751"/>
            <a:ext cx="13856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pPr defTabSz="685800" eaLnBrk="1" fontAlgn="auto" hangingPunct="1">
              <a:spcBef>
                <a:spcPts val="0"/>
              </a:spcBef>
              <a:spcAft>
                <a:spcPts val="0"/>
              </a:spcAft>
            </a:pPr>
            <a:endParaRPr lang="zh-CN" altLang="en-US" sz="1350">
              <a:solidFill>
                <a:prstClr val="black"/>
              </a:solidFill>
              <a:latin typeface="等线" panose="020F0502020204030204"/>
              <a:ea typeface="等线" panose="02010600030101010101" pitchFamily="2" charset="-122"/>
            </a:endParaRPr>
          </a:p>
        </p:txBody>
      </p:sp>
      <p:sp>
        <p:nvSpPr>
          <p:cNvPr id="11" name="Rectangle 46">
            <a:extLst>
              <a:ext uri="{FF2B5EF4-FFF2-40B4-BE49-F238E27FC236}">
                <a16:creationId xmlns:a16="http://schemas.microsoft.com/office/drawing/2014/main" id="{CB94F5B7-85F6-4237-99DD-92CE6A88B3D3}"/>
              </a:ext>
            </a:extLst>
          </p:cNvPr>
          <p:cNvSpPr>
            <a:spLocks noChangeArrowheads="1"/>
          </p:cNvSpPr>
          <p:nvPr/>
        </p:nvSpPr>
        <p:spPr bwMode="auto">
          <a:xfrm flipV="1">
            <a:off x="9552855" y="668143"/>
            <a:ext cx="4970510"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p>
            <a:pPr defTabSz="685800" eaLnBrk="1" fontAlgn="auto" hangingPunct="1">
              <a:spcBef>
                <a:spcPts val="0"/>
              </a:spcBef>
              <a:spcAft>
                <a:spcPts val="0"/>
              </a:spcAft>
            </a:pPr>
            <a:endParaRPr lang="zh-CN" altLang="en-US" sz="1350">
              <a:solidFill>
                <a:prstClr val="black"/>
              </a:solidFill>
              <a:latin typeface="等线" panose="020F0502020204030204"/>
              <a:ea typeface="等线" panose="02010600030101010101" pitchFamily="2" charset="-122"/>
            </a:endParaRPr>
          </a:p>
        </p:txBody>
      </p:sp>
      <p:sp>
        <p:nvSpPr>
          <p:cNvPr id="2" name="矩形 1">
            <a:extLst>
              <a:ext uri="{FF2B5EF4-FFF2-40B4-BE49-F238E27FC236}">
                <a16:creationId xmlns:a16="http://schemas.microsoft.com/office/drawing/2014/main" id="{5BCEDE08-AB7F-44DA-A64D-49655C586CBC}"/>
              </a:ext>
            </a:extLst>
          </p:cNvPr>
          <p:cNvSpPr/>
          <p:nvPr/>
        </p:nvSpPr>
        <p:spPr>
          <a:xfrm>
            <a:off x="251520" y="5805264"/>
            <a:ext cx="8636471" cy="600164"/>
          </a:xfrm>
          <a:prstGeom prst="rect">
            <a:avLst/>
          </a:prstGeom>
        </p:spPr>
        <p:txBody>
          <a:bodyPr wrap="square">
            <a:spAutoFit/>
          </a:bodyPr>
          <a:lstStyle/>
          <a:p>
            <a:pPr defTabSz="685800" eaLnBrk="1" fontAlgn="auto" hangingPunct="1">
              <a:spcBef>
                <a:spcPts val="0"/>
              </a:spcBef>
              <a:spcAft>
                <a:spcPts val="450"/>
              </a:spcAft>
              <a:buSzPct val="120000"/>
            </a:pPr>
            <a:r>
              <a:rPr lang="en-US" altLang="zh-CN" sz="1650" kern="0" dirty="0">
                <a:solidFill>
                  <a:srgbClr val="FF0000"/>
                </a:solidFill>
                <a:latin typeface="Calibri"/>
              </a:rPr>
              <a:t>Vivo view: </a:t>
            </a:r>
            <a:r>
              <a:rPr lang="en-US" altLang="zh-CN" sz="1650" kern="0" dirty="0">
                <a:solidFill>
                  <a:prstClr val="black"/>
                </a:solidFill>
                <a:latin typeface="Calibri"/>
              </a:rPr>
              <a:t>Alignment/convergence btw SA2 and RAN as AI/ML framework and terminology has been defined in since R16 </a:t>
            </a:r>
            <a:r>
              <a:rPr lang="en-US" altLang="zh-CN" sz="1650" kern="0" dirty="0" err="1">
                <a:solidFill>
                  <a:prstClr val="black"/>
                </a:solidFill>
                <a:latin typeface="Calibri"/>
              </a:rPr>
              <a:t>eNA</a:t>
            </a:r>
            <a:r>
              <a:rPr lang="en-US" altLang="zh-CN" sz="1650" kern="0" dirty="0">
                <a:solidFill>
                  <a:prstClr val="black"/>
                </a:solidFill>
                <a:latin typeface="Calibri"/>
              </a:rPr>
              <a:t>/R17 eNA_ph2/R18 eNA_ph3</a:t>
            </a:r>
          </a:p>
        </p:txBody>
      </p:sp>
      <p:cxnSp>
        <p:nvCxnSpPr>
          <p:cNvPr id="39" name="直接连接符 38">
            <a:extLst>
              <a:ext uri="{FF2B5EF4-FFF2-40B4-BE49-F238E27FC236}">
                <a16:creationId xmlns:a16="http://schemas.microsoft.com/office/drawing/2014/main" id="{766FBDF0-1853-4283-86DF-6229B46D16A8}"/>
              </a:ext>
            </a:extLst>
          </p:cNvPr>
          <p:cNvCxnSpPr>
            <a:cxnSpLocks/>
          </p:cNvCxnSpPr>
          <p:nvPr/>
        </p:nvCxnSpPr>
        <p:spPr>
          <a:xfrm>
            <a:off x="4644008" y="1740442"/>
            <a:ext cx="0" cy="3704782"/>
          </a:xfrm>
          <a:prstGeom prst="line">
            <a:avLst/>
          </a:prstGeom>
          <a:ln w="28575">
            <a:prstDash val="lgDash"/>
          </a:ln>
        </p:spPr>
        <p:style>
          <a:lnRef idx="1">
            <a:schemeClr val="accent1"/>
          </a:lnRef>
          <a:fillRef idx="0">
            <a:schemeClr val="accent1"/>
          </a:fillRef>
          <a:effectRef idx="0">
            <a:schemeClr val="accent1"/>
          </a:effectRef>
          <a:fontRef idx="minor">
            <a:schemeClr val="tx1"/>
          </a:fontRef>
        </p:style>
      </p:cxnSp>
      <p:sp>
        <p:nvSpPr>
          <p:cNvPr id="41" name="文本框 40">
            <a:extLst>
              <a:ext uri="{FF2B5EF4-FFF2-40B4-BE49-F238E27FC236}">
                <a16:creationId xmlns:a16="http://schemas.microsoft.com/office/drawing/2014/main" id="{14C033A4-3CE5-43B9-97BE-CF4842A6ACEA}"/>
              </a:ext>
            </a:extLst>
          </p:cNvPr>
          <p:cNvSpPr txBox="1"/>
          <p:nvPr/>
        </p:nvSpPr>
        <p:spPr>
          <a:xfrm>
            <a:off x="84538" y="1156397"/>
            <a:ext cx="4176461" cy="338554"/>
          </a:xfrm>
          <a:prstGeom prst="rect">
            <a:avLst/>
          </a:prstGeom>
          <a:solidFill>
            <a:srgbClr val="00B0F0"/>
          </a:solidFill>
        </p:spPr>
        <p:txBody>
          <a:bodyPr wrap="square" rtlCol="0">
            <a:spAutoFit/>
          </a:bodyPr>
          <a:lstStyle/>
          <a:p>
            <a:pPr defTabSz="685800" eaLnBrk="1" fontAlgn="auto" hangingPunct="1">
              <a:spcBef>
                <a:spcPts val="0"/>
              </a:spcBef>
              <a:spcAft>
                <a:spcPts val="0"/>
              </a:spcAft>
            </a:pPr>
            <a:r>
              <a:rPr lang="en-US" sz="1600" dirty="0">
                <a:solidFill>
                  <a:prstClr val="black"/>
                </a:solidFill>
                <a:latin typeface="等线" panose="020F0502020204030204"/>
                <a:ea typeface="等线" panose="02010600030101010101" pitchFamily="2" charset="-122"/>
              </a:rPr>
              <a:t>SA2 R18 </a:t>
            </a:r>
            <a:r>
              <a:rPr lang="en-US" altLang="zh-CN" sz="1600" dirty="0">
                <a:solidFill>
                  <a:prstClr val="black"/>
                </a:solidFill>
                <a:latin typeface="等线" panose="020F0502020204030204"/>
                <a:ea typeface="等线" panose="02010600030101010101" pitchFamily="2" charset="-122"/>
              </a:rPr>
              <a:t>eNA_ph3 KI#1 </a:t>
            </a:r>
            <a:r>
              <a:rPr lang="en-US" sz="1600" dirty="0">
                <a:solidFill>
                  <a:prstClr val="black"/>
                </a:solidFill>
                <a:latin typeface="等线" panose="020F0502020204030204"/>
                <a:ea typeface="等线" panose="02010600030101010101" pitchFamily="2" charset="-122"/>
              </a:rPr>
              <a:t> </a:t>
            </a:r>
            <a:endParaRPr lang="en-US" sz="1600" dirty="0">
              <a:solidFill>
                <a:prstClr val="black"/>
              </a:solidFill>
              <a:latin typeface="等线" panose="020F0502020204030204"/>
            </a:endParaRPr>
          </a:p>
        </p:txBody>
      </p:sp>
      <p:sp>
        <p:nvSpPr>
          <p:cNvPr id="42" name="文本框 41">
            <a:extLst>
              <a:ext uri="{FF2B5EF4-FFF2-40B4-BE49-F238E27FC236}">
                <a16:creationId xmlns:a16="http://schemas.microsoft.com/office/drawing/2014/main" id="{B12558E4-517C-463E-97F6-13D6FB955A13}"/>
              </a:ext>
            </a:extLst>
          </p:cNvPr>
          <p:cNvSpPr txBox="1"/>
          <p:nvPr/>
        </p:nvSpPr>
        <p:spPr>
          <a:xfrm>
            <a:off x="4788027" y="1146230"/>
            <a:ext cx="4176461" cy="338554"/>
          </a:xfrm>
          <a:prstGeom prst="rect">
            <a:avLst/>
          </a:prstGeom>
          <a:solidFill>
            <a:srgbClr val="00B0F0"/>
          </a:solidFill>
        </p:spPr>
        <p:txBody>
          <a:bodyPr wrap="square" rtlCol="0">
            <a:spAutoFit/>
          </a:bodyPr>
          <a:lstStyle/>
          <a:p>
            <a:pPr defTabSz="685800" eaLnBrk="1" fontAlgn="auto" hangingPunct="1">
              <a:spcBef>
                <a:spcPts val="0"/>
              </a:spcBef>
              <a:spcAft>
                <a:spcPts val="0"/>
              </a:spcAft>
            </a:pPr>
            <a:r>
              <a:rPr lang="en-US" sz="1600" dirty="0">
                <a:solidFill>
                  <a:prstClr val="black"/>
                </a:solidFill>
                <a:latin typeface="等线" panose="020F0502020204030204"/>
                <a:ea typeface="等线" panose="02010600030101010101" pitchFamily="2" charset="-122"/>
              </a:rPr>
              <a:t>RAN1 </a:t>
            </a:r>
            <a:r>
              <a:rPr lang="en-US" sz="1600" dirty="0" err="1">
                <a:solidFill>
                  <a:prstClr val="black"/>
                </a:solidFill>
                <a:latin typeface="等线" panose="020F0502020204030204"/>
                <a:ea typeface="等线" panose="02010600030101010101" pitchFamily="2" charset="-122"/>
              </a:rPr>
              <a:t>FS_NR_AIML_Air</a:t>
            </a:r>
            <a:endParaRPr lang="en-US" sz="1600" dirty="0">
              <a:solidFill>
                <a:prstClr val="black"/>
              </a:solidFill>
              <a:latin typeface="等线" panose="020F0502020204030204"/>
            </a:endParaRPr>
          </a:p>
        </p:txBody>
      </p:sp>
      <p:sp>
        <p:nvSpPr>
          <p:cNvPr id="43" name="矩形 42">
            <a:extLst>
              <a:ext uri="{FF2B5EF4-FFF2-40B4-BE49-F238E27FC236}">
                <a16:creationId xmlns:a16="http://schemas.microsoft.com/office/drawing/2014/main" id="{D1DBE272-11B3-46C7-AF17-4A87378C40F6}"/>
              </a:ext>
            </a:extLst>
          </p:cNvPr>
          <p:cNvSpPr/>
          <p:nvPr/>
        </p:nvSpPr>
        <p:spPr>
          <a:xfrm>
            <a:off x="77492" y="4710491"/>
            <a:ext cx="4638515" cy="802784"/>
          </a:xfrm>
          <a:prstGeom prst="rect">
            <a:avLst/>
          </a:prstGeom>
        </p:spPr>
        <p:txBody>
          <a:bodyPr wrap="square">
            <a:spAutoFit/>
          </a:bodyPr>
          <a:lstStyle/>
          <a:p>
            <a:pPr marL="285750" indent="-285750" defTabSz="685800" eaLnBrk="1" fontAlgn="auto" hangingPunct="1">
              <a:spcBef>
                <a:spcPts val="0"/>
              </a:spcBef>
              <a:spcAft>
                <a:spcPts val="450"/>
              </a:spcAft>
              <a:buSzPct val="120000"/>
              <a:buFont typeface="Arial" panose="020B0604020202020204" pitchFamily="34" charset="0"/>
              <a:buChar char="•"/>
            </a:pPr>
            <a:r>
              <a:rPr lang="en-US" altLang="zh-CN" sz="1400" kern="0" dirty="0">
                <a:solidFill>
                  <a:prstClr val="black"/>
                </a:solidFill>
                <a:latin typeface="Calibri"/>
              </a:rPr>
              <a:t>Since R16, Data storage architecture via Message Framework defined in TS 23.288 </a:t>
            </a:r>
          </a:p>
          <a:p>
            <a:pPr marL="285750" indent="-285750" defTabSz="685800" eaLnBrk="1" fontAlgn="auto" hangingPunct="1">
              <a:spcBef>
                <a:spcPts val="0"/>
              </a:spcBef>
              <a:spcAft>
                <a:spcPts val="450"/>
              </a:spcAft>
              <a:buSzPct val="120000"/>
              <a:buFont typeface="Arial" panose="020B0604020202020204" pitchFamily="34" charset="0"/>
              <a:buChar char="•"/>
            </a:pPr>
            <a:endParaRPr lang="en-US" altLang="zh-CN" sz="1400" kern="0" dirty="0">
              <a:solidFill>
                <a:prstClr val="black"/>
              </a:solidFill>
              <a:latin typeface="Calibri"/>
            </a:endParaRPr>
          </a:p>
        </p:txBody>
      </p:sp>
      <p:pic>
        <p:nvPicPr>
          <p:cNvPr id="5" name="图片 4">
            <a:extLst>
              <a:ext uri="{FF2B5EF4-FFF2-40B4-BE49-F238E27FC236}">
                <a16:creationId xmlns:a16="http://schemas.microsoft.com/office/drawing/2014/main" id="{FCA2BDF4-C929-47F6-A1C0-7E86CAAB1B89}"/>
              </a:ext>
            </a:extLst>
          </p:cNvPr>
          <p:cNvPicPr>
            <a:picLocks noChangeAspect="1"/>
          </p:cNvPicPr>
          <p:nvPr/>
        </p:nvPicPr>
        <p:blipFill>
          <a:blip r:embed="rId3"/>
          <a:stretch>
            <a:fillRect/>
          </a:stretch>
        </p:blipFill>
        <p:spPr>
          <a:xfrm>
            <a:off x="179517" y="1978865"/>
            <a:ext cx="4248466" cy="2534766"/>
          </a:xfrm>
          <a:prstGeom prst="rect">
            <a:avLst/>
          </a:prstGeom>
        </p:spPr>
      </p:pic>
      <p:sp>
        <p:nvSpPr>
          <p:cNvPr id="4" name="Rectangle 2">
            <a:extLst>
              <a:ext uri="{FF2B5EF4-FFF2-40B4-BE49-F238E27FC236}">
                <a16:creationId xmlns:a16="http://schemas.microsoft.com/office/drawing/2014/main" id="{BED67F0D-25D0-4C87-BDB3-F3541CEFA185}"/>
              </a:ext>
            </a:extLst>
          </p:cNvPr>
          <p:cNvSpPr>
            <a:spLocks noChangeArrowheads="1"/>
          </p:cNvSpPr>
          <p:nvPr/>
        </p:nvSpPr>
        <p:spPr bwMode="auto">
          <a:xfrm>
            <a:off x="4887491" y="197886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4" name="矩形 13">
            <a:extLst>
              <a:ext uri="{FF2B5EF4-FFF2-40B4-BE49-F238E27FC236}">
                <a16:creationId xmlns:a16="http://schemas.microsoft.com/office/drawing/2014/main" id="{1106E4E9-7F92-406B-9B1D-55B9B90D2D5D}"/>
              </a:ext>
            </a:extLst>
          </p:cNvPr>
          <p:cNvSpPr/>
          <p:nvPr/>
        </p:nvSpPr>
        <p:spPr>
          <a:xfrm>
            <a:off x="4860035" y="4710491"/>
            <a:ext cx="4104454" cy="802784"/>
          </a:xfrm>
          <a:prstGeom prst="rect">
            <a:avLst/>
          </a:prstGeom>
        </p:spPr>
        <p:txBody>
          <a:bodyPr wrap="square">
            <a:spAutoFit/>
          </a:bodyPr>
          <a:lstStyle/>
          <a:p>
            <a:pPr marL="285750" indent="-285750" defTabSz="685800" eaLnBrk="1" fontAlgn="auto" hangingPunct="1">
              <a:spcBef>
                <a:spcPts val="0"/>
              </a:spcBef>
              <a:spcAft>
                <a:spcPts val="450"/>
              </a:spcAft>
              <a:buSzPct val="120000"/>
              <a:buFont typeface="Arial" panose="020B0604020202020204" pitchFamily="34" charset="0"/>
              <a:buChar char="•"/>
            </a:pPr>
            <a:r>
              <a:rPr lang="en-US" altLang="zh-CN" sz="1400" kern="0" dirty="0">
                <a:solidFill>
                  <a:prstClr val="black"/>
                </a:solidFill>
                <a:latin typeface="Calibri"/>
              </a:rPr>
              <a:t>Data collection is one of the key aspects in lifecycle management of AI/ML in RAN study</a:t>
            </a:r>
          </a:p>
          <a:p>
            <a:pPr marL="285750" indent="-285750" defTabSz="685800" eaLnBrk="1" fontAlgn="auto" hangingPunct="1">
              <a:spcBef>
                <a:spcPts val="0"/>
              </a:spcBef>
              <a:spcAft>
                <a:spcPts val="450"/>
              </a:spcAft>
              <a:buSzPct val="120000"/>
              <a:buFont typeface="Arial" panose="020B0604020202020204" pitchFamily="34" charset="0"/>
              <a:buChar char="•"/>
            </a:pPr>
            <a:endParaRPr lang="en-US" altLang="zh-CN" sz="1400" kern="0" dirty="0">
              <a:solidFill>
                <a:prstClr val="black"/>
              </a:solidFill>
              <a:latin typeface="Calibri"/>
            </a:endParaRPr>
          </a:p>
        </p:txBody>
      </p:sp>
      <p:pic>
        <p:nvPicPr>
          <p:cNvPr id="8" name="图片 7">
            <a:extLst>
              <a:ext uri="{FF2B5EF4-FFF2-40B4-BE49-F238E27FC236}">
                <a16:creationId xmlns:a16="http://schemas.microsoft.com/office/drawing/2014/main" id="{6643B590-AB2B-466D-9907-198A39940510}"/>
              </a:ext>
            </a:extLst>
          </p:cNvPr>
          <p:cNvPicPr>
            <a:picLocks noChangeAspect="1"/>
          </p:cNvPicPr>
          <p:nvPr/>
        </p:nvPicPr>
        <p:blipFill>
          <a:blip r:embed="rId4"/>
          <a:stretch>
            <a:fillRect/>
          </a:stretch>
        </p:blipFill>
        <p:spPr>
          <a:xfrm>
            <a:off x="4776492" y="2086167"/>
            <a:ext cx="4260004" cy="2413073"/>
          </a:xfrm>
          <a:prstGeom prst="rect">
            <a:avLst/>
          </a:prstGeom>
        </p:spPr>
      </p:pic>
    </p:spTree>
    <p:extLst>
      <p:ext uri="{BB962C8B-B14F-4D97-AF65-F5344CB8AC3E}">
        <p14:creationId xmlns:p14="http://schemas.microsoft.com/office/powerpoint/2010/main" val="2821303087"/>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标题 1"/>
          <p:cNvSpPr txBox="1"/>
          <p:nvPr/>
        </p:nvSpPr>
        <p:spPr bwMode="auto">
          <a:xfrm>
            <a:off x="50724" y="373576"/>
            <a:ext cx="8961093" cy="653483"/>
          </a:xfrm>
          <a:prstGeom prst="rect">
            <a:avLst/>
          </a:prstGeom>
          <a:noFill/>
          <a:ln w="9525">
            <a:noFill/>
            <a:miter lim="800000"/>
          </a:ln>
        </p:spPr>
        <p:txBody>
          <a:bodyPr vert="horz" wrap="square" lIns="60089" tIns="30044" rIns="60089" bIns="30044" numCol="1" anchor="ctr" anchorCtr="0" compatLnSpc="1"/>
          <a:lstStyle>
            <a:defPPr>
              <a:defRPr lang="zh-CN"/>
            </a:defPPr>
            <a:lvl1pPr defTabSz="802005" eaLnBrk="0" fontAlgn="base" hangingPunct="0">
              <a:spcBef>
                <a:spcPct val="0"/>
              </a:spcBef>
              <a:spcAft>
                <a:spcPct val="0"/>
              </a:spcAft>
              <a:buClrTx/>
              <a:buFontTx/>
              <a:buNone/>
              <a:defRPr sz="3200" kern="0">
                <a:solidFill>
                  <a:srgbClr val="990000"/>
                </a:solidFill>
                <a:latin typeface="黑体"/>
                <a:ea typeface="+mj-ea"/>
                <a:cs typeface="+mj-cs"/>
              </a:defRPr>
            </a:lvl1pPr>
            <a:lvl2pPr defTabSz="802005" eaLnBrk="0" fontAlgn="base" hangingPunct="0">
              <a:spcBef>
                <a:spcPct val="0"/>
              </a:spcBef>
              <a:spcAft>
                <a:spcPct val="0"/>
              </a:spcAft>
              <a:defRPr sz="3400">
                <a:solidFill>
                  <a:srgbClr val="990000"/>
                </a:solidFill>
                <a:latin typeface="FrutigerNext LT Medium" pitchFamily="34" charset="0"/>
                <a:ea typeface="黑体" pitchFamily="2" charset="-122"/>
              </a:defRPr>
            </a:lvl2pPr>
            <a:lvl3pPr defTabSz="802005" eaLnBrk="0" fontAlgn="base" hangingPunct="0">
              <a:spcBef>
                <a:spcPct val="0"/>
              </a:spcBef>
              <a:spcAft>
                <a:spcPct val="0"/>
              </a:spcAft>
              <a:defRPr sz="3400">
                <a:solidFill>
                  <a:srgbClr val="990000"/>
                </a:solidFill>
                <a:latin typeface="FrutigerNext LT Medium" pitchFamily="34" charset="0"/>
                <a:ea typeface="黑体" pitchFamily="2" charset="-122"/>
              </a:defRPr>
            </a:lvl3pPr>
            <a:lvl4pPr defTabSz="802005" eaLnBrk="0" fontAlgn="base" hangingPunct="0">
              <a:spcBef>
                <a:spcPct val="0"/>
              </a:spcBef>
              <a:spcAft>
                <a:spcPct val="0"/>
              </a:spcAft>
              <a:defRPr sz="3400">
                <a:solidFill>
                  <a:srgbClr val="990000"/>
                </a:solidFill>
                <a:latin typeface="FrutigerNext LT Medium" pitchFamily="34" charset="0"/>
                <a:ea typeface="黑体" pitchFamily="2" charset="-122"/>
              </a:defRPr>
            </a:lvl4pPr>
            <a:lvl5pPr defTabSz="802005" eaLnBrk="0" fontAlgn="base" hangingPunct="0">
              <a:spcBef>
                <a:spcPct val="0"/>
              </a:spcBef>
              <a:spcAft>
                <a:spcPct val="0"/>
              </a:spcAft>
              <a:defRPr sz="3400">
                <a:solidFill>
                  <a:srgbClr val="990000"/>
                </a:solidFill>
                <a:latin typeface="FrutigerNext LT Medium" pitchFamily="34" charset="0"/>
                <a:ea typeface="黑体" pitchFamily="2" charset="-122"/>
              </a:defRPr>
            </a:lvl5pPr>
            <a:lvl6pPr marL="457200" defTabSz="802005" fontAlgn="base">
              <a:spcBef>
                <a:spcPct val="0"/>
              </a:spcBef>
              <a:spcAft>
                <a:spcPct val="0"/>
              </a:spcAft>
              <a:defRPr sz="3400">
                <a:solidFill>
                  <a:srgbClr val="990000"/>
                </a:solidFill>
                <a:latin typeface="FrutigerNext LT Medium" pitchFamily="34" charset="0"/>
                <a:ea typeface="黑体" pitchFamily="2" charset="-122"/>
              </a:defRPr>
            </a:lvl6pPr>
            <a:lvl7pPr marL="914400" defTabSz="802005" fontAlgn="base">
              <a:spcBef>
                <a:spcPct val="0"/>
              </a:spcBef>
              <a:spcAft>
                <a:spcPct val="0"/>
              </a:spcAft>
              <a:defRPr sz="3400">
                <a:solidFill>
                  <a:srgbClr val="990000"/>
                </a:solidFill>
                <a:latin typeface="FrutigerNext LT Medium" pitchFamily="34" charset="0"/>
                <a:ea typeface="黑体" pitchFamily="2" charset="-122"/>
              </a:defRPr>
            </a:lvl7pPr>
            <a:lvl8pPr marL="1371600" defTabSz="802005" fontAlgn="base">
              <a:spcBef>
                <a:spcPct val="0"/>
              </a:spcBef>
              <a:spcAft>
                <a:spcPct val="0"/>
              </a:spcAft>
              <a:defRPr sz="3400">
                <a:solidFill>
                  <a:srgbClr val="990000"/>
                </a:solidFill>
                <a:latin typeface="FrutigerNext LT Medium" pitchFamily="34" charset="0"/>
                <a:ea typeface="黑体" pitchFamily="2" charset="-122"/>
              </a:defRPr>
            </a:lvl8pPr>
            <a:lvl9pPr marL="1828800" defTabSz="802005" fontAlgn="base">
              <a:spcBef>
                <a:spcPct val="0"/>
              </a:spcBef>
              <a:spcAft>
                <a:spcPct val="0"/>
              </a:spcAft>
              <a:defRPr sz="3400">
                <a:solidFill>
                  <a:srgbClr val="990000"/>
                </a:solidFill>
                <a:latin typeface="FrutigerNext LT Medium" pitchFamily="34" charset="0"/>
                <a:ea typeface="黑体" pitchFamily="2" charset="-122"/>
              </a:defRPr>
            </a:lvl9pPr>
          </a:lstStyle>
          <a:p>
            <a:pPr defTabSz="601504"/>
            <a:r>
              <a:rPr lang="en-US" altLang="zh-CN" sz="2475" dirty="0">
                <a:latin typeface="Calibri" panose="020F0502020204030204" pitchFamily="34" charset="0"/>
                <a:ea typeface="等线 Light" panose="02010600030101010101" pitchFamily="2" charset="-122"/>
                <a:cs typeface="Calibri" panose="020F0502020204030204" pitchFamily="34" charset="0"/>
              </a:rPr>
              <a:t>Summary of Model performance monitoring in SA2 and RAN</a:t>
            </a:r>
            <a:endParaRPr lang="en-US" sz="2475" dirty="0">
              <a:latin typeface="Calibri" panose="020F0502020204030204" pitchFamily="34" charset="0"/>
              <a:cs typeface="Calibri" panose="020F0502020204030204" pitchFamily="34" charset="0"/>
            </a:endParaRPr>
          </a:p>
        </p:txBody>
      </p:sp>
      <p:sp>
        <p:nvSpPr>
          <p:cNvPr id="3" name="Rectangle 34">
            <a:extLst>
              <a:ext uri="{FF2B5EF4-FFF2-40B4-BE49-F238E27FC236}">
                <a16:creationId xmlns:a16="http://schemas.microsoft.com/office/drawing/2014/main" id="{8AD6047C-0DD5-4E7E-B2F2-7A3B95B58CF7}"/>
              </a:ext>
            </a:extLst>
          </p:cNvPr>
          <p:cNvSpPr>
            <a:spLocks noChangeArrowheads="1"/>
          </p:cNvSpPr>
          <p:nvPr/>
        </p:nvSpPr>
        <p:spPr bwMode="auto">
          <a:xfrm>
            <a:off x="1" y="718751"/>
            <a:ext cx="13856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pPr defTabSz="685800" eaLnBrk="1" fontAlgn="auto" hangingPunct="1">
              <a:spcBef>
                <a:spcPts val="0"/>
              </a:spcBef>
              <a:spcAft>
                <a:spcPts val="0"/>
              </a:spcAft>
            </a:pPr>
            <a:endParaRPr lang="zh-CN" altLang="en-US" sz="1350">
              <a:solidFill>
                <a:prstClr val="black"/>
              </a:solidFill>
              <a:latin typeface="等线" panose="020F0502020204030204"/>
              <a:ea typeface="等线" panose="02010600030101010101" pitchFamily="2" charset="-122"/>
            </a:endParaRPr>
          </a:p>
        </p:txBody>
      </p:sp>
      <p:sp>
        <p:nvSpPr>
          <p:cNvPr id="11" name="Rectangle 46">
            <a:extLst>
              <a:ext uri="{FF2B5EF4-FFF2-40B4-BE49-F238E27FC236}">
                <a16:creationId xmlns:a16="http://schemas.microsoft.com/office/drawing/2014/main" id="{CB94F5B7-85F6-4237-99DD-92CE6A88B3D3}"/>
              </a:ext>
            </a:extLst>
          </p:cNvPr>
          <p:cNvSpPr>
            <a:spLocks noChangeArrowheads="1"/>
          </p:cNvSpPr>
          <p:nvPr/>
        </p:nvSpPr>
        <p:spPr bwMode="auto">
          <a:xfrm flipV="1">
            <a:off x="9552855" y="668143"/>
            <a:ext cx="4970510"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p>
            <a:pPr defTabSz="685800" eaLnBrk="1" fontAlgn="auto" hangingPunct="1">
              <a:spcBef>
                <a:spcPts val="0"/>
              </a:spcBef>
              <a:spcAft>
                <a:spcPts val="0"/>
              </a:spcAft>
            </a:pPr>
            <a:endParaRPr lang="zh-CN" altLang="en-US" sz="1350">
              <a:solidFill>
                <a:prstClr val="black"/>
              </a:solidFill>
              <a:latin typeface="等线" panose="020F0502020204030204"/>
              <a:ea typeface="等线" panose="02010600030101010101" pitchFamily="2" charset="-122"/>
            </a:endParaRPr>
          </a:p>
        </p:txBody>
      </p:sp>
      <p:sp>
        <p:nvSpPr>
          <p:cNvPr id="2" name="矩形 1">
            <a:extLst>
              <a:ext uri="{FF2B5EF4-FFF2-40B4-BE49-F238E27FC236}">
                <a16:creationId xmlns:a16="http://schemas.microsoft.com/office/drawing/2014/main" id="{5BCEDE08-AB7F-44DA-A64D-49655C586CBC}"/>
              </a:ext>
            </a:extLst>
          </p:cNvPr>
          <p:cNvSpPr/>
          <p:nvPr/>
        </p:nvSpPr>
        <p:spPr>
          <a:xfrm>
            <a:off x="251520" y="5781164"/>
            <a:ext cx="8636471" cy="600164"/>
          </a:xfrm>
          <a:prstGeom prst="rect">
            <a:avLst/>
          </a:prstGeom>
        </p:spPr>
        <p:txBody>
          <a:bodyPr wrap="square">
            <a:spAutoFit/>
          </a:bodyPr>
          <a:lstStyle/>
          <a:p>
            <a:pPr defTabSz="685800" eaLnBrk="1" fontAlgn="auto" hangingPunct="1">
              <a:spcBef>
                <a:spcPts val="0"/>
              </a:spcBef>
              <a:spcAft>
                <a:spcPts val="450"/>
              </a:spcAft>
              <a:buSzPct val="120000"/>
            </a:pPr>
            <a:r>
              <a:rPr lang="en-US" altLang="zh-CN" sz="1650" kern="0" dirty="0">
                <a:solidFill>
                  <a:srgbClr val="FF0000"/>
                </a:solidFill>
                <a:latin typeface="Calibri"/>
              </a:rPr>
              <a:t>Vivo view: </a:t>
            </a:r>
            <a:r>
              <a:rPr lang="en-US" altLang="zh-CN" sz="1650" kern="0" dirty="0">
                <a:solidFill>
                  <a:prstClr val="black"/>
                </a:solidFill>
                <a:latin typeface="Calibri"/>
              </a:rPr>
              <a:t>Alignment/convergence between SA2 regarding ML performance monitoring in R18 eNA-Ph3 KI#1 and potential R19 enhancement</a:t>
            </a:r>
          </a:p>
        </p:txBody>
      </p:sp>
      <p:cxnSp>
        <p:nvCxnSpPr>
          <p:cNvPr id="39" name="直接连接符 38">
            <a:extLst>
              <a:ext uri="{FF2B5EF4-FFF2-40B4-BE49-F238E27FC236}">
                <a16:creationId xmlns:a16="http://schemas.microsoft.com/office/drawing/2014/main" id="{766FBDF0-1853-4283-86DF-6229B46D16A8}"/>
              </a:ext>
            </a:extLst>
          </p:cNvPr>
          <p:cNvCxnSpPr>
            <a:cxnSpLocks/>
          </p:cNvCxnSpPr>
          <p:nvPr/>
        </p:nvCxnSpPr>
        <p:spPr>
          <a:xfrm>
            <a:off x="4644008" y="1740442"/>
            <a:ext cx="0" cy="3632774"/>
          </a:xfrm>
          <a:prstGeom prst="line">
            <a:avLst/>
          </a:prstGeom>
          <a:ln w="28575">
            <a:prstDash val="lgDash"/>
          </a:ln>
        </p:spPr>
        <p:style>
          <a:lnRef idx="1">
            <a:schemeClr val="accent1"/>
          </a:lnRef>
          <a:fillRef idx="0">
            <a:schemeClr val="accent1"/>
          </a:fillRef>
          <a:effectRef idx="0">
            <a:schemeClr val="accent1"/>
          </a:effectRef>
          <a:fontRef idx="minor">
            <a:schemeClr val="tx1"/>
          </a:fontRef>
        </p:style>
      </p:cxnSp>
      <p:sp>
        <p:nvSpPr>
          <p:cNvPr id="41" name="文本框 40">
            <a:extLst>
              <a:ext uri="{FF2B5EF4-FFF2-40B4-BE49-F238E27FC236}">
                <a16:creationId xmlns:a16="http://schemas.microsoft.com/office/drawing/2014/main" id="{14C033A4-3CE5-43B9-97BE-CF4842A6ACEA}"/>
              </a:ext>
            </a:extLst>
          </p:cNvPr>
          <p:cNvSpPr txBox="1"/>
          <p:nvPr/>
        </p:nvSpPr>
        <p:spPr>
          <a:xfrm>
            <a:off x="84538" y="1156397"/>
            <a:ext cx="4176461" cy="338554"/>
          </a:xfrm>
          <a:prstGeom prst="rect">
            <a:avLst/>
          </a:prstGeom>
          <a:solidFill>
            <a:srgbClr val="00B0F0"/>
          </a:solidFill>
        </p:spPr>
        <p:txBody>
          <a:bodyPr wrap="square" rtlCol="0">
            <a:spAutoFit/>
          </a:bodyPr>
          <a:lstStyle/>
          <a:p>
            <a:pPr defTabSz="685800" eaLnBrk="1" fontAlgn="auto" hangingPunct="1">
              <a:spcBef>
                <a:spcPts val="0"/>
              </a:spcBef>
              <a:spcAft>
                <a:spcPts val="0"/>
              </a:spcAft>
            </a:pPr>
            <a:r>
              <a:rPr lang="en-US" sz="1600" dirty="0">
                <a:solidFill>
                  <a:prstClr val="black"/>
                </a:solidFill>
                <a:latin typeface="等线" panose="020F0502020204030204"/>
                <a:ea typeface="等线" panose="02010600030101010101" pitchFamily="2" charset="-122"/>
              </a:rPr>
              <a:t>SA2 R18 </a:t>
            </a:r>
            <a:r>
              <a:rPr lang="en-US" altLang="zh-CN" sz="1600" dirty="0">
                <a:solidFill>
                  <a:prstClr val="black"/>
                </a:solidFill>
                <a:latin typeface="等线" panose="020F0502020204030204"/>
                <a:ea typeface="等线" panose="02010600030101010101" pitchFamily="2" charset="-122"/>
              </a:rPr>
              <a:t>eNA_ph3 KI#1 </a:t>
            </a:r>
            <a:r>
              <a:rPr lang="en-US" sz="1600" dirty="0">
                <a:solidFill>
                  <a:prstClr val="black"/>
                </a:solidFill>
                <a:latin typeface="等线" panose="020F0502020204030204"/>
                <a:ea typeface="等线" panose="02010600030101010101" pitchFamily="2" charset="-122"/>
              </a:rPr>
              <a:t> </a:t>
            </a:r>
            <a:endParaRPr lang="en-US" sz="1600" dirty="0">
              <a:solidFill>
                <a:prstClr val="black"/>
              </a:solidFill>
              <a:latin typeface="等线" panose="020F0502020204030204"/>
            </a:endParaRPr>
          </a:p>
        </p:txBody>
      </p:sp>
      <p:sp>
        <p:nvSpPr>
          <p:cNvPr id="42" name="文本框 41">
            <a:extLst>
              <a:ext uri="{FF2B5EF4-FFF2-40B4-BE49-F238E27FC236}">
                <a16:creationId xmlns:a16="http://schemas.microsoft.com/office/drawing/2014/main" id="{B12558E4-517C-463E-97F6-13D6FB955A13}"/>
              </a:ext>
            </a:extLst>
          </p:cNvPr>
          <p:cNvSpPr txBox="1"/>
          <p:nvPr/>
        </p:nvSpPr>
        <p:spPr>
          <a:xfrm>
            <a:off x="4788027" y="1146230"/>
            <a:ext cx="4176461" cy="338554"/>
          </a:xfrm>
          <a:prstGeom prst="rect">
            <a:avLst/>
          </a:prstGeom>
          <a:solidFill>
            <a:srgbClr val="00B0F0"/>
          </a:solidFill>
        </p:spPr>
        <p:txBody>
          <a:bodyPr wrap="square" rtlCol="0">
            <a:spAutoFit/>
          </a:bodyPr>
          <a:lstStyle/>
          <a:p>
            <a:pPr defTabSz="685800" eaLnBrk="1" fontAlgn="auto" hangingPunct="1">
              <a:spcBef>
                <a:spcPts val="0"/>
              </a:spcBef>
              <a:spcAft>
                <a:spcPts val="0"/>
              </a:spcAft>
            </a:pPr>
            <a:r>
              <a:rPr lang="en-US" sz="1600" dirty="0">
                <a:solidFill>
                  <a:prstClr val="black"/>
                </a:solidFill>
                <a:latin typeface="等线" panose="020F0502020204030204"/>
                <a:ea typeface="等线" panose="02010600030101010101" pitchFamily="2" charset="-122"/>
              </a:rPr>
              <a:t>RAN1 </a:t>
            </a:r>
            <a:r>
              <a:rPr lang="en-US" sz="1600" dirty="0" err="1">
                <a:solidFill>
                  <a:prstClr val="black"/>
                </a:solidFill>
                <a:latin typeface="等线" panose="020F0502020204030204"/>
                <a:ea typeface="等线" panose="02010600030101010101" pitchFamily="2" charset="-122"/>
              </a:rPr>
              <a:t>FS_NR_AIML_Air</a:t>
            </a:r>
            <a:endParaRPr lang="en-US" sz="1600" dirty="0">
              <a:solidFill>
                <a:prstClr val="black"/>
              </a:solidFill>
              <a:latin typeface="等线" panose="020F0502020204030204"/>
            </a:endParaRPr>
          </a:p>
        </p:txBody>
      </p:sp>
      <p:sp>
        <p:nvSpPr>
          <p:cNvPr id="43" name="矩形 42">
            <a:extLst>
              <a:ext uri="{FF2B5EF4-FFF2-40B4-BE49-F238E27FC236}">
                <a16:creationId xmlns:a16="http://schemas.microsoft.com/office/drawing/2014/main" id="{D1DBE272-11B3-46C7-AF17-4A87378C40F6}"/>
              </a:ext>
            </a:extLst>
          </p:cNvPr>
          <p:cNvSpPr/>
          <p:nvPr/>
        </p:nvSpPr>
        <p:spPr>
          <a:xfrm>
            <a:off x="77493" y="4182179"/>
            <a:ext cx="4422500" cy="1233671"/>
          </a:xfrm>
          <a:prstGeom prst="rect">
            <a:avLst/>
          </a:prstGeom>
        </p:spPr>
        <p:txBody>
          <a:bodyPr wrap="square">
            <a:spAutoFit/>
          </a:bodyPr>
          <a:lstStyle/>
          <a:p>
            <a:pPr marL="285750" indent="-285750" defTabSz="685800" eaLnBrk="1" fontAlgn="auto" hangingPunct="1">
              <a:spcBef>
                <a:spcPts val="0"/>
              </a:spcBef>
              <a:spcAft>
                <a:spcPts val="450"/>
              </a:spcAft>
              <a:buSzPct val="120000"/>
              <a:buFont typeface="Arial" panose="020B0604020202020204" pitchFamily="34" charset="0"/>
              <a:buChar char="•"/>
            </a:pPr>
            <a:r>
              <a:rPr lang="en-US" altLang="zh-CN" sz="1400" kern="0" dirty="0">
                <a:solidFill>
                  <a:prstClr val="black"/>
                </a:solidFill>
                <a:latin typeface="Calibri"/>
              </a:rPr>
              <a:t>In R18, define Model/Analytics Accuracy for classification in TS23.288, which is the number of correct predictions out of all predictions.</a:t>
            </a:r>
          </a:p>
          <a:p>
            <a:pPr marL="285750" indent="-285750" defTabSz="685800" eaLnBrk="1" fontAlgn="auto" hangingPunct="1">
              <a:spcBef>
                <a:spcPts val="0"/>
              </a:spcBef>
              <a:spcAft>
                <a:spcPts val="450"/>
              </a:spcAft>
              <a:buSzPct val="120000"/>
              <a:buFont typeface="Arial" panose="020B0604020202020204" pitchFamily="34" charset="0"/>
              <a:buChar char="•"/>
            </a:pPr>
            <a:r>
              <a:rPr lang="en-US" altLang="zh-CN" sz="1400" kern="0" dirty="0">
                <a:solidFill>
                  <a:prstClr val="black"/>
                </a:solidFill>
                <a:latin typeface="Calibri"/>
              </a:rPr>
              <a:t>In R19, may further discuss how</a:t>
            </a:r>
            <a:r>
              <a:rPr lang="zh-CN" altLang="en-US" sz="1400" kern="0" dirty="0">
                <a:solidFill>
                  <a:prstClr val="black"/>
                </a:solidFill>
                <a:latin typeface="Calibri"/>
              </a:rPr>
              <a:t> </a:t>
            </a:r>
            <a:r>
              <a:rPr lang="en-US" altLang="zh-CN" sz="1400" kern="0" dirty="0">
                <a:solidFill>
                  <a:prstClr val="black"/>
                </a:solidFill>
                <a:latin typeface="Calibri"/>
              </a:rPr>
              <a:t>to</a:t>
            </a:r>
            <a:r>
              <a:rPr lang="zh-CN" altLang="en-US" sz="1400" kern="0" dirty="0">
                <a:solidFill>
                  <a:prstClr val="black"/>
                </a:solidFill>
                <a:latin typeface="Calibri"/>
              </a:rPr>
              <a:t> </a:t>
            </a:r>
            <a:r>
              <a:rPr lang="en-US" altLang="zh-CN" sz="1400" kern="0" dirty="0">
                <a:solidFill>
                  <a:prstClr val="black"/>
                </a:solidFill>
                <a:latin typeface="Calibri"/>
              </a:rPr>
              <a:t>measure</a:t>
            </a:r>
            <a:r>
              <a:rPr lang="zh-CN" altLang="en-US" sz="1400" kern="0" dirty="0">
                <a:solidFill>
                  <a:prstClr val="black"/>
                </a:solidFill>
                <a:latin typeface="Calibri"/>
              </a:rPr>
              <a:t> </a:t>
            </a:r>
            <a:r>
              <a:rPr lang="en-US" altLang="zh-CN" sz="1400" kern="0" dirty="0">
                <a:solidFill>
                  <a:prstClr val="black"/>
                </a:solidFill>
                <a:latin typeface="Calibri"/>
              </a:rPr>
              <a:t>Model</a:t>
            </a:r>
            <a:r>
              <a:rPr lang="zh-CN" altLang="en-US" sz="1400" kern="0" dirty="0">
                <a:solidFill>
                  <a:prstClr val="black"/>
                </a:solidFill>
                <a:latin typeface="Calibri"/>
              </a:rPr>
              <a:t> </a:t>
            </a:r>
            <a:r>
              <a:rPr lang="en-US" altLang="zh-CN" sz="1400" kern="0" dirty="0">
                <a:solidFill>
                  <a:prstClr val="black"/>
                </a:solidFill>
                <a:latin typeface="Calibri"/>
              </a:rPr>
              <a:t>performance for regression</a:t>
            </a:r>
          </a:p>
        </p:txBody>
      </p:sp>
      <p:pic>
        <p:nvPicPr>
          <p:cNvPr id="8" name="图片 7">
            <a:extLst>
              <a:ext uri="{FF2B5EF4-FFF2-40B4-BE49-F238E27FC236}">
                <a16:creationId xmlns:a16="http://schemas.microsoft.com/office/drawing/2014/main" id="{E7DE6CE2-B157-4041-BEAC-022A1A001FEA}"/>
              </a:ext>
            </a:extLst>
          </p:cNvPr>
          <p:cNvPicPr>
            <a:picLocks noChangeAspect="1"/>
          </p:cNvPicPr>
          <p:nvPr/>
        </p:nvPicPr>
        <p:blipFill>
          <a:blip r:embed="rId3"/>
          <a:stretch>
            <a:fillRect/>
          </a:stretch>
        </p:blipFill>
        <p:spPr>
          <a:xfrm>
            <a:off x="84538" y="1860265"/>
            <a:ext cx="4415455" cy="2144800"/>
          </a:xfrm>
          <a:prstGeom prst="rect">
            <a:avLst/>
          </a:prstGeom>
        </p:spPr>
      </p:pic>
      <p:pic>
        <p:nvPicPr>
          <p:cNvPr id="5" name="图片 4">
            <a:extLst>
              <a:ext uri="{FF2B5EF4-FFF2-40B4-BE49-F238E27FC236}">
                <a16:creationId xmlns:a16="http://schemas.microsoft.com/office/drawing/2014/main" id="{93C4A6DB-6EAB-49D2-8C59-EE72A60F54F3}"/>
              </a:ext>
            </a:extLst>
          </p:cNvPr>
          <p:cNvPicPr>
            <a:picLocks noChangeAspect="1"/>
          </p:cNvPicPr>
          <p:nvPr/>
        </p:nvPicPr>
        <p:blipFill>
          <a:blip r:embed="rId4"/>
          <a:stretch>
            <a:fillRect/>
          </a:stretch>
        </p:blipFill>
        <p:spPr>
          <a:xfrm>
            <a:off x="4744976" y="2138361"/>
            <a:ext cx="4291969" cy="1588608"/>
          </a:xfrm>
          <a:prstGeom prst="rect">
            <a:avLst/>
          </a:prstGeom>
        </p:spPr>
      </p:pic>
      <p:sp>
        <p:nvSpPr>
          <p:cNvPr id="37" name="矩形 36">
            <a:extLst>
              <a:ext uri="{FF2B5EF4-FFF2-40B4-BE49-F238E27FC236}">
                <a16:creationId xmlns:a16="http://schemas.microsoft.com/office/drawing/2014/main" id="{589C0B9E-66B4-47A8-B534-0D07D1B7C725}"/>
              </a:ext>
            </a:extLst>
          </p:cNvPr>
          <p:cNvSpPr/>
          <p:nvPr/>
        </p:nvSpPr>
        <p:spPr>
          <a:xfrm>
            <a:off x="4721500" y="4244953"/>
            <a:ext cx="4422500" cy="1018227"/>
          </a:xfrm>
          <a:prstGeom prst="rect">
            <a:avLst/>
          </a:prstGeom>
        </p:spPr>
        <p:txBody>
          <a:bodyPr wrap="square">
            <a:spAutoFit/>
          </a:bodyPr>
          <a:lstStyle/>
          <a:p>
            <a:pPr marL="285750" indent="-285750" defTabSz="685800" eaLnBrk="1" fontAlgn="auto" hangingPunct="1">
              <a:spcBef>
                <a:spcPts val="0"/>
              </a:spcBef>
              <a:spcAft>
                <a:spcPts val="450"/>
              </a:spcAft>
              <a:buSzPct val="120000"/>
              <a:buFont typeface="Arial" panose="020B0604020202020204" pitchFamily="34" charset="0"/>
              <a:buChar char="•"/>
            </a:pPr>
            <a:r>
              <a:rPr lang="en-US" altLang="zh-CN" sz="1400" kern="0" dirty="0">
                <a:solidFill>
                  <a:prstClr val="black"/>
                </a:solidFill>
                <a:latin typeface="Calibri"/>
              </a:rPr>
              <a:t>Model monitoring is used to against generalization problem, and then is the key point in R18 RAN1</a:t>
            </a:r>
          </a:p>
          <a:p>
            <a:pPr marL="285750" indent="-285750" defTabSz="685800" eaLnBrk="1" fontAlgn="auto" hangingPunct="1">
              <a:spcBef>
                <a:spcPts val="0"/>
              </a:spcBef>
              <a:spcAft>
                <a:spcPts val="450"/>
              </a:spcAft>
              <a:buSzPct val="120000"/>
              <a:buFont typeface="Arial" panose="020B0604020202020204" pitchFamily="34" charset="0"/>
              <a:buChar char="•"/>
            </a:pPr>
            <a:r>
              <a:rPr lang="en-US" altLang="zh-CN" sz="1400" kern="0" dirty="0">
                <a:solidFill>
                  <a:prstClr val="black"/>
                </a:solidFill>
                <a:latin typeface="Calibri"/>
              </a:rPr>
              <a:t>Model monitoring methods and monitoring KPIs have been deeply discussed</a:t>
            </a:r>
          </a:p>
        </p:txBody>
      </p:sp>
    </p:spTree>
    <p:extLst>
      <p:ext uri="{BB962C8B-B14F-4D97-AF65-F5344CB8AC3E}">
        <p14:creationId xmlns:p14="http://schemas.microsoft.com/office/powerpoint/2010/main" val="2284174309"/>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标题 1"/>
          <p:cNvSpPr txBox="1"/>
          <p:nvPr/>
        </p:nvSpPr>
        <p:spPr bwMode="auto">
          <a:xfrm>
            <a:off x="50724" y="373576"/>
            <a:ext cx="8961093" cy="653483"/>
          </a:xfrm>
          <a:prstGeom prst="rect">
            <a:avLst/>
          </a:prstGeom>
          <a:noFill/>
          <a:ln w="9525">
            <a:noFill/>
            <a:miter lim="800000"/>
          </a:ln>
        </p:spPr>
        <p:txBody>
          <a:bodyPr vert="horz" wrap="square" lIns="60089" tIns="30044" rIns="60089" bIns="30044" numCol="1" anchor="ctr" anchorCtr="0" compatLnSpc="1"/>
          <a:lstStyle>
            <a:defPPr>
              <a:defRPr lang="zh-CN"/>
            </a:defPPr>
            <a:lvl1pPr defTabSz="802005" eaLnBrk="0" fontAlgn="base" hangingPunct="0">
              <a:spcBef>
                <a:spcPct val="0"/>
              </a:spcBef>
              <a:spcAft>
                <a:spcPct val="0"/>
              </a:spcAft>
              <a:buClrTx/>
              <a:buFontTx/>
              <a:buNone/>
              <a:defRPr sz="3200" kern="0">
                <a:solidFill>
                  <a:srgbClr val="990000"/>
                </a:solidFill>
                <a:latin typeface="黑体"/>
                <a:ea typeface="+mj-ea"/>
                <a:cs typeface="+mj-cs"/>
              </a:defRPr>
            </a:lvl1pPr>
            <a:lvl2pPr defTabSz="802005" eaLnBrk="0" fontAlgn="base" hangingPunct="0">
              <a:spcBef>
                <a:spcPct val="0"/>
              </a:spcBef>
              <a:spcAft>
                <a:spcPct val="0"/>
              </a:spcAft>
              <a:defRPr sz="3400">
                <a:solidFill>
                  <a:srgbClr val="990000"/>
                </a:solidFill>
                <a:latin typeface="FrutigerNext LT Medium" pitchFamily="34" charset="0"/>
                <a:ea typeface="黑体" pitchFamily="2" charset="-122"/>
              </a:defRPr>
            </a:lvl2pPr>
            <a:lvl3pPr defTabSz="802005" eaLnBrk="0" fontAlgn="base" hangingPunct="0">
              <a:spcBef>
                <a:spcPct val="0"/>
              </a:spcBef>
              <a:spcAft>
                <a:spcPct val="0"/>
              </a:spcAft>
              <a:defRPr sz="3400">
                <a:solidFill>
                  <a:srgbClr val="990000"/>
                </a:solidFill>
                <a:latin typeface="FrutigerNext LT Medium" pitchFamily="34" charset="0"/>
                <a:ea typeface="黑体" pitchFamily="2" charset="-122"/>
              </a:defRPr>
            </a:lvl3pPr>
            <a:lvl4pPr defTabSz="802005" eaLnBrk="0" fontAlgn="base" hangingPunct="0">
              <a:spcBef>
                <a:spcPct val="0"/>
              </a:spcBef>
              <a:spcAft>
                <a:spcPct val="0"/>
              </a:spcAft>
              <a:defRPr sz="3400">
                <a:solidFill>
                  <a:srgbClr val="990000"/>
                </a:solidFill>
                <a:latin typeface="FrutigerNext LT Medium" pitchFamily="34" charset="0"/>
                <a:ea typeface="黑体" pitchFamily="2" charset="-122"/>
              </a:defRPr>
            </a:lvl4pPr>
            <a:lvl5pPr defTabSz="802005" eaLnBrk="0" fontAlgn="base" hangingPunct="0">
              <a:spcBef>
                <a:spcPct val="0"/>
              </a:spcBef>
              <a:spcAft>
                <a:spcPct val="0"/>
              </a:spcAft>
              <a:defRPr sz="3400">
                <a:solidFill>
                  <a:srgbClr val="990000"/>
                </a:solidFill>
                <a:latin typeface="FrutigerNext LT Medium" pitchFamily="34" charset="0"/>
                <a:ea typeface="黑体" pitchFamily="2" charset="-122"/>
              </a:defRPr>
            </a:lvl5pPr>
            <a:lvl6pPr marL="457200" defTabSz="802005" fontAlgn="base">
              <a:spcBef>
                <a:spcPct val="0"/>
              </a:spcBef>
              <a:spcAft>
                <a:spcPct val="0"/>
              </a:spcAft>
              <a:defRPr sz="3400">
                <a:solidFill>
                  <a:srgbClr val="990000"/>
                </a:solidFill>
                <a:latin typeface="FrutigerNext LT Medium" pitchFamily="34" charset="0"/>
                <a:ea typeface="黑体" pitchFamily="2" charset="-122"/>
              </a:defRPr>
            </a:lvl6pPr>
            <a:lvl7pPr marL="914400" defTabSz="802005" fontAlgn="base">
              <a:spcBef>
                <a:spcPct val="0"/>
              </a:spcBef>
              <a:spcAft>
                <a:spcPct val="0"/>
              </a:spcAft>
              <a:defRPr sz="3400">
                <a:solidFill>
                  <a:srgbClr val="990000"/>
                </a:solidFill>
                <a:latin typeface="FrutigerNext LT Medium" pitchFamily="34" charset="0"/>
                <a:ea typeface="黑体" pitchFamily="2" charset="-122"/>
              </a:defRPr>
            </a:lvl7pPr>
            <a:lvl8pPr marL="1371600" defTabSz="802005" fontAlgn="base">
              <a:spcBef>
                <a:spcPct val="0"/>
              </a:spcBef>
              <a:spcAft>
                <a:spcPct val="0"/>
              </a:spcAft>
              <a:defRPr sz="3400">
                <a:solidFill>
                  <a:srgbClr val="990000"/>
                </a:solidFill>
                <a:latin typeface="FrutigerNext LT Medium" pitchFamily="34" charset="0"/>
                <a:ea typeface="黑体" pitchFamily="2" charset="-122"/>
              </a:defRPr>
            </a:lvl8pPr>
            <a:lvl9pPr marL="1828800" defTabSz="802005" fontAlgn="base">
              <a:spcBef>
                <a:spcPct val="0"/>
              </a:spcBef>
              <a:spcAft>
                <a:spcPct val="0"/>
              </a:spcAft>
              <a:defRPr sz="3400">
                <a:solidFill>
                  <a:srgbClr val="990000"/>
                </a:solidFill>
                <a:latin typeface="FrutigerNext LT Medium" pitchFamily="34" charset="0"/>
                <a:ea typeface="黑体" pitchFamily="2" charset="-122"/>
              </a:defRPr>
            </a:lvl9pPr>
          </a:lstStyle>
          <a:p>
            <a:pPr defTabSz="601504"/>
            <a:r>
              <a:rPr lang="en-US" altLang="zh-CN" sz="2475" dirty="0">
                <a:latin typeface="Calibri" panose="020F0502020204030204" pitchFamily="34" charset="0"/>
                <a:ea typeface="等线 Light" panose="02010600030101010101" pitchFamily="2" charset="-122"/>
                <a:cs typeface="Calibri" panose="020F0502020204030204" pitchFamily="34" charset="0"/>
              </a:rPr>
              <a:t>Summary </a:t>
            </a:r>
            <a:r>
              <a:rPr lang="en-US" altLang="zh-CN" sz="2475" dirty="0">
                <a:latin typeface="Calibri" panose="020F0502020204030204" pitchFamily="34" charset="0"/>
                <a:cs typeface="Calibri" panose="020F0502020204030204" pitchFamily="34" charset="0"/>
              </a:rPr>
              <a:t>of Model/Functionality/Analytics ID in </a:t>
            </a:r>
            <a:r>
              <a:rPr lang="en-US" altLang="zh-CN" sz="2475" dirty="0">
                <a:latin typeface="Calibri" panose="020F0502020204030204" pitchFamily="34" charset="0"/>
                <a:ea typeface="等线 Light" panose="02010600030101010101" pitchFamily="2" charset="-122"/>
                <a:cs typeface="Calibri" panose="020F0502020204030204" pitchFamily="34" charset="0"/>
              </a:rPr>
              <a:t>SA2 and RAN</a:t>
            </a:r>
            <a:endParaRPr lang="en-US" sz="2475" dirty="0">
              <a:latin typeface="Calibri" panose="020F0502020204030204" pitchFamily="34" charset="0"/>
              <a:cs typeface="Calibri" panose="020F0502020204030204" pitchFamily="34" charset="0"/>
            </a:endParaRPr>
          </a:p>
        </p:txBody>
      </p:sp>
      <p:sp>
        <p:nvSpPr>
          <p:cNvPr id="3" name="Rectangle 34">
            <a:extLst>
              <a:ext uri="{FF2B5EF4-FFF2-40B4-BE49-F238E27FC236}">
                <a16:creationId xmlns:a16="http://schemas.microsoft.com/office/drawing/2014/main" id="{8AD6047C-0DD5-4E7E-B2F2-7A3B95B58CF7}"/>
              </a:ext>
            </a:extLst>
          </p:cNvPr>
          <p:cNvSpPr>
            <a:spLocks noChangeArrowheads="1"/>
          </p:cNvSpPr>
          <p:nvPr/>
        </p:nvSpPr>
        <p:spPr bwMode="auto">
          <a:xfrm>
            <a:off x="1" y="718751"/>
            <a:ext cx="13856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pPr defTabSz="685800" eaLnBrk="1" fontAlgn="auto" hangingPunct="1">
              <a:spcBef>
                <a:spcPts val="0"/>
              </a:spcBef>
              <a:spcAft>
                <a:spcPts val="0"/>
              </a:spcAft>
            </a:pPr>
            <a:endParaRPr lang="zh-CN" altLang="en-US" sz="1350">
              <a:solidFill>
                <a:prstClr val="black"/>
              </a:solidFill>
              <a:latin typeface="等线" panose="020F0502020204030204"/>
              <a:ea typeface="等线" panose="02010600030101010101" pitchFamily="2" charset="-122"/>
            </a:endParaRPr>
          </a:p>
        </p:txBody>
      </p:sp>
      <p:sp>
        <p:nvSpPr>
          <p:cNvPr id="11" name="Rectangle 46">
            <a:extLst>
              <a:ext uri="{FF2B5EF4-FFF2-40B4-BE49-F238E27FC236}">
                <a16:creationId xmlns:a16="http://schemas.microsoft.com/office/drawing/2014/main" id="{CB94F5B7-85F6-4237-99DD-92CE6A88B3D3}"/>
              </a:ext>
            </a:extLst>
          </p:cNvPr>
          <p:cNvSpPr>
            <a:spLocks noChangeArrowheads="1"/>
          </p:cNvSpPr>
          <p:nvPr/>
        </p:nvSpPr>
        <p:spPr bwMode="auto">
          <a:xfrm flipV="1">
            <a:off x="9552855" y="668143"/>
            <a:ext cx="4970510"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p>
            <a:pPr defTabSz="685800" eaLnBrk="1" fontAlgn="auto" hangingPunct="1">
              <a:spcBef>
                <a:spcPts val="0"/>
              </a:spcBef>
              <a:spcAft>
                <a:spcPts val="0"/>
              </a:spcAft>
            </a:pPr>
            <a:endParaRPr lang="zh-CN" altLang="en-US" sz="1350">
              <a:solidFill>
                <a:prstClr val="black"/>
              </a:solidFill>
              <a:latin typeface="等线" panose="020F0502020204030204"/>
              <a:ea typeface="等线" panose="02010600030101010101" pitchFamily="2" charset="-122"/>
            </a:endParaRPr>
          </a:p>
        </p:txBody>
      </p:sp>
      <p:sp>
        <p:nvSpPr>
          <p:cNvPr id="2" name="矩形 1">
            <a:extLst>
              <a:ext uri="{FF2B5EF4-FFF2-40B4-BE49-F238E27FC236}">
                <a16:creationId xmlns:a16="http://schemas.microsoft.com/office/drawing/2014/main" id="{5BCEDE08-AB7F-44DA-A64D-49655C586CBC}"/>
              </a:ext>
            </a:extLst>
          </p:cNvPr>
          <p:cNvSpPr/>
          <p:nvPr/>
        </p:nvSpPr>
        <p:spPr>
          <a:xfrm>
            <a:off x="251520" y="5781164"/>
            <a:ext cx="8636471" cy="600164"/>
          </a:xfrm>
          <a:prstGeom prst="rect">
            <a:avLst/>
          </a:prstGeom>
        </p:spPr>
        <p:txBody>
          <a:bodyPr wrap="square">
            <a:spAutoFit/>
          </a:bodyPr>
          <a:lstStyle/>
          <a:p>
            <a:pPr defTabSz="685800" eaLnBrk="1" fontAlgn="auto" hangingPunct="1">
              <a:spcBef>
                <a:spcPts val="0"/>
              </a:spcBef>
              <a:spcAft>
                <a:spcPts val="450"/>
              </a:spcAft>
              <a:buSzPct val="120000"/>
            </a:pPr>
            <a:r>
              <a:rPr lang="en-US" altLang="zh-CN" sz="1650" kern="0" dirty="0">
                <a:solidFill>
                  <a:srgbClr val="FF0000"/>
                </a:solidFill>
                <a:latin typeface="Calibri"/>
              </a:rPr>
              <a:t>Vivo view: </a:t>
            </a:r>
            <a:r>
              <a:rPr lang="en-US" altLang="zh-CN" sz="1650" kern="0" dirty="0">
                <a:solidFill>
                  <a:prstClr val="black"/>
                </a:solidFill>
                <a:latin typeface="Calibri"/>
              </a:rPr>
              <a:t>Alignment/convergence between SA2 and RAN or enhancement in SA2 regarding ML Model ID definition/analytics ID since R16 </a:t>
            </a:r>
            <a:r>
              <a:rPr lang="en-US" altLang="zh-CN" sz="1650" kern="0" dirty="0" err="1">
                <a:solidFill>
                  <a:prstClr val="black"/>
                </a:solidFill>
                <a:latin typeface="Calibri"/>
              </a:rPr>
              <a:t>eNA</a:t>
            </a:r>
            <a:r>
              <a:rPr lang="en-US" altLang="zh-CN" sz="1650" kern="0" dirty="0">
                <a:solidFill>
                  <a:prstClr val="black"/>
                </a:solidFill>
                <a:latin typeface="Calibri"/>
              </a:rPr>
              <a:t>/R17 eNA_ph2/R18 eNA_ph3</a:t>
            </a:r>
          </a:p>
        </p:txBody>
      </p:sp>
      <p:cxnSp>
        <p:nvCxnSpPr>
          <p:cNvPr id="39" name="直接连接符 38">
            <a:extLst>
              <a:ext uri="{FF2B5EF4-FFF2-40B4-BE49-F238E27FC236}">
                <a16:creationId xmlns:a16="http://schemas.microsoft.com/office/drawing/2014/main" id="{766FBDF0-1853-4283-86DF-6229B46D16A8}"/>
              </a:ext>
            </a:extLst>
          </p:cNvPr>
          <p:cNvCxnSpPr>
            <a:cxnSpLocks/>
          </p:cNvCxnSpPr>
          <p:nvPr/>
        </p:nvCxnSpPr>
        <p:spPr>
          <a:xfrm>
            <a:off x="4644008" y="1740442"/>
            <a:ext cx="0" cy="3632774"/>
          </a:xfrm>
          <a:prstGeom prst="line">
            <a:avLst/>
          </a:prstGeom>
          <a:ln w="28575">
            <a:prstDash val="lgDash"/>
          </a:ln>
        </p:spPr>
        <p:style>
          <a:lnRef idx="1">
            <a:schemeClr val="accent1"/>
          </a:lnRef>
          <a:fillRef idx="0">
            <a:schemeClr val="accent1"/>
          </a:fillRef>
          <a:effectRef idx="0">
            <a:schemeClr val="accent1"/>
          </a:effectRef>
          <a:fontRef idx="minor">
            <a:schemeClr val="tx1"/>
          </a:fontRef>
        </p:style>
      </p:cxnSp>
      <p:sp>
        <p:nvSpPr>
          <p:cNvPr id="41" name="文本框 40">
            <a:extLst>
              <a:ext uri="{FF2B5EF4-FFF2-40B4-BE49-F238E27FC236}">
                <a16:creationId xmlns:a16="http://schemas.microsoft.com/office/drawing/2014/main" id="{14C033A4-3CE5-43B9-97BE-CF4842A6ACEA}"/>
              </a:ext>
            </a:extLst>
          </p:cNvPr>
          <p:cNvSpPr txBox="1"/>
          <p:nvPr/>
        </p:nvSpPr>
        <p:spPr>
          <a:xfrm>
            <a:off x="84538" y="1156397"/>
            <a:ext cx="4176461" cy="338554"/>
          </a:xfrm>
          <a:prstGeom prst="rect">
            <a:avLst/>
          </a:prstGeom>
          <a:solidFill>
            <a:srgbClr val="00B0F0"/>
          </a:solidFill>
        </p:spPr>
        <p:txBody>
          <a:bodyPr wrap="square" rtlCol="0">
            <a:spAutoFit/>
          </a:bodyPr>
          <a:lstStyle/>
          <a:p>
            <a:pPr defTabSz="685800" eaLnBrk="1" fontAlgn="auto" hangingPunct="1">
              <a:spcBef>
                <a:spcPts val="0"/>
              </a:spcBef>
              <a:spcAft>
                <a:spcPts val="0"/>
              </a:spcAft>
            </a:pPr>
            <a:r>
              <a:rPr lang="en-US" sz="1600" dirty="0">
                <a:solidFill>
                  <a:prstClr val="black"/>
                </a:solidFill>
                <a:latin typeface="等线" panose="020F0502020204030204"/>
                <a:ea typeface="等线" panose="02010600030101010101" pitchFamily="2" charset="-122"/>
              </a:rPr>
              <a:t>SA2 R18 </a:t>
            </a:r>
            <a:r>
              <a:rPr lang="en-US" altLang="zh-CN" sz="1600" dirty="0">
                <a:solidFill>
                  <a:prstClr val="black"/>
                </a:solidFill>
                <a:latin typeface="等线" panose="020F0502020204030204"/>
                <a:ea typeface="等线" panose="02010600030101010101" pitchFamily="2" charset="-122"/>
              </a:rPr>
              <a:t>eNA_ph3 KI#1 </a:t>
            </a:r>
            <a:r>
              <a:rPr lang="en-US" sz="1600" dirty="0">
                <a:solidFill>
                  <a:prstClr val="black"/>
                </a:solidFill>
                <a:latin typeface="等线" panose="020F0502020204030204"/>
                <a:ea typeface="等线" panose="02010600030101010101" pitchFamily="2" charset="-122"/>
              </a:rPr>
              <a:t> </a:t>
            </a:r>
            <a:endParaRPr lang="en-US" sz="1600" dirty="0">
              <a:solidFill>
                <a:prstClr val="black"/>
              </a:solidFill>
              <a:latin typeface="等线" panose="020F0502020204030204"/>
            </a:endParaRPr>
          </a:p>
        </p:txBody>
      </p:sp>
      <p:sp>
        <p:nvSpPr>
          <p:cNvPr id="42" name="文本框 41">
            <a:extLst>
              <a:ext uri="{FF2B5EF4-FFF2-40B4-BE49-F238E27FC236}">
                <a16:creationId xmlns:a16="http://schemas.microsoft.com/office/drawing/2014/main" id="{B12558E4-517C-463E-97F6-13D6FB955A13}"/>
              </a:ext>
            </a:extLst>
          </p:cNvPr>
          <p:cNvSpPr txBox="1"/>
          <p:nvPr/>
        </p:nvSpPr>
        <p:spPr>
          <a:xfrm>
            <a:off x="4788027" y="1146230"/>
            <a:ext cx="4176461" cy="338554"/>
          </a:xfrm>
          <a:prstGeom prst="rect">
            <a:avLst/>
          </a:prstGeom>
          <a:solidFill>
            <a:srgbClr val="00B0F0"/>
          </a:solidFill>
        </p:spPr>
        <p:txBody>
          <a:bodyPr wrap="square" rtlCol="0">
            <a:spAutoFit/>
          </a:bodyPr>
          <a:lstStyle/>
          <a:p>
            <a:pPr defTabSz="685800" eaLnBrk="1" fontAlgn="auto" hangingPunct="1">
              <a:spcBef>
                <a:spcPts val="0"/>
              </a:spcBef>
              <a:spcAft>
                <a:spcPts val="0"/>
              </a:spcAft>
            </a:pPr>
            <a:r>
              <a:rPr lang="en-US" sz="1600" dirty="0">
                <a:solidFill>
                  <a:prstClr val="black"/>
                </a:solidFill>
                <a:latin typeface="等线" panose="020F0502020204030204"/>
                <a:ea typeface="等线" panose="02010600030101010101" pitchFamily="2" charset="-122"/>
              </a:rPr>
              <a:t>RAN1 </a:t>
            </a:r>
            <a:r>
              <a:rPr lang="en-US" sz="1600" dirty="0" err="1">
                <a:solidFill>
                  <a:prstClr val="black"/>
                </a:solidFill>
                <a:latin typeface="等线" panose="020F0502020204030204"/>
                <a:ea typeface="等线" panose="02010600030101010101" pitchFamily="2" charset="-122"/>
              </a:rPr>
              <a:t>FS_NR_AIML_Air</a:t>
            </a:r>
            <a:endParaRPr lang="en-US" sz="1600" dirty="0">
              <a:solidFill>
                <a:prstClr val="black"/>
              </a:solidFill>
              <a:latin typeface="等线" panose="020F0502020204030204"/>
            </a:endParaRPr>
          </a:p>
        </p:txBody>
      </p:sp>
      <p:sp>
        <p:nvSpPr>
          <p:cNvPr id="43" name="矩形 42">
            <a:extLst>
              <a:ext uri="{FF2B5EF4-FFF2-40B4-BE49-F238E27FC236}">
                <a16:creationId xmlns:a16="http://schemas.microsoft.com/office/drawing/2014/main" id="{D1DBE272-11B3-46C7-AF17-4A87378C40F6}"/>
              </a:ext>
            </a:extLst>
          </p:cNvPr>
          <p:cNvSpPr/>
          <p:nvPr/>
        </p:nvSpPr>
        <p:spPr>
          <a:xfrm>
            <a:off x="77493" y="4182179"/>
            <a:ext cx="4422500" cy="1018227"/>
          </a:xfrm>
          <a:prstGeom prst="rect">
            <a:avLst/>
          </a:prstGeom>
        </p:spPr>
        <p:txBody>
          <a:bodyPr wrap="square">
            <a:spAutoFit/>
          </a:bodyPr>
          <a:lstStyle/>
          <a:p>
            <a:pPr marL="285750" indent="-285750" defTabSz="685800" eaLnBrk="1" fontAlgn="auto" hangingPunct="1">
              <a:spcBef>
                <a:spcPts val="0"/>
              </a:spcBef>
              <a:spcAft>
                <a:spcPts val="450"/>
              </a:spcAft>
              <a:buSzPct val="120000"/>
              <a:buFont typeface="Arial" panose="020B0604020202020204" pitchFamily="34" charset="0"/>
              <a:buChar char="•"/>
            </a:pPr>
            <a:r>
              <a:rPr lang="en-US" altLang="zh-CN" sz="1400" kern="0" dirty="0">
                <a:solidFill>
                  <a:prstClr val="black"/>
                </a:solidFill>
                <a:latin typeface="Calibri"/>
              </a:rPr>
              <a:t>Since R16, NWDAF service consumer subscribes to a (set of) ML Model associated with a Analytics ID(s) </a:t>
            </a:r>
          </a:p>
          <a:p>
            <a:pPr marL="285750" indent="-285750" defTabSz="685800" eaLnBrk="1" fontAlgn="auto" hangingPunct="1">
              <a:spcBef>
                <a:spcPts val="0"/>
              </a:spcBef>
              <a:spcAft>
                <a:spcPts val="450"/>
              </a:spcAft>
              <a:buSzPct val="120000"/>
              <a:buFont typeface="Arial" panose="020B0604020202020204" pitchFamily="34" charset="0"/>
              <a:buChar char="•"/>
            </a:pPr>
            <a:r>
              <a:rPr lang="en-US" altLang="zh-CN" sz="1400" kern="0" dirty="0">
                <a:solidFill>
                  <a:prstClr val="black"/>
                </a:solidFill>
                <a:latin typeface="Calibri"/>
              </a:rPr>
              <a:t>The NWDAF containing MTLF notifies the NWDAF service consumer with a set of pair(s) of ML Model ID</a:t>
            </a:r>
          </a:p>
        </p:txBody>
      </p:sp>
      <p:pic>
        <p:nvPicPr>
          <p:cNvPr id="4" name="图片 3">
            <a:extLst>
              <a:ext uri="{FF2B5EF4-FFF2-40B4-BE49-F238E27FC236}">
                <a16:creationId xmlns:a16="http://schemas.microsoft.com/office/drawing/2014/main" id="{988FC033-55EE-4CAD-B3D2-038565E35960}"/>
              </a:ext>
            </a:extLst>
          </p:cNvPr>
          <p:cNvPicPr>
            <a:picLocks noChangeAspect="1"/>
          </p:cNvPicPr>
          <p:nvPr/>
        </p:nvPicPr>
        <p:blipFill>
          <a:blip r:embed="rId3"/>
          <a:stretch>
            <a:fillRect/>
          </a:stretch>
        </p:blipFill>
        <p:spPr>
          <a:xfrm>
            <a:off x="110016" y="1740441"/>
            <a:ext cx="4150984" cy="2336631"/>
          </a:xfrm>
          <a:prstGeom prst="rect">
            <a:avLst/>
          </a:prstGeom>
        </p:spPr>
      </p:pic>
      <p:sp>
        <p:nvSpPr>
          <p:cNvPr id="5" name="矩形 4">
            <a:extLst>
              <a:ext uri="{FF2B5EF4-FFF2-40B4-BE49-F238E27FC236}">
                <a16:creationId xmlns:a16="http://schemas.microsoft.com/office/drawing/2014/main" id="{06E84DAB-B3A6-4352-AB85-35F37C85AB90}"/>
              </a:ext>
            </a:extLst>
          </p:cNvPr>
          <p:cNvSpPr/>
          <p:nvPr/>
        </p:nvSpPr>
        <p:spPr>
          <a:xfrm>
            <a:off x="-36512" y="5157192"/>
            <a:ext cx="4608507" cy="523220"/>
          </a:xfrm>
          <a:prstGeom prst="rect">
            <a:avLst/>
          </a:prstGeom>
        </p:spPr>
        <p:txBody>
          <a:bodyPr wrap="square">
            <a:spAutoFit/>
          </a:bodyPr>
          <a:lstStyle/>
          <a:p>
            <a:pPr marL="720725" indent="-540385">
              <a:spcAft>
                <a:spcPts val="900"/>
              </a:spcAft>
            </a:pPr>
            <a:r>
              <a:rPr lang="en-GB" sz="1400" i="1" dirty="0">
                <a:latin typeface="Times New Roman" panose="02020603050405020304" pitchFamily="18" charset="0"/>
                <a:ea typeface="Times New Roman" panose="02020603050405020304" pitchFamily="18" charset="0"/>
              </a:rPr>
              <a:t>NOTE:	 the structure and format of the ML Model ID and its uniqueness are up to stage 3 in R18.</a:t>
            </a:r>
            <a:endParaRPr lang="en-US" sz="1400" i="1" dirty="0">
              <a:latin typeface="Times New Roman" panose="02020603050405020304" pitchFamily="18" charset="0"/>
              <a:ea typeface="Times New Roman" panose="02020603050405020304" pitchFamily="18" charset="0"/>
            </a:endParaRPr>
          </a:p>
        </p:txBody>
      </p:sp>
      <p:pic>
        <p:nvPicPr>
          <p:cNvPr id="8" name="图片 7">
            <a:extLst>
              <a:ext uri="{FF2B5EF4-FFF2-40B4-BE49-F238E27FC236}">
                <a16:creationId xmlns:a16="http://schemas.microsoft.com/office/drawing/2014/main" id="{691FDCE1-4F0D-4410-B875-CA17F640D0D7}"/>
              </a:ext>
            </a:extLst>
          </p:cNvPr>
          <p:cNvPicPr>
            <a:picLocks noChangeAspect="1"/>
          </p:cNvPicPr>
          <p:nvPr/>
        </p:nvPicPr>
        <p:blipFill>
          <a:blip r:embed="rId4"/>
          <a:stretch>
            <a:fillRect/>
          </a:stretch>
        </p:blipFill>
        <p:spPr>
          <a:xfrm>
            <a:off x="5010224" y="1788770"/>
            <a:ext cx="3433414" cy="3231649"/>
          </a:xfrm>
          <a:prstGeom prst="rect">
            <a:avLst/>
          </a:prstGeom>
        </p:spPr>
      </p:pic>
      <p:sp>
        <p:nvSpPr>
          <p:cNvPr id="93" name="矩形 92">
            <a:extLst>
              <a:ext uri="{FF2B5EF4-FFF2-40B4-BE49-F238E27FC236}">
                <a16:creationId xmlns:a16="http://schemas.microsoft.com/office/drawing/2014/main" id="{9D7B29B8-5C8D-4083-A96C-B1DECD4242EA}"/>
              </a:ext>
            </a:extLst>
          </p:cNvPr>
          <p:cNvSpPr/>
          <p:nvPr/>
        </p:nvSpPr>
        <p:spPr>
          <a:xfrm>
            <a:off x="4716010" y="5090808"/>
            <a:ext cx="4422500" cy="523220"/>
          </a:xfrm>
          <a:prstGeom prst="rect">
            <a:avLst/>
          </a:prstGeom>
        </p:spPr>
        <p:txBody>
          <a:bodyPr wrap="square">
            <a:spAutoFit/>
          </a:bodyPr>
          <a:lstStyle/>
          <a:p>
            <a:pPr marL="285750" indent="-285750" defTabSz="685800" eaLnBrk="1" fontAlgn="auto" hangingPunct="1">
              <a:spcBef>
                <a:spcPts val="0"/>
              </a:spcBef>
              <a:spcAft>
                <a:spcPts val="450"/>
              </a:spcAft>
              <a:buSzPct val="120000"/>
              <a:buFont typeface="Arial" panose="020B0604020202020204" pitchFamily="34" charset="0"/>
              <a:buChar char="•"/>
            </a:pPr>
            <a:r>
              <a:rPr lang="en-US" altLang="zh-CN" sz="1400" kern="0" dirty="0">
                <a:solidFill>
                  <a:prstClr val="black"/>
                </a:solidFill>
                <a:latin typeface="Calibri"/>
              </a:rPr>
              <a:t>Model ID is important in model identification to distinguish different models with same functionality</a:t>
            </a:r>
          </a:p>
        </p:txBody>
      </p:sp>
    </p:spTree>
    <p:extLst>
      <p:ext uri="{BB962C8B-B14F-4D97-AF65-F5344CB8AC3E}">
        <p14:creationId xmlns:p14="http://schemas.microsoft.com/office/powerpoint/2010/main" val="750985584"/>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cstate="email"/>
          <a:stretch>
            <a:fillRect/>
          </a:stretch>
        </p:blipFill>
        <p:spPr>
          <a:xfrm>
            <a:off x="612057" y="1081903"/>
            <a:ext cx="1061886" cy="280034"/>
          </a:xfrm>
          <a:prstGeom prst="rect">
            <a:avLst/>
          </a:prstGeom>
        </p:spPr>
      </p:pic>
      <p:sp>
        <p:nvSpPr>
          <p:cNvPr id="7" name="Rectangle 2">
            <a:extLst>
              <a:ext uri="{FF2B5EF4-FFF2-40B4-BE49-F238E27FC236}">
                <a16:creationId xmlns:a16="http://schemas.microsoft.com/office/drawing/2014/main" id="{159F14D8-8AFE-4193-8411-EFDFC286117A}"/>
              </a:ext>
            </a:extLst>
          </p:cNvPr>
          <p:cNvSpPr>
            <a:spLocks noChangeArrowheads="1"/>
          </p:cNvSpPr>
          <p:nvPr/>
        </p:nvSpPr>
        <p:spPr bwMode="auto">
          <a:xfrm>
            <a:off x="364245" y="1968429"/>
            <a:ext cx="13856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pPr defTabSz="685800" eaLnBrk="1" fontAlgn="auto" hangingPunct="1">
              <a:spcBef>
                <a:spcPts val="0"/>
              </a:spcBef>
              <a:spcAft>
                <a:spcPts val="0"/>
              </a:spcAft>
            </a:pPr>
            <a:endParaRPr lang="en-US" sz="1350">
              <a:solidFill>
                <a:prstClr val="black"/>
              </a:solidFill>
              <a:latin typeface="等线" panose="020F0502020204030204"/>
            </a:endParaRPr>
          </a:p>
        </p:txBody>
      </p:sp>
      <p:sp>
        <p:nvSpPr>
          <p:cNvPr id="18" name="矩形 17">
            <a:extLst>
              <a:ext uri="{FF2B5EF4-FFF2-40B4-BE49-F238E27FC236}">
                <a16:creationId xmlns:a16="http://schemas.microsoft.com/office/drawing/2014/main" id="{C4E39DE9-FDA6-428F-913F-5888723D0C74}"/>
              </a:ext>
            </a:extLst>
          </p:cNvPr>
          <p:cNvSpPr/>
          <p:nvPr/>
        </p:nvSpPr>
        <p:spPr>
          <a:xfrm>
            <a:off x="129015" y="1484784"/>
            <a:ext cx="8952183" cy="2752035"/>
          </a:xfrm>
          <a:prstGeom prst="rect">
            <a:avLst/>
          </a:prstGeom>
        </p:spPr>
        <p:txBody>
          <a:bodyPr wrap="square">
            <a:spAutoFit/>
          </a:bodyPr>
          <a:lstStyle/>
          <a:p>
            <a:pPr marL="214313" indent="-214313" defTabSz="685800" eaLnBrk="1" fontAlgn="auto" hangingPunct="1">
              <a:spcBef>
                <a:spcPts val="450"/>
              </a:spcBef>
              <a:spcAft>
                <a:spcPts val="450"/>
              </a:spcAft>
              <a:buFont typeface="Arial" panose="020B0604020202020204" pitchFamily="34" charset="0"/>
              <a:buChar char="•"/>
            </a:pPr>
            <a:r>
              <a:rPr lang="en-US" altLang="zh-CN" sz="1800" b="1" dirty="0">
                <a:solidFill>
                  <a:prstClr val="black"/>
                </a:solidFill>
                <a:latin typeface="等线" panose="020F0502020204030204"/>
                <a:ea typeface="等线" panose="02010600030101010101" pitchFamily="2" charset="-122"/>
              </a:rPr>
              <a:t>RAN2</a:t>
            </a:r>
            <a:r>
              <a:rPr lang="zh-CN" altLang="en-US" sz="1800" b="1" dirty="0">
                <a:solidFill>
                  <a:prstClr val="black"/>
                </a:solidFill>
                <a:latin typeface="等线" panose="020F0502020204030204"/>
                <a:ea typeface="等线" panose="02010600030101010101" pitchFamily="2" charset="-122"/>
              </a:rPr>
              <a:t> </a:t>
            </a:r>
            <a:r>
              <a:rPr lang="en-US" altLang="zh-CN" sz="1800" b="1" dirty="0">
                <a:solidFill>
                  <a:prstClr val="black"/>
                </a:solidFill>
                <a:latin typeface="等线" panose="020F0502020204030204"/>
                <a:ea typeface="等线" panose="02010600030101010101" pitchFamily="2" charset="-122"/>
              </a:rPr>
              <a:t>progress</a:t>
            </a:r>
            <a:r>
              <a:rPr lang="zh-CN" altLang="en-US" sz="1800" b="1" dirty="0">
                <a:solidFill>
                  <a:prstClr val="black"/>
                </a:solidFill>
                <a:latin typeface="等线" panose="020F0502020204030204"/>
                <a:ea typeface="等线" panose="02010600030101010101" pitchFamily="2" charset="-122"/>
              </a:rPr>
              <a:t>：</a:t>
            </a:r>
            <a:endParaRPr lang="en-US" altLang="zh-CN" sz="1800" b="1" dirty="0">
              <a:solidFill>
                <a:prstClr val="black"/>
              </a:solidFill>
              <a:latin typeface="等线" panose="020F0502020204030204"/>
              <a:ea typeface="等线" panose="02010600030101010101" pitchFamily="2" charset="-122"/>
            </a:endParaRPr>
          </a:p>
          <a:p>
            <a:pPr marL="557213" lvl="1" indent="-214313" defTabSz="685800" eaLnBrk="1" fontAlgn="auto" hangingPunct="1">
              <a:spcBef>
                <a:spcPts val="450"/>
              </a:spcBef>
              <a:spcAft>
                <a:spcPts val="450"/>
              </a:spcAft>
              <a:buFont typeface="等线" panose="02010600030101010101" pitchFamily="2" charset="-122"/>
              <a:buChar char="-"/>
            </a:pPr>
            <a:r>
              <a:rPr lang="en-US" altLang="zh-CN" sz="1800" dirty="0">
                <a:solidFill>
                  <a:prstClr val="black"/>
                </a:solidFill>
                <a:latin typeface="等线" panose="020F0502020204030204"/>
                <a:ea typeface="等线" panose="02010600030101010101" pitchFamily="2" charset="-122"/>
              </a:rPr>
              <a:t>CP solution</a:t>
            </a:r>
            <a:r>
              <a:rPr lang="zh-CN" altLang="en-US" sz="1800" dirty="0">
                <a:solidFill>
                  <a:prstClr val="black"/>
                </a:solidFill>
                <a:latin typeface="等线" panose="020F0502020204030204"/>
                <a:ea typeface="等线" panose="02010600030101010101" pitchFamily="2" charset="-122"/>
              </a:rPr>
              <a:t>：</a:t>
            </a:r>
            <a:r>
              <a:rPr lang="en-US" altLang="zh-CN" sz="1800" dirty="0">
                <a:solidFill>
                  <a:prstClr val="black"/>
                </a:solidFill>
                <a:latin typeface="等线" panose="020F0502020204030204"/>
                <a:ea typeface="等线" panose="02010600030101010101" pitchFamily="2" charset="-122"/>
              </a:rPr>
              <a:t>Logged/Immediate MDT,</a:t>
            </a:r>
            <a:r>
              <a:rPr lang="zh-CN" altLang="en-US" sz="1800" dirty="0">
                <a:solidFill>
                  <a:prstClr val="black"/>
                </a:solidFill>
                <a:latin typeface="等线" panose="020F0502020204030204"/>
                <a:ea typeface="等线" panose="02010600030101010101" pitchFamily="2" charset="-122"/>
              </a:rPr>
              <a:t> </a:t>
            </a:r>
            <a:r>
              <a:rPr lang="en-US" altLang="zh-CN" sz="1800" dirty="0">
                <a:solidFill>
                  <a:prstClr val="black"/>
                </a:solidFill>
                <a:latin typeface="等线" panose="020F0502020204030204"/>
                <a:ea typeface="等线" panose="02010600030101010101" pitchFamily="2" charset="-122"/>
              </a:rPr>
              <a:t>L3 measurements, L1 measurement (CSI reporting), UAI, Early measurements, LPP (for positioning only, </a:t>
            </a:r>
            <a:r>
              <a:rPr lang="en-US" altLang="zh-CN" sz="1800" dirty="0">
                <a:solidFill>
                  <a:srgbClr val="FF0000"/>
                </a:solidFill>
                <a:latin typeface="等线" panose="020F0502020204030204"/>
                <a:ea typeface="等线" panose="02010600030101010101" pitchFamily="2" charset="-122"/>
              </a:rPr>
              <a:t>related to AI based positioning discussion in SA2</a:t>
            </a:r>
            <a:r>
              <a:rPr lang="en-US" altLang="zh-CN" sz="1800" dirty="0">
                <a:solidFill>
                  <a:prstClr val="black"/>
                </a:solidFill>
                <a:latin typeface="等线" panose="020F0502020204030204"/>
                <a:ea typeface="等线" panose="02010600030101010101" pitchFamily="2" charset="-122"/>
              </a:rPr>
              <a:t>)</a:t>
            </a:r>
          </a:p>
          <a:p>
            <a:pPr marL="557213" lvl="1" indent="-214313" defTabSz="685800" eaLnBrk="1" fontAlgn="auto" hangingPunct="1">
              <a:spcBef>
                <a:spcPts val="450"/>
              </a:spcBef>
              <a:spcAft>
                <a:spcPts val="450"/>
              </a:spcAft>
              <a:buFont typeface="等线" panose="02010600030101010101" pitchFamily="2" charset="-122"/>
              <a:buChar char="-"/>
            </a:pPr>
            <a:r>
              <a:rPr lang="en-US" altLang="zh-CN" sz="1800" dirty="0">
                <a:solidFill>
                  <a:prstClr val="black"/>
                </a:solidFill>
                <a:latin typeface="等线" panose="020F0502020204030204"/>
                <a:ea typeface="等线" panose="02010600030101010101" pitchFamily="2" charset="-122"/>
              </a:rPr>
              <a:t>UP solution: EVEX framework(</a:t>
            </a:r>
            <a:r>
              <a:rPr lang="en-US" altLang="zh-CN" sz="1800" dirty="0">
                <a:solidFill>
                  <a:srgbClr val="FF0000"/>
                </a:solidFill>
                <a:latin typeface="等线" panose="020F0502020204030204"/>
                <a:ea typeface="等线" panose="02010600030101010101" pitchFamily="2" charset="-122"/>
              </a:rPr>
              <a:t>highly related to SA2 DCAF/NWDAF</a:t>
            </a:r>
            <a:r>
              <a:rPr lang="en-US" altLang="zh-CN" sz="1800" dirty="0">
                <a:solidFill>
                  <a:prstClr val="black"/>
                </a:solidFill>
                <a:latin typeface="等线" panose="020F0502020204030204"/>
                <a:ea typeface="等线" panose="02010600030101010101" pitchFamily="2" charset="-122"/>
              </a:rPr>
              <a:t>)</a:t>
            </a:r>
          </a:p>
          <a:p>
            <a:pPr marL="557213" lvl="1" indent="-214313" defTabSz="685800" eaLnBrk="1" fontAlgn="auto" hangingPunct="1">
              <a:spcBef>
                <a:spcPts val="450"/>
              </a:spcBef>
              <a:spcAft>
                <a:spcPts val="450"/>
              </a:spcAft>
              <a:buFont typeface="等线" panose="02010600030101010101" pitchFamily="2" charset="-122"/>
              <a:buChar char="-"/>
            </a:pPr>
            <a:endParaRPr lang="en-US" altLang="zh-CN" sz="1350" dirty="0">
              <a:solidFill>
                <a:prstClr val="black"/>
              </a:solidFill>
              <a:latin typeface="等线" panose="020F0502020204030204"/>
              <a:ea typeface="等线" panose="02010600030101010101" pitchFamily="2" charset="-122"/>
            </a:endParaRPr>
          </a:p>
          <a:p>
            <a:pPr defTabSz="685800" eaLnBrk="1" fontAlgn="auto" hangingPunct="1">
              <a:spcBef>
                <a:spcPts val="450"/>
              </a:spcBef>
              <a:spcAft>
                <a:spcPts val="450"/>
              </a:spcAft>
            </a:pPr>
            <a:r>
              <a:rPr lang="en-US" altLang="zh-CN" sz="1800" b="1" dirty="0">
                <a:solidFill>
                  <a:prstClr val="black"/>
                </a:solidFill>
                <a:latin typeface="等线" panose="020F0502020204030204"/>
                <a:ea typeface="等线" panose="02010600030101010101" pitchFamily="2" charset="-122"/>
              </a:rPr>
              <a:t>Note:</a:t>
            </a:r>
            <a:r>
              <a:rPr lang="zh-CN" altLang="en-US" sz="1800" b="1" dirty="0">
                <a:solidFill>
                  <a:prstClr val="black"/>
                </a:solidFill>
                <a:latin typeface="等线" panose="020F0502020204030204"/>
                <a:ea typeface="等线" panose="02010600030101010101" pitchFamily="2" charset="-122"/>
              </a:rPr>
              <a:t> </a:t>
            </a:r>
            <a:r>
              <a:rPr lang="en-US" altLang="zh-CN" sz="1800" b="1" dirty="0">
                <a:solidFill>
                  <a:prstClr val="black"/>
                </a:solidFill>
                <a:latin typeface="等线" panose="020F0502020204030204"/>
                <a:ea typeface="等线" panose="02010600030101010101" pitchFamily="2" charset="-122"/>
              </a:rPr>
              <a:t>Please see joint discussion paper </a:t>
            </a:r>
            <a:r>
              <a:rPr lang="en-US" altLang="zh-CN" sz="1800" b="1" dirty="0">
                <a:solidFill>
                  <a:prstClr val="black"/>
                </a:solidFill>
                <a:latin typeface="等线" panose="020F0502020204030204"/>
                <a:ea typeface="等线" panose="02010600030101010101" pitchFamily="2" charset="-122"/>
                <a:hlinkClick r:id="rId4"/>
              </a:rPr>
              <a:t>S2-2306506</a:t>
            </a:r>
            <a:r>
              <a:rPr lang="en-US" altLang="zh-CN" sz="1800" b="1" dirty="0">
                <a:solidFill>
                  <a:prstClr val="black"/>
                </a:solidFill>
                <a:latin typeface="等线" panose="020F0502020204030204"/>
                <a:ea typeface="等线" panose="02010600030101010101" pitchFamily="2" charset="-122"/>
              </a:rPr>
              <a:t> from QUALCOMM/vivo for the details.</a:t>
            </a:r>
          </a:p>
        </p:txBody>
      </p:sp>
      <p:sp>
        <p:nvSpPr>
          <p:cNvPr id="8" name="矩形 7">
            <a:extLst>
              <a:ext uri="{FF2B5EF4-FFF2-40B4-BE49-F238E27FC236}">
                <a16:creationId xmlns:a16="http://schemas.microsoft.com/office/drawing/2014/main" id="{95DA06B3-DB79-4DD4-A40B-7044B64C1A45}"/>
              </a:ext>
            </a:extLst>
          </p:cNvPr>
          <p:cNvSpPr/>
          <p:nvPr/>
        </p:nvSpPr>
        <p:spPr>
          <a:xfrm>
            <a:off x="179512" y="4610033"/>
            <a:ext cx="8604447" cy="830997"/>
          </a:xfrm>
          <a:prstGeom prst="rect">
            <a:avLst/>
          </a:prstGeom>
        </p:spPr>
        <p:txBody>
          <a:bodyPr wrap="square">
            <a:spAutoFit/>
          </a:bodyPr>
          <a:lstStyle/>
          <a:p>
            <a:pPr marL="0" lvl="2" defTabSz="685800" eaLnBrk="1" fontAlgn="auto" hangingPunct="1">
              <a:spcBef>
                <a:spcPts val="450"/>
              </a:spcBef>
              <a:spcAft>
                <a:spcPts val="450"/>
              </a:spcAft>
            </a:pPr>
            <a:r>
              <a:rPr lang="en-US" altLang="zh-CN" sz="1600" b="1" dirty="0">
                <a:solidFill>
                  <a:srgbClr val="FF0000"/>
                </a:solidFill>
                <a:latin typeface="等线" panose="020F0502020204030204"/>
                <a:ea typeface="等线" panose="02010600030101010101" pitchFamily="2" charset="-122"/>
              </a:rPr>
              <a:t>vivo view</a:t>
            </a:r>
            <a:r>
              <a:rPr lang="en-US" altLang="zh-CN" sz="1600" b="1" dirty="0">
                <a:solidFill>
                  <a:prstClr val="black"/>
                </a:solidFill>
                <a:latin typeface="等线" panose="020F0502020204030204"/>
                <a:ea typeface="等线" panose="02010600030101010101" pitchFamily="2" charset="-122"/>
              </a:rPr>
              <a:t>: UP solution is complementary to CP solution and SA2 should be tasked to study whether and how to enhance UE data collection framework to meet RAN requirement (coordinated with RAN).</a:t>
            </a:r>
          </a:p>
        </p:txBody>
      </p:sp>
      <p:sp>
        <p:nvSpPr>
          <p:cNvPr id="9" name="标题 1">
            <a:extLst>
              <a:ext uri="{FF2B5EF4-FFF2-40B4-BE49-F238E27FC236}">
                <a16:creationId xmlns:a16="http://schemas.microsoft.com/office/drawing/2014/main" id="{EE5763E0-39E0-488F-B6CE-6A907535BB98}"/>
              </a:ext>
            </a:extLst>
          </p:cNvPr>
          <p:cNvSpPr txBox="1"/>
          <p:nvPr/>
        </p:nvSpPr>
        <p:spPr bwMode="auto">
          <a:xfrm>
            <a:off x="50724" y="373576"/>
            <a:ext cx="8961093" cy="653483"/>
          </a:xfrm>
          <a:prstGeom prst="rect">
            <a:avLst/>
          </a:prstGeom>
          <a:noFill/>
          <a:ln w="9525">
            <a:noFill/>
            <a:miter lim="800000"/>
          </a:ln>
        </p:spPr>
        <p:txBody>
          <a:bodyPr vert="horz" wrap="square" lIns="60089" tIns="30044" rIns="60089" bIns="30044" numCol="1" anchor="ctr" anchorCtr="0" compatLnSpc="1"/>
          <a:lstStyle>
            <a:defPPr>
              <a:defRPr lang="zh-CN"/>
            </a:defPPr>
            <a:lvl1pPr defTabSz="802005" eaLnBrk="0" fontAlgn="base" hangingPunct="0">
              <a:spcBef>
                <a:spcPct val="0"/>
              </a:spcBef>
              <a:spcAft>
                <a:spcPct val="0"/>
              </a:spcAft>
              <a:buClrTx/>
              <a:buFontTx/>
              <a:buNone/>
              <a:defRPr sz="3200" kern="0">
                <a:solidFill>
                  <a:srgbClr val="990000"/>
                </a:solidFill>
                <a:latin typeface="黑体"/>
                <a:ea typeface="+mj-ea"/>
                <a:cs typeface="+mj-cs"/>
              </a:defRPr>
            </a:lvl1pPr>
            <a:lvl2pPr defTabSz="802005" eaLnBrk="0" fontAlgn="base" hangingPunct="0">
              <a:spcBef>
                <a:spcPct val="0"/>
              </a:spcBef>
              <a:spcAft>
                <a:spcPct val="0"/>
              </a:spcAft>
              <a:defRPr sz="3400">
                <a:solidFill>
                  <a:srgbClr val="990000"/>
                </a:solidFill>
                <a:latin typeface="FrutigerNext LT Medium" pitchFamily="34" charset="0"/>
                <a:ea typeface="黑体" pitchFamily="2" charset="-122"/>
              </a:defRPr>
            </a:lvl2pPr>
            <a:lvl3pPr defTabSz="802005" eaLnBrk="0" fontAlgn="base" hangingPunct="0">
              <a:spcBef>
                <a:spcPct val="0"/>
              </a:spcBef>
              <a:spcAft>
                <a:spcPct val="0"/>
              </a:spcAft>
              <a:defRPr sz="3400">
                <a:solidFill>
                  <a:srgbClr val="990000"/>
                </a:solidFill>
                <a:latin typeface="FrutigerNext LT Medium" pitchFamily="34" charset="0"/>
                <a:ea typeface="黑体" pitchFamily="2" charset="-122"/>
              </a:defRPr>
            </a:lvl3pPr>
            <a:lvl4pPr defTabSz="802005" eaLnBrk="0" fontAlgn="base" hangingPunct="0">
              <a:spcBef>
                <a:spcPct val="0"/>
              </a:spcBef>
              <a:spcAft>
                <a:spcPct val="0"/>
              </a:spcAft>
              <a:defRPr sz="3400">
                <a:solidFill>
                  <a:srgbClr val="990000"/>
                </a:solidFill>
                <a:latin typeface="FrutigerNext LT Medium" pitchFamily="34" charset="0"/>
                <a:ea typeface="黑体" pitchFamily="2" charset="-122"/>
              </a:defRPr>
            </a:lvl4pPr>
            <a:lvl5pPr defTabSz="802005" eaLnBrk="0" fontAlgn="base" hangingPunct="0">
              <a:spcBef>
                <a:spcPct val="0"/>
              </a:spcBef>
              <a:spcAft>
                <a:spcPct val="0"/>
              </a:spcAft>
              <a:defRPr sz="3400">
                <a:solidFill>
                  <a:srgbClr val="990000"/>
                </a:solidFill>
                <a:latin typeface="FrutigerNext LT Medium" pitchFamily="34" charset="0"/>
                <a:ea typeface="黑体" pitchFamily="2" charset="-122"/>
              </a:defRPr>
            </a:lvl5pPr>
            <a:lvl6pPr marL="457200" defTabSz="802005" fontAlgn="base">
              <a:spcBef>
                <a:spcPct val="0"/>
              </a:spcBef>
              <a:spcAft>
                <a:spcPct val="0"/>
              </a:spcAft>
              <a:defRPr sz="3400">
                <a:solidFill>
                  <a:srgbClr val="990000"/>
                </a:solidFill>
                <a:latin typeface="FrutigerNext LT Medium" pitchFamily="34" charset="0"/>
                <a:ea typeface="黑体" pitchFamily="2" charset="-122"/>
              </a:defRPr>
            </a:lvl6pPr>
            <a:lvl7pPr marL="914400" defTabSz="802005" fontAlgn="base">
              <a:spcBef>
                <a:spcPct val="0"/>
              </a:spcBef>
              <a:spcAft>
                <a:spcPct val="0"/>
              </a:spcAft>
              <a:defRPr sz="3400">
                <a:solidFill>
                  <a:srgbClr val="990000"/>
                </a:solidFill>
                <a:latin typeface="FrutigerNext LT Medium" pitchFamily="34" charset="0"/>
                <a:ea typeface="黑体" pitchFamily="2" charset="-122"/>
              </a:defRPr>
            </a:lvl7pPr>
            <a:lvl8pPr marL="1371600" defTabSz="802005" fontAlgn="base">
              <a:spcBef>
                <a:spcPct val="0"/>
              </a:spcBef>
              <a:spcAft>
                <a:spcPct val="0"/>
              </a:spcAft>
              <a:defRPr sz="3400">
                <a:solidFill>
                  <a:srgbClr val="990000"/>
                </a:solidFill>
                <a:latin typeface="FrutigerNext LT Medium" pitchFamily="34" charset="0"/>
                <a:ea typeface="黑体" pitchFamily="2" charset="-122"/>
              </a:defRPr>
            </a:lvl8pPr>
            <a:lvl9pPr marL="1828800" defTabSz="802005" fontAlgn="base">
              <a:spcBef>
                <a:spcPct val="0"/>
              </a:spcBef>
              <a:spcAft>
                <a:spcPct val="0"/>
              </a:spcAft>
              <a:defRPr sz="3400">
                <a:solidFill>
                  <a:srgbClr val="990000"/>
                </a:solidFill>
                <a:latin typeface="FrutigerNext LT Medium" pitchFamily="34" charset="0"/>
                <a:ea typeface="黑体" pitchFamily="2" charset="-122"/>
              </a:defRPr>
            </a:lvl9pPr>
          </a:lstStyle>
          <a:p>
            <a:pPr defTabSz="601504"/>
            <a:r>
              <a:rPr lang="en-US" altLang="zh-CN" sz="2475" dirty="0">
                <a:latin typeface="Calibri" panose="020F0502020204030204" pitchFamily="34" charset="0"/>
                <a:ea typeface="等线 Light" panose="02010600030101010101" pitchFamily="2" charset="-122"/>
                <a:cs typeface="Calibri" panose="020F0502020204030204" pitchFamily="34" charset="0"/>
              </a:rPr>
              <a:t>Summary </a:t>
            </a:r>
            <a:r>
              <a:rPr lang="en-US" altLang="zh-CN" sz="2475" dirty="0">
                <a:latin typeface="Calibri" panose="020F0502020204030204" pitchFamily="34" charset="0"/>
                <a:cs typeface="Calibri" panose="020F0502020204030204" pitchFamily="34" charset="0"/>
              </a:rPr>
              <a:t>of UE data collection </a:t>
            </a:r>
            <a:endParaRPr lang="en-US" sz="2475"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369061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4" cstate="email"/>
          <a:stretch>
            <a:fillRect/>
          </a:stretch>
        </p:blipFill>
        <p:spPr>
          <a:xfrm>
            <a:off x="612057" y="980728"/>
            <a:ext cx="1061886" cy="280034"/>
          </a:xfrm>
          <a:prstGeom prst="rect">
            <a:avLst/>
          </a:prstGeom>
        </p:spPr>
      </p:pic>
      <p:pic>
        <p:nvPicPr>
          <p:cNvPr id="16" name="图片 15"/>
          <p:cNvPicPr>
            <a:picLocks noChangeAspect="1"/>
          </p:cNvPicPr>
          <p:nvPr/>
        </p:nvPicPr>
        <p:blipFill>
          <a:blip r:embed="rId4" cstate="email"/>
          <a:stretch>
            <a:fillRect/>
          </a:stretch>
        </p:blipFill>
        <p:spPr>
          <a:xfrm>
            <a:off x="7676624" y="981186"/>
            <a:ext cx="1061886" cy="280034"/>
          </a:xfrm>
          <a:prstGeom prst="rect">
            <a:avLst/>
          </a:prstGeom>
        </p:spPr>
      </p:pic>
      <p:sp>
        <p:nvSpPr>
          <p:cNvPr id="7" name="Rectangle 2">
            <a:extLst>
              <a:ext uri="{FF2B5EF4-FFF2-40B4-BE49-F238E27FC236}">
                <a16:creationId xmlns:a16="http://schemas.microsoft.com/office/drawing/2014/main" id="{159F14D8-8AFE-4193-8411-EFDFC286117A}"/>
              </a:ext>
            </a:extLst>
          </p:cNvPr>
          <p:cNvSpPr>
            <a:spLocks noChangeArrowheads="1"/>
          </p:cNvSpPr>
          <p:nvPr/>
        </p:nvSpPr>
        <p:spPr bwMode="auto">
          <a:xfrm>
            <a:off x="364245" y="1749480"/>
            <a:ext cx="13856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pPr defTabSz="685800" eaLnBrk="1" fontAlgn="auto" hangingPunct="1">
              <a:spcBef>
                <a:spcPts val="0"/>
              </a:spcBef>
              <a:spcAft>
                <a:spcPts val="0"/>
              </a:spcAft>
            </a:pPr>
            <a:endParaRPr lang="en-US" sz="1350">
              <a:solidFill>
                <a:prstClr val="black"/>
              </a:solidFill>
              <a:latin typeface="等线" panose="020F0502020204030204"/>
            </a:endParaRPr>
          </a:p>
        </p:txBody>
      </p:sp>
      <p:cxnSp>
        <p:nvCxnSpPr>
          <p:cNvPr id="21" name="直接连接符 20">
            <a:extLst>
              <a:ext uri="{FF2B5EF4-FFF2-40B4-BE49-F238E27FC236}">
                <a16:creationId xmlns:a16="http://schemas.microsoft.com/office/drawing/2014/main" id="{4CEC79B6-C400-4CD2-85CE-0157B3A21F7B}"/>
              </a:ext>
            </a:extLst>
          </p:cNvPr>
          <p:cNvCxnSpPr>
            <a:cxnSpLocks/>
          </p:cNvCxnSpPr>
          <p:nvPr/>
        </p:nvCxnSpPr>
        <p:spPr>
          <a:xfrm>
            <a:off x="4572000" y="1340768"/>
            <a:ext cx="0" cy="4277639"/>
          </a:xfrm>
          <a:prstGeom prst="line">
            <a:avLst/>
          </a:prstGeom>
          <a:ln w="28575">
            <a:prstDash val="lgDash"/>
          </a:ln>
        </p:spPr>
        <p:style>
          <a:lnRef idx="1">
            <a:schemeClr val="accent1"/>
          </a:lnRef>
          <a:fillRef idx="0">
            <a:schemeClr val="accent1"/>
          </a:fillRef>
          <a:effectRef idx="0">
            <a:schemeClr val="accent1"/>
          </a:effectRef>
          <a:fontRef idx="minor">
            <a:schemeClr val="tx1"/>
          </a:fontRef>
        </p:style>
      </p:cxnSp>
      <p:sp>
        <p:nvSpPr>
          <p:cNvPr id="24" name="文本框 23">
            <a:extLst>
              <a:ext uri="{FF2B5EF4-FFF2-40B4-BE49-F238E27FC236}">
                <a16:creationId xmlns:a16="http://schemas.microsoft.com/office/drawing/2014/main" id="{C17F50EE-2080-4066-8897-90979EFCB8C4}"/>
              </a:ext>
            </a:extLst>
          </p:cNvPr>
          <p:cNvSpPr txBox="1"/>
          <p:nvPr/>
        </p:nvSpPr>
        <p:spPr>
          <a:xfrm>
            <a:off x="306893" y="1311602"/>
            <a:ext cx="3883082" cy="300082"/>
          </a:xfrm>
          <a:prstGeom prst="rect">
            <a:avLst/>
          </a:prstGeom>
          <a:solidFill>
            <a:srgbClr val="00B0F0"/>
          </a:solidFill>
        </p:spPr>
        <p:txBody>
          <a:bodyPr wrap="square" rtlCol="0">
            <a:spAutoFit/>
          </a:bodyPr>
          <a:lstStyle/>
          <a:p>
            <a:pPr defTabSz="685800" eaLnBrk="1" fontAlgn="auto" hangingPunct="1">
              <a:spcBef>
                <a:spcPts val="0"/>
              </a:spcBef>
              <a:spcAft>
                <a:spcPts val="0"/>
              </a:spcAft>
            </a:pPr>
            <a:r>
              <a:rPr lang="en-US" altLang="zh-CN" sz="1350" dirty="0">
                <a:solidFill>
                  <a:prstClr val="black"/>
                </a:solidFill>
                <a:latin typeface="等线" panose="020F0502020204030204"/>
                <a:ea typeface="等线" panose="02010600030101010101" pitchFamily="2" charset="-122"/>
              </a:rPr>
              <a:t>R17 SA2 eNA_ph2 progress </a:t>
            </a:r>
            <a:endParaRPr lang="en-US" sz="1350" dirty="0">
              <a:solidFill>
                <a:prstClr val="black"/>
              </a:solidFill>
              <a:latin typeface="等线" panose="020F0502020204030204"/>
            </a:endParaRPr>
          </a:p>
        </p:txBody>
      </p:sp>
      <p:sp>
        <p:nvSpPr>
          <p:cNvPr id="25" name="文本框 24">
            <a:extLst>
              <a:ext uri="{FF2B5EF4-FFF2-40B4-BE49-F238E27FC236}">
                <a16:creationId xmlns:a16="http://schemas.microsoft.com/office/drawing/2014/main" id="{11AFE786-62F7-4AA1-83AF-3CF3CBA6373C}"/>
              </a:ext>
            </a:extLst>
          </p:cNvPr>
          <p:cNvSpPr txBox="1"/>
          <p:nvPr/>
        </p:nvSpPr>
        <p:spPr>
          <a:xfrm>
            <a:off x="4918777" y="1312496"/>
            <a:ext cx="3883082" cy="300082"/>
          </a:xfrm>
          <a:prstGeom prst="rect">
            <a:avLst/>
          </a:prstGeom>
          <a:solidFill>
            <a:srgbClr val="00B0F0"/>
          </a:solidFill>
        </p:spPr>
        <p:txBody>
          <a:bodyPr wrap="square" rtlCol="0">
            <a:spAutoFit/>
          </a:bodyPr>
          <a:lstStyle/>
          <a:p>
            <a:pPr defTabSz="685800" eaLnBrk="1" fontAlgn="auto" hangingPunct="1">
              <a:spcBef>
                <a:spcPts val="0"/>
              </a:spcBef>
              <a:spcAft>
                <a:spcPts val="0"/>
              </a:spcAft>
            </a:pPr>
            <a:r>
              <a:rPr lang="en-US" altLang="zh-CN" sz="1350" dirty="0">
                <a:solidFill>
                  <a:prstClr val="black"/>
                </a:solidFill>
                <a:latin typeface="等线" panose="020F0502020204030204"/>
                <a:ea typeface="等线" panose="02010600030101010101" pitchFamily="2" charset="-122"/>
              </a:rPr>
              <a:t>R18 SA2 eNA_ph3 progress</a:t>
            </a:r>
            <a:endParaRPr lang="en-US" sz="1350" dirty="0">
              <a:solidFill>
                <a:prstClr val="black"/>
              </a:solidFill>
              <a:latin typeface="等线" panose="020F0502020204030204"/>
            </a:endParaRPr>
          </a:p>
        </p:txBody>
      </p:sp>
      <p:pic>
        <p:nvPicPr>
          <p:cNvPr id="12" name="图片 11">
            <a:extLst>
              <a:ext uri="{FF2B5EF4-FFF2-40B4-BE49-F238E27FC236}">
                <a16:creationId xmlns:a16="http://schemas.microsoft.com/office/drawing/2014/main" id="{5E1718D4-D809-4601-8CAD-26F66CDB437A}"/>
              </a:ext>
            </a:extLst>
          </p:cNvPr>
          <p:cNvPicPr>
            <a:picLocks noChangeAspect="1"/>
          </p:cNvPicPr>
          <p:nvPr/>
        </p:nvPicPr>
        <p:blipFill>
          <a:blip r:embed="rId5"/>
          <a:stretch>
            <a:fillRect/>
          </a:stretch>
        </p:blipFill>
        <p:spPr>
          <a:xfrm>
            <a:off x="276461" y="1700807"/>
            <a:ext cx="4150984" cy="3299817"/>
          </a:xfrm>
          <a:prstGeom prst="rect">
            <a:avLst/>
          </a:prstGeom>
        </p:spPr>
      </p:pic>
      <p:sp>
        <p:nvSpPr>
          <p:cNvPr id="13" name="标题 1">
            <a:extLst>
              <a:ext uri="{FF2B5EF4-FFF2-40B4-BE49-F238E27FC236}">
                <a16:creationId xmlns:a16="http://schemas.microsoft.com/office/drawing/2014/main" id="{4D58953B-38E3-44B7-A900-4E864E74E3FC}"/>
              </a:ext>
            </a:extLst>
          </p:cNvPr>
          <p:cNvSpPr txBox="1"/>
          <p:nvPr/>
        </p:nvSpPr>
        <p:spPr bwMode="auto">
          <a:xfrm>
            <a:off x="50724" y="373576"/>
            <a:ext cx="8961093" cy="653483"/>
          </a:xfrm>
          <a:prstGeom prst="rect">
            <a:avLst/>
          </a:prstGeom>
          <a:noFill/>
          <a:ln w="9525">
            <a:noFill/>
            <a:miter lim="800000"/>
          </a:ln>
        </p:spPr>
        <p:txBody>
          <a:bodyPr vert="horz" wrap="square" lIns="60089" tIns="30044" rIns="60089" bIns="30044" numCol="1" anchor="ctr" anchorCtr="0" compatLnSpc="1"/>
          <a:lstStyle>
            <a:defPPr>
              <a:defRPr lang="zh-CN"/>
            </a:defPPr>
            <a:lvl1pPr defTabSz="802005" eaLnBrk="0" fontAlgn="base" hangingPunct="0">
              <a:spcBef>
                <a:spcPct val="0"/>
              </a:spcBef>
              <a:spcAft>
                <a:spcPct val="0"/>
              </a:spcAft>
              <a:buClrTx/>
              <a:buFontTx/>
              <a:buNone/>
              <a:defRPr sz="3200" kern="0">
                <a:solidFill>
                  <a:srgbClr val="990000"/>
                </a:solidFill>
                <a:latin typeface="黑体"/>
                <a:ea typeface="+mj-ea"/>
                <a:cs typeface="+mj-cs"/>
              </a:defRPr>
            </a:lvl1pPr>
            <a:lvl2pPr defTabSz="802005" eaLnBrk="0" fontAlgn="base" hangingPunct="0">
              <a:spcBef>
                <a:spcPct val="0"/>
              </a:spcBef>
              <a:spcAft>
                <a:spcPct val="0"/>
              </a:spcAft>
              <a:defRPr sz="3400">
                <a:solidFill>
                  <a:srgbClr val="990000"/>
                </a:solidFill>
                <a:latin typeface="FrutigerNext LT Medium" pitchFamily="34" charset="0"/>
                <a:ea typeface="黑体" pitchFamily="2" charset="-122"/>
              </a:defRPr>
            </a:lvl2pPr>
            <a:lvl3pPr defTabSz="802005" eaLnBrk="0" fontAlgn="base" hangingPunct="0">
              <a:spcBef>
                <a:spcPct val="0"/>
              </a:spcBef>
              <a:spcAft>
                <a:spcPct val="0"/>
              </a:spcAft>
              <a:defRPr sz="3400">
                <a:solidFill>
                  <a:srgbClr val="990000"/>
                </a:solidFill>
                <a:latin typeface="FrutigerNext LT Medium" pitchFamily="34" charset="0"/>
                <a:ea typeface="黑体" pitchFamily="2" charset="-122"/>
              </a:defRPr>
            </a:lvl3pPr>
            <a:lvl4pPr defTabSz="802005" eaLnBrk="0" fontAlgn="base" hangingPunct="0">
              <a:spcBef>
                <a:spcPct val="0"/>
              </a:spcBef>
              <a:spcAft>
                <a:spcPct val="0"/>
              </a:spcAft>
              <a:defRPr sz="3400">
                <a:solidFill>
                  <a:srgbClr val="990000"/>
                </a:solidFill>
                <a:latin typeface="FrutigerNext LT Medium" pitchFamily="34" charset="0"/>
                <a:ea typeface="黑体" pitchFamily="2" charset="-122"/>
              </a:defRPr>
            </a:lvl4pPr>
            <a:lvl5pPr defTabSz="802005" eaLnBrk="0" fontAlgn="base" hangingPunct="0">
              <a:spcBef>
                <a:spcPct val="0"/>
              </a:spcBef>
              <a:spcAft>
                <a:spcPct val="0"/>
              </a:spcAft>
              <a:defRPr sz="3400">
                <a:solidFill>
                  <a:srgbClr val="990000"/>
                </a:solidFill>
                <a:latin typeface="FrutigerNext LT Medium" pitchFamily="34" charset="0"/>
                <a:ea typeface="黑体" pitchFamily="2" charset="-122"/>
              </a:defRPr>
            </a:lvl5pPr>
            <a:lvl6pPr marL="457200" defTabSz="802005" fontAlgn="base">
              <a:spcBef>
                <a:spcPct val="0"/>
              </a:spcBef>
              <a:spcAft>
                <a:spcPct val="0"/>
              </a:spcAft>
              <a:defRPr sz="3400">
                <a:solidFill>
                  <a:srgbClr val="990000"/>
                </a:solidFill>
                <a:latin typeface="FrutigerNext LT Medium" pitchFamily="34" charset="0"/>
                <a:ea typeface="黑体" pitchFamily="2" charset="-122"/>
              </a:defRPr>
            </a:lvl6pPr>
            <a:lvl7pPr marL="914400" defTabSz="802005" fontAlgn="base">
              <a:spcBef>
                <a:spcPct val="0"/>
              </a:spcBef>
              <a:spcAft>
                <a:spcPct val="0"/>
              </a:spcAft>
              <a:defRPr sz="3400">
                <a:solidFill>
                  <a:srgbClr val="990000"/>
                </a:solidFill>
                <a:latin typeface="FrutigerNext LT Medium" pitchFamily="34" charset="0"/>
                <a:ea typeface="黑体" pitchFamily="2" charset="-122"/>
              </a:defRPr>
            </a:lvl7pPr>
            <a:lvl8pPr marL="1371600" defTabSz="802005" fontAlgn="base">
              <a:spcBef>
                <a:spcPct val="0"/>
              </a:spcBef>
              <a:spcAft>
                <a:spcPct val="0"/>
              </a:spcAft>
              <a:defRPr sz="3400">
                <a:solidFill>
                  <a:srgbClr val="990000"/>
                </a:solidFill>
                <a:latin typeface="FrutigerNext LT Medium" pitchFamily="34" charset="0"/>
                <a:ea typeface="黑体" pitchFamily="2" charset="-122"/>
              </a:defRPr>
            </a:lvl8pPr>
            <a:lvl9pPr marL="1828800" defTabSz="802005" fontAlgn="base">
              <a:spcBef>
                <a:spcPct val="0"/>
              </a:spcBef>
              <a:spcAft>
                <a:spcPct val="0"/>
              </a:spcAft>
              <a:defRPr sz="3400">
                <a:solidFill>
                  <a:srgbClr val="990000"/>
                </a:solidFill>
                <a:latin typeface="FrutigerNext LT Medium" pitchFamily="34" charset="0"/>
                <a:ea typeface="黑体" pitchFamily="2" charset="-122"/>
              </a:defRPr>
            </a:lvl9pPr>
          </a:lstStyle>
          <a:p>
            <a:pPr defTabSz="601504"/>
            <a:r>
              <a:rPr lang="en-US" altLang="zh-CN" sz="2475" dirty="0">
                <a:latin typeface="Calibri" panose="020F0502020204030204" pitchFamily="34" charset="0"/>
                <a:cs typeface="Calibri" panose="020F0502020204030204" pitchFamily="34" charset="0"/>
              </a:rPr>
              <a:t>Summary of Model transfer/delivery in SA2</a:t>
            </a:r>
            <a:endParaRPr lang="en-US" sz="2475" dirty="0">
              <a:latin typeface="Calibri" panose="020F0502020204030204" pitchFamily="34" charset="0"/>
              <a:cs typeface="Calibri" panose="020F0502020204030204" pitchFamily="34" charset="0"/>
            </a:endParaRPr>
          </a:p>
        </p:txBody>
      </p:sp>
      <p:sp>
        <p:nvSpPr>
          <p:cNvPr id="18" name="矩形 17">
            <a:extLst>
              <a:ext uri="{FF2B5EF4-FFF2-40B4-BE49-F238E27FC236}">
                <a16:creationId xmlns:a16="http://schemas.microsoft.com/office/drawing/2014/main" id="{63F7A34C-5D0D-4BDB-A0A4-BD4B18B3B65F}"/>
              </a:ext>
            </a:extLst>
          </p:cNvPr>
          <p:cNvSpPr/>
          <p:nvPr/>
        </p:nvSpPr>
        <p:spPr>
          <a:xfrm>
            <a:off x="77492" y="5362520"/>
            <a:ext cx="4638521" cy="802784"/>
          </a:xfrm>
          <a:prstGeom prst="rect">
            <a:avLst/>
          </a:prstGeom>
        </p:spPr>
        <p:txBody>
          <a:bodyPr wrap="square">
            <a:spAutoFit/>
          </a:bodyPr>
          <a:lstStyle/>
          <a:p>
            <a:pPr marL="285750" indent="-285750" defTabSz="685800" eaLnBrk="1" fontAlgn="auto" hangingPunct="1">
              <a:spcBef>
                <a:spcPts val="0"/>
              </a:spcBef>
              <a:spcAft>
                <a:spcPts val="450"/>
              </a:spcAft>
              <a:buSzPct val="120000"/>
              <a:buFont typeface="Arial" panose="020B0604020202020204" pitchFamily="34" charset="0"/>
              <a:buChar char="•"/>
            </a:pPr>
            <a:r>
              <a:rPr lang="en-US" altLang="zh-CN" sz="1400" kern="0" dirty="0">
                <a:solidFill>
                  <a:prstClr val="black"/>
                </a:solidFill>
                <a:latin typeface="Calibri"/>
              </a:rPr>
              <a:t>In R17, only Model delivery within 5GC between same vendor is supported </a:t>
            </a:r>
          </a:p>
          <a:p>
            <a:pPr marL="285750" indent="-285750" defTabSz="685800" eaLnBrk="1" fontAlgn="auto" hangingPunct="1">
              <a:spcBef>
                <a:spcPts val="0"/>
              </a:spcBef>
              <a:spcAft>
                <a:spcPts val="450"/>
              </a:spcAft>
              <a:buSzPct val="120000"/>
              <a:buFont typeface="Arial" panose="020B0604020202020204" pitchFamily="34" charset="0"/>
              <a:buChar char="•"/>
            </a:pPr>
            <a:r>
              <a:rPr lang="en-US" altLang="zh-CN" sz="1400" kern="0" dirty="0">
                <a:solidFill>
                  <a:prstClr val="black"/>
                </a:solidFill>
                <a:latin typeface="Calibri"/>
              </a:rPr>
              <a:t>Model delivery to UE is not supported</a:t>
            </a:r>
          </a:p>
        </p:txBody>
      </p:sp>
      <p:sp>
        <p:nvSpPr>
          <p:cNvPr id="26" name="矩形 25">
            <a:extLst>
              <a:ext uri="{FF2B5EF4-FFF2-40B4-BE49-F238E27FC236}">
                <a16:creationId xmlns:a16="http://schemas.microsoft.com/office/drawing/2014/main" id="{F25CD9C7-B6A7-4FCF-B0AF-02B6AB2D5D49}"/>
              </a:ext>
            </a:extLst>
          </p:cNvPr>
          <p:cNvSpPr/>
          <p:nvPr/>
        </p:nvSpPr>
        <p:spPr>
          <a:xfrm>
            <a:off x="4574346" y="4796666"/>
            <a:ext cx="4492157" cy="1728678"/>
          </a:xfrm>
          <a:prstGeom prst="rect">
            <a:avLst/>
          </a:prstGeom>
        </p:spPr>
        <p:txBody>
          <a:bodyPr wrap="square">
            <a:spAutoFit/>
          </a:bodyPr>
          <a:lstStyle/>
          <a:p>
            <a:pPr marL="285750" indent="-285750" defTabSz="685800" eaLnBrk="1" fontAlgn="auto" hangingPunct="1">
              <a:spcBef>
                <a:spcPts val="0"/>
              </a:spcBef>
              <a:spcAft>
                <a:spcPts val="450"/>
              </a:spcAft>
              <a:buSzPct val="120000"/>
              <a:buFont typeface="Arial" panose="020B0604020202020204" pitchFamily="34" charset="0"/>
              <a:buChar char="•"/>
            </a:pPr>
            <a:r>
              <a:rPr lang="en-US" altLang="zh-CN" sz="1400" kern="0" dirty="0">
                <a:solidFill>
                  <a:prstClr val="black"/>
                </a:solidFill>
                <a:latin typeface="Calibri"/>
              </a:rPr>
              <a:t>In R18, introduce </a:t>
            </a:r>
            <a:r>
              <a:rPr lang="en-US" altLang="zh-CN" sz="1400" b="1" kern="0" dirty="0">
                <a:solidFill>
                  <a:prstClr val="black"/>
                </a:solidFill>
                <a:latin typeface="Calibri"/>
              </a:rPr>
              <a:t>ML model Interoperability information </a:t>
            </a:r>
            <a:r>
              <a:rPr lang="en-US" altLang="zh-CN" sz="1400" kern="0" dirty="0">
                <a:solidFill>
                  <a:prstClr val="black"/>
                </a:solidFill>
                <a:latin typeface="Calibri"/>
              </a:rPr>
              <a:t>to somehow support Model delivery within 5GC NWDAFs among multi-vendors;</a:t>
            </a:r>
          </a:p>
          <a:p>
            <a:pPr marL="285750" indent="-285750" defTabSz="685800" eaLnBrk="1" fontAlgn="auto" hangingPunct="1">
              <a:spcBef>
                <a:spcPts val="0"/>
              </a:spcBef>
              <a:spcAft>
                <a:spcPts val="450"/>
              </a:spcAft>
              <a:buSzPct val="120000"/>
              <a:buFont typeface="Arial" panose="020B0604020202020204" pitchFamily="34" charset="0"/>
              <a:buChar char="•"/>
            </a:pPr>
            <a:r>
              <a:rPr lang="en-US" altLang="zh-CN" sz="1400" b="1" kern="0" dirty="0">
                <a:solidFill>
                  <a:prstClr val="black"/>
                </a:solidFill>
                <a:latin typeface="Calibri"/>
              </a:rPr>
              <a:t>ML Model Interoperability Information</a:t>
            </a:r>
            <a:r>
              <a:rPr lang="en-US" altLang="zh-CN" sz="1400" kern="0" dirty="0">
                <a:solidFill>
                  <a:prstClr val="black"/>
                </a:solidFill>
                <a:latin typeface="Calibri"/>
              </a:rPr>
              <a:t>, this is vendor-specific information that conveys, e.g., requested model file format, model execution environment, etc. </a:t>
            </a:r>
          </a:p>
          <a:p>
            <a:pPr marL="285750" indent="-285750" defTabSz="685800" eaLnBrk="1" fontAlgn="auto" hangingPunct="1">
              <a:spcBef>
                <a:spcPts val="0"/>
              </a:spcBef>
              <a:spcAft>
                <a:spcPts val="450"/>
              </a:spcAft>
              <a:buSzPct val="120000"/>
              <a:buFont typeface="Arial" panose="020B0604020202020204" pitchFamily="34" charset="0"/>
              <a:buChar char="•"/>
            </a:pPr>
            <a:r>
              <a:rPr lang="en-US" altLang="zh-CN" sz="1400" kern="0" dirty="0">
                <a:solidFill>
                  <a:srgbClr val="FF0000"/>
                </a:solidFill>
                <a:latin typeface="Calibri"/>
              </a:rPr>
              <a:t>Still Model delivery to UE is not supported</a:t>
            </a:r>
          </a:p>
        </p:txBody>
      </p:sp>
      <p:graphicFrame>
        <p:nvGraphicFramePr>
          <p:cNvPr id="27" name="对象 26">
            <a:extLst>
              <a:ext uri="{FF2B5EF4-FFF2-40B4-BE49-F238E27FC236}">
                <a16:creationId xmlns:a16="http://schemas.microsoft.com/office/drawing/2014/main" id="{444242A2-E6EE-43B4-BCFC-CB30B8343874}"/>
              </a:ext>
            </a:extLst>
          </p:cNvPr>
          <p:cNvGraphicFramePr>
            <a:graphicFrameLocks noChangeAspect="1"/>
          </p:cNvGraphicFramePr>
          <p:nvPr>
            <p:extLst>
              <p:ext uri="{D42A27DB-BD31-4B8C-83A1-F6EECF244321}">
                <p14:modId xmlns:p14="http://schemas.microsoft.com/office/powerpoint/2010/main" val="2478100850"/>
              </p:ext>
            </p:extLst>
          </p:nvPr>
        </p:nvGraphicFramePr>
        <p:xfrm>
          <a:off x="4849512" y="1868830"/>
          <a:ext cx="4227512" cy="2848288"/>
        </p:xfrm>
        <a:graphic>
          <a:graphicData uri="http://schemas.openxmlformats.org/presentationml/2006/ole">
            <mc:AlternateContent xmlns:mc="http://schemas.openxmlformats.org/markup-compatibility/2006">
              <mc:Choice xmlns:v="urn:schemas-microsoft-com:vml" Requires="v">
                <p:oleObj spid="_x0000_s4302" name="Visio" r:id="rId6" imgW="5403594" imgH="2546188" progId="Visio.Drawing.15">
                  <p:embed/>
                </p:oleObj>
              </mc:Choice>
              <mc:Fallback>
                <p:oleObj name="Visio" r:id="rId6" imgW="5403594" imgH="2546188" progId="Visio.Drawing.15">
                  <p:embed/>
                  <p:pic>
                    <p:nvPicPr>
                      <p:cNvPr id="23" name="对象 22">
                        <a:extLst>
                          <a:ext uri="{FF2B5EF4-FFF2-40B4-BE49-F238E27FC236}">
                            <a16:creationId xmlns:a16="http://schemas.microsoft.com/office/drawing/2014/main" id="{AEDC4BE0-CE86-476A-A1B2-75221F882B95}"/>
                          </a:ext>
                        </a:extLst>
                      </p:cNvPr>
                      <p:cNvPicPr>
                        <a:picLocks noChangeAspect="1" noChangeArrowheads="1"/>
                      </p:cNvPicPr>
                      <p:nvPr/>
                    </p:nvPicPr>
                    <p:blipFill>
                      <a:blip r:embed="rId7"/>
                      <a:srcRect/>
                      <a:stretch>
                        <a:fillRect/>
                      </a:stretch>
                    </p:blipFill>
                    <p:spPr bwMode="auto">
                      <a:xfrm>
                        <a:off x="4849512" y="1868830"/>
                        <a:ext cx="4227512" cy="2848288"/>
                      </a:xfrm>
                      <a:prstGeom prst="rect">
                        <a:avLst/>
                      </a:prstGeom>
                      <a:noFill/>
                    </p:spPr>
                  </p:pic>
                </p:oleObj>
              </mc:Fallback>
            </mc:AlternateContent>
          </a:graphicData>
        </a:graphic>
      </p:graphicFrame>
    </p:spTree>
    <p:extLst>
      <p:ext uri="{BB962C8B-B14F-4D97-AF65-F5344CB8AC3E}">
        <p14:creationId xmlns:p14="http://schemas.microsoft.com/office/powerpoint/2010/main" val="23810123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E3F562FF-F550-45A4-809F-3153585C0786}"/>
              </a:ext>
            </a:extLst>
          </p:cNvPr>
          <p:cNvPicPr>
            <a:picLocks noChangeAspect="1"/>
          </p:cNvPicPr>
          <p:nvPr/>
        </p:nvPicPr>
        <p:blipFill>
          <a:blip r:embed="rId3"/>
          <a:stretch>
            <a:fillRect/>
          </a:stretch>
        </p:blipFill>
        <p:spPr>
          <a:xfrm>
            <a:off x="181425" y="3832943"/>
            <a:ext cx="6109740" cy="2332361"/>
          </a:xfrm>
          <a:prstGeom prst="rect">
            <a:avLst/>
          </a:prstGeom>
        </p:spPr>
      </p:pic>
      <p:sp>
        <p:nvSpPr>
          <p:cNvPr id="28" name="矩形 27">
            <a:extLst>
              <a:ext uri="{FF2B5EF4-FFF2-40B4-BE49-F238E27FC236}">
                <a16:creationId xmlns:a16="http://schemas.microsoft.com/office/drawing/2014/main" id="{79FA919F-71E4-429D-9638-71F1DBA8E747}"/>
              </a:ext>
            </a:extLst>
          </p:cNvPr>
          <p:cNvSpPr/>
          <p:nvPr/>
        </p:nvSpPr>
        <p:spPr>
          <a:xfrm>
            <a:off x="119849" y="1197227"/>
            <a:ext cx="2109194" cy="2458442"/>
          </a:xfrm>
          <a:prstGeom prst="rect">
            <a:avLst/>
          </a:prstGeom>
          <a:solidFill>
            <a:schemeClr val="bg1">
              <a:lumMod val="9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endParaRPr lang="zh-CN" altLang="en-US" sz="1350" dirty="0">
              <a:solidFill>
                <a:prstClr val="white"/>
              </a:solidFill>
              <a:latin typeface="等线" panose="020F0502020204030204"/>
              <a:ea typeface="等线" panose="02010600030101010101" pitchFamily="2" charset="-122"/>
            </a:endParaRPr>
          </a:p>
        </p:txBody>
      </p:sp>
      <p:sp>
        <p:nvSpPr>
          <p:cNvPr id="10" name="矩形 9">
            <a:extLst>
              <a:ext uri="{FF2B5EF4-FFF2-40B4-BE49-F238E27FC236}">
                <a16:creationId xmlns:a16="http://schemas.microsoft.com/office/drawing/2014/main" id="{47F4AD3A-9788-4834-BC83-2F309F2ED5F5}"/>
              </a:ext>
            </a:extLst>
          </p:cNvPr>
          <p:cNvSpPr/>
          <p:nvPr/>
        </p:nvSpPr>
        <p:spPr>
          <a:xfrm>
            <a:off x="170751" y="1655621"/>
            <a:ext cx="1988387" cy="211653"/>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defTabSz="685800" eaLnBrk="1" fontAlgn="auto" hangingPunct="1">
              <a:spcBef>
                <a:spcPts val="0"/>
              </a:spcBef>
              <a:spcAft>
                <a:spcPts val="0"/>
              </a:spcAft>
            </a:pPr>
            <a:r>
              <a:rPr lang="en-US" altLang="zh-CN" sz="750" dirty="0">
                <a:solidFill>
                  <a:prstClr val="black"/>
                </a:solidFill>
                <a:latin typeface="Times New Roman" panose="02020603050405020304" pitchFamily="18" charset="0"/>
                <a:ea typeface="等线" panose="02010600030101010101" pitchFamily="2" charset="-122"/>
                <a:cs typeface="Times New Roman" panose="02020603050405020304" pitchFamily="18" charset="0"/>
              </a:rPr>
              <a:t>Training</a:t>
            </a:r>
            <a:endParaRPr lang="zh-CN" altLang="en-US" sz="750" dirty="0">
              <a:solidFill>
                <a:prstClr val="black"/>
              </a:solidFill>
              <a:latin typeface="Times New Roman" panose="02020603050405020304" pitchFamily="18" charset="0"/>
              <a:ea typeface="等线" panose="02010600030101010101" pitchFamily="2" charset="-122"/>
              <a:cs typeface="Times New Roman" panose="02020603050405020304" pitchFamily="18" charset="0"/>
            </a:endParaRPr>
          </a:p>
        </p:txBody>
      </p:sp>
      <p:sp>
        <p:nvSpPr>
          <p:cNvPr id="11" name="矩形 10">
            <a:extLst>
              <a:ext uri="{FF2B5EF4-FFF2-40B4-BE49-F238E27FC236}">
                <a16:creationId xmlns:a16="http://schemas.microsoft.com/office/drawing/2014/main" id="{E5E997EF-B674-4194-8637-F87878A084F3}"/>
              </a:ext>
            </a:extLst>
          </p:cNvPr>
          <p:cNvSpPr/>
          <p:nvPr/>
        </p:nvSpPr>
        <p:spPr>
          <a:xfrm>
            <a:off x="170751" y="1308103"/>
            <a:ext cx="594102" cy="211653"/>
          </a:xfrm>
          <a:prstGeom prst="rect">
            <a:avLst/>
          </a:prstGeom>
          <a:solidFill>
            <a:schemeClr val="bg1">
              <a:lumMod val="8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r>
              <a:rPr lang="en-US" altLang="zh-CN" sz="750" dirty="0">
                <a:solidFill>
                  <a:prstClr val="black"/>
                </a:solidFill>
                <a:latin typeface="Times New Roman" panose="02020603050405020304" pitchFamily="18" charset="0"/>
                <a:ea typeface="等线" panose="02010600030101010101" pitchFamily="2" charset="-122"/>
                <a:cs typeface="Times New Roman" panose="02020603050405020304" pitchFamily="18" charset="0"/>
              </a:rPr>
              <a:t>NW side</a:t>
            </a:r>
            <a:endParaRPr lang="zh-CN" altLang="en-US" sz="750" dirty="0">
              <a:solidFill>
                <a:prstClr val="black"/>
              </a:solidFill>
              <a:latin typeface="Times New Roman" panose="02020603050405020304" pitchFamily="18" charset="0"/>
              <a:ea typeface="等线" panose="02010600030101010101" pitchFamily="2" charset="-122"/>
              <a:cs typeface="Times New Roman" panose="02020603050405020304" pitchFamily="18" charset="0"/>
            </a:endParaRPr>
          </a:p>
        </p:txBody>
      </p:sp>
      <p:sp>
        <p:nvSpPr>
          <p:cNvPr id="13" name="矩形 12">
            <a:extLst>
              <a:ext uri="{FF2B5EF4-FFF2-40B4-BE49-F238E27FC236}">
                <a16:creationId xmlns:a16="http://schemas.microsoft.com/office/drawing/2014/main" id="{BDABBCB0-004C-4159-8233-2A67D3EBACF5}"/>
              </a:ext>
            </a:extLst>
          </p:cNvPr>
          <p:cNvSpPr/>
          <p:nvPr/>
        </p:nvSpPr>
        <p:spPr>
          <a:xfrm>
            <a:off x="867893" y="1308103"/>
            <a:ext cx="594102" cy="211653"/>
          </a:xfrm>
          <a:prstGeom prst="rect">
            <a:avLst/>
          </a:prstGeom>
          <a:solidFill>
            <a:schemeClr val="bg1">
              <a:lumMod val="8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r>
              <a:rPr lang="en-US" altLang="zh-CN" sz="750" dirty="0">
                <a:solidFill>
                  <a:prstClr val="black"/>
                </a:solidFill>
                <a:latin typeface="Times New Roman" panose="02020603050405020304" pitchFamily="18" charset="0"/>
                <a:ea typeface="等线" panose="02010600030101010101" pitchFamily="2" charset="-122"/>
                <a:cs typeface="Times New Roman" panose="02020603050405020304" pitchFamily="18" charset="0"/>
              </a:rPr>
              <a:t>Neutral site</a:t>
            </a:r>
            <a:endParaRPr lang="zh-CN" altLang="en-US" sz="750" dirty="0">
              <a:solidFill>
                <a:prstClr val="black"/>
              </a:solidFill>
              <a:latin typeface="Times New Roman" panose="02020603050405020304" pitchFamily="18" charset="0"/>
              <a:ea typeface="等线" panose="02010600030101010101" pitchFamily="2" charset="-122"/>
              <a:cs typeface="Times New Roman" panose="02020603050405020304" pitchFamily="18" charset="0"/>
            </a:endParaRPr>
          </a:p>
        </p:txBody>
      </p:sp>
      <p:sp>
        <p:nvSpPr>
          <p:cNvPr id="14" name="矩形 13">
            <a:extLst>
              <a:ext uri="{FF2B5EF4-FFF2-40B4-BE49-F238E27FC236}">
                <a16:creationId xmlns:a16="http://schemas.microsoft.com/office/drawing/2014/main" id="{B691DF26-6B4E-482E-B0F2-9B93614687E5}"/>
              </a:ext>
            </a:extLst>
          </p:cNvPr>
          <p:cNvSpPr/>
          <p:nvPr/>
        </p:nvSpPr>
        <p:spPr>
          <a:xfrm>
            <a:off x="1565036" y="1308103"/>
            <a:ext cx="594102" cy="211653"/>
          </a:xfrm>
          <a:prstGeom prst="rect">
            <a:avLst/>
          </a:prstGeom>
          <a:solidFill>
            <a:schemeClr val="bg1">
              <a:lumMod val="8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r>
              <a:rPr lang="en-US" altLang="zh-CN" sz="750" dirty="0">
                <a:solidFill>
                  <a:prstClr val="black"/>
                </a:solidFill>
                <a:latin typeface="Times New Roman" panose="02020603050405020304" pitchFamily="18" charset="0"/>
                <a:ea typeface="等线" panose="02010600030101010101" pitchFamily="2" charset="-122"/>
                <a:cs typeface="Times New Roman" panose="02020603050405020304" pitchFamily="18" charset="0"/>
              </a:rPr>
              <a:t>UE side</a:t>
            </a:r>
            <a:endParaRPr lang="zh-CN" altLang="en-US" sz="750" dirty="0">
              <a:solidFill>
                <a:prstClr val="black"/>
              </a:solidFill>
              <a:latin typeface="Times New Roman" panose="02020603050405020304" pitchFamily="18" charset="0"/>
              <a:ea typeface="等线" panose="02010600030101010101" pitchFamily="2" charset="-122"/>
              <a:cs typeface="Times New Roman" panose="02020603050405020304" pitchFamily="18" charset="0"/>
            </a:endParaRPr>
          </a:p>
        </p:txBody>
      </p:sp>
      <p:sp>
        <p:nvSpPr>
          <p:cNvPr id="15" name="矩形 14">
            <a:extLst>
              <a:ext uri="{FF2B5EF4-FFF2-40B4-BE49-F238E27FC236}">
                <a16:creationId xmlns:a16="http://schemas.microsoft.com/office/drawing/2014/main" id="{8870B348-B8A0-4D31-9DF2-6E9B74C2931A}"/>
              </a:ext>
            </a:extLst>
          </p:cNvPr>
          <p:cNvSpPr/>
          <p:nvPr/>
        </p:nvSpPr>
        <p:spPr>
          <a:xfrm>
            <a:off x="1565036" y="2017141"/>
            <a:ext cx="594102" cy="211653"/>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defTabSz="685800" eaLnBrk="1" fontAlgn="auto" hangingPunct="1">
              <a:spcBef>
                <a:spcPts val="0"/>
              </a:spcBef>
              <a:spcAft>
                <a:spcPts val="0"/>
              </a:spcAft>
            </a:pPr>
            <a:r>
              <a:rPr lang="en-US" altLang="zh-CN" sz="750" dirty="0">
                <a:solidFill>
                  <a:prstClr val="black"/>
                </a:solidFill>
                <a:latin typeface="Times New Roman" panose="02020603050405020304" pitchFamily="18" charset="0"/>
                <a:ea typeface="等线" panose="02010600030101010101" pitchFamily="2" charset="-122"/>
                <a:cs typeface="Times New Roman" panose="02020603050405020304" pitchFamily="18" charset="0"/>
              </a:rPr>
              <a:t>Compiling</a:t>
            </a:r>
            <a:endParaRPr lang="zh-CN" altLang="en-US" sz="750" dirty="0">
              <a:solidFill>
                <a:prstClr val="black"/>
              </a:solidFill>
              <a:latin typeface="Times New Roman" panose="02020603050405020304" pitchFamily="18" charset="0"/>
              <a:ea typeface="等线" panose="02010600030101010101" pitchFamily="2" charset="-122"/>
              <a:cs typeface="Times New Roman" panose="02020603050405020304" pitchFamily="18" charset="0"/>
            </a:endParaRPr>
          </a:p>
        </p:txBody>
      </p:sp>
      <p:sp>
        <p:nvSpPr>
          <p:cNvPr id="16" name="矩形 15">
            <a:extLst>
              <a:ext uri="{FF2B5EF4-FFF2-40B4-BE49-F238E27FC236}">
                <a16:creationId xmlns:a16="http://schemas.microsoft.com/office/drawing/2014/main" id="{7CE8D824-4923-4795-B215-1F4B4EC7A38E}"/>
              </a:ext>
            </a:extLst>
          </p:cNvPr>
          <p:cNvSpPr/>
          <p:nvPr/>
        </p:nvSpPr>
        <p:spPr>
          <a:xfrm>
            <a:off x="1565036" y="2378660"/>
            <a:ext cx="594102" cy="211653"/>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defTabSz="685800" eaLnBrk="1" fontAlgn="auto" hangingPunct="1">
              <a:spcBef>
                <a:spcPts val="0"/>
              </a:spcBef>
              <a:spcAft>
                <a:spcPts val="0"/>
              </a:spcAft>
            </a:pPr>
            <a:r>
              <a:rPr lang="en-US" altLang="zh-CN" sz="750" dirty="0">
                <a:solidFill>
                  <a:prstClr val="black"/>
                </a:solidFill>
                <a:latin typeface="Times New Roman" panose="02020603050405020304" pitchFamily="18" charset="0"/>
                <a:ea typeface="等线" panose="02010600030101010101" pitchFamily="2" charset="-122"/>
                <a:cs typeface="Times New Roman" panose="02020603050405020304" pitchFamily="18" charset="0"/>
              </a:rPr>
              <a:t>Storage</a:t>
            </a:r>
            <a:endParaRPr lang="zh-CN" altLang="en-US" sz="750" dirty="0">
              <a:solidFill>
                <a:prstClr val="black"/>
              </a:solidFill>
              <a:latin typeface="Times New Roman" panose="02020603050405020304" pitchFamily="18" charset="0"/>
              <a:ea typeface="等线" panose="02010600030101010101" pitchFamily="2" charset="-122"/>
              <a:cs typeface="Times New Roman" panose="02020603050405020304" pitchFamily="18" charset="0"/>
            </a:endParaRPr>
          </a:p>
        </p:txBody>
      </p:sp>
      <p:sp>
        <p:nvSpPr>
          <p:cNvPr id="17" name="矩形 16">
            <a:extLst>
              <a:ext uri="{FF2B5EF4-FFF2-40B4-BE49-F238E27FC236}">
                <a16:creationId xmlns:a16="http://schemas.microsoft.com/office/drawing/2014/main" id="{E9591A6B-3058-4BD5-B78F-98EF2A4314CA}"/>
              </a:ext>
            </a:extLst>
          </p:cNvPr>
          <p:cNvSpPr/>
          <p:nvPr/>
        </p:nvSpPr>
        <p:spPr>
          <a:xfrm>
            <a:off x="1565036" y="3057658"/>
            <a:ext cx="594102" cy="323829"/>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defTabSz="685800" eaLnBrk="1" fontAlgn="auto" hangingPunct="1">
              <a:spcBef>
                <a:spcPts val="0"/>
              </a:spcBef>
              <a:spcAft>
                <a:spcPts val="0"/>
              </a:spcAft>
            </a:pPr>
            <a:r>
              <a:rPr lang="en-US" altLang="zh-CN" sz="750" dirty="0">
                <a:solidFill>
                  <a:prstClr val="black"/>
                </a:solidFill>
                <a:latin typeface="Times New Roman" panose="02020603050405020304" pitchFamily="18" charset="0"/>
                <a:ea typeface="等线" panose="02010600030101010101" pitchFamily="2" charset="-122"/>
                <a:cs typeface="Times New Roman" panose="02020603050405020304" pitchFamily="18" charset="0"/>
              </a:rPr>
              <a:t>Inference (inside UE)</a:t>
            </a:r>
            <a:endParaRPr lang="zh-CN" altLang="en-US" sz="750" dirty="0">
              <a:solidFill>
                <a:prstClr val="black"/>
              </a:solidFill>
              <a:latin typeface="Times New Roman" panose="02020603050405020304" pitchFamily="18" charset="0"/>
              <a:ea typeface="等线" panose="02010600030101010101" pitchFamily="2" charset="-122"/>
              <a:cs typeface="Times New Roman" panose="02020603050405020304" pitchFamily="18" charset="0"/>
            </a:endParaRPr>
          </a:p>
        </p:txBody>
      </p:sp>
      <p:cxnSp>
        <p:nvCxnSpPr>
          <p:cNvPr id="19" name="直接箭头连接符 18">
            <a:extLst>
              <a:ext uri="{FF2B5EF4-FFF2-40B4-BE49-F238E27FC236}">
                <a16:creationId xmlns:a16="http://schemas.microsoft.com/office/drawing/2014/main" id="{E47D632B-5F96-4E38-902B-04FFFD2179E3}"/>
              </a:ext>
            </a:extLst>
          </p:cNvPr>
          <p:cNvCxnSpPr>
            <a:stCxn id="10" idx="2"/>
            <a:endCxn id="15" idx="1"/>
          </p:cNvCxnSpPr>
          <p:nvPr/>
        </p:nvCxnSpPr>
        <p:spPr>
          <a:xfrm>
            <a:off x="1164944" y="1867275"/>
            <a:ext cx="400092" cy="25569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0" name="直接箭头连接符 19">
            <a:extLst>
              <a:ext uri="{FF2B5EF4-FFF2-40B4-BE49-F238E27FC236}">
                <a16:creationId xmlns:a16="http://schemas.microsoft.com/office/drawing/2014/main" id="{3F6266F2-1219-41B4-9092-5052A31613C1}"/>
              </a:ext>
            </a:extLst>
          </p:cNvPr>
          <p:cNvCxnSpPr>
            <a:cxnSpLocks/>
            <a:stCxn id="15" idx="2"/>
            <a:endCxn id="16" idx="0"/>
          </p:cNvCxnSpPr>
          <p:nvPr/>
        </p:nvCxnSpPr>
        <p:spPr>
          <a:xfrm>
            <a:off x="1862087" y="2228794"/>
            <a:ext cx="0" cy="14986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3" name="直接箭头连接符 22">
            <a:extLst>
              <a:ext uri="{FF2B5EF4-FFF2-40B4-BE49-F238E27FC236}">
                <a16:creationId xmlns:a16="http://schemas.microsoft.com/office/drawing/2014/main" id="{59673C43-8AC8-4D69-A562-D52EAB3642EB}"/>
              </a:ext>
            </a:extLst>
          </p:cNvPr>
          <p:cNvCxnSpPr>
            <a:cxnSpLocks/>
            <a:stCxn id="16" idx="2"/>
            <a:endCxn id="17" idx="0"/>
          </p:cNvCxnSpPr>
          <p:nvPr/>
        </p:nvCxnSpPr>
        <p:spPr>
          <a:xfrm>
            <a:off x="1862087" y="2590313"/>
            <a:ext cx="0" cy="467344"/>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6" name="矩形 25">
            <a:extLst>
              <a:ext uri="{FF2B5EF4-FFF2-40B4-BE49-F238E27FC236}">
                <a16:creationId xmlns:a16="http://schemas.microsoft.com/office/drawing/2014/main" id="{4221DADA-FB00-4CB1-B097-014ED721B8B0}"/>
              </a:ext>
            </a:extLst>
          </p:cNvPr>
          <p:cNvSpPr/>
          <p:nvPr/>
        </p:nvSpPr>
        <p:spPr>
          <a:xfrm>
            <a:off x="1106671" y="2726587"/>
            <a:ext cx="769203" cy="211653"/>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r>
              <a:rPr lang="en-US" altLang="zh-CN" sz="750" dirty="0">
                <a:solidFill>
                  <a:srgbClr val="FF0000"/>
                </a:solidFill>
                <a:latin typeface="Times New Roman" panose="02020603050405020304" pitchFamily="18" charset="0"/>
                <a:ea typeface="等线" panose="02010600030101010101" pitchFamily="2" charset="-122"/>
                <a:cs typeface="Times New Roman" panose="02020603050405020304" pitchFamily="18" charset="0"/>
              </a:rPr>
              <a:t>Model delivery</a:t>
            </a:r>
            <a:endParaRPr lang="zh-CN" altLang="en-US" sz="750" dirty="0">
              <a:solidFill>
                <a:srgbClr val="FF0000"/>
              </a:solidFill>
              <a:latin typeface="Times New Roman" panose="02020603050405020304" pitchFamily="18" charset="0"/>
              <a:ea typeface="等线" panose="02010600030101010101" pitchFamily="2" charset="-122"/>
              <a:cs typeface="Times New Roman" panose="02020603050405020304" pitchFamily="18" charset="0"/>
            </a:endParaRPr>
          </a:p>
        </p:txBody>
      </p:sp>
      <p:sp>
        <p:nvSpPr>
          <p:cNvPr id="27" name="矩形 26">
            <a:extLst>
              <a:ext uri="{FF2B5EF4-FFF2-40B4-BE49-F238E27FC236}">
                <a16:creationId xmlns:a16="http://schemas.microsoft.com/office/drawing/2014/main" id="{EFF8D3B4-A32E-4636-B75C-7B1B7CB971F7}"/>
              </a:ext>
            </a:extLst>
          </p:cNvPr>
          <p:cNvSpPr/>
          <p:nvPr/>
        </p:nvSpPr>
        <p:spPr>
          <a:xfrm>
            <a:off x="813174" y="3444016"/>
            <a:ext cx="703540" cy="211653"/>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r>
              <a:rPr lang="en-US" altLang="zh-CN" sz="1050" dirty="0">
                <a:solidFill>
                  <a:srgbClr val="FF0000"/>
                </a:solidFill>
                <a:latin typeface="Times New Roman" panose="02020603050405020304" pitchFamily="18" charset="0"/>
                <a:ea typeface="等线" panose="02010600030101010101" pitchFamily="2" charset="-122"/>
                <a:cs typeface="Times New Roman" panose="02020603050405020304" pitchFamily="18" charset="0"/>
              </a:rPr>
              <a:t>Case y</a:t>
            </a:r>
            <a:endParaRPr lang="zh-CN" altLang="en-US" sz="1050" dirty="0">
              <a:solidFill>
                <a:srgbClr val="FF0000"/>
              </a:solidFill>
              <a:latin typeface="Times New Roman" panose="02020603050405020304" pitchFamily="18" charset="0"/>
              <a:ea typeface="等线" panose="02010600030101010101" pitchFamily="2" charset="-122"/>
              <a:cs typeface="Times New Roman" panose="02020603050405020304" pitchFamily="18" charset="0"/>
            </a:endParaRPr>
          </a:p>
        </p:txBody>
      </p:sp>
      <p:sp>
        <p:nvSpPr>
          <p:cNvPr id="29" name="矩形 28">
            <a:extLst>
              <a:ext uri="{FF2B5EF4-FFF2-40B4-BE49-F238E27FC236}">
                <a16:creationId xmlns:a16="http://schemas.microsoft.com/office/drawing/2014/main" id="{BB365AD9-F3F9-49D1-87F6-54985CA3CD86}"/>
              </a:ext>
            </a:extLst>
          </p:cNvPr>
          <p:cNvSpPr/>
          <p:nvPr/>
        </p:nvSpPr>
        <p:spPr>
          <a:xfrm>
            <a:off x="2280083" y="1196751"/>
            <a:ext cx="2064695" cy="2459029"/>
          </a:xfrm>
          <a:prstGeom prst="rect">
            <a:avLst/>
          </a:prstGeom>
          <a:solidFill>
            <a:schemeClr val="bg1">
              <a:lumMod val="9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endParaRPr lang="zh-CN" altLang="en-US" sz="1350" dirty="0">
              <a:solidFill>
                <a:prstClr val="white"/>
              </a:solidFill>
              <a:latin typeface="等线" panose="020F0502020204030204"/>
              <a:ea typeface="等线" panose="02010600030101010101" pitchFamily="2" charset="-122"/>
            </a:endParaRPr>
          </a:p>
        </p:txBody>
      </p:sp>
      <p:sp>
        <p:nvSpPr>
          <p:cNvPr id="30" name="矩形 29">
            <a:extLst>
              <a:ext uri="{FF2B5EF4-FFF2-40B4-BE49-F238E27FC236}">
                <a16:creationId xmlns:a16="http://schemas.microsoft.com/office/drawing/2014/main" id="{DE4EAA04-A54C-493B-A8A4-2A15139AC300}"/>
              </a:ext>
            </a:extLst>
          </p:cNvPr>
          <p:cNvSpPr/>
          <p:nvPr/>
        </p:nvSpPr>
        <p:spPr>
          <a:xfrm>
            <a:off x="3012345" y="1655255"/>
            <a:ext cx="1264002" cy="211704"/>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defTabSz="685800" eaLnBrk="1" fontAlgn="auto" hangingPunct="1">
              <a:spcBef>
                <a:spcPts val="0"/>
              </a:spcBef>
              <a:spcAft>
                <a:spcPts val="0"/>
              </a:spcAft>
            </a:pPr>
            <a:r>
              <a:rPr lang="en-US" altLang="zh-CN" sz="750" dirty="0">
                <a:solidFill>
                  <a:prstClr val="black"/>
                </a:solidFill>
                <a:latin typeface="Times New Roman" panose="02020603050405020304" pitchFamily="18" charset="0"/>
                <a:ea typeface="等线" panose="02010600030101010101" pitchFamily="2" charset="-122"/>
                <a:cs typeface="Times New Roman" panose="02020603050405020304" pitchFamily="18" charset="0"/>
              </a:rPr>
              <a:t>Training</a:t>
            </a:r>
            <a:endParaRPr lang="zh-CN" altLang="en-US" sz="750" dirty="0">
              <a:solidFill>
                <a:prstClr val="black"/>
              </a:solidFill>
              <a:latin typeface="Times New Roman" panose="02020603050405020304" pitchFamily="18" charset="0"/>
              <a:ea typeface="等线" panose="02010600030101010101" pitchFamily="2" charset="-122"/>
              <a:cs typeface="Times New Roman" panose="02020603050405020304" pitchFamily="18" charset="0"/>
            </a:endParaRPr>
          </a:p>
        </p:txBody>
      </p:sp>
      <p:sp>
        <p:nvSpPr>
          <p:cNvPr id="31" name="矩形 30">
            <a:extLst>
              <a:ext uri="{FF2B5EF4-FFF2-40B4-BE49-F238E27FC236}">
                <a16:creationId xmlns:a16="http://schemas.microsoft.com/office/drawing/2014/main" id="{074F553E-F472-4163-A84A-44C084EEBD36}"/>
              </a:ext>
            </a:extLst>
          </p:cNvPr>
          <p:cNvSpPr/>
          <p:nvPr/>
        </p:nvSpPr>
        <p:spPr>
          <a:xfrm>
            <a:off x="2329911" y="1307654"/>
            <a:ext cx="581568" cy="211704"/>
          </a:xfrm>
          <a:prstGeom prst="rect">
            <a:avLst/>
          </a:prstGeom>
          <a:solidFill>
            <a:schemeClr val="bg1">
              <a:lumMod val="8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r>
              <a:rPr lang="en-US" altLang="zh-CN" sz="750" dirty="0">
                <a:solidFill>
                  <a:prstClr val="black"/>
                </a:solidFill>
                <a:latin typeface="Times New Roman" panose="02020603050405020304" pitchFamily="18" charset="0"/>
                <a:ea typeface="等线" panose="02010600030101010101" pitchFamily="2" charset="-122"/>
                <a:cs typeface="Times New Roman" panose="02020603050405020304" pitchFamily="18" charset="0"/>
              </a:rPr>
              <a:t>NW side</a:t>
            </a:r>
            <a:endParaRPr lang="zh-CN" altLang="en-US" sz="750" dirty="0">
              <a:solidFill>
                <a:prstClr val="black"/>
              </a:solidFill>
              <a:latin typeface="Times New Roman" panose="02020603050405020304" pitchFamily="18" charset="0"/>
              <a:ea typeface="等线" panose="02010600030101010101" pitchFamily="2" charset="-122"/>
              <a:cs typeface="Times New Roman" panose="02020603050405020304" pitchFamily="18" charset="0"/>
            </a:endParaRPr>
          </a:p>
        </p:txBody>
      </p:sp>
      <p:sp>
        <p:nvSpPr>
          <p:cNvPr id="32" name="矩形 31">
            <a:extLst>
              <a:ext uri="{FF2B5EF4-FFF2-40B4-BE49-F238E27FC236}">
                <a16:creationId xmlns:a16="http://schemas.microsoft.com/office/drawing/2014/main" id="{51B6A9B5-C07B-482B-A1B2-52399EA5E848}"/>
              </a:ext>
            </a:extLst>
          </p:cNvPr>
          <p:cNvSpPr/>
          <p:nvPr/>
        </p:nvSpPr>
        <p:spPr>
          <a:xfrm>
            <a:off x="3012345" y="1307654"/>
            <a:ext cx="581568" cy="211704"/>
          </a:xfrm>
          <a:prstGeom prst="rect">
            <a:avLst/>
          </a:prstGeom>
          <a:solidFill>
            <a:schemeClr val="bg1">
              <a:lumMod val="8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r>
              <a:rPr lang="en-US" altLang="zh-CN" sz="750" dirty="0">
                <a:solidFill>
                  <a:prstClr val="black"/>
                </a:solidFill>
                <a:latin typeface="Times New Roman" panose="02020603050405020304" pitchFamily="18" charset="0"/>
                <a:ea typeface="等线" panose="02010600030101010101" pitchFamily="2" charset="-122"/>
                <a:cs typeface="Times New Roman" panose="02020603050405020304" pitchFamily="18" charset="0"/>
              </a:rPr>
              <a:t>Neutral site</a:t>
            </a:r>
            <a:endParaRPr lang="zh-CN" altLang="en-US" sz="750" dirty="0">
              <a:solidFill>
                <a:prstClr val="black"/>
              </a:solidFill>
              <a:latin typeface="Times New Roman" panose="02020603050405020304" pitchFamily="18" charset="0"/>
              <a:ea typeface="等线" panose="02010600030101010101" pitchFamily="2" charset="-122"/>
              <a:cs typeface="Times New Roman" panose="02020603050405020304" pitchFamily="18" charset="0"/>
            </a:endParaRPr>
          </a:p>
        </p:txBody>
      </p:sp>
      <p:sp>
        <p:nvSpPr>
          <p:cNvPr id="33" name="矩形 32">
            <a:extLst>
              <a:ext uri="{FF2B5EF4-FFF2-40B4-BE49-F238E27FC236}">
                <a16:creationId xmlns:a16="http://schemas.microsoft.com/office/drawing/2014/main" id="{C7E58676-D8D6-4C3A-8BFE-242612B88E8F}"/>
              </a:ext>
            </a:extLst>
          </p:cNvPr>
          <p:cNvSpPr/>
          <p:nvPr/>
        </p:nvSpPr>
        <p:spPr>
          <a:xfrm>
            <a:off x="3694780" y="1307654"/>
            <a:ext cx="581568" cy="211704"/>
          </a:xfrm>
          <a:prstGeom prst="rect">
            <a:avLst/>
          </a:prstGeom>
          <a:solidFill>
            <a:schemeClr val="bg1">
              <a:lumMod val="8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r>
              <a:rPr lang="en-US" altLang="zh-CN" sz="750" dirty="0">
                <a:solidFill>
                  <a:prstClr val="black"/>
                </a:solidFill>
                <a:latin typeface="Times New Roman" panose="02020603050405020304" pitchFamily="18" charset="0"/>
                <a:ea typeface="等线" panose="02010600030101010101" pitchFamily="2" charset="-122"/>
                <a:cs typeface="Times New Roman" panose="02020603050405020304" pitchFamily="18" charset="0"/>
              </a:rPr>
              <a:t>UE side</a:t>
            </a:r>
            <a:endParaRPr lang="zh-CN" altLang="en-US" sz="750" dirty="0">
              <a:solidFill>
                <a:prstClr val="black"/>
              </a:solidFill>
              <a:latin typeface="Times New Roman" panose="02020603050405020304" pitchFamily="18" charset="0"/>
              <a:ea typeface="等线" panose="02010600030101010101" pitchFamily="2" charset="-122"/>
              <a:cs typeface="Times New Roman" panose="02020603050405020304" pitchFamily="18" charset="0"/>
            </a:endParaRPr>
          </a:p>
        </p:txBody>
      </p:sp>
      <p:sp>
        <p:nvSpPr>
          <p:cNvPr id="34" name="矩形 33">
            <a:extLst>
              <a:ext uri="{FF2B5EF4-FFF2-40B4-BE49-F238E27FC236}">
                <a16:creationId xmlns:a16="http://schemas.microsoft.com/office/drawing/2014/main" id="{637B75AA-1310-4662-ABE3-D06808D138FF}"/>
              </a:ext>
            </a:extLst>
          </p:cNvPr>
          <p:cNvSpPr/>
          <p:nvPr/>
        </p:nvSpPr>
        <p:spPr>
          <a:xfrm>
            <a:off x="3694780" y="2016860"/>
            <a:ext cx="581568" cy="211704"/>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defTabSz="685800" eaLnBrk="1" fontAlgn="auto" hangingPunct="1">
              <a:spcBef>
                <a:spcPts val="0"/>
              </a:spcBef>
              <a:spcAft>
                <a:spcPts val="0"/>
              </a:spcAft>
            </a:pPr>
            <a:r>
              <a:rPr lang="en-US" altLang="zh-CN" sz="750" dirty="0">
                <a:solidFill>
                  <a:prstClr val="black"/>
                </a:solidFill>
                <a:latin typeface="Times New Roman" panose="02020603050405020304" pitchFamily="18" charset="0"/>
                <a:ea typeface="等线" panose="02010600030101010101" pitchFamily="2" charset="-122"/>
                <a:cs typeface="Times New Roman" panose="02020603050405020304" pitchFamily="18" charset="0"/>
              </a:rPr>
              <a:t>Compiling</a:t>
            </a:r>
            <a:endParaRPr lang="zh-CN" altLang="en-US" sz="750" dirty="0">
              <a:solidFill>
                <a:prstClr val="black"/>
              </a:solidFill>
              <a:latin typeface="Times New Roman" panose="02020603050405020304" pitchFamily="18" charset="0"/>
              <a:ea typeface="等线" panose="02010600030101010101" pitchFamily="2" charset="-122"/>
              <a:cs typeface="Times New Roman" panose="02020603050405020304" pitchFamily="18" charset="0"/>
            </a:endParaRPr>
          </a:p>
        </p:txBody>
      </p:sp>
      <p:sp>
        <p:nvSpPr>
          <p:cNvPr id="35" name="矩形 34">
            <a:extLst>
              <a:ext uri="{FF2B5EF4-FFF2-40B4-BE49-F238E27FC236}">
                <a16:creationId xmlns:a16="http://schemas.microsoft.com/office/drawing/2014/main" id="{6026C931-315F-4FC0-A646-5BC5664B840E}"/>
              </a:ext>
            </a:extLst>
          </p:cNvPr>
          <p:cNvSpPr/>
          <p:nvPr/>
        </p:nvSpPr>
        <p:spPr>
          <a:xfrm>
            <a:off x="2329911" y="2310313"/>
            <a:ext cx="581568" cy="34801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defTabSz="685800" eaLnBrk="1" fontAlgn="auto" hangingPunct="1">
              <a:spcBef>
                <a:spcPts val="0"/>
              </a:spcBef>
              <a:spcAft>
                <a:spcPts val="0"/>
              </a:spcAft>
            </a:pPr>
            <a:r>
              <a:rPr lang="en-US" altLang="zh-CN" sz="750" dirty="0">
                <a:solidFill>
                  <a:prstClr val="black"/>
                </a:solidFill>
                <a:latin typeface="Times New Roman" panose="02020603050405020304" pitchFamily="18" charset="0"/>
                <a:ea typeface="等线" panose="02010600030101010101" pitchFamily="2" charset="-122"/>
                <a:cs typeface="Times New Roman" panose="02020603050405020304" pitchFamily="18" charset="0"/>
              </a:rPr>
              <a:t>Storage</a:t>
            </a:r>
          </a:p>
          <a:p>
            <a:pPr algn="ctr" defTabSz="685800" eaLnBrk="1" fontAlgn="auto" hangingPunct="1">
              <a:spcBef>
                <a:spcPts val="0"/>
              </a:spcBef>
              <a:spcAft>
                <a:spcPts val="0"/>
              </a:spcAft>
            </a:pPr>
            <a:r>
              <a:rPr lang="en-US" altLang="zh-CN" sz="750" dirty="0">
                <a:solidFill>
                  <a:prstClr val="black"/>
                </a:solidFill>
                <a:latin typeface="Times New Roman" panose="02020603050405020304" pitchFamily="18" charset="0"/>
                <a:ea typeface="等线" panose="02010600030101010101" pitchFamily="2" charset="-122"/>
                <a:cs typeface="Times New Roman" panose="02020603050405020304" pitchFamily="18" charset="0"/>
              </a:rPr>
              <a:t>(inside NW)</a:t>
            </a:r>
            <a:endParaRPr lang="zh-CN" altLang="en-US" sz="750" dirty="0">
              <a:solidFill>
                <a:prstClr val="black"/>
              </a:solidFill>
              <a:latin typeface="Times New Roman" panose="02020603050405020304" pitchFamily="18" charset="0"/>
              <a:ea typeface="等线" panose="02010600030101010101" pitchFamily="2" charset="-122"/>
              <a:cs typeface="Times New Roman" panose="02020603050405020304" pitchFamily="18" charset="0"/>
            </a:endParaRPr>
          </a:p>
        </p:txBody>
      </p:sp>
      <p:sp>
        <p:nvSpPr>
          <p:cNvPr id="36" name="矩形 35">
            <a:extLst>
              <a:ext uri="{FF2B5EF4-FFF2-40B4-BE49-F238E27FC236}">
                <a16:creationId xmlns:a16="http://schemas.microsoft.com/office/drawing/2014/main" id="{9F43513E-EE19-4077-8137-BB230BCCE5A6}"/>
              </a:ext>
            </a:extLst>
          </p:cNvPr>
          <p:cNvSpPr/>
          <p:nvPr/>
        </p:nvSpPr>
        <p:spPr>
          <a:xfrm>
            <a:off x="3694780" y="3057626"/>
            <a:ext cx="581568" cy="323907"/>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defTabSz="685800" eaLnBrk="1" fontAlgn="auto" hangingPunct="1">
              <a:spcBef>
                <a:spcPts val="0"/>
              </a:spcBef>
              <a:spcAft>
                <a:spcPts val="0"/>
              </a:spcAft>
            </a:pPr>
            <a:r>
              <a:rPr lang="en-US" altLang="zh-CN" sz="750" dirty="0">
                <a:solidFill>
                  <a:prstClr val="black"/>
                </a:solidFill>
                <a:latin typeface="Times New Roman" panose="02020603050405020304" pitchFamily="18" charset="0"/>
                <a:ea typeface="等线" panose="02010600030101010101" pitchFamily="2" charset="-122"/>
                <a:cs typeface="Times New Roman" panose="02020603050405020304" pitchFamily="18" charset="0"/>
              </a:rPr>
              <a:t>Inference (inside UE)</a:t>
            </a:r>
            <a:endParaRPr lang="zh-CN" altLang="en-US" sz="750" dirty="0">
              <a:solidFill>
                <a:prstClr val="black"/>
              </a:solidFill>
              <a:latin typeface="Times New Roman" panose="02020603050405020304" pitchFamily="18" charset="0"/>
              <a:ea typeface="等线" panose="02010600030101010101" pitchFamily="2" charset="-122"/>
              <a:cs typeface="Times New Roman" panose="02020603050405020304" pitchFamily="18" charset="0"/>
            </a:endParaRPr>
          </a:p>
        </p:txBody>
      </p:sp>
      <p:cxnSp>
        <p:nvCxnSpPr>
          <p:cNvPr id="37" name="直接箭头连接符 36">
            <a:extLst>
              <a:ext uri="{FF2B5EF4-FFF2-40B4-BE49-F238E27FC236}">
                <a16:creationId xmlns:a16="http://schemas.microsoft.com/office/drawing/2014/main" id="{3A9458AE-A95C-4776-82EB-46663FBFD4DF}"/>
              </a:ext>
            </a:extLst>
          </p:cNvPr>
          <p:cNvCxnSpPr>
            <a:cxnSpLocks/>
            <a:stCxn id="30" idx="2"/>
            <a:endCxn id="34" idx="1"/>
          </p:cNvCxnSpPr>
          <p:nvPr/>
        </p:nvCxnSpPr>
        <p:spPr>
          <a:xfrm>
            <a:off x="3644346" y="1866959"/>
            <a:ext cx="50434" cy="255754"/>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8" name="直接箭头连接符 37">
            <a:extLst>
              <a:ext uri="{FF2B5EF4-FFF2-40B4-BE49-F238E27FC236}">
                <a16:creationId xmlns:a16="http://schemas.microsoft.com/office/drawing/2014/main" id="{9690E31A-167F-42FE-A96B-C4A78EB61878}"/>
              </a:ext>
            </a:extLst>
          </p:cNvPr>
          <p:cNvCxnSpPr>
            <a:cxnSpLocks/>
            <a:stCxn id="34" idx="2"/>
          </p:cNvCxnSpPr>
          <p:nvPr/>
        </p:nvCxnSpPr>
        <p:spPr>
          <a:xfrm flipH="1">
            <a:off x="2911478" y="2228564"/>
            <a:ext cx="1074085" cy="255754"/>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9" name="直接箭头连接符 38">
            <a:extLst>
              <a:ext uri="{FF2B5EF4-FFF2-40B4-BE49-F238E27FC236}">
                <a16:creationId xmlns:a16="http://schemas.microsoft.com/office/drawing/2014/main" id="{D7C8640F-5E43-4E59-AB5A-B81310AAD1C7}"/>
              </a:ext>
            </a:extLst>
          </p:cNvPr>
          <p:cNvCxnSpPr>
            <a:cxnSpLocks/>
            <a:endCxn id="36" idx="0"/>
          </p:cNvCxnSpPr>
          <p:nvPr/>
        </p:nvCxnSpPr>
        <p:spPr>
          <a:xfrm>
            <a:off x="2920722" y="2508792"/>
            <a:ext cx="1064841" cy="548834"/>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40" name="矩形 39">
            <a:extLst>
              <a:ext uri="{FF2B5EF4-FFF2-40B4-BE49-F238E27FC236}">
                <a16:creationId xmlns:a16="http://schemas.microsoft.com/office/drawing/2014/main" id="{96171445-355B-435A-ADD2-86FB6ACA4E06}"/>
              </a:ext>
            </a:extLst>
          </p:cNvPr>
          <p:cNvSpPr/>
          <p:nvPr/>
        </p:nvSpPr>
        <p:spPr>
          <a:xfrm>
            <a:off x="2793285" y="2832328"/>
            <a:ext cx="881821" cy="211704"/>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r>
              <a:rPr lang="en-US" altLang="zh-CN" sz="750" dirty="0">
                <a:solidFill>
                  <a:srgbClr val="FF0000"/>
                </a:solidFill>
                <a:latin typeface="Times New Roman" panose="02020603050405020304" pitchFamily="18" charset="0"/>
                <a:ea typeface="等线" panose="02010600030101010101" pitchFamily="2" charset="-122"/>
                <a:cs typeface="Times New Roman" panose="02020603050405020304" pitchFamily="18" charset="0"/>
              </a:rPr>
              <a:t>Model transfer in proprietary format</a:t>
            </a:r>
            <a:endParaRPr lang="zh-CN" altLang="en-US" sz="750" dirty="0">
              <a:solidFill>
                <a:srgbClr val="FF0000"/>
              </a:solidFill>
              <a:latin typeface="Times New Roman" panose="02020603050405020304" pitchFamily="18" charset="0"/>
              <a:ea typeface="等线" panose="02010600030101010101" pitchFamily="2" charset="-122"/>
              <a:cs typeface="Times New Roman" panose="02020603050405020304" pitchFamily="18" charset="0"/>
            </a:endParaRPr>
          </a:p>
        </p:txBody>
      </p:sp>
      <p:sp>
        <p:nvSpPr>
          <p:cNvPr id="41" name="矩形 40">
            <a:extLst>
              <a:ext uri="{FF2B5EF4-FFF2-40B4-BE49-F238E27FC236}">
                <a16:creationId xmlns:a16="http://schemas.microsoft.com/office/drawing/2014/main" id="{23004E6B-6912-4D6D-8821-8A046DFB8D73}"/>
              </a:ext>
            </a:extLst>
          </p:cNvPr>
          <p:cNvSpPr/>
          <p:nvPr/>
        </p:nvSpPr>
        <p:spPr>
          <a:xfrm>
            <a:off x="2958780" y="3444076"/>
            <a:ext cx="688697" cy="211704"/>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r>
              <a:rPr lang="en-US" altLang="zh-CN" sz="1050" dirty="0">
                <a:solidFill>
                  <a:srgbClr val="FF0000"/>
                </a:solidFill>
                <a:latin typeface="Times New Roman" panose="02020603050405020304" pitchFamily="18" charset="0"/>
                <a:ea typeface="等线" panose="02010600030101010101" pitchFamily="2" charset="-122"/>
                <a:cs typeface="Times New Roman" panose="02020603050405020304" pitchFamily="18" charset="0"/>
              </a:rPr>
              <a:t>Case z1</a:t>
            </a:r>
            <a:endParaRPr lang="zh-CN" altLang="en-US" sz="1050" dirty="0">
              <a:solidFill>
                <a:srgbClr val="FF0000"/>
              </a:solidFill>
              <a:latin typeface="Times New Roman" panose="02020603050405020304" pitchFamily="18" charset="0"/>
              <a:ea typeface="等线" panose="02010600030101010101" pitchFamily="2" charset="-122"/>
              <a:cs typeface="Times New Roman" panose="02020603050405020304" pitchFamily="18" charset="0"/>
            </a:endParaRPr>
          </a:p>
        </p:txBody>
      </p:sp>
      <p:sp>
        <p:nvSpPr>
          <p:cNvPr id="51" name="矩形 50">
            <a:extLst>
              <a:ext uri="{FF2B5EF4-FFF2-40B4-BE49-F238E27FC236}">
                <a16:creationId xmlns:a16="http://schemas.microsoft.com/office/drawing/2014/main" id="{8A2DFD9F-873F-4576-BE87-4269F600566B}"/>
              </a:ext>
            </a:extLst>
          </p:cNvPr>
          <p:cNvSpPr/>
          <p:nvPr/>
        </p:nvSpPr>
        <p:spPr>
          <a:xfrm>
            <a:off x="4440317" y="1197227"/>
            <a:ext cx="2064695" cy="2458442"/>
          </a:xfrm>
          <a:prstGeom prst="rect">
            <a:avLst/>
          </a:prstGeom>
          <a:solidFill>
            <a:schemeClr val="bg1">
              <a:lumMod val="9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endParaRPr lang="zh-CN" altLang="en-US" sz="1350" dirty="0">
              <a:solidFill>
                <a:prstClr val="white"/>
              </a:solidFill>
              <a:latin typeface="等线" panose="020F0502020204030204"/>
              <a:ea typeface="等线" panose="02010600030101010101" pitchFamily="2" charset="-122"/>
            </a:endParaRPr>
          </a:p>
        </p:txBody>
      </p:sp>
      <p:sp>
        <p:nvSpPr>
          <p:cNvPr id="52" name="矩形 51">
            <a:extLst>
              <a:ext uri="{FF2B5EF4-FFF2-40B4-BE49-F238E27FC236}">
                <a16:creationId xmlns:a16="http://schemas.microsoft.com/office/drawing/2014/main" id="{88016434-CCEF-4AEB-8559-240D30772224}"/>
              </a:ext>
            </a:extLst>
          </p:cNvPr>
          <p:cNvSpPr/>
          <p:nvPr/>
        </p:nvSpPr>
        <p:spPr>
          <a:xfrm>
            <a:off x="4490145" y="1655621"/>
            <a:ext cx="581568" cy="211653"/>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defTabSz="685800" eaLnBrk="1" fontAlgn="auto" hangingPunct="1">
              <a:spcBef>
                <a:spcPts val="0"/>
              </a:spcBef>
              <a:spcAft>
                <a:spcPts val="0"/>
              </a:spcAft>
            </a:pPr>
            <a:r>
              <a:rPr lang="en-US" altLang="zh-CN" sz="750" dirty="0">
                <a:solidFill>
                  <a:prstClr val="black"/>
                </a:solidFill>
                <a:latin typeface="Times New Roman" panose="02020603050405020304" pitchFamily="18" charset="0"/>
                <a:ea typeface="等线" panose="02010600030101010101" pitchFamily="2" charset="-122"/>
                <a:cs typeface="Times New Roman" panose="02020603050405020304" pitchFamily="18" charset="0"/>
              </a:rPr>
              <a:t>Training</a:t>
            </a:r>
            <a:endParaRPr lang="zh-CN" altLang="en-US" sz="750" dirty="0">
              <a:solidFill>
                <a:prstClr val="black"/>
              </a:solidFill>
              <a:latin typeface="Times New Roman" panose="02020603050405020304" pitchFamily="18" charset="0"/>
              <a:ea typeface="等线" panose="02010600030101010101" pitchFamily="2" charset="-122"/>
              <a:cs typeface="Times New Roman" panose="02020603050405020304" pitchFamily="18" charset="0"/>
            </a:endParaRPr>
          </a:p>
        </p:txBody>
      </p:sp>
      <p:sp>
        <p:nvSpPr>
          <p:cNvPr id="53" name="矩形 52">
            <a:extLst>
              <a:ext uri="{FF2B5EF4-FFF2-40B4-BE49-F238E27FC236}">
                <a16:creationId xmlns:a16="http://schemas.microsoft.com/office/drawing/2014/main" id="{8FBE177E-EC31-4BE2-8531-A4F844A5833B}"/>
              </a:ext>
            </a:extLst>
          </p:cNvPr>
          <p:cNvSpPr/>
          <p:nvPr/>
        </p:nvSpPr>
        <p:spPr>
          <a:xfrm>
            <a:off x="4490145" y="1308103"/>
            <a:ext cx="581568" cy="211653"/>
          </a:xfrm>
          <a:prstGeom prst="rect">
            <a:avLst/>
          </a:prstGeom>
          <a:solidFill>
            <a:schemeClr val="bg1">
              <a:lumMod val="8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r>
              <a:rPr lang="en-US" altLang="zh-CN" sz="750" dirty="0">
                <a:solidFill>
                  <a:prstClr val="black"/>
                </a:solidFill>
                <a:latin typeface="Times New Roman" panose="02020603050405020304" pitchFamily="18" charset="0"/>
                <a:ea typeface="等线" panose="02010600030101010101" pitchFamily="2" charset="-122"/>
                <a:cs typeface="Times New Roman" panose="02020603050405020304" pitchFamily="18" charset="0"/>
              </a:rPr>
              <a:t>NW side</a:t>
            </a:r>
            <a:endParaRPr lang="zh-CN" altLang="en-US" sz="750" dirty="0">
              <a:solidFill>
                <a:prstClr val="black"/>
              </a:solidFill>
              <a:latin typeface="Times New Roman" panose="02020603050405020304" pitchFamily="18" charset="0"/>
              <a:ea typeface="等线" panose="02010600030101010101" pitchFamily="2" charset="-122"/>
              <a:cs typeface="Times New Roman" panose="02020603050405020304" pitchFamily="18" charset="0"/>
            </a:endParaRPr>
          </a:p>
        </p:txBody>
      </p:sp>
      <p:sp>
        <p:nvSpPr>
          <p:cNvPr id="54" name="矩形 53">
            <a:extLst>
              <a:ext uri="{FF2B5EF4-FFF2-40B4-BE49-F238E27FC236}">
                <a16:creationId xmlns:a16="http://schemas.microsoft.com/office/drawing/2014/main" id="{0EB42CEE-889F-4A55-B93B-65E4071E5260}"/>
              </a:ext>
            </a:extLst>
          </p:cNvPr>
          <p:cNvSpPr/>
          <p:nvPr/>
        </p:nvSpPr>
        <p:spPr>
          <a:xfrm>
            <a:off x="5172579" y="1308103"/>
            <a:ext cx="581568" cy="211653"/>
          </a:xfrm>
          <a:prstGeom prst="rect">
            <a:avLst/>
          </a:prstGeom>
          <a:solidFill>
            <a:schemeClr val="bg1">
              <a:lumMod val="8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r>
              <a:rPr lang="en-US" altLang="zh-CN" sz="750" dirty="0">
                <a:solidFill>
                  <a:prstClr val="black"/>
                </a:solidFill>
                <a:latin typeface="Times New Roman" panose="02020603050405020304" pitchFamily="18" charset="0"/>
                <a:ea typeface="等线" panose="02010600030101010101" pitchFamily="2" charset="-122"/>
                <a:cs typeface="Times New Roman" panose="02020603050405020304" pitchFamily="18" charset="0"/>
              </a:rPr>
              <a:t>Neutral site</a:t>
            </a:r>
            <a:endParaRPr lang="zh-CN" altLang="en-US" sz="750" dirty="0">
              <a:solidFill>
                <a:prstClr val="black"/>
              </a:solidFill>
              <a:latin typeface="Times New Roman" panose="02020603050405020304" pitchFamily="18" charset="0"/>
              <a:ea typeface="等线" panose="02010600030101010101" pitchFamily="2" charset="-122"/>
              <a:cs typeface="Times New Roman" panose="02020603050405020304" pitchFamily="18" charset="0"/>
            </a:endParaRPr>
          </a:p>
        </p:txBody>
      </p:sp>
      <p:sp>
        <p:nvSpPr>
          <p:cNvPr id="55" name="矩形 54">
            <a:extLst>
              <a:ext uri="{FF2B5EF4-FFF2-40B4-BE49-F238E27FC236}">
                <a16:creationId xmlns:a16="http://schemas.microsoft.com/office/drawing/2014/main" id="{5FFE28DF-4D1E-4D56-9C4E-0F500CE58402}"/>
              </a:ext>
            </a:extLst>
          </p:cNvPr>
          <p:cNvSpPr/>
          <p:nvPr/>
        </p:nvSpPr>
        <p:spPr>
          <a:xfrm>
            <a:off x="5855014" y="1308103"/>
            <a:ext cx="581568" cy="211653"/>
          </a:xfrm>
          <a:prstGeom prst="rect">
            <a:avLst/>
          </a:prstGeom>
          <a:solidFill>
            <a:schemeClr val="bg1">
              <a:lumMod val="8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r>
              <a:rPr lang="en-US" altLang="zh-CN" sz="750" dirty="0">
                <a:solidFill>
                  <a:prstClr val="black"/>
                </a:solidFill>
                <a:latin typeface="Times New Roman" panose="02020603050405020304" pitchFamily="18" charset="0"/>
                <a:ea typeface="等线" panose="02010600030101010101" pitchFamily="2" charset="-122"/>
                <a:cs typeface="Times New Roman" panose="02020603050405020304" pitchFamily="18" charset="0"/>
              </a:rPr>
              <a:t>UE side</a:t>
            </a:r>
            <a:endParaRPr lang="zh-CN" altLang="en-US" sz="750" dirty="0">
              <a:solidFill>
                <a:prstClr val="black"/>
              </a:solidFill>
              <a:latin typeface="Times New Roman" panose="02020603050405020304" pitchFamily="18" charset="0"/>
              <a:ea typeface="等线" panose="02010600030101010101" pitchFamily="2" charset="-122"/>
              <a:cs typeface="Times New Roman" panose="02020603050405020304" pitchFamily="18" charset="0"/>
            </a:endParaRPr>
          </a:p>
        </p:txBody>
      </p:sp>
      <p:sp>
        <p:nvSpPr>
          <p:cNvPr id="56" name="矩形 55">
            <a:extLst>
              <a:ext uri="{FF2B5EF4-FFF2-40B4-BE49-F238E27FC236}">
                <a16:creationId xmlns:a16="http://schemas.microsoft.com/office/drawing/2014/main" id="{57AB514E-F357-4470-828E-B0D0849AD160}"/>
              </a:ext>
            </a:extLst>
          </p:cNvPr>
          <p:cNvSpPr/>
          <p:nvPr/>
        </p:nvSpPr>
        <p:spPr>
          <a:xfrm>
            <a:off x="5855014" y="2017141"/>
            <a:ext cx="581568" cy="211653"/>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defTabSz="685800" eaLnBrk="1" fontAlgn="auto" hangingPunct="1">
              <a:spcBef>
                <a:spcPts val="0"/>
              </a:spcBef>
              <a:spcAft>
                <a:spcPts val="0"/>
              </a:spcAft>
            </a:pPr>
            <a:r>
              <a:rPr lang="en-US" altLang="zh-CN" sz="750" dirty="0">
                <a:solidFill>
                  <a:prstClr val="black"/>
                </a:solidFill>
                <a:latin typeface="Times New Roman" panose="02020603050405020304" pitchFamily="18" charset="0"/>
                <a:ea typeface="等线" panose="02010600030101010101" pitchFamily="2" charset="-122"/>
                <a:cs typeface="Times New Roman" panose="02020603050405020304" pitchFamily="18" charset="0"/>
              </a:rPr>
              <a:t>Compiling</a:t>
            </a:r>
            <a:endParaRPr lang="zh-CN" altLang="en-US" sz="750" dirty="0">
              <a:solidFill>
                <a:prstClr val="black"/>
              </a:solidFill>
              <a:latin typeface="Times New Roman" panose="02020603050405020304" pitchFamily="18" charset="0"/>
              <a:ea typeface="等线" panose="02010600030101010101" pitchFamily="2" charset="-122"/>
              <a:cs typeface="Times New Roman" panose="02020603050405020304" pitchFamily="18" charset="0"/>
            </a:endParaRPr>
          </a:p>
        </p:txBody>
      </p:sp>
      <p:sp>
        <p:nvSpPr>
          <p:cNvPr id="57" name="矩形 56">
            <a:extLst>
              <a:ext uri="{FF2B5EF4-FFF2-40B4-BE49-F238E27FC236}">
                <a16:creationId xmlns:a16="http://schemas.microsoft.com/office/drawing/2014/main" id="{A1DF2A26-CA03-4AB7-A03A-6207915A2E9C}"/>
              </a:ext>
            </a:extLst>
          </p:cNvPr>
          <p:cNvSpPr/>
          <p:nvPr/>
        </p:nvSpPr>
        <p:spPr>
          <a:xfrm>
            <a:off x="4490145" y="2310523"/>
            <a:ext cx="581568" cy="347927"/>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defTabSz="685800" eaLnBrk="1" fontAlgn="auto" hangingPunct="1">
              <a:spcBef>
                <a:spcPts val="0"/>
              </a:spcBef>
              <a:spcAft>
                <a:spcPts val="0"/>
              </a:spcAft>
            </a:pPr>
            <a:r>
              <a:rPr lang="en-US" altLang="zh-CN" sz="750" dirty="0">
                <a:solidFill>
                  <a:prstClr val="black"/>
                </a:solidFill>
                <a:latin typeface="Times New Roman" panose="02020603050405020304" pitchFamily="18" charset="0"/>
                <a:ea typeface="等线" panose="02010600030101010101" pitchFamily="2" charset="-122"/>
                <a:cs typeface="Times New Roman" panose="02020603050405020304" pitchFamily="18" charset="0"/>
              </a:rPr>
              <a:t>Storage</a:t>
            </a:r>
          </a:p>
          <a:p>
            <a:pPr algn="ctr" defTabSz="685800" eaLnBrk="1" fontAlgn="auto" hangingPunct="1">
              <a:spcBef>
                <a:spcPts val="0"/>
              </a:spcBef>
              <a:spcAft>
                <a:spcPts val="0"/>
              </a:spcAft>
            </a:pPr>
            <a:r>
              <a:rPr lang="en-US" altLang="zh-CN" sz="750" dirty="0">
                <a:solidFill>
                  <a:prstClr val="black"/>
                </a:solidFill>
                <a:latin typeface="Times New Roman" panose="02020603050405020304" pitchFamily="18" charset="0"/>
                <a:ea typeface="等线" panose="02010600030101010101" pitchFamily="2" charset="-122"/>
                <a:cs typeface="Times New Roman" panose="02020603050405020304" pitchFamily="18" charset="0"/>
              </a:rPr>
              <a:t>(inside NW)</a:t>
            </a:r>
            <a:endParaRPr lang="zh-CN" altLang="en-US" sz="750" dirty="0">
              <a:solidFill>
                <a:prstClr val="black"/>
              </a:solidFill>
              <a:latin typeface="Times New Roman" panose="02020603050405020304" pitchFamily="18" charset="0"/>
              <a:ea typeface="等线" panose="02010600030101010101" pitchFamily="2" charset="-122"/>
              <a:cs typeface="Times New Roman" panose="02020603050405020304" pitchFamily="18" charset="0"/>
            </a:endParaRPr>
          </a:p>
        </p:txBody>
      </p:sp>
      <p:sp>
        <p:nvSpPr>
          <p:cNvPr id="58" name="矩形 57">
            <a:extLst>
              <a:ext uri="{FF2B5EF4-FFF2-40B4-BE49-F238E27FC236}">
                <a16:creationId xmlns:a16="http://schemas.microsoft.com/office/drawing/2014/main" id="{10423331-8D1D-44BD-9458-9C4D6AA99C66}"/>
              </a:ext>
            </a:extLst>
          </p:cNvPr>
          <p:cNvSpPr/>
          <p:nvPr/>
        </p:nvSpPr>
        <p:spPr>
          <a:xfrm>
            <a:off x="5855014" y="3057658"/>
            <a:ext cx="581568" cy="323829"/>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defTabSz="685800" eaLnBrk="1" fontAlgn="auto" hangingPunct="1">
              <a:spcBef>
                <a:spcPts val="0"/>
              </a:spcBef>
              <a:spcAft>
                <a:spcPts val="0"/>
              </a:spcAft>
            </a:pPr>
            <a:r>
              <a:rPr lang="en-US" altLang="zh-CN" sz="750" dirty="0">
                <a:solidFill>
                  <a:prstClr val="black"/>
                </a:solidFill>
                <a:latin typeface="Times New Roman" panose="02020603050405020304" pitchFamily="18" charset="0"/>
                <a:ea typeface="等线" panose="02010600030101010101" pitchFamily="2" charset="-122"/>
                <a:cs typeface="Times New Roman" panose="02020603050405020304" pitchFamily="18" charset="0"/>
              </a:rPr>
              <a:t>Inference (inside UE)</a:t>
            </a:r>
            <a:endParaRPr lang="zh-CN" altLang="en-US" sz="750" dirty="0">
              <a:solidFill>
                <a:prstClr val="black"/>
              </a:solidFill>
              <a:latin typeface="Times New Roman" panose="02020603050405020304" pitchFamily="18" charset="0"/>
              <a:ea typeface="等线" panose="02010600030101010101" pitchFamily="2" charset="-122"/>
              <a:cs typeface="Times New Roman" panose="02020603050405020304" pitchFamily="18" charset="0"/>
            </a:endParaRPr>
          </a:p>
        </p:txBody>
      </p:sp>
      <p:cxnSp>
        <p:nvCxnSpPr>
          <p:cNvPr id="59" name="直接箭头连接符 58">
            <a:extLst>
              <a:ext uri="{FF2B5EF4-FFF2-40B4-BE49-F238E27FC236}">
                <a16:creationId xmlns:a16="http://schemas.microsoft.com/office/drawing/2014/main" id="{A3087958-7F2A-4264-8655-8C6B67CA8CC4}"/>
              </a:ext>
            </a:extLst>
          </p:cNvPr>
          <p:cNvCxnSpPr>
            <a:cxnSpLocks/>
            <a:stCxn id="52" idx="2"/>
            <a:endCxn id="56" idx="1"/>
          </p:cNvCxnSpPr>
          <p:nvPr/>
        </p:nvCxnSpPr>
        <p:spPr>
          <a:xfrm>
            <a:off x="4780928" y="1867275"/>
            <a:ext cx="1074085" cy="25569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0" name="直接箭头连接符 59">
            <a:extLst>
              <a:ext uri="{FF2B5EF4-FFF2-40B4-BE49-F238E27FC236}">
                <a16:creationId xmlns:a16="http://schemas.microsoft.com/office/drawing/2014/main" id="{883FADC6-1644-459C-BD73-CE96157A5493}"/>
              </a:ext>
            </a:extLst>
          </p:cNvPr>
          <p:cNvCxnSpPr>
            <a:cxnSpLocks/>
            <a:stCxn id="56" idx="2"/>
          </p:cNvCxnSpPr>
          <p:nvPr/>
        </p:nvCxnSpPr>
        <p:spPr>
          <a:xfrm flipH="1">
            <a:off x="5071712" y="2228794"/>
            <a:ext cx="1074085" cy="25569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1" name="直接箭头连接符 60">
            <a:extLst>
              <a:ext uri="{FF2B5EF4-FFF2-40B4-BE49-F238E27FC236}">
                <a16:creationId xmlns:a16="http://schemas.microsoft.com/office/drawing/2014/main" id="{1D182FC5-1F70-4797-BCD2-5FB814276BD5}"/>
              </a:ext>
            </a:extLst>
          </p:cNvPr>
          <p:cNvCxnSpPr>
            <a:cxnSpLocks/>
            <a:endCxn id="58" idx="0"/>
          </p:cNvCxnSpPr>
          <p:nvPr/>
        </p:nvCxnSpPr>
        <p:spPr>
          <a:xfrm>
            <a:off x="5080956" y="2508954"/>
            <a:ext cx="1064841" cy="548703"/>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62" name="矩形 61">
            <a:extLst>
              <a:ext uri="{FF2B5EF4-FFF2-40B4-BE49-F238E27FC236}">
                <a16:creationId xmlns:a16="http://schemas.microsoft.com/office/drawing/2014/main" id="{F6E00407-8886-4EC9-BE4D-3B626D8058DF}"/>
              </a:ext>
            </a:extLst>
          </p:cNvPr>
          <p:cNvSpPr/>
          <p:nvPr/>
        </p:nvSpPr>
        <p:spPr>
          <a:xfrm>
            <a:off x="4878158" y="2832268"/>
            <a:ext cx="881821" cy="211653"/>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r>
              <a:rPr lang="en-US" altLang="zh-CN" sz="750" dirty="0">
                <a:solidFill>
                  <a:srgbClr val="FF0000"/>
                </a:solidFill>
                <a:latin typeface="Times New Roman" panose="02020603050405020304" pitchFamily="18" charset="0"/>
                <a:ea typeface="等线" panose="02010600030101010101" pitchFamily="2" charset="-122"/>
                <a:cs typeface="Times New Roman" panose="02020603050405020304" pitchFamily="18" charset="0"/>
              </a:rPr>
              <a:t>Model transfer in proprietary format</a:t>
            </a:r>
            <a:endParaRPr lang="zh-CN" altLang="en-US" sz="750" dirty="0">
              <a:solidFill>
                <a:srgbClr val="FF0000"/>
              </a:solidFill>
              <a:latin typeface="Times New Roman" panose="02020603050405020304" pitchFamily="18" charset="0"/>
              <a:ea typeface="等线" panose="02010600030101010101" pitchFamily="2" charset="-122"/>
              <a:cs typeface="Times New Roman" panose="02020603050405020304" pitchFamily="18" charset="0"/>
            </a:endParaRPr>
          </a:p>
        </p:txBody>
      </p:sp>
      <p:sp>
        <p:nvSpPr>
          <p:cNvPr id="63" name="矩形 62">
            <a:extLst>
              <a:ext uri="{FF2B5EF4-FFF2-40B4-BE49-F238E27FC236}">
                <a16:creationId xmlns:a16="http://schemas.microsoft.com/office/drawing/2014/main" id="{E521D6C4-B916-434B-AC8D-31B9421F245F}"/>
              </a:ext>
            </a:extLst>
          </p:cNvPr>
          <p:cNvSpPr/>
          <p:nvPr/>
        </p:nvSpPr>
        <p:spPr>
          <a:xfrm>
            <a:off x="5119014" y="3444016"/>
            <a:ext cx="688697" cy="211653"/>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r>
              <a:rPr lang="en-US" altLang="zh-CN" sz="1050" dirty="0">
                <a:solidFill>
                  <a:srgbClr val="FF0000"/>
                </a:solidFill>
                <a:latin typeface="Times New Roman" panose="02020603050405020304" pitchFamily="18" charset="0"/>
                <a:ea typeface="等线" panose="02010600030101010101" pitchFamily="2" charset="-122"/>
                <a:cs typeface="Times New Roman" panose="02020603050405020304" pitchFamily="18" charset="0"/>
              </a:rPr>
              <a:t>Case z2</a:t>
            </a:r>
            <a:endParaRPr lang="zh-CN" altLang="en-US" sz="1050" dirty="0">
              <a:solidFill>
                <a:srgbClr val="FF0000"/>
              </a:solidFill>
              <a:latin typeface="Times New Roman" panose="02020603050405020304" pitchFamily="18" charset="0"/>
              <a:ea typeface="等线" panose="02010600030101010101" pitchFamily="2" charset="-122"/>
              <a:cs typeface="Times New Roman" panose="02020603050405020304" pitchFamily="18" charset="0"/>
            </a:endParaRPr>
          </a:p>
        </p:txBody>
      </p:sp>
      <p:sp>
        <p:nvSpPr>
          <p:cNvPr id="71" name="矩形 70">
            <a:extLst>
              <a:ext uri="{FF2B5EF4-FFF2-40B4-BE49-F238E27FC236}">
                <a16:creationId xmlns:a16="http://schemas.microsoft.com/office/drawing/2014/main" id="{9D3886A1-7F80-492C-AAD5-60084F1040CF}"/>
              </a:ext>
            </a:extLst>
          </p:cNvPr>
          <p:cNvSpPr/>
          <p:nvPr/>
        </p:nvSpPr>
        <p:spPr>
          <a:xfrm>
            <a:off x="6600551" y="1196991"/>
            <a:ext cx="2064695" cy="2458442"/>
          </a:xfrm>
          <a:prstGeom prst="rect">
            <a:avLst/>
          </a:prstGeom>
          <a:solidFill>
            <a:schemeClr val="bg1">
              <a:lumMod val="9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endParaRPr lang="zh-CN" altLang="en-US" sz="1350" dirty="0">
              <a:solidFill>
                <a:prstClr val="white"/>
              </a:solidFill>
              <a:latin typeface="等线" panose="020F0502020204030204"/>
              <a:ea typeface="等线" panose="02010600030101010101" pitchFamily="2" charset="-122"/>
            </a:endParaRPr>
          </a:p>
        </p:txBody>
      </p:sp>
      <p:sp>
        <p:nvSpPr>
          <p:cNvPr id="72" name="矩形 71">
            <a:extLst>
              <a:ext uri="{FF2B5EF4-FFF2-40B4-BE49-F238E27FC236}">
                <a16:creationId xmlns:a16="http://schemas.microsoft.com/office/drawing/2014/main" id="{20F44A93-3818-4DD4-938C-B094FE33AD62}"/>
              </a:ext>
            </a:extLst>
          </p:cNvPr>
          <p:cNvSpPr/>
          <p:nvPr/>
        </p:nvSpPr>
        <p:spPr>
          <a:xfrm>
            <a:off x="7342115" y="1638502"/>
            <a:ext cx="1254701" cy="18189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defTabSz="685800" eaLnBrk="1" fontAlgn="auto" hangingPunct="1">
              <a:spcBef>
                <a:spcPts val="0"/>
              </a:spcBef>
              <a:spcAft>
                <a:spcPts val="0"/>
              </a:spcAft>
            </a:pPr>
            <a:r>
              <a:rPr lang="en-US" altLang="zh-CN" sz="750" dirty="0">
                <a:solidFill>
                  <a:prstClr val="black"/>
                </a:solidFill>
                <a:latin typeface="Times New Roman" panose="02020603050405020304" pitchFamily="18" charset="0"/>
                <a:ea typeface="等线" panose="02010600030101010101" pitchFamily="2" charset="-122"/>
                <a:cs typeface="Times New Roman" panose="02020603050405020304" pitchFamily="18" charset="0"/>
              </a:rPr>
              <a:t>Training</a:t>
            </a:r>
            <a:endParaRPr lang="zh-CN" altLang="en-US" sz="750" dirty="0">
              <a:solidFill>
                <a:prstClr val="black"/>
              </a:solidFill>
              <a:latin typeface="Times New Roman" panose="02020603050405020304" pitchFamily="18" charset="0"/>
              <a:ea typeface="等线" panose="02010600030101010101" pitchFamily="2" charset="-122"/>
              <a:cs typeface="Times New Roman" panose="02020603050405020304" pitchFamily="18" charset="0"/>
            </a:endParaRPr>
          </a:p>
        </p:txBody>
      </p:sp>
      <p:sp>
        <p:nvSpPr>
          <p:cNvPr id="73" name="矩形 72">
            <a:extLst>
              <a:ext uri="{FF2B5EF4-FFF2-40B4-BE49-F238E27FC236}">
                <a16:creationId xmlns:a16="http://schemas.microsoft.com/office/drawing/2014/main" id="{729A72BF-63AF-4CF6-8217-A12E59EAFB60}"/>
              </a:ext>
            </a:extLst>
          </p:cNvPr>
          <p:cNvSpPr/>
          <p:nvPr/>
        </p:nvSpPr>
        <p:spPr>
          <a:xfrm>
            <a:off x="6650379" y="1307867"/>
            <a:ext cx="581568" cy="211653"/>
          </a:xfrm>
          <a:prstGeom prst="rect">
            <a:avLst/>
          </a:prstGeom>
          <a:solidFill>
            <a:schemeClr val="bg1">
              <a:lumMod val="8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r>
              <a:rPr lang="en-US" altLang="zh-CN" sz="750" dirty="0">
                <a:solidFill>
                  <a:prstClr val="black"/>
                </a:solidFill>
                <a:latin typeface="Times New Roman" panose="02020603050405020304" pitchFamily="18" charset="0"/>
                <a:ea typeface="等线" panose="02010600030101010101" pitchFamily="2" charset="-122"/>
                <a:cs typeface="Times New Roman" panose="02020603050405020304" pitchFamily="18" charset="0"/>
              </a:rPr>
              <a:t>NW side</a:t>
            </a:r>
            <a:endParaRPr lang="zh-CN" altLang="en-US" sz="750" dirty="0">
              <a:solidFill>
                <a:prstClr val="black"/>
              </a:solidFill>
              <a:latin typeface="Times New Roman" panose="02020603050405020304" pitchFamily="18" charset="0"/>
              <a:ea typeface="等线" panose="02010600030101010101" pitchFamily="2" charset="-122"/>
              <a:cs typeface="Times New Roman" panose="02020603050405020304" pitchFamily="18" charset="0"/>
            </a:endParaRPr>
          </a:p>
        </p:txBody>
      </p:sp>
      <p:sp>
        <p:nvSpPr>
          <p:cNvPr id="74" name="矩形 73">
            <a:extLst>
              <a:ext uri="{FF2B5EF4-FFF2-40B4-BE49-F238E27FC236}">
                <a16:creationId xmlns:a16="http://schemas.microsoft.com/office/drawing/2014/main" id="{5ADA19DF-B374-410D-A278-3330FF87B675}"/>
              </a:ext>
            </a:extLst>
          </p:cNvPr>
          <p:cNvSpPr/>
          <p:nvPr/>
        </p:nvSpPr>
        <p:spPr>
          <a:xfrm>
            <a:off x="7332813" y="1307867"/>
            <a:ext cx="581568" cy="211653"/>
          </a:xfrm>
          <a:prstGeom prst="rect">
            <a:avLst/>
          </a:prstGeom>
          <a:solidFill>
            <a:schemeClr val="bg1">
              <a:lumMod val="8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r>
              <a:rPr lang="en-US" altLang="zh-CN" sz="750" dirty="0">
                <a:solidFill>
                  <a:prstClr val="black"/>
                </a:solidFill>
                <a:latin typeface="Times New Roman" panose="02020603050405020304" pitchFamily="18" charset="0"/>
                <a:ea typeface="等线" panose="02010600030101010101" pitchFamily="2" charset="-122"/>
                <a:cs typeface="Times New Roman" panose="02020603050405020304" pitchFamily="18" charset="0"/>
              </a:rPr>
              <a:t>Neutral site</a:t>
            </a:r>
            <a:endParaRPr lang="zh-CN" altLang="en-US" sz="750" dirty="0">
              <a:solidFill>
                <a:prstClr val="black"/>
              </a:solidFill>
              <a:latin typeface="Times New Roman" panose="02020603050405020304" pitchFamily="18" charset="0"/>
              <a:ea typeface="等线" panose="02010600030101010101" pitchFamily="2" charset="-122"/>
              <a:cs typeface="Times New Roman" panose="02020603050405020304" pitchFamily="18" charset="0"/>
            </a:endParaRPr>
          </a:p>
        </p:txBody>
      </p:sp>
      <p:sp>
        <p:nvSpPr>
          <p:cNvPr id="75" name="矩形 74">
            <a:extLst>
              <a:ext uri="{FF2B5EF4-FFF2-40B4-BE49-F238E27FC236}">
                <a16:creationId xmlns:a16="http://schemas.microsoft.com/office/drawing/2014/main" id="{CAAA24CF-E4A4-4480-8FEA-E1DBB4BCF9F4}"/>
              </a:ext>
            </a:extLst>
          </p:cNvPr>
          <p:cNvSpPr/>
          <p:nvPr/>
        </p:nvSpPr>
        <p:spPr>
          <a:xfrm>
            <a:off x="8015248" y="1307867"/>
            <a:ext cx="581568" cy="211653"/>
          </a:xfrm>
          <a:prstGeom prst="rect">
            <a:avLst/>
          </a:prstGeom>
          <a:solidFill>
            <a:schemeClr val="bg1">
              <a:lumMod val="8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r>
              <a:rPr lang="en-US" altLang="zh-CN" sz="750" dirty="0">
                <a:solidFill>
                  <a:prstClr val="black"/>
                </a:solidFill>
                <a:latin typeface="Times New Roman" panose="02020603050405020304" pitchFamily="18" charset="0"/>
                <a:ea typeface="等线" panose="02010600030101010101" pitchFamily="2" charset="-122"/>
                <a:cs typeface="Times New Roman" panose="02020603050405020304" pitchFamily="18" charset="0"/>
              </a:rPr>
              <a:t>UE side</a:t>
            </a:r>
            <a:endParaRPr lang="zh-CN" altLang="en-US" sz="750" dirty="0">
              <a:solidFill>
                <a:prstClr val="black"/>
              </a:solidFill>
              <a:latin typeface="Times New Roman" panose="02020603050405020304" pitchFamily="18" charset="0"/>
              <a:ea typeface="等线" panose="02010600030101010101" pitchFamily="2" charset="-122"/>
              <a:cs typeface="Times New Roman" panose="02020603050405020304" pitchFamily="18" charset="0"/>
            </a:endParaRPr>
          </a:p>
        </p:txBody>
      </p:sp>
      <p:sp>
        <p:nvSpPr>
          <p:cNvPr id="76" name="矩形 75">
            <a:extLst>
              <a:ext uri="{FF2B5EF4-FFF2-40B4-BE49-F238E27FC236}">
                <a16:creationId xmlns:a16="http://schemas.microsoft.com/office/drawing/2014/main" id="{2ED42D66-882B-4DE2-B2E8-6AA5A70BFDA2}"/>
              </a:ext>
            </a:extLst>
          </p:cNvPr>
          <p:cNvSpPr/>
          <p:nvPr/>
        </p:nvSpPr>
        <p:spPr>
          <a:xfrm>
            <a:off x="8015248" y="2508445"/>
            <a:ext cx="581568" cy="409936"/>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defTabSz="685800" eaLnBrk="1" fontAlgn="auto" hangingPunct="1">
              <a:spcBef>
                <a:spcPts val="0"/>
              </a:spcBef>
              <a:spcAft>
                <a:spcPts val="0"/>
              </a:spcAft>
            </a:pPr>
            <a:r>
              <a:rPr lang="en-US" altLang="zh-CN" sz="750" dirty="0">
                <a:solidFill>
                  <a:prstClr val="black"/>
                </a:solidFill>
                <a:latin typeface="Times New Roman" panose="02020603050405020304" pitchFamily="18" charset="0"/>
                <a:ea typeface="等线" panose="02010600030101010101" pitchFamily="2" charset="-122"/>
                <a:cs typeface="Times New Roman" panose="02020603050405020304" pitchFamily="18" charset="0"/>
              </a:rPr>
              <a:t>Compiling</a:t>
            </a:r>
          </a:p>
          <a:p>
            <a:pPr algn="ctr" defTabSz="685800" eaLnBrk="1" fontAlgn="auto" hangingPunct="1">
              <a:spcBef>
                <a:spcPts val="0"/>
              </a:spcBef>
              <a:spcAft>
                <a:spcPts val="0"/>
              </a:spcAft>
            </a:pPr>
            <a:r>
              <a:rPr lang="en-US" altLang="zh-CN" sz="750" dirty="0">
                <a:solidFill>
                  <a:prstClr val="black"/>
                </a:solidFill>
                <a:latin typeface="Times New Roman" panose="02020603050405020304" pitchFamily="18" charset="0"/>
                <a:ea typeface="等线" panose="02010600030101010101" pitchFamily="2" charset="-122"/>
                <a:cs typeface="Times New Roman" panose="02020603050405020304" pitchFamily="18" charset="0"/>
              </a:rPr>
              <a:t>(inside UE)</a:t>
            </a:r>
            <a:endParaRPr lang="zh-CN" altLang="en-US" sz="750" dirty="0">
              <a:solidFill>
                <a:prstClr val="black"/>
              </a:solidFill>
              <a:latin typeface="Times New Roman" panose="02020603050405020304" pitchFamily="18" charset="0"/>
              <a:ea typeface="等线" panose="02010600030101010101" pitchFamily="2" charset="-122"/>
              <a:cs typeface="Times New Roman" panose="02020603050405020304" pitchFamily="18" charset="0"/>
            </a:endParaRPr>
          </a:p>
        </p:txBody>
      </p:sp>
      <p:sp>
        <p:nvSpPr>
          <p:cNvPr id="77" name="矩形 76">
            <a:extLst>
              <a:ext uri="{FF2B5EF4-FFF2-40B4-BE49-F238E27FC236}">
                <a16:creationId xmlns:a16="http://schemas.microsoft.com/office/drawing/2014/main" id="{55113859-8CC2-40DC-A6B4-F7546DC7B915}"/>
              </a:ext>
            </a:extLst>
          </p:cNvPr>
          <p:cNvSpPr/>
          <p:nvPr/>
        </p:nvSpPr>
        <p:spPr>
          <a:xfrm>
            <a:off x="6650379" y="1948402"/>
            <a:ext cx="581568" cy="347927"/>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defTabSz="685800" eaLnBrk="1" fontAlgn="auto" hangingPunct="1">
              <a:spcBef>
                <a:spcPts val="0"/>
              </a:spcBef>
              <a:spcAft>
                <a:spcPts val="0"/>
              </a:spcAft>
            </a:pPr>
            <a:r>
              <a:rPr lang="en-US" altLang="zh-CN" sz="750" dirty="0">
                <a:solidFill>
                  <a:prstClr val="black"/>
                </a:solidFill>
                <a:latin typeface="Times New Roman" panose="02020603050405020304" pitchFamily="18" charset="0"/>
                <a:ea typeface="等线" panose="02010600030101010101" pitchFamily="2" charset="-122"/>
                <a:cs typeface="Times New Roman" panose="02020603050405020304" pitchFamily="18" charset="0"/>
              </a:rPr>
              <a:t>Storage</a:t>
            </a:r>
          </a:p>
          <a:p>
            <a:pPr algn="ctr" defTabSz="685800" eaLnBrk="1" fontAlgn="auto" hangingPunct="1">
              <a:spcBef>
                <a:spcPts val="0"/>
              </a:spcBef>
              <a:spcAft>
                <a:spcPts val="0"/>
              </a:spcAft>
            </a:pPr>
            <a:r>
              <a:rPr lang="en-US" altLang="zh-CN" sz="750" dirty="0">
                <a:solidFill>
                  <a:prstClr val="black"/>
                </a:solidFill>
                <a:latin typeface="Times New Roman" panose="02020603050405020304" pitchFamily="18" charset="0"/>
                <a:ea typeface="等线" panose="02010600030101010101" pitchFamily="2" charset="-122"/>
                <a:cs typeface="Times New Roman" panose="02020603050405020304" pitchFamily="18" charset="0"/>
              </a:rPr>
              <a:t>(inside NW)</a:t>
            </a:r>
            <a:endParaRPr lang="zh-CN" altLang="en-US" sz="750" dirty="0">
              <a:solidFill>
                <a:prstClr val="black"/>
              </a:solidFill>
              <a:latin typeface="Times New Roman" panose="02020603050405020304" pitchFamily="18" charset="0"/>
              <a:ea typeface="等线" panose="02010600030101010101" pitchFamily="2" charset="-122"/>
              <a:cs typeface="Times New Roman" panose="02020603050405020304" pitchFamily="18" charset="0"/>
            </a:endParaRPr>
          </a:p>
        </p:txBody>
      </p:sp>
      <p:sp>
        <p:nvSpPr>
          <p:cNvPr id="78" name="矩形 77">
            <a:extLst>
              <a:ext uri="{FF2B5EF4-FFF2-40B4-BE49-F238E27FC236}">
                <a16:creationId xmlns:a16="http://schemas.microsoft.com/office/drawing/2014/main" id="{1A6A7D5D-2C07-4933-9E01-8661212E8312}"/>
              </a:ext>
            </a:extLst>
          </p:cNvPr>
          <p:cNvSpPr/>
          <p:nvPr/>
        </p:nvSpPr>
        <p:spPr>
          <a:xfrm>
            <a:off x="8015248" y="3057422"/>
            <a:ext cx="581568" cy="323829"/>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defTabSz="685800" eaLnBrk="1" fontAlgn="auto" hangingPunct="1">
              <a:spcBef>
                <a:spcPts val="0"/>
              </a:spcBef>
              <a:spcAft>
                <a:spcPts val="0"/>
              </a:spcAft>
            </a:pPr>
            <a:r>
              <a:rPr lang="en-US" altLang="zh-CN" sz="750" dirty="0">
                <a:solidFill>
                  <a:prstClr val="black"/>
                </a:solidFill>
                <a:latin typeface="Times New Roman" panose="02020603050405020304" pitchFamily="18" charset="0"/>
                <a:ea typeface="等线" panose="02010600030101010101" pitchFamily="2" charset="-122"/>
                <a:cs typeface="Times New Roman" panose="02020603050405020304" pitchFamily="18" charset="0"/>
              </a:rPr>
              <a:t>Inference (inside UE)</a:t>
            </a:r>
            <a:endParaRPr lang="zh-CN" altLang="en-US" sz="750" dirty="0">
              <a:solidFill>
                <a:prstClr val="black"/>
              </a:solidFill>
              <a:latin typeface="Times New Roman" panose="02020603050405020304" pitchFamily="18" charset="0"/>
              <a:ea typeface="等线" panose="02010600030101010101" pitchFamily="2" charset="-122"/>
              <a:cs typeface="Times New Roman" panose="02020603050405020304" pitchFamily="18" charset="0"/>
            </a:endParaRPr>
          </a:p>
        </p:txBody>
      </p:sp>
      <p:cxnSp>
        <p:nvCxnSpPr>
          <p:cNvPr id="79" name="直接箭头连接符 78">
            <a:extLst>
              <a:ext uri="{FF2B5EF4-FFF2-40B4-BE49-F238E27FC236}">
                <a16:creationId xmlns:a16="http://schemas.microsoft.com/office/drawing/2014/main" id="{92FCA492-C449-4686-91CC-E6948E851324}"/>
              </a:ext>
            </a:extLst>
          </p:cNvPr>
          <p:cNvCxnSpPr>
            <a:cxnSpLocks/>
            <a:stCxn id="72" idx="2"/>
            <a:endCxn id="77" idx="3"/>
          </p:cNvCxnSpPr>
          <p:nvPr/>
        </p:nvCxnSpPr>
        <p:spPr>
          <a:xfrm flipH="1">
            <a:off x="7231946" y="1820392"/>
            <a:ext cx="737518" cy="30197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0" name="直接箭头连接符 79">
            <a:extLst>
              <a:ext uri="{FF2B5EF4-FFF2-40B4-BE49-F238E27FC236}">
                <a16:creationId xmlns:a16="http://schemas.microsoft.com/office/drawing/2014/main" id="{26EEF3EC-FBEC-4320-85B2-395E8AD610D4}"/>
              </a:ext>
            </a:extLst>
          </p:cNvPr>
          <p:cNvCxnSpPr>
            <a:cxnSpLocks/>
            <a:stCxn id="76" idx="2"/>
            <a:endCxn id="78" idx="0"/>
          </p:cNvCxnSpPr>
          <p:nvPr/>
        </p:nvCxnSpPr>
        <p:spPr>
          <a:xfrm>
            <a:off x="8306032" y="2918380"/>
            <a:ext cx="0" cy="13904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1" name="直接箭头连接符 80">
            <a:extLst>
              <a:ext uri="{FF2B5EF4-FFF2-40B4-BE49-F238E27FC236}">
                <a16:creationId xmlns:a16="http://schemas.microsoft.com/office/drawing/2014/main" id="{67C77162-5497-4CB7-A5AB-947BC485D15D}"/>
              </a:ext>
            </a:extLst>
          </p:cNvPr>
          <p:cNvCxnSpPr>
            <a:cxnSpLocks/>
            <a:stCxn id="77" idx="3"/>
            <a:endCxn id="76" idx="1"/>
          </p:cNvCxnSpPr>
          <p:nvPr/>
        </p:nvCxnSpPr>
        <p:spPr>
          <a:xfrm>
            <a:off x="7231946" y="2122365"/>
            <a:ext cx="783302" cy="591047"/>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82" name="矩形 81">
            <a:extLst>
              <a:ext uri="{FF2B5EF4-FFF2-40B4-BE49-F238E27FC236}">
                <a16:creationId xmlns:a16="http://schemas.microsoft.com/office/drawing/2014/main" id="{CA859060-1674-464D-BCFD-491EA504B86F}"/>
              </a:ext>
            </a:extLst>
          </p:cNvPr>
          <p:cNvSpPr/>
          <p:nvPr/>
        </p:nvSpPr>
        <p:spPr>
          <a:xfrm>
            <a:off x="6924340" y="2472130"/>
            <a:ext cx="881821" cy="211653"/>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r>
              <a:rPr lang="en-US" altLang="zh-CN" sz="750" dirty="0">
                <a:solidFill>
                  <a:srgbClr val="FF0000"/>
                </a:solidFill>
                <a:latin typeface="Times New Roman" panose="02020603050405020304" pitchFamily="18" charset="0"/>
                <a:ea typeface="等线" panose="02010600030101010101" pitchFamily="2" charset="-122"/>
                <a:cs typeface="Times New Roman" panose="02020603050405020304" pitchFamily="18" charset="0"/>
              </a:rPr>
              <a:t>Model transfer in open format</a:t>
            </a:r>
            <a:endParaRPr lang="zh-CN" altLang="en-US" sz="750" dirty="0">
              <a:solidFill>
                <a:srgbClr val="FF0000"/>
              </a:solidFill>
              <a:latin typeface="Times New Roman" panose="02020603050405020304" pitchFamily="18" charset="0"/>
              <a:ea typeface="等线" panose="02010600030101010101" pitchFamily="2" charset="-122"/>
              <a:cs typeface="Times New Roman" panose="02020603050405020304" pitchFamily="18" charset="0"/>
            </a:endParaRPr>
          </a:p>
        </p:txBody>
      </p:sp>
      <p:sp>
        <p:nvSpPr>
          <p:cNvPr id="83" name="矩形 82">
            <a:extLst>
              <a:ext uri="{FF2B5EF4-FFF2-40B4-BE49-F238E27FC236}">
                <a16:creationId xmlns:a16="http://schemas.microsoft.com/office/drawing/2014/main" id="{E5DB26FB-5610-4AB9-BC45-39CF101A98AA}"/>
              </a:ext>
            </a:extLst>
          </p:cNvPr>
          <p:cNvSpPr/>
          <p:nvPr/>
        </p:nvSpPr>
        <p:spPr>
          <a:xfrm>
            <a:off x="7279248" y="3443780"/>
            <a:ext cx="688697" cy="211653"/>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r>
              <a:rPr lang="en-US" altLang="zh-CN" sz="1050" dirty="0">
                <a:solidFill>
                  <a:srgbClr val="FF0000"/>
                </a:solidFill>
                <a:latin typeface="Times New Roman" panose="02020603050405020304" pitchFamily="18" charset="0"/>
                <a:ea typeface="等线" panose="02010600030101010101" pitchFamily="2" charset="-122"/>
                <a:cs typeface="Times New Roman" panose="02020603050405020304" pitchFamily="18" charset="0"/>
              </a:rPr>
              <a:t>Case z3</a:t>
            </a:r>
            <a:endParaRPr lang="zh-CN" altLang="en-US" sz="1050" dirty="0">
              <a:solidFill>
                <a:srgbClr val="FF0000"/>
              </a:solidFill>
              <a:latin typeface="Times New Roman" panose="02020603050405020304" pitchFamily="18" charset="0"/>
              <a:ea typeface="等线" panose="02010600030101010101" pitchFamily="2" charset="-122"/>
              <a:cs typeface="Times New Roman" panose="02020603050405020304" pitchFamily="18" charset="0"/>
            </a:endParaRPr>
          </a:p>
        </p:txBody>
      </p:sp>
      <p:sp>
        <p:nvSpPr>
          <p:cNvPr id="94" name="矩形 93">
            <a:extLst>
              <a:ext uri="{FF2B5EF4-FFF2-40B4-BE49-F238E27FC236}">
                <a16:creationId xmlns:a16="http://schemas.microsoft.com/office/drawing/2014/main" id="{460CBBCB-A5AF-466B-8397-FCCBA023D890}"/>
              </a:ext>
            </a:extLst>
          </p:cNvPr>
          <p:cNvSpPr/>
          <p:nvPr/>
        </p:nvSpPr>
        <p:spPr>
          <a:xfrm>
            <a:off x="6600551" y="3237150"/>
            <a:ext cx="2064695" cy="2458442"/>
          </a:xfrm>
          <a:prstGeom prst="rect">
            <a:avLst/>
          </a:prstGeom>
          <a:solidFill>
            <a:schemeClr val="bg1">
              <a:lumMod val="9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endParaRPr lang="zh-CN" altLang="en-US" sz="1350" dirty="0">
              <a:solidFill>
                <a:prstClr val="white"/>
              </a:solidFill>
              <a:latin typeface="等线" panose="020F0502020204030204"/>
              <a:ea typeface="等线" panose="02010600030101010101" pitchFamily="2" charset="-122"/>
            </a:endParaRPr>
          </a:p>
        </p:txBody>
      </p:sp>
      <p:sp>
        <p:nvSpPr>
          <p:cNvPr id="95" name="矩形 94">
            <a:extLst>
              <a:ext uri="{FF2B5EF4-FFF2-40B4-BE49-F238E27FC236}">
                <a16:creationId xmlns:a16="http://schemas.microsoft.com/office/drawing/2014/main" id="{573425C3-2A50-467F-8299-44E3B0A91677}"/>
              </a:ext>
            </a:extLst>
          </p:cNvPr>
          <p:cNvSpPr/>
          <p:nvPr/>
        </p:nvSpPr>
        <p:spPr>
          <a:xfrm>
            <a:off x="6650379" y="3687265"/>
            <a:ext cx="581918" cy="227165"/>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defTabSz="685800" eaLnBrk="1" fontAlgn="auto" hangingPunct="1">
              <a:spcBef>
                <a:spcPts val="0"/>
              </a:spcBef>
              <a:spcAft>
                <a:spcPts val="0"/>
              </a:spcAft>
            </a:pPr>
            <a:r>
              <a:rPr lang="en-US" altLang="zh-CN" sz="750" dirty="0">
                <a:solidFill>
                  <a:prstClr val="black"/>
                </a:solidFill>
                <a:latin typeface="Times New Roman" panose="02020603050405020304" pitchFamily="18" charset="0"/>
                <a:ea typeface="等线" panose="02010600030101010101" pitchFamily="2" charset="-122"/>
                <a:cs typeface="Times New Roman" panose="02020603050405020304" pitchFamily="18" charset="0"/>
              </a:rPr>
              <a:t>Training</a:t>
            </a:r>
            <a:endParaRPr lang="zh-CN" altLang="en-US" sz="750" dirty="0">
              <a:solidFill>
                <a:prstClr val="black"/>
              </a:solidFill>
              <a:latin typeface="Times New Roman" panose="02020603050405020304" pitchFamily="18" charset="0"/>
              <a:ea typeface="等线" panose="02010600030101010101" pitchFamily="2" charset="-122"/>
              <a:cs typeface="Times New Roman" panose="02020603050405020304" pitchFamily="18" charset="0"/>
            </a:endParaRPr>
          </a:p>
        </p:txBody>
      </p:sp>
      <p:sp>
        <p:nvSpPr>
          <p:cNvPr id="96" name="矩形 95">
            <a:extLst>
              <a:ext uri="{FF2B5EF4-FFF2-40B4-BE49-F238E27FC236}">
                <a16:creationId xmlns:a16="http://schemas.microsoft.com/office/drawing/2014/main" id="{9162E58B-395C-4259-BDDD-6D89ED1F8404}"/>
              </a:ext>
            </a:extLst>
          </p:cNvPr>
          <p:cNvSpPr/>
          <p:nvPr/>
        </p:nvSpPr>
        <p:spPr>
          <a:xfrm>
            <a:off x="6650379" y="3348026"/>
            <a:ext cx="581568" cy="211653"/>
          </a:xfrm>
          <a:prstGeom prst="rect">
            <a:avLst/>
          </a:prstGeom>
          <a:solidFill>
            <a:schemeClr val="bg1">
              <a:lumMod val="8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r>
              <a:rPr lang="en-US" altLang="zh-CN" sz="750" dirty="0">
                <a:solidFill>
                  <a:prstClr val="black"/>
                </a:solidFill>
                <a:latin typeface="Times New Roman" panose="02020603050405020304" pitchFamily="18" charset="0"/>
                <a:ea typeface="等线" panose="02010600030101010101" pitchFamily="2" charset="-122"/>
                <a:cs typeface="Times New Roman" panose="02020603050405020304" pitchFamily="18" charset="0"/>
              </a:rPr>
              <a:t>NW side</a:t>
            </a:r>
            <a:endParaRPr lang="zh-CN" altLang="en-US" sz="750" dirty="0">
              <a:solidFill>
                <a:prstClr val="black"/>
              </a:solidFill>
              <a:latin typeface="Times New Roman" panose="02020603050405020304" pitchFamily="18" charset="0"/>
              <a:ea typeface="等线" panose="02010600030101010101" pitchFamily="2" charset="-122"/>
              <a:cs typeface="Times New Roman" panose="02020603050405020304" pitchFamily="18" charset="0"/>
            </a:endParaRPr>
          </a:p>
        </p:txBody>
      </p:sp>
      <p:sp>
        <p:nvSpPr>
          <p:cNvPr id="97" name="矩形 96">
            <a:extLst>
              <a:ext uri="{FF2B5EF4-FFF2-40B4-BE49-F238E27FC236}">
                <a16:creationId xmlns:a16="http://schemas.microsoft.com/office/drawing/2014/main" id="{8B299882-74C6-4F3A-B72C-9EDCE01DFA16}"/>
              </a:ext>
            </a:extLst>
          </p:cNvPr>
          <p:cNvSpPr/>
          <p:nvPr/>
        </p:nvSpPr>
        <p:spPr>
          <a:xfrm>
            <a:off x="7332813" y="3348026"/>
            <a:ext cx="581568" cy="211653"/>
          </a:xfrm>
          <a:prstGeom prst="rect">
            <a:avLst/>
          </a:prstGeom>
          <a:solidFill>
            <a:schemeClr val="bg1">
              <a:lumMod val="8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r>
              <a:rPr lang="en-US" altLang="zh-CN" sz="750" dirty="0">
                <a:solidFill>
                  <a:prstClr val="black"/>
                </a:solidFill>
                <a:latin typeface="Times New Roman" panose="02020603050405020304" pitchFamily="18" charset="0"/>
                <a:ea typeface="等线" panose="02010600030101010101" pitchFamily="2" charset="-122"/>
                <a:cs typeface="Times New Roman" panose="02020603050405020304" pitchFamily="18" charset="0"/>
              </a:rPr>
              <a:t>Neutral site</a:t>
            </a:r>
            <a:endParaRPr lang="zh-CN" altLang="en-US" sz="750" dirty="0">
              <a:solidFill>
                <a:prstClr val="black"/>
              </a:solidFill>
              <a:latin typeface="Times New Roman" panose="02020603050405020304" pitchFamily="18" charset="0"/>
              <a:ea typeface="等线" panose="02010600030101010101" pitchFamily="2" charset="-122"/>
              <a:cs typeface="Times New Roman" panose="02020603050405020304" pitchFamily="18" charset="0"/>
            </a:endParaRPr>
          </a:p>
        </p:txBody>
      </p:sp>
      <p:sp>
        <p:nvSpPr>
          <p:cNvPr id="98" name="矩形 97">
            <a:extLst>
              <a:ext uri="{FF2B5EF4-FFF2-40B4-BE49-F238E27FC236}">
                <a16:creationId xmlns:a16="http://schemas.microsoft.com/office/drawing/2014/main" id="{172C53D4-29CB-45E8-92C6-D8B24DE67413}"/>
              </a:ext>
            </a:extLst>
          </p:cNvPr>
          <p:cNvSpPr/>
          <p:nvPr/>
        </p:nvSpPr>
        <p:spPr>
          <a:xfrm>
            <a:off x="8015248" y="3348026"/>
            <a:ext cx="581568" cy="211653"/>
          </a:xfrm>
          <a:prstGeom prst="rect">
            <a:avLst/>
          </a:prstGeom>
          <a:solidFill>
            <a:schemeClr val="bg1">
              <a:lumMod val="8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r>
              <a:rPr lang="en-US" altLang="zh-CN" sz="750" dirty="0">
                <a:solidFill>
                  <a:prstClr val="black"/>
                </a:solidFill>
                <a:latin typeface="Times New Roman" panose="02020603050405020304" pitchFamily="18" charset="0"/>
                <a:ea typeface="等线" panose="02010600030101010101" pitchFamily="2" charset="-122"/>
                <a:cs typeface="Times New Roman" panose="02020603050405020304" pitchFamily="18" charset="0"/>
              </a:rPr>
              <a:t>UE side</a:t>
            </a:r>
            <a:endParaRPr lang="zh-CN" altLang="en-US" sz="750" dirty="0">
              <a:solidFill>
                <a:prstClr val="black"/>
              </a:solidFill>
              <a:latin typeface="Times New Roman" panose="02020603050405020304" pitchFamily="18" charset="0"/>
              <a:ea typeface="等线" panose="02010600030101010101" pitchFamily="2" charset="-122"/>
              <a:cs typeface="Times New Roman" panose="02020603050405020304" pitchFamily="18" charset="0"/>
            </a:endParaRPr>
          </a:p>
        </p:txBody>
      </p:sp>
      <p:sp>
        <p:nvSpPr>
          <p:cNvPr id="99" name="矩形 98">
            <a:extLst>
              <a:ext uri="{FF2B5EF4-FFF2-40B4-BE49-F238E27FC236}">
                <a16:creationId xmlns:a16="http://schemas.microsoft.com/office/drawing/2014/main" id="{AC76F752-8292-43C0-BAE0-387F94FD1A30}"/>
              </a:ext>
            </a:extLst>
          </p:cNvPr>
          <p:cNvSpPr/>
          <p:nvPr/>
        </p:nvSpPr>
        <p:spPr>
          <a:xfrm>
            <a:off x="8015248" y="4548604"/>
            <a:ext cx="581568" cy="409936"/>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defTabSz="685800" eaLnBrk="1" fontAlgn="auto" hangingPunct="1">
              <a:spcBef>
                <a:spcPts val="0"/>
              </a:spcBef>
              <a:spcAft>
                <a:spcPts val="0"/>
              </a:spcAft>
            </a:pPr>
            <a:r>
              <a:rPr lang="en-US" altLang="zh-CN" sz="750" dirty="0">
                <a:solidFill>
                  <a:prstClr val="black"/>
                </a:solidFill>
                <a:latin typeface="Times New Roman" panose="02020603050405020304" pitchFamily="18" charset="0"/>
                <a:ea typeface="等线" panose="02010600030101010101" pitchFamily="2" charset="-122"/>
                <a:cs typeface="Times New Roman" panose="02020603050405020304" pitchFamily="18" charset="0"/>
              </a:rPr>
              <a:t>Compiling</a:t>
            </a:r>
          </a:p>
          <a:p>
            <a:pPr algn="ctr" defTabSz="685800" eaLnBrk="1" fontAlgn="auto" hangingPunct="1">
              <a:spcBef>
                <a:spcPts val="0"/>
              </a:spcBef>
              <a:spcAft>
                <a:spcPts val="0"/>
              </a:spcAft>
            </a:pPr>
            <a:r>
              <a:rPr lang="en-US" altLang="zh-CN" sz="750" dirty="0">
                <a:solidFill>
                  <a:prstClr val="black"/>
                </a:solidFill>
                <a:latin typeface="Times New Roman" panose="02020603050405020304" pitchFamily="18" charset="0"/>
                <a:ea typeface="等线" panose="02010600030101010101" pitchFamily="2" charset="-122"/>
                <a:cs typeface="Times New Roman" panose="02020603050405020304" pitchFamily="18" charset="0"/>
              </a:rPr>
              <a:t>(inside UE)</a:t>
            </a:r>
            <a:endParaRPr lang="zh-CN" altLang="en-US" sz="750" dirty="0">
              <a:solidFill>
                <a:prstClr val="black"/>
              </a:solidFill>
              <a:latin typeface="Times New Roman" panose="02020603050405020304" pitchFamily="18" charset="0"/>
              <a:ea typeface="等线" panose="02010600030101010101" pitchFamily="2" charset="-122"/>
              <a:cs typeface="Times New Roman" panose="02020603050405020304" pitchFamily="18" charset="0"/>
            </a:endParaRPr>
          </a:p>
        </p:txBody>
      </p:sp>
      <p:sp>
        <p:nvSpPr>
          <p:cNvPr id="100" name="矩形 99">
            <a:extLst>
              <a:ext uri="{FF2B5EF4-FFF2-40B4-BE49-F238E27FC236}">
                <a16:creationId xmlns:a16="http://schemas.microsoft.com/office/drawing/2014/main" id="{FB24CF54-AFFF-4488-A82B-51FF58F38464}"/>
              </a:ext>
            </a:extLst>
          </p:cNvPr>
          <p:cNvSpPr/>
          <p:nvPr/>
        </p:nvSpPr>
        <p:spPr>
          <a:xfrm>
            <a:off x="6650379" y="4034274"/>
            <a:ext cx="581568" cy="347927"/>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defTabSz="685800" eaLnBrk="1" fontAlgn="auto" hangingPunct="1">
              <a:spcBef>
                <a:spcPts val="0"/>
              </a:spcBef>
              <a:spcAft>
                <a:spcPts val="0"/>
              </a:spcAft>
            </a:pPr>
            <a:r>
              <a:rPr lang="en-US" altLang="zh-CN" sz="750" dirty="0">
                <a:solidFill>
                  <a:prstClr val="black"/>
                </a:solidFill>
                <a:latin typeface="Times New Roman" panose="02020603050405020304" pitchFamily="18" charset="0"/>
                <a:ea typeface="等线" panose="02010600030101010101" pitchFamily="2" charset="-122"/>
                <a:cs typeface="Times New Roman" panose="02020603050405020304" pitchFamily="18" charset="0"/>
              </a:rPr>
              <a:t>Storage</a:t>
            </a:r>
          </a:p>
          <a:p>
            <a:pPr algn="ctr" defTabSz="685800" eaLnBrk="1" fontAlgn="auto" hangingPunct="1">
              <a:spcBef>
                <a:spcPts val="0"/>
              </a:spcBef>
              <a:spcAft>
                <a:spcPts val="0"/>
              </a:spcAft>
            </a:pPr>
            <a:r>
              <a:rPr lang="en-US" altLang="zh-CN" sz="750" dirty="0">
                <a:solidFill>
                  <a:prstClr val="black"/>
                </a:solidFill>
                <a:latin typeface="Times New Roman" panose="02020603050405020304" pitchFamily="18" charset="0"/>
                <a:ea typeface="等线" panose="02010600030101010101" pitchFamily="2" charset="-122"/>
                <a:cs typeface="Times New Roman" panose="02020603050405020304" pitchFamily="18" charset="0"/>
              </a:rPr>
              <a:t>(inside NW)</a:t>
            </a:r>
            <a:endParaRPr lang="zh-CN" altLang="en-US" sz="750" dirty="0">
              <a:solidFill>
                <a:prstClr val="black"/>
              </a:solidFill>
              <a:latin typeface="Times New Roman" panose="02020603050405020304" pitchFamily="18" charset="0"/>
              <a:ea typeface="等线" panose="02010600030101010101" pitchFamily="2" charset="-122"/>
              <a:cs typeface="Times New Roman" panose="02020603050405020304" pitchFamily="18" charset="0"/>
            </a:endParaRPr>
          </a:p>
        </p:txBody>
      </p:sp>
      <p:sp>
        <p:nvSpPr>
          <p:cNvPr id="101" name="矩形 100">
            <a:extLst>
              <a:ext uri="{FF2B5EF4-FFF2-40B4-BE49-F238E27FC236}">
                <a16:creationId xmlns:a16="http://schemas.microsoft.com/office/drawing/2014/main" id="{2040E4F7-4CD2-4244-A55C-02A7EB56EEF2}"/>
              </a:ext>
            </a:extLst>
          </p:cNvPr>
          <p:cNvSpPr/>
          <p:nvPr/>
        </p:nvSpPr>
        <p:spPr>
          <a:xfrm>
            <a:off x="8015248" y="5097581"/>
            <a:ext cx="581568" cy="323829"/>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defTabSz="685800" eaLnBrk="1" fontAlgn="auto" hangingPunct="1">
              <a:spcBef>
                <a:spcPts val="0"/>
              </a:spcBef>
              <a:spcAft>
                <a:spcPts val="0"/>
              </a:spcAft>
            </a:pPr>
            <a:r>
              <a:rPr lang="en-US" altLang="zh-CN" sz="750" dirty="0">
                <a:solidFill>
                  <a:prstClr val="black"/>
                </a:solidFill>
                <a:latin typeface="Times New Roman" panose="02020603050405020304" pitchFamily="18" charset="0"/>
                <a:ea typeface="等线" panose="02010600030101010101" pitchFamily="2" charset="-122"/>
                <a:cs typeface="Times New Roman" panose="02020603050405020304" pitchFamily="18" charset="0"/>
              </a:rPr>
              <a:t>Inference (inside UE)</a:t>
            </a:r>
            <a:endParaRPr lang="zh-CN" altLang="en-US" sz="750" dirty="0">
              <a:solidFill>
                <a:prstClr val="black"/>
              </a:solidFill>
              <a:latin typeface="Times New Roman" panose="02020603050405020304" pitchFamily="18" charset="0"/>
              <a:ea typeface="等线" panose="02010600030101010101" pitchFamily="2" charset="-122"/>
              <a:cs typeface="Times New Roman" panose="02020603050405020304" pitchFamily="18" charset="0"/>
            </a:endParaRPr>
          </a:p>
        </p:txBody>
      </p:sp>
      <p:cxnSp>
        <p:nvCxnSpPr>
          <p:cNvPr id="102" name="直接箭头连接符 101">
            <a:extLst>
              <a:ext uri="{FF2B5EF4-FFF2-40B4-BE49-F238E27FC236}">
                <a16:creationId xmlns:a16="http://schemas.microsoft.com/office/drawing/2014/main" id="{324EDD59-352F-4903-97BD-A299E9C3C120}"/>
              </a:ext>
            </a:extLst>
          </p:cNvPr>
          <p:cNvCxnSpPr>
            <a:cxnSpLocks/>
            <a:stCxn id="95" idx="2"/>
            <a:endCxn id="100" idx="0"/>
          </p:cNvCxnSpPr>
          <p:nvPr/>
        </p:nvCxnSpPr>
        <p:spPr>
          <a:xfrm flipH="1">
            <a:off x="6941163" y="3914430"/>
            <a:ext cx="175" cy="119844"/>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3" name="直接箭头连接符 102">
            <a:extLst>
              <a:ext uri="{FF2B5EF4-FFF2-40B4-BE49-F238E27FC236}">
                <a16:creationId xmlns:a16="http://schemas.microsoft.com/office/drawing/2014/main" id="{EBE5171A-4CE1-4E60-B9E3-AFB054B45997}"/>
              </a:ext>
            </a:extLst>
          </p:cNvPr>
          <p:cNvCxnSpPr>
            <a:cxnSpLocks/>
            <a:stCxn id="99" idx="2"/>
            <a:endCxn id="101" idx="0"/>
          </p:cNvCxnSpPr>
          <p:nvPr/>
        </p:nvCxnSpPr>
        <p:spPr>
          <a:xfrm>
            <a:off x="8306032" y="4958539"/>
            <a:ext cx="0" cy="13904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4" name="直接箭头连接符 103">
            <a:extLst>
              <a:ext uri="{FF2B5EF4-FFF2-40B4-BE49-F238E27FC236}">
                <a16:creationId xmlns:a16="http://schemas.microsoft.com/office/drawing/2014/main" id="{BE7DDF2D-93AB-48D9-8F8C-E0753CE3C46F}"/>
              </a:ext>
            </a:extLst>
          </p:cNvPr>
          <p:cNvCxnSpPr>
            <a:cxnSpLocks/>
            <a:stCxn id="100" idx="3"/>
            <a:endCxn id="99" idx="1"/>
          </p:cNvCxnSpPr>
          <p:nvPr/>
        </p:nvCxnSpPr>
        <p:spPr>
          <a:xfrm>
            <a:off x="7231946" y="4208238"/>
            <a:ext cx="783302" cy="545334"/>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05" name="矩形 104">
            <a:extLst>
              <a:ext uri="{FF2B5EF4-FFF2-40B4-BE49-F238E27FC236}">
                <a16:creationId xmlns:a16="http://schemas.microsoft.com/office/drawing/2014/main" id="{512C72B9-923E-4317-A220-C739C175EF23}"/>
              </a:ext>
            </a:extLst>
          </p:cNvPr>
          <p:cNvSpPr/>
          <p:nvPr/>
        </p:nvSpPr>
        <p:spPr>
          <a:xfrm>
            <a:off x="6600551" y="4556165"/>
            <a:ext cx="1313828" cy="518470"/>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r>
              <a:rPr lang="en-US" altLang="zh-CN" sz="750" dirty="0">
                <a:solidFill>
                  <a:srgbClr val="FF0000"/>
                </a:solidFill>
                <a:latin typeface="Times New Roman" panose="02020603050405020304" pitchFamily="18" charset="0"/>
                <a:ea typeface="等线" panose="02010600030101010101" pitchFamily="2" charset="-122"/>
                <a:cs typeface="Times New Roman" panose="02020603050405020304" pitchFamily="18" charset="0"/>
              </a:rPr>
              <a:t>Model transfer in open format of a known or unknown model structure at UE</a:t>
            </a:r>
            <a:endParaRPr lang="zh-CN" altLang="en-US" sz="750" dirty="0">
              <a:solidFill>
                <a:srgbClr val="FF0000"/>
              </a:solidFill>
              <a:latin typeface="Times New Roman" panose="02020603050405020304" pitchFamily="18" charset="0"/>
              <a:ea typeface="等线" panose="02010600030101010101" pitchFamily="2" charset="-122"/>
              <a:cs typeface="Times New Roman" panose="02020603050405020304" pitchFamily="18" charset="0"/>
            </a:endParaRPr>
          </a:p>
        </p:txBody>
      </p:sp>
      <p:sp>
        <p:nvSpPr>
          <p:cNvPr id="106" name="矩形 105">
            <a:extLst>
              <a:ext uri="{FF2B5EF4-FFF2-40B4-BE49-F238E27FC236}">
                <a16:creationId xmlns:a16="http://schemas.microsoft.com/office/drawing/2014/main" id="{AD917F51-4B61-496D-8E76-9FD65713BE11}"/>
              </a:ext>
            </a:extLst>
          </p:cNvPr>
          <p:cNvSpPr/>
          <p:nvPr/>
        </p:nvSpPr>
        <p:spPr>
          <a:xfrm>
            <a:off x="6983378" y="5480597"/>
            <a:ext cx="1280436" cy="211653"/>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r>
              <a:rPr lang="en-US" altLang="zh-CN" sz="1050" dirty="0">
                <a:solidFill>
                  <a:srgbClr val="FF0000"/>
                </a:solidFill>
                <a:latin typeface="Times New Roman" panose="02020603050405020304" pitchFamily="18" charset="0"/>
                <a:ea typeface="等线" panose="02010600030101010101" pitchFamily="2" charset="-122"/>
                <a:cs typeface="Times New Roman" panose="02020603050405020304" pitchFamily="18" charset="0"/>
              </a:rPr>
              <a:t>Case z4 and z5</a:t>
            </a:r>
            <a:endParaRPr lang="zh-CN" altLang="en-US" sz="1050" dirty="0">
              <a:solidFill>
                <a:srgbClr val="FF0000"/>
              </a:solidFill>
              <a:latin typeface="Times New Roman" panose="02020603050405020304" pitchFamily="18" charset="0"/>
              <a:ea typeface="等线" panose="02010600030101010101" pitchFamily="2" charset="-122"/>
              <a:cs typeface="Times New Roman" panose="02020603050405020304" pitchFamily="18" charset="0"/>
            </a:endParaRPr>
          </a:p>
        </p:txBody>
      </p:sp>
      <p:sp>
        <p:nvSpPr>
          <p:cNvPr id="85" name="标题 1">
            <a:extLst>
              <a:ext uri="{FF2B5EF4-FFF2-40B4-BE49-F238E27FC236}">
                <a16:creationId xmlns:a16="http://schemas.microsoft.com/office/drawing/2014/main" id="{33770687-F76E-4209-8656-1E913171DCF6}"/>
              </a:ext>
            </a:extLst>
          </p:cNvPr>
          <p:cNvSpPr txBox="1">
            <a:spLocks/>
          </p:cNvSpPr>
          <p:nvPr/>
        </p:nvSpPr>
        <p:spPr>
          <a:xfrm>
            <a:off x="419331" y="964012"/>
            <a:ext cx="8791123" cy="994172"/>
          </a:xfrm>
          <a:prstGeom prst="rect">
            <a:avLst/>
          </a:prstGeom>
        </p:spPr>
        <p:txBody>
          <a:bodyPr vert="horz" lIns="68580" tIns="34290" rIns="68580" bIns="3429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defTabSz="685800" fontAlgn="auto">
              <a:spcAft>
                <a:spcPts val="0"/>
              </a:spcAft>
            </a:pPr>
            <a:endParaRPr lang="zh-CN" altLang="en-US" sz="3000" dirty="0">
              <a:solidFill>
                <a:prstClr val="black"/>
              </a:solidFill>
              <a:latin typeface="等线 Light" panose="020F0302020204030204"/>
              <a:ea typeface="等线 Light" panose="02010600030101010101" pitchFamily="2" charset="-122"/>
            </a:endParaRPr>
          </a:p>
        </p:txBody>
      </p:sp>
      <p:sp>
        <p:nvSpPr>
          <p:cNvPr id="84" name="标题 1">
            <a:extLst>
              <a:ext uri="{FF2B5EF4-FFF2-40B4-BE49-F238E27FC236}">
                <a16:creationId xmlns:a16="http://schemas.microsoft.com/office/drawing/2014/main" id="{56D2C574-A52A-4699-9A08-E065F1773E54}"/>
              </a:ext>
            </a:extLst>
          </p:cNvPr>
          <p:cNvSpPr txBox="1"/>
          <p:nvPr/>
        </p:nvSpPr>
        <p:spPr bwMode="auto">
          <a:xfrm>
            <a:off x="50724" y="373576"/>
            <a:ext cx="8961093" cy="653483"/>
          </a:xfrm>
          <a:prstGeom prst="rect">
            <a:avLst/>
          </a:prstGeom>
          <a:noFill/>
          <a:ln w="9525">
            <a:noFill/>
            <a:miter lim="800000"/>
          </a:ln>
        </p:spPr>
        <p:txBody>
          <a:bodyPr vert="horz" wrap="square" lIns="60089" tIns="30044" rIns="60089" bIns="30044" numCol="1" anchor="ctr" anchorCtr="0" compatLnSpc="1"/>
          <a:lstStyle>
            <a:defPPr>
              <a:defRPr lang="zh-CN"/>
            </a:defPPr>
            <a:lvl1pPr defTabSz="802005" eaLnBrk="0" fontAlgn="base" hangingPunct="0">
              <a:spcBef>
                <a:spcPct val="0"/>
              </a:spcBef>
              <a:spcAft>
                <a:spcPct val="0"/>
              </a:spcAft>
              <a:buClrTx/>
              <a:buFontTx/>
              <a:buNone/>
              <a:defRPr sz="3200" kern="0">
                <a:solidFill>
                  <a:srgbClr val="990000"/>
                </a:solidFill>
                <a:latin typeface="黑体"/>
                <a:ea typeface="+mj-ea"/>
                <a:cs typeface="+mj-cs"/>
              </a:defRPr>
            </a:lvl1pPr>
            <a:lvl2pPr defTabSz="802005" eaLnBrk="0" fontAlgn="base" hangingPunct="0">
              <a:spcBef>
                <a:spcPct val="0"/>
              </a:spcBef>
              <a:spcAft>
                <a:spcPct val="0"/>
              </a:spcAft>
              <a:defRPr sz="3400">
                <a:solidFill>
                  <a:srgbClr val="990000"/>
                </a:solidFill>
                <a:latin typeface="FrutigerNext LT Medium" pitchFamily="34" charset="0"/>
                <a:ea typeface="黑体" pitchFamily="2" charset="-122"/>
              </a:defRPr>
            </a:lvl2pPr>
            <a:lvl3pPr defTabSz="802005" eaLnBrk="0" fontAlgn="base" hangingPunct="0">
              <a:spcBef>
                <a:spcPct val="0"/>
              </a:spcBef>
              <a:spcAft>
                <a:spcPct val="0"/>
              </a:spcAft>
              <a:defRPr sz="3400">
                <a:solidFill>
                  <a:srgbClr val="990000"/>
                </a:solidFill>
                <a:latin typeface="FrutigerNext LT Medium" pitchFamily="34" charset="0"/>
                <a:ea typeface="黑体" pitchFamily="2" charset="-122"/>
              </a:defRPr>
            </a:lvl3pPr>
            <a:lvl4pPr defTabSz="802005" eaLnBrk="0" fontAlgn="base" hangingPunct="0">
              <a:spcBef>
                <a:spcPct val="0"/>
              </a:spcBef>
              <a:spcAft>
                <a:spcPct val="0"/>
              </a:spcAft>
              <a:defRPr sz="3400">
                <a:solidFill>
                  <a:srgbClr val="990000"/>
                </a:solidFill>
                <a:latin typeface="FrutigerNext LT Medium" pitchFamily="34" charset="0"/>
                <a:ea typeface="黑体" pitchFamily="2" charset="-122"/>
              </a:defRPr>
            </a:lvl4pPr>
            <a:lvl5pPr defTabSz="802005" eaLnBrk="0" fontAlgn="base" hangingPunct="0">
              <a:spcBef>
                <a:spcPct val="0"/>
              </a:spcBef>
              <a:spcAft>
                <a:spcPct val="0"/>
              </a:spcAft>
              <a:defRPr sz="3400">
                <a:solidFill>
                  <a:srgbClr val="990000"/>
                </a:solidFill>
                <a:latin typeface="FrutigerNext LT Medium" pitchFamily="34" charset="0"/>
                <a:ea typeface="黑体" pitchFamily="2" charset="-122"/>
              </a:defRPr>
            </a:lvl5pPr>
            <a:lvl6pPr marL="457200" defTabSz="802005" fontAlgn="base">
              <a:spcBef>
                <a:spcPct val="0"/>
              </a:spcBef>
              <a:spcAft>
                <a:spcPct val="0"/>
              </a:spcAft>
              <a:defRPr sz="3400">
                <a:solidFill>
                  <a:srgbClr val="990000"/>
                </a:solidFill>
                <a:latin typeface="FrutigerNext LT Medium" pitchFamily="34" charset="0"/>
                <a:ea typeface="黑体" pitchFamily="2" charset="-122"/>
              </a:defRPr>
            </a:lvl6pPr>
            <a:lvl7pPr marL="914400" defTabSz="802005" fontAlgn="base">
              <a:spcBef>
                <a:spcPct val="0"/>
              </a:spcBef>
              <a:spcAft>
                <a:spcPct val="0"/>
              </a:spcAft>
              <a:defRPr sz="3400">
                <a:solidFill>
                  <a:srgbClr val="990000"/>
                </a:solidFill>
                <a:latin typeface="FrutigerNext LT Medium" pitchFamily="34" charset="0"/>
                <a:ea typeface="黑体" pitchFamily="2" charset="-122"/>
              </a:defRPr>
            </a:lvl7pPr>
            <a:lvl8pPr marL="1371600" defTabSz="802005" fontAlgn="base">
              <a:spcBef>
                <a:spcPct val="0"/>
              </a:spcBef>
              <a:spcAft>
                <a:spcPct val="0"/>
              </a:spcAft>
              <a:defRPr sz="3400">
                <a:solidFill>
                  <a:srgbClr val="990000"/>
                </a:solidFill>
                <a:latin typeface="FrutigerNext LT Medium" pitchFamily="34" charset="0"/>
                <a:ea typeface="黑体" pitchFamily="2" charset="-122"/>
              </a:defRPr>
            </a:lvl8pPr>
            <a:lvl9pPr marL="1828800" defTabSz="802005" fontAlgn="base">
              <a:spcBef>
                <a:spcPct val="0"/>
              </a:spcBef>
              <a:spcAft>
                <a:spcPct val="0"/>
              </a:spcAft>
              <a:defRPr sz="3400">
                <a:solidFill>
                  <a:srgbClr val="990000"/>
                </a:solidFill>
                <a:latin typeface="FrutigerNext LT Medium" pitchFamily="34" charset="0"/>
                <a:ea typeface="黑体" pitchFamily="2" charset="-122"/>
              </a:defRPr>
            </a:lvl9pPr>
          </a:lstStyle>
          <a:p>
            <a:pPr defTabSz="601504"/>
            <a:r>
              <a:rPr lang="en-US" altLang="zh-CN" sz="2475" dirty="0">
                <a:latin typeface="Calibri" panose="020F0502020204030204" pitchFamily="34" charset="0"/>
                <a:cs typeface="Calibri" panose="020F0502020204030204" pitchFamily="34" charset="0"/>
              </a:rPr>
              <a:t>Summary of Model transfer/delivery discussion in RAN1</a:t>
            </a:r>
            <a:endParaRPr lang="en-US" sz="2475"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3823616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cstate="email"/>
          <a:stretch>
            <a:fillRect/>
          </a:stretch>
        </p:blipFill>
        <p:spPr>
          <a:xfrm>
            <a:off x="612057" y="1081903"/>
            <a:ext cx="1061886" cy="280034"/>
          </a:xfrm>
          <a:prstGeom prst="rect">
            <a:avLst/>
          </a:prstGeom>
        </p:spPr>
      </p:pic>
      <p:sp>
        <p:nvSpPr>
          <p:cNvPr id="17" name="标题 5"/>
          <p:cNvSpPr txBox="1"/>
          <p:nvPr/>
        </p:nvSpPr>
        <p:spPr>
          <a:xfrm>
            <a:off x="313035" y="1068656"/>
            <a:ext cx="8768163" cy="635639"/>
          </a:xfrm>
          <a:prstGeom prst="rect">
            <a:avLst/>
          </a:prstGeom>
        </p:spPr>
        <p:txBody>
          <a:bodyPr/>
          <a:lstStyle>
            <a:defPPr>
              <a:defRPr lang="zh-CN"/>
            </a:defPPr>
            <a:lvl1pPr>
              <a:lnSpc>
                <a:spcPct val="90000"/>
              </a:lnSpc>
              <a:spcBef>
                <a:spcPts val="1000"/>
              </a:spcBef>
              <a:buNone/>
              <a:defRPr kumimoji="1" sz="3200">
                <a:solidFill>
                  <a:schemeClr val="bg1"/>
                </a:solidFill>
                <a:latin typeface="vivo type CN简 Bold" panose="02000800000000000000" pitchFamily="50" charset="-122"/>
                <a:ea typeface="vivo type CN简 Bold" panose="02000800000000000000" pitchFamily="50" charset="-122"/>
              </a:defRPr>
            </a:lvl1pPr>
          </a:lstStyle>
          <a:p>
            <a:pPr defTabSz="685800" eaLnBrk="1" fontAlgn="auto" hangingPunct="1">
              <a:spcBef>
                <a:spcPts val="750"/>
              </a:spcBef>
              <a:spcAft>
                <a:spcPts val="0"/>
              </a:spcAft>
            </a:pPr>
            <a:r>
              <a:rPr lang="en-US" altLang="zh-CN" sz="2400" dirty="0">
                <a:solidFill>
                  <a:prstClr val="white"/>
                </a:solidFill>
              </a:rPr>
              <a:t>How to support Model delivery</a:t>
            </a:r>
            <a:r>
              <a:rPr lang="zh-CN" altLang="en-US" sz="2400" dirty="0">
                <a:solidFill>
                  <a:prstClr val="white"/>
                </a:solidFill>
              </a:rPr>
              <a:t> </a:t>
            </a:r>
            <a:r>
              <a:rPr lang="en-US" altLang="zh-CN" sz="2400" dirty="0">
                <a:solidFill>
                  <a:prstClr val="white"/>
                </a:solidFill>
              </a:rPr>
              <a:t>to</a:t>
            </a:r>
            <a:r>
              <a:rPr lang="zh-CN" altLang="en-US" sz="2400" dirty="0">
                <a:solidFill>
                  <a:prstClr val="white"/>
                </a:solidFill>
              </a:rPr>
              <a:t> </a:t>
            </a:r>
            <a:r>
              <a:rPr lang="en-US" altLang="zh-CN" sz="2400" dirty="0">
                <a:solidFill>
                  <a:prstClr val="white"/>
                </a:solidFill>
              </a:rPr>
              <a:t>UE - RAN2 progress </a:t>
            </a:r>
          </a:p>
        </p:txBody>
      </p:sp>
      <p:sp>
        <p:nvSpPr>
          <p:cNvPr id="18" name="矩形 17">
            <a:extLst>
              <a:ext uri="{FF2B5EF4-FFF2-40B4-BE49-F238E27FC236}">
                <a16:creationId xmlns:a16="http://schemas.microsoft.com/office/drawing/2014/main" id="{C4E39DE9-FDA6-428F-913F-5888723D0C74}"/>
              </a:ext>
            </a:extLst>
          </p:cNvPr>
          <p:cNvSpPr/>
          <p:nvPr/>
        </p:nvSpPr>
        <p:spPr>
          <a:xfrm>
            <a:off x="129015" y="1385525"/>
            <a:ext cx="8952183" cy="4203715"/>
          </a:xfrm>
          <a:prstGeom prst="rect">
            <a:avLst/>
          </a:prstGeom>
        </p:spPr>
        <p:txBody>
          <a:bodyPr wrap="square">
            <a:spAutoFit/>
          </a:bodyPr>
          <a:lstStyle/>
          <a:p>
            <a:pPr marL="100013" indent="-214313" defTabSz="685800" eaLnBrk="1" fontAlgn="auto" hangingPunct="1">
              <a:spcBef>
                <a:spcPts val="450"/>
              </a:spcBef>
              <a:spcAft>
                <a:spcPts val="450"/>
              </a:spcAft>
              <a:buFont typeface="Arial" panose="020B0604020202020204" pitchFamily="34" charset="0"/>
              <a:buChar char="•"/>
            </a:pPr>
            <a:r>
              <a:rPr lang="en-US" altLang="zh-CN" sz="1350" dirty="0">
                <a:solidFill>
                  <a:prstClr val="black"/>
                </a:solidFill>
                <a:latin typeface="等线" panose="020F0502020204030204"/>
                <a:ea typeface="等线" panose="02010600030101010101" pitchFamily="2" charset="-122"/>
              </a:rPr>
              <a:t>Based on RAN1 draft conclusion of model transfer/delivery</a:t>
            </a:r>
            <a:r>
              <a:rPr lang="zh-CN" altLang="en-US" sz="1350" dirty="0">
                <a:solidFill>
                  <a:prstClr val="black"/>
                </a:solidFill>
                <a:latin typeface="等线" panose="020F0502020204030204"/>
                <a:ea typeface="等线" panose="02010600030101010101" pitchFamily="2" charset="-122"/>
              </a:rPr>
              <a:t>，</a:t>
            </a:r>
            <a:r>
              <a:rPr lang="en-US" altLang="zh-CN" sz="1350" dirty="0">
                <a:solidFill>
                  <a:prstClr val="black"/>
                </a:solidFill>
                <a:latin typeface="等线" panose="020F0502020204030204"/>
                <a:ea typeface="等线" panose="02010600030101010101" pitchFamily="2" charset="-122"/>
              </a:rPr>
              <a:t>RAN2 listed all potential solutions </a:t>
            </a:r>
            <a:r>
              <a:rPr lang="zh-CN" altLang="en-US" sz="1350" dirty="0">
                <a:solidFill>
                  <a:prstClr val="black"/>
                </a:solidFill>
                <a:latin typeface="等线" panose="020F0502020204030204"/>
                <a:ea typeface="等线" panose="02010600030101010101" pitchFamily="2" charset="-122"/>
              </a:rPr>
              <a:t>。</a:t>
            </a:r>
            <a:endParaRPr lang="en-US" altLang="zh-CN" sz="1350" dirty="0">
              <a:solidFill>
                <a:prstClr val="black"/>
              </a:solidFill>
              <a:latin typeface="等线" panose="020F0502020204030204"/>
              <a:ea typeface="等线" panose="02010600030101010101" pitchFamily="2" charset="-122"/>
            </a:endParaRPr>
          </a:p>
          <a:p>
            <a:pPr marL="442913" lvl="1" indent="-214313" defTabSz="685800" eaLnBrk="1" fontAlgn="auto" hangingPunct="1">
              <a:spcBef>
                <a:spcPts val="450"/>
              </a:spcBef>
              <a:spcAft>
                <a:spcPts val="450"/>
              </a:spcAft>
              <a:buFont typeface="等线" panose="02010600030101010101" pitchFamily="2" charset="-122"/>
              <a:buChar char="-"/>
            </a:pPr>
            <a:r>
              <a:rPr lang="en-US" sz="1350" dirty="0">
                <a:solidFill>
                  <a:prstClr val="black"/>
                </a:solidFill>
                <a:latin typeface="等线" panose="020F0502020204030204"/>
              </a:rPr>
              <a:t>Option 1: Model transfer/delivery between UE and </a:t>
            </a:r>
            <a:r>
              <a:rPr lang="en-US" sz="1350" dirty="0" err="1">
                <a:solidFill>
                  <a:prstClr val="black"/>
                </a:solidFill>
                <a:latin typeface="等线" panose="020F0502020204030204"/>
              </a:rPr>
              <a:t>gNB</a:t>
            </a:r>
            <a:r>
              <a:rPr lang="en-US" sz="1350" dirty="0">
                <a:solidFill>
                  <a:prstClr val="black"/>
                </a:solidFill>
                <a:latin typeface="等线" panose="020F0502020204030204"/>
              </a:rPr>
              <a:t> via CP and UP solutions</a:t>
            </a:r>
          </a:p>
          <a:p>
            <a:pPr marL="785813" lvl="2" indent="-214313" defTabSz="685800" eaLnBrk="1" fontAlgn="auto" hangingPunct="1">
              <a:spcBef>
                <a:spcPts val="450"/>
              </a:spcBef>
              <a:spcAft>
                <a:spcPts val="450"/>
              </a:spcAft>
              <a:buFont typeface="等线" panose="02010600030101010101" pitchFamily="2" charset="-122"/>
              <a:buChar char="-"/>
            </a:pPr>
            <a:r>
              <a:rPr lang="en-US" sz="1350" dirty="0">
                <a:solidFill>
                  <a:prstClr val="black"/>
                </a:solidFill>
                <a:latin typeface="等线" panose="020F0502020204030204"/>
              </a:rPr>
              <a:t>Applicable use cases:</a:t>
            </a:r>
            <a:r>
              <a:rPr lang="zh-CN" altLang="en-US" sz="1350" dirty="0">
                <a:solidFill>
                  <a:prstClr val="black"/>
                </a:solidFill>
                <a:latin typeface="等线" panose="020F0502020204030204"/>
                <a:ea typeface="等线" panose="02010600030101010101" pitchFamily="2" charset="-122"/>
              </a:rPr>
              <a:t> </a:t>
            </a:r>
            <a:r>
              <a:rPr lang="en-US" altLang="zh-CN" sz="1350" dirty="0">
                <a:solidFill>
                  <a:prstClr val="black"/>
                </a:solidFill>
                <a:latin typeface="等线" panose="020F0502020204030204"/>
                <a:ea typeface="等线" panose="02010600030101010101" pitchFamily="2" charset="-122"/>
              </a:rPr>
              <a:t>CSI feedback enhancement,</a:t>
            </a:r>
            <a:r>
              <a:rPr lang="zh-CN" altLang="en-US" sz="1350" dirty="0">
                <a:solidFill>
                  <a:prstClr val="black"/>
                </a:solidFill>
                <a:latin typeface="等线" panose="020F0502020204030204"/>
                <a:ea typeface="等线" panose="02010600030101010101" pitchFamily="2" charset="-122"/>
              </a:rPr>
              <a:t> </a:t>
            </a:r>
            <a:r>
              <a:rPr lang="en-US" altLang="zh-CN" sz="1350" dirty="0">
                <a:solidFill>
                  <a:prstClr val="black"/>
                </a:solidFill>
                <a:latin typeface="等线" panose="020F0502020204030204"/>
                <a:ea typeface="等线" panose="02010600030101010101" pitchFamily="2" charset="-122"/>
              </a:rPr>
              <a:t>Beam management</a:t>
            </a:r>
          </a:p>
          <a:p>
            <a:pPr marL="442913" lvl="1" indent="-214313" defTabSz="685800" eaLnBrk="1" fontAlgn="auto" hangingPunct="1">
              <a:spcBef>
                <a:spcPts val="450"/>
              </a:spcBef>
              <a:spcAft>
                <a:spcPts val="450"/>
              </a:spcAft>
              <a:buFont typeface="等线" panose="02010600030101010101" pitchFamily="2" charset="-122"/>
              <a:buChar char="-"/>
            </a:pPr>
            <a:r>
              <a:rPr lang="en-US" sz="1350" dirty="0">
                <a:solidFill>
                  <a:srgbClr val="FF0000"/>
                </a:solidFill>
                <a:latin typeface="等线" panose="020F0502020204030204"/>
              </a:rPr>
              <a:t>Option 2: Model transfer/delivery between UE and CN (except LMF) via CP and UP solutions</a:t>
            </a:r>
          </a:p>
          <a:p>
            <a:pPr marL="785813" lvl="2" indent="-214313" defTabSz="685800" eaLnBrk="1" fontAlgn="auto" hangingPunct="1">
              <a:spcBef>
                <a:spcPts val="450"/>
              </a:spcBef>
              <a:spcAft>
                <a:spcPts val="450"/>
              </a:spcAft>
              <a:buFont typeface="等线" panose="02010600030101010101" pitchFamily="2" charset="-122"/>
              <a:buChar char="-"/>
            </a:pPr>
            <a:r>
              <a:rPr lang="en-US" altLang="zh-CN" sz="1350" dirty="0">
                <a:solidFill>
                  <a:prstClr val="black"/>
                </a:solidFill>
                <a:latin typeface="等线" panose="020F0502020204030204"/>
                <a:ea typeface="等线" panose="02010600030101010101" pitchFamily="2" charset="-122"/>
              </a:rPr>
              <a:t>Applicable use cases:</a:t>
            </a:r>
            <a:r>
              <a:rPr lang="zh-CN" altLang="en-US" sz="1350" dirty="0">
                <a:solidFill>
                  <a:prstClr val="black"/>
                </a:solidFill>
                <a:latin typeface="等线" panose="020F0502020204030204"/>
                <a:ea typeface="等线" panose="02010600030101010101" pitchFamily="2" charset="-122"/>
              </a:rPr>
              <a:t> </a:t>
            </a:r>
            <a:r>
              <a:rPr lang="en-US" altLang="zh-CN" sz="1350" dirty="0">
                <a:solidFill>
                  <a:prstClr val="black"/>
                </a:solidFill>
                <a:latin typeface="等线" panose="020F0502020204030204"/>
                <a:ea typeface="等线" panose="02010600030101010101" pitchFamily="2" charset="-122"/>
              </a:rPr>
              <a:t>CSI feedback enhancement,</a:t>
            </a:r>
            <a:r>
              <a:rPr lang="zh-CN" altLang="en-US" sz="1350" dirty="0">
                <a:solidFill>
                  <a:prstClr val="black"/>
                </a:solidFill>
                <a:latin typeface="等线" panose="020F0502020204030204"/>
                <a:ea typeface="等线" panose="02010600030101010101" pitchFamily="2" charset="-122"/>
              </a:rPr>
              <a:t> </a:t>
            </a:r>
            <a:r>
              <a:rPr lang="en-US" altLang="zh-CN" sz="1350" dirty="0">
                <a:solidFill>
                  <a:prstClr val="black"/>
                </a:solidFill>
                <a:latin typeface="等线" panose="020F0502020204030204"/>
                <a:ea typeface="等线" panose="02010600030101010101" pitchFamily="2" charset="-122"/>
              </a:rPr>
              <a:t>Beam management</a:t>
            </a:r>
          </a:p>
          <a:p>
            <a:pPr marL="442913" lvl="1" indent="-214313" defTabSz="685800" eaLnBrk="1" fontAlgn="auto" hangingPunct="1">
              <a:spcBef>
                <a:spcPts val="450"/>
              </a:spcBef>
              <a:spcAft>
                <a:spcPts val="450"/>
              </a:spcAft>
              <a:buFont typeface="等线" panose="02010600030101010101" pitchFamily="2" charset="-122"/>
              <a:buChar char="-"/>
            </a:pPr>
            <a:r>
              <a:rPr lang="en-US" sz="1350" dirty="0">
                <a:solidFill>
                  <a:srgbClr val="FF0000"/>
                </a:solidFill>
                <a:latin typeface="等线" panose="020F0502020204030204"/>
              </a:rPr>
              <a:t>Option 3: Model transfer/delivery between UE and LMF via CP and UP solutions</a:t>
            </a:r>
          </a:p>
          <a:p>
            <a:pPr marL="785813" lvl="2" indent="-214313" defTabSz="685800" eaLnBrk="1" fontAlgn="auto" hangingPunct="1">
              <a:spcBef>
                <a:spcPts val="450"/>
              </a:spcBef>
              <a:spcAft>
                <a:spcPts val="450"/>
              </a:spcAft>
              <a:buFont typeface="等线" panose="02010600030101010101" pitchFamily="2" charset="-122"/>
              <a:buChar char="-"/>
            </a:pPr>
            <a:r>
              <a:rPr lang="en-US" altLang="zh-CN" sz="1350" dirty="0">
                <a:solidFill>
                  <a:prstClr val="black"/>
                </a:solidFill>
                <a:latin typeface="等线" panose="020F0502020204030204"/>
                <a:ea typeface="等线" panose="02010600030101010101" pitchFamily="2" charset="-122"/>
              </a:rPr>
              <a:t>Applicable use cases:</a:t>
            </a:r>
            <a:r>
              <a:rPr lang="zh-CN" altLang="en-US" sz="1350" dirty="0">
                <a:solidFill>
                  <a:prstClr val="black"/>
                </a:solidFill>
                <a:latin typeface="等线" panose="020F0502020204030204"/>
                <a:ea typeface="等线" panose="02010600030101010101" pitchFamily="2" charset="-122"/>
              </a:rPr>
              <a:t> </a:t>
            </a:r>
            <a:r>
              <a:rPr lang="en-US" altLang="zh-CN" sz="1350" dirty="0">
                <a:solidFill>
                  <a:prstClr val="black"/>
                </a:solidFill>
                <a:latin typeface="等线" panose="020F0502020204030204"/>
                <a:ea typeface="等线" panose="02010600030101010101" pitchFamily="2" charset="-122"/>
              </a:rPr>
              <a:t>Positioning accuracy enhancement</a:t>
            </a:r>
            <a:endParaRPr lang="en-US" sz="1350" dirty="0">
              <a:solidFill>
                <a:prstClr val="black"/>
              </a:solidFill>
              <a:latin typeface="等线" panose="020F0502020204030204"/>
            </a:endParaRPr>
          </a:p>
          <a:p>
            <a:pPr marL="442913" lvl="1" indent="-214313" defTabSz="685800" eaLnBrk="1" fontAlgn="auto" hangingPunct="1">
              <a:spcBef>
                <a:spcPts val="450"/>
              </a:spcBef>
              <a:spcAft>
                <a:spcPts val="450"/>
              </a:spcAft>
              <a:buFont typeface="等线" panose="02010600030101010101" pitchFamily="2" charset="-122"/>
              <a:buChar char="-"/>
            </a:pPr>
            <a:r>
              <a:rPr lang="en-US" sz="1350" dirty="0">
                <a:solidFill>
                  <a:srgbClr val="FF0000"/>
                </a:solidFill>
                <a:latin typeface="等线" panose="020F0502020204030204"/>
              </a:rPr>
              <a:t>Option 4: Model transfer/delivery between UE and server</a:t>
            </a:r>
          </a:p>
          <a:p>
            <a:pPr marL="785813" lvl="2" indent="-214313" defTabSz="685800" eaLnBrk="1" fontAlgn="auto" hangingPunct="1">
              <a:spcBef>
                <a:spcPts val="450"/>
              </a:spcBef>
              <a:spcAft>
                <a:spcPts val="450"/>
              </a:spcAft>
              <a:buFont typeface="等线" panose="02010600030101010101" pitchFamily="2" charset="-122"/>
              <a:buChar char="-"/>
            </a:pPr>
            <a:r>
              <a:rPr lang="en-US" altLang="zh-CN" sz="1350" dirty="0">
                <a:solidFill>
                  <a:prstClr val="black"/>
                </a:solidFill>
                <a:latin typeface="等线" panose="020F0502020204030204"/>
                <a:ea typeface="等线" panose="02010600030101010101" pitchFamily="2" charset="-122"/>
              </a:rPr>
              <a:t>Applicable use cases:</a:t>
            </a:r>
            <a:r>
              <a:rPr lang="zh-CN" altLang="en-US" sz="1350" dirty="0">
                <a:solidFill>
                  <a:prstClr val="black"/>
                </a:solidFill>
                <a:latin typeface="等线" panose="020F0502020204030204"/>
                <a:ea typeface="等线" panose="02010600030101010101" pitchFamily="2" charset="-122"/>
              </a:rPr>
              <a:t> </a:t>
            </a:r>
            <a:r>
              <a:rPr lang="en-US" altLang="zh-CN" sz="1350" dirty="0">
                <a:solidFill>
                  <a:prstClr val="black"/>
                </a:solidFill>
                <a:latin typeface="等线" panose="020F0502020204030204"/>
                <a:ea typeface="等线" panose="02010600030101010101" pitchFamily="2" charset="-122"/>
              </a:rPr>
              <a:t>CSI feedback enhancement,</a:t>
            </a:r>
            <a:r>
              <a:rPr lang="zh-CN" altLang="en-US" sz="1350" dirty="0">
                <a:solidFill>
                  <a:prstClr val="black"/>
                </a:solidFill>
                <a:latin typeface="等线" panose="020F0502020204030204"/>
                <a:ea typeface="等线" panose="02010600030101010101" pitchFamily="2" charset="-122"/>
              </a:rPr>
              <a:t> </a:t>
            </a:r>
            <a:r>
              <a:rPr lang="en-US" altLang="zh-CN" sz="1350" dirty="0">
                <a:solidFill>
                  <a:prstClr val="black"/>
                </a:solidFill>
                <a:latin typeface="等线" panose="020F0502020204030204"/>
                <a:ea typeface="等线" panose="02010600030101010101" pitchFamily="2" charset="-122"/>
              </a:rPr>
              <a:t>Beam management, Positioning accuracy enhancement</a:t>
            </a:r>
            <a:endParaRPr lang="en-US" altLang="zh-CN" sz="1350" b="1" dirty="0">
              <a:solidFill>
                <a:srgbClr val="FF0000"/>
              </a:solidFill>
              <a:latin typeface="等线" panose="020F0502020204030204"/>
              <a:ea typeface="等线" panose="02010600030101010101" pitchFamily="2" charset="-122"/>
            </a:endParaRPr>
          </a:p>
          <a:p>
            <a:pPr marL="0" lvl="2" defTabSz="685800" eaLnBrk="1" fontAlgn="auto" hangingPunct="1">
              <a:spcBef>
                <a:spcPts val="450"/>
              </a:spcBef>
              <a:spcAft>
                <a:spcPts val="450"/>
              </a:spcAft>
            </a:pPr>
            <a:endParaRPr lang="en-US" altLang="zh-CN" sz="1350" b="1" dirty="0">
              <a:solidFill>
                <a:srgbClr val="FF0000"/>
              </a:solidFill>
              <a:latin typeface="等线" panose="020F0502020204030204"/>
              <a:ea typeface="等线" panose="02010600030101010101" pitchFamily="2" charset="-122"/>
            </a:endParaRPr>
          </a:p>
          <a:p>
            <a:pPr marL="0" lvl="2" defTabSz="685800" eaLnBrk="1" fontAlgn="auto" hangingPunct="1">
              <a:spcBef>
                <a:spcPts val="450"/>
              </a:spcBef>
              <a:spcAft>
                <a:spcPts val="450"/>
              </a:spcAft>
            </a:pPr>
            <a:endParaRPr lang="en-US" altLang="zh-CN" sz="1350" b="1" dirty="0">
              <a:solidFill>
                <a:srgbClr val="FF0000"/>
              </a:solidFill>
              <a:latin typeface="等线" panose="020F0502020204030204"/>
              <a:ea typeface="等线" panose="02010600030101010101" pitchFamily="2" charset="-122"/>
            </a:endParaRPr>
          </a:p>
          <a:p>
            <a:pPr marL="0" lvl="2" defTabSz="685800" eaLnBrk="1" fontAlgn="auto" hangingPunct="1">
              <a:spcBef>
                <a:spcPts val="450"/>
              </a:spcBef>
              <a:spcAft>
                <a:spcPts val="450"/>
              </a:spcAft>
            </a:pPr>
            <a:r>
              <a:rPr lang="en-US" altLang="zh-CN" sz="1400" b="1" dirty="0">
                <a:solidFill>
                  <a:srgbClr val="FF0000"/>
                </a:solidFill>
                <a:latin typeface="等线" panose="020F0502020204030204"/>
                <a:ea typeface="等线" panose="02010600030101010101" pitchFamily="2" charset="-122"/>
              </a:rPr>
              <a:t>vivo view</a:t>
            </a:r>
            <a:r>
              <a:rPr lang="en-US" altLang="zh-CN" sz="1400" b="1" dirty="0">
                <a:solidFill>
                  <a:prstClr val="black"/>
                </a:solidFill>
                <a:latin typeface="等线" panose="020F0502020204030204"/>
                <a:ea typeface="等线" panose="02010600030101010101" pitchFamily="2" charset="-122"/>
              </a:rPr>
              <a:t>: SA2 should be involved and tasked to study whether and how to support Model delivery to UE (coordinated with RAN).</a:t>
            </a:r>
          </a:p>
        </p:txBody>
      </p:sp>
      <p:sp>
        <p:nvSpPr>
          <p:cNvPr id="8" name="标题 1">
            <a:extLst>
              <a:ext uri="{FF2B5EF4-FFF2-40B4-BE49-F238E27FC236}">
                <a16:creationId xmlns:a16="http://schemas.microsoft.com/office/drawing/2014/main" id="{C6C9F1AE-5754-4661-BB43-F466E106FF5F}"/>
              </a:ext>
            </a:extLst>
          </p:cNvPr>
          <p:cNvSpPr txBox="1"/>
          <p:nvPr/>
        </p:nvSpPr>
        <p:spPr bwMode="auto">
          <a:xfrm>
            <a:off x="50724" y="373576"/>
            <a:ext cx="8961093" cy="653483"/>
          </a:xfrm>
          <a:prstGeom prst="rect">
            <a:avLst/>
          </a:prstGeom>
          <a:noFill/>
          <a:ln w="9525">
            <a:noFill/>
            <a:miter lim="800000"/>
          </a:ln>
        </p:spPr>
        <p:txBody>
          <a:bodyPr vert="horz" wrap="square" lIns="60089" tIns="30044" rIns="60089" bIns="30044" numCol="1" anchor="ctr" anchorCtr="0" compatLnSpc="1"/>
          <a:lstStyle>
            <a:defPPr>
              <a:defRPr lang="zh-CN"/>
            </a:defPPr>
            <a:lvl1pPr defTabSz="802005" eaLnBrk="0" fontAlgn="base" hangingPunct="0">
              <a:spcBef>
                <a:spcPct val="0"/>
              </a:spcBef>
              <a:spcAft>
                <a:spcPct val="0"/>
              </a:spcAft>
              <a:buClrTx/>
              <a:buFontTx/>
              <a:buNone/>
              <a:defRPr sz="3200" kern="0">
                <a:solidFill>
                  <a:srgbClr val="990000"/>
                </a:solidFill>
                <a:latin typeface="黑体"/>
                <a:ea typeface="+mj-ea"/>
                <a:cs typeface="+mj-cs"/>
              </a:defRPr>
            </a:lvl1pPr>
            <a:lvl2pPr defTabSz="802005" eaLnBrk="0" fontAlgn="base" hangingPunct="0">
              <a:spcBef>
                <a:spcPct val="0"/>
              </a:spcBef>
              <a:spcAft>
                <a:spcPct val="0"/>
              </a:spcAft>
              <a:defRPr sz="3400">
                <a:solidFill>
                  <a:srgbClr val="990000"/>
                </a:solidFill>
                <a:latin typeface="FrutigerNext LT Medium" pitchFamily="34" charset="0"/>
                <a:ea typeface="黑体" pitchFamily="2" charset="-122"/>
              </a:defRPr>
            </a:lvl2pPr>
            <a:lvl3pPr defTabSz="802005" eaLnBrk="0" fontAlgn="base" hangingPunct="0">
              <a:spcBef>
                <a:spcPct val="0"/>
              </a:spcBef>
              <a:spcAft>
                <a:spcPct val="0"/>
              </a:spcAft>
              <a:defRPr sz="3400">
                <a:solidFill>
                  <a:srgbClr val="990000"/>
                </a:solidFill>
                <a:latin typeface="FrutigerNext LT Medium" pitchFamily="34" charset="0"/>
                <a:ea typeface="黑体" pitchFamily="2" charset="-122"/>
              </a:defRPr>
            </a:lvl3pPr>
            <a:lvl4pPr defTabSz="802005" eaLnBrk="0" fontAlgn="base" hangingPunct="0">
              <a:spcBef>
                <a:spcPct val="0"/>
              </a:spcBef>
              <a:spcAft>
                <a:spcPct val="0"/>
              </a:spcAft>
              <a:defRPr sz="3400">
                <a:solidFill>
                  <a:srgbClr val="990000"/>
                </a:solidFill>
                <a:latin typeface="FrutigerNext LT Medium" pitchFamily="34" charset="0"/>
                <a:ea typeface="黑体" pitchFamily="2" charset="-122"/>
              </a:defRPr>
            </a:lvl4pPr>
            <a:lvl5pPr defTabSz="802005" eaLnBrk="0" fontAlgn="base" hangingPunct="0">
              <a:spcBef>
                <a:spcPct val="0"/>
              </a:spcBef>
              <a:spcAft>
                <a:spcPct val="0"/>
              </a:spcAft>
              <a:defRPr sz="3400">
                <a:solidFill>
                  <a:srgbClr val="990000"/>
                </a:solidFill>
                <a:latin typeface="FrutigerNext LT Medium" pitchFamily="34" charset="0"/>
                <a:ea typeface="黑体" pitchFamily="2" charset="-122"/>
              </a:defRPr>
            </a:lvl5pPr>
            <a:lvl6pPr marL="457200" defTabSz="802005" fontAlgn="base">
              <a:spcBef>
                <a:spcPct val="0"/>
              </a:spcBef>
              <a:spcAft>
                <a:spcPct val="0"/>
              </a:spcAft>
              <a:defRPr sz="3400">
                <a:solidFill>
                  <a:srgbClr val="990000"/>
                </a:solidFill>
                <a:latin typeface="FrutigerNext LT Medium" pitchFamily="34" charset="0"/>
                <a:ea typeface="黑体" pitchFamily="2" charset="-122"/>
              </a:defRPr>
            </a:lvl6pPr>
            <a:lvl7pPr marL="914400" defTabSz="802005" fontAlgn="base">
              <a:spcBef>
                <a:spcPct val="0"/>
              </a:spcBef>
              <a:spcAft>
                <a:spcPct val="0"/>
              </a:spcAft>
              <a:defRPr sz="3400">
                <a:solidFill>
                  <a:srgbClr val="990000"/>
                </a:solidFill>
                <a:latin typeface="FrutigerNext LT Medium" pitchFamily="34" charset="0"/>
                <a:ea typeface="黑体" pitchFamily="2" charset="-122"/>
              </a:defRPr>
            </a:lvl7pPr>
            <a:lvl8pPr marL="1371600" defTabSz="802005" fontAlgn="base">
              <a:spcBef>
                <a:spcPct val="0"/>
              </a:spcBef>
              <a:spcAft>
                <a:spcPct val="0"/>
              </a:spcAft>
              <a:defRPr sz="3400">
                <a:solidFill>
                  <a:srgbClr val="990000"/>
                </a:solidFill>
                <a:latin typeface="FrutigerNext LT Medium" pitchFamily="34" charset="0"/>
                <a:ea typeface="黑体" pitchFamily="2" charset="-122"/>
              </a:defRPr>
            </a:lvl8pPr>
            <a:lvl9pPr marL="1828800" defTabSz="802005" fontAlgn="base">
              <a:spcBef>
                <a:spcPct val="0"/>
              </a:spcBef>
              <a:spcAft>
                <a:spcPct val="0"/>
              </a:spcAft>
              <a:defRPr sz="3400">
                <a:solidFill>
                  <a:srgbClr val="990000"/>
                </a:solidFill>
                <a:latin typeface="FrutigerNext LT Medium" pitchFamily="34" charset="0"/>
                <a:ea typeface="黑体" pitchFamily="2" charset="-122"/>
              </a:defRPr>
            </a:lvl9pPr>
          </a:lstStyle>
          <a:p>
            <a:pPr defTabSz="601504"/>
            <a:r>
              <a:rPr lang="en-US" altLang="zh-CN" sz="2475" dirty="0">
                <a:latin typeface="Calibri" panose="020F0502020204030204" pitchFamily="34" charset="0"/>
                <a:cs typeface="Calibri" panose="020F0502020204030204" pitchFamily="34" charset="0"/>
              </a:rPr>
              <a:t>Summary of Model transfer/delivery discussion in RAN2</a:t>
            </a:r>
            <a:endParaRPr lang="en-US" sz="2475"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18363483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4">
            <a:extLst>
              <a:ext uri="{FF2B5EF4-FFF2-40B4-BE49-F238E27FC236}">
                <a16:creationId xmlns:a16="http://schemas.microsoft.com/office/drawing/2014/main" id="{8AD6047C-0DD5-4E7E-B2F2-7A3B95B58CF7}"/>
              </a:ext>
            </a:extLst>
          </p:cNvPr>
          <p:cNvSpPr>
            <a:spLocks noChangeArrowheads="1"/>
          </p:cNvSpPr>
          <p:nvPr/>
        </p:nvSpPr>
        <p:spPr bwMode="auto">
          <a:xfrm>
            <a:off x="1" y="718751"/>
            <a:ext cx="13856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pPr defTabSz="685800" eaLnBrk="1" fontAlgn="auto" hangingPunct="1">
              <a:spcBef>
                <a:spcPts val="0"/>
              </a:spcBef>
              <a:spcAft>
                <a:spcPts val="0"/>
              </a:spcAft>
            </a:pPr>
            <a:endParaRPr lang="zh-CN" altLang="en-US" sz="1350">
              <a:solidFill>
                <a:prstClr val="black"/>
              </a:solidFill>
              <a:latin typeface="等线" panose="020F0502020204030204"/>
              <a:ea typeface="等线" panose="02010600030101010101" pitchFamily="2" charset="-122"/>
            </a:endParaRPr>
          </a:p>
        </p:txBody>
      </p:sp>
      <p:sp>
        <p:nvSpPr>
          <p:cNvPr id="5" name="Rectangle 36">
            <a:extLst>
              <a:ext uri="{FF2B5EF4-FFF2-40B4-BE49-F238E27FC236}">
                <a16:creationId xmlns:a16="http://schemas.microsoft.com/office/drawing/2014/main" id="{0F22B1E4-D48F-47CB-9057-544F410DD509}"/>
              </a:ext>
            </a:extLst>
          </p:cNvPr>
          <p:cNvSpPr>
            <a:spLocks noChangeArrowheads="1"/>
          </p:cNvSpPr>
          <p:nvPr/>
        </p:nvSpPr>
        <p:spPr bwMode="auto">
          <a:xfrm>
            <a:off x="4206241" y="1894408"/>
            <a:ext cx="13856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pPr defTabSz="685800" eaLnBrk="1" fontAlgn="auto" hangingPunct="1">
              <a:spcBef>
                <a:spcPts val="0"/>
              </a:spcBef>
              <a:spcAft>
                <a:spcPts val="0"/>
              </a:spcAft>
            </a:pPr>
            <a:endParaRPr lang="zh-CN" altLang="en-US" sz="1350">
              <a:solidFill>
                <a:prstClr val="black"/>
              </a:solidFill>
              <a:latin typeface="等线" panose="020F0502020204030204"/>
              <a:ea typeface="等线" panose="02010600030101010101" pitchFamily="2" charset="-122"/>
            </a:endParaRPr>
          </a:p>
        </p:txBody>
      </p:sp>
      <p:sp>
        <p:nvSpPr>
          <p:cNvPr id="9" name="Rectangle 40">
            <a:extLst>
              <a:ext uri="{FF2B5EF4-FFF2-40B4-BE49-F238E27FC236}">
                <a16:creationId xmlns:a16="http://schemas.microsoft.com/office/drawing/2014/main" id="{64FA1D24-EE7B-418D-84C1-AECE0F857D86}"/>
              </a:ext>
            </a:extLst>
          </p:cNvPr>
          <p:cNvSpPr>
            <a:spLocks noChangeArrowheads="1"/>
          </p:cNvSpPr>
          <p:nvPr/>
        </p:nvSpPr>
        <p:spPr bwMode="auto">
          <a:xfrm>
            <a:off x="4813664" y="3399641"/>
            <a:ext cx="13856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pPr defTabSz="685800" eaLnBrk="1" fontAlgn="auto" hangingPunct="1">
              <a:spcBef>
                <a:spcPts val="0"/>
              </a:spcBef>
              <a:spcAft>
                <a:spcPts val="0"/>
              </a:spcAft>
            </a:pPr>
            <a:endParaRPr lang="zh-CN" altLang="en-US" sz="1350">
              <a:solidFill>
                <a:prstClr val="black"/>
              </a:solidFill>
              <a:latin typeface="等线" panose="020F0502020204030204"/>
              <a:ea typeface="等线" panose="02010600030101010101" pitchFamily="2" charset="-122"/>
            </a:endParaRPr>
          </a:p>
        </p:txBody>
      </p:sp>
      <p:sp>
        <p:nvSpPr>
          <p:cNvPr id="11" name="Rectangle 46">
            <a:extLst>
              <a:ext uri="{FF2B5EF4-FFF2-40B4-BE49-F238E27FC236}">
                <a16:creationId xmlns:a16="http://schemas.microsoft.com/office/drawing/2014/main" id="{CB94F5B7-85F6-4237-99DD-92CE6A88B3D3}"/>
              </a:ext>
            </a:extLst>
          </p:cNvPr>
          <p:cNvSpPr>
            <a:spLocks noChangeArrowheads="1"/>
          </p:cNvSpPr>
          <p:nvPr/>
        </p:nvSpPr>
        <p:spPr bwMode="auto">
          <a:xfrm flipV="1">
            <a:off x="9552855" y="668143"/>
            <a:ext cx="4970510"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p>
            <a:pPr defTabSz="685800" eaLnBrk="1" fontAlgn="auto" hangingPunct="1">
              <a:spcBef>
                <a:spcPts val="0"/>
              </a:spcBef>
              <a:spcAft>
                <a:spcPts val="0"/>
              </a:spcAft>
            </a:pPr>
            <a:endParaRPr lang="zh-CN" altLang="en-US" sz="1350">
              <a:solidFill>
                <a:prstClr val="black"/>
              </a:solidFill>
              <a:latin typeface="等线" panose="020F0502020204030204"/>
              <a:ea typeface="等线" panose="02010600030101010101" pitchFamily="2" charset="-122"/>
            </a:endParaRPr>
          </a:p>
        </p:txBody>
      </p:sp>
      <p:sp>
        <p:nvSpPr>
          <p:cNvPr id="4" name="矩形 3">
            <a:extLst>
              <a:ext uri="{FF2B5EF4-FFF2-40B4-BE49-F238E27FC236}">
                <a16:creationId xmlns:a16="http://schemas.microsoft.com/office/drawing/2014/main" id="{1D90FD79-BD75-41CF-BD46-05F0021E040E}"/>
              </a:ext>
            </a:extLst>
          </p:cNvPr>
          <p:cNvSpPr/>
          <p:nvPr/>
        </p:nvSpPr>
        <p:spPr>
          <a:xfrm>
            <a:off x="370491" y="1196752"/>
            <a:ext cx="8292661" cy="1477328"/>
          </a:xfrm>
          <a:prstGeom prst="rect">
            <a:avLst/>
          </a:prstGeom>
        </p:spPr>
        <p:txBody>
          <a:bodyPr wrap="square">
            <a:spAutoFit/>
          </a:bodyPr>
          <a:lstStyle/>
          <a:p>
            <a:pPr marL="214313" indent="-214313" algn="just" defTabSz="685800" eaLnBrk="1" fontAlgn="auto" hangingPunct="1">
              <a:spcBef>
                <a:spcPts val="0"/>
              </a:spcBef>
              <a:spcAft>
                <a:spcPts val="0"/>
              </a:spcAft>
              <a:buFont typeface="Arial" panose="020B0604020202020204" pitchFamily="34" charset="0"/>
              <a:buChar char="•"/>
            </a:pPr>
            <a:r>
              <a:rPr lang="en-US" altLang="zh-CN" sz="1800" kern="100" dirty="0">
                <a:solidFill>
                  <a:prstClr val="black"/>
                </a:solidFill>
                <a:latin typeface="Times New Roman" panose="02020603050405020304" pitchFamily="18" charset="0"/>
                <a:ea typeface="等线" panose="02010600030101010101" pitchFamily="2" charset="-122"/>
                <a:cs typeface="Times New Roman" panose="02020603050405020304" pitchFamily="18" charset="0"/>
              </a:rPr>
              <a:t>For characterization and performance evaluations of AI/ML based positioning accuracy enhancement, the following two AI/ML based positioning methods are selected.</a:t>
            </a:r>
            <a:endParaRPr lang="zh-CN" altLang="zh-CN" sz="1800" kern="100" dirty="0">
              <a:solidFill>
                <a:prstClr val="black"/>
              </a:solidFill>
              <a:latin typeface="Times New Roman" panose="02020603050405020304" pitchFamily="18" charset="0"/>
              <a:ea typeface="等线" panose="02010600030101010101" pitchFamily="2" charset="-122"/>
              <a:cs typeface="Times New Roman" panose="02020603050405020304" pitchFamily="18" charset="0"/>
            </a:endParaRPr>
          </a:p>
          <a:p>
            <a:pPr marL="600075" lvl="1" indent="-257175" defTabSz="685800" eaLnBrk="1" fontAlgn="auto" hangingPunct="1">
              <a:spcBef>
                <a:spcPts val="0"/>
              </a:spcBef>
              <a:spcAft>
                <a:spcPts val="0"/>
              </a:spcAft>
              <a:buFontTx/>
              <a:buChar char="-"/>
            </a:pPr>
            <a:r>
              <a:rPr lang="en-GB" altLang="zh-CN" sz="1800" dirty="0">
                <a:solidFill>
                  <a:prstClr val="black"/>
                </a:solidFill>
                <a:latin typeface="Times New Roman" panose="02020603050405020304" pitchFamily="18" charset="0"/>
                <a:ea typeface="Batang" panose="02030600000101010101" pitchFamily="18" charset="-127"/>
                <a:cs typeface="Times New Roman" panose="02020603050405020304" pitchFamily="18" charset="0"/>
              </a:rPr>
              <a:t>Direct AI/ML positioning</a:t>
            </a:r>
            <a:endParaRPr lang="zh-CN" altLang="zh-CN" sz="1800" dirty="0">
              <a:solidFill>
                <a:prstClr val="black"/>
              </a:solidFill>
              <a:latin typeface="Times" panose="02020603050405020304" pitchFamily="18" charset="0"/>
              <a:ea typeface="Batang" panose="02030600000101010101" pitchFamily="18" charset="-127"/>
              <a:cs typeface="Times New Roman" panose="02020603050405020304" pitchFamily="18" charset="0"/>
            </a:endParaRPr>
          </a:p>
          <a:p>
            <a:pPr marL="600075" lvl="1" indent="-257175" defTabSz="685800" eaLnBrk="1" fontAlgn="auto" hangingPunct="1">
              <a:spcBef>
                <a:spcPts val="0"/>
              </a:spcBef>
              <a:spcAft>
                <a:spcPts val="0"/>
              </a:spcAft>
              <a:buFontTx/>
              <a:buChar char="-"/>
            </a:pPr>
            <a:r>
              <a:rPr lang="en-GB" altLang="zh-CN" sz="1800" dirty="0">
                <a:solidFill>
                  <a:prstClr val="black"/>
                </a:solidFill>
                <a:latin typeface="Times New Roman" panose="02020603050405020304" pitchFamily="18" charset="0"/>
                <a:ea typeface="Batang" panose="02030600000101010101" pitchFamily="18" charset="-127"/>
                <a:cs typeface="Times New Roman" panose="02020603050405020304" pitchFamily="18" charset="0"/>
              </a:rPr>
              <a:t>AI/ML assisted positioning</a:t>
            </a:r>
          </a:p>
        </p:txBody>
      </p:sp>
      <p:sp>
        <p:nvSpPr>
          <p:cNvPr id="6" name="Rectangle 2">
            <a:extLst>
              <a:ext uri="{FF2B5EF4-FFF2-40B4-BE49-F238E27FC236}">
                <a16:creationId xmlns:a16="http://schemas.microsoft.com/office/drawing/2014/main" id="{13545BE4-9255-4801-8527-E1D283C98C2D}"/>
              </a:ext>
            </a:extLst>
          </p:cNvPr>
          <p:cNvSpPr>
            <a:spLocks noChangeArrowheads="1"/>
          </p:cNvSpPr>
          <p:nvPr/>
        </p:nvSpPr>
        <p:spPr bwMode="auto">
          <a:xfrm>
            <a:off x="370491" y="2600018"/>
            <a:ext cx="13856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pPr defTabSz="685800" eaLnBrk="1" fontAlgn="auto" hangingPunct="1">
              <a:spcBef>
                <a:spcPts val="0"/>
              </a:spcBef>
              <a:spcAft>
                <a:spcPts val="0"/>
              </a:spcAft>
            </a:pPr>
            <a:endParaRPr lang="zh-CN" altLang="en-US" sz="1350">
              <a:solidFill>
                <a:prstClr val="black"/>
              </a:solidFill>
              <a:latin typeface="等线" panose="020F0502020204030204"/>
              <a:ea typeface="等线" panose="02010600030101010101" pitchFamily="2" charset="-122"/>
            </a:endParaRPr>
          </a:p>
        </p:txBody>
      </p:sp>
      <p:graphicFrame>
        <p:nvGraphicFramePr>
          <p:cNvPr id="7" name="对象 6">
            <a:extLst>
              <a:ext uri="{FF2B5EF4-FFF2-40B4-BE49-F238E27FC236}">
                <a16:creationId xmlns:a16="http://schemas.microsoft.com/office/drawing/2014/main" id="{878DC8D1-2DD9-41E6-A3AC-129E62C9F87F}"/>
              </a:ext>
            </a:extLst>
          </p:cNvPr>
          <p:cNvGraphicFramePr>
            <a:graphicFrameLocks noChangeAspect="1"/>
          </p:cNvGraphicFramePr>
          <p:nvPr>
            <p:extLst>
              <p:ext uri="{D42A27DB-BD31-4B8C-83A1-F6EECF244321}">
                <p14:modId xmlns:p14="http://schemas.microsoft.com/office/powerpoint/2010/main" val="873550976"/>
              </p:ext>
            </p:extLst>
          </p:nvPr>
        </p:nvGraphicFramePr>
        <p:xfrm>
          <a:off x="395536" y="3140968"/>
          <a:ext cx="8267616" cy="2274164"/>
        </p:xfrm>
        <a:graphic>
          <a:graphicData uri="http://schemas.openxmlformats.org/presentationml/2006/ole">
            <mc:AlternateContent xmlns:mc="http://schemas.openxmlformats.org/markup-compatibility/2006">
              <mc:Choice xmlns:v="urn:schemas-microsoft-com:vml" Requires="v">
                <p:oleObj spid="_x0000_s5371" name="Visio" r:id="rId4" imgW="10420207" imgH="2368296" progId="Visio.Drawing.15">
                  <p:embed/>
                </p:oleObj>
              </mc:Choice>
              <mc:Fallback>
                <p:oleObj name="Visio" r:id="rId4" imgW="10420207" imgH="2368296" progId="Visio.Drawing.15">
                  <p:embed/>
                  <p:pic>
                    <p:nvPicPr>
                      <p:cNvPr id="7" name="对象 6">
                        <a:extLst>
                          <a:ext uri="{FF2B5EF4-FFF2-40B4-BE49-F238E27FC236}">
                            <a16:creationId xmlns:a16="http://schemas.microsoft.com/office/drawing/2014/main" id="{878DC8D1-2DD9-41E6-A3AC-129E62C9F87F}"/>
                          </a:ext>
                        </a:extLst>
                      </p:cNvPr>
                      <p:cNvPicPr>
                        <a:picLocks noChangeAspect="1" noChangeArrowheads="1"/>
                      </p:cNvPicPr>
                      <p:nvPr/>
                    </p:nvPicPr>
                    <p:blipFill>
                      <a:blip r:embed="rId5"/>
                      <a:srcRect/>
                      <a:stretch>
                        <a:fillRect/>
                      </a:stretch>
                    </p:blipFill>
                    <p:spPr bwMode="auto">
                      <a:xfrm>
                        <a:off x="395536" y="3140968"/>
                        <a:ext cx="8267616" cy="2274164"/>
                      </a:xfrm>
                      <a:prstGeom prst="rect">
                        <a:avLst/>
                      </a:prstGeom>
                      <a:noFill/>
                    </p:spPr>
                  </p:pic>
                </p:oleObj>
              </mc:Fallback>
            </mc:AlternateContent>
          </a:graphicData>
        </a:graphic>
      </p:graphicFrame>
      <p:pic>
        <p:nvPicPr>
          <p:cNvPr id="12" name="图片 11">
            <a:extLst>
              <a:ext uri="{FF2B5EF4-FFF2-40B4-BE49-F238E27FC236}">
                <a16:creationId xmlns:a16="http://schemas.microsoft.com/office/drawing/2014/main" id="{0EE46D66-7A25-47E6-ADC0-3AC5C71877B7}"/>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7750988" y="1030153"/>
            <a:ext cx="1061886" cy="280034"/>
          </a:xfrm>
          <a:prstGeom prst="rect">
            <a:avLst/>
          </a:prstGeom>
        </p:spPr>
      </p:pic>
      <p:sp>
        <p:nvSpPr>
          <p:cNvPr id="13" name="文本占位符 17">
            <a:extLst>
              <a:ext uri="{FF2B5EF4-FFF2-40B4-BE49-F238E27FC236}">
                <a16:creationId xmlns:a16="http://schemas.microsoft.com/office/drawing/2014/main" id="{943B79EA-74C1-46DC-A035-005004885CF2}"/>
              </a:ext>
            </a:extLst>
          </p:cNvPr>
          <p:cNvSpPr txBox="1">
            <a:spLocks/>
          </p:cNvSpPr>
          <p:nvPr/>
        </p:nvSpPr>
        <p:spPr>
          <a:xfrm>
            <a:off x="163585" y="1030153"/>
            <a:ext cx="7026710" cy="48297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685800" fontAlgn="auto">
              <a:spcBef>
                <a:spcPts val="750"/>
              </a:spcBef>
              <a:spcAft>
                <a:spcPts val="0"/>
              </a:spcAft>
              <a:buNone/>
            </a:pPr>
            <a:r>
              <a:rPr kumimoji="1" lang="en-US" altLang="zh-CN" sz="2400" dirty="0">
                <a:solidFill>
                  <a:prstClr val="white"/>
                </a:solidFill>
                <a:latin typeface="vivo Bold"/>
                <a:ea typeface="vivo type CN简 Regular" panose="02000500000000000000" pitchFamily="50" charset="-122"/>
              </a:rPr>
              <a:t>AI based Positioning - RAN1</a:t>
            </a:r>
            <a:r>
              <a:rPr kumimoji="1" lang="zh-CN" altLang="en-US" sz="2400" dirty="0">
                <a:solidFill>
                  <a:prstClr val="white"/>
                </a:solidFill>
                <a:latin typeface="vivo Bold"/>
                <a:ea typeface="vivo type CN简 Regular" panose="02000500000000000000" pitchFamily="50" charset="-122"/>
              </a:rPr>
              <a:t> </a:t>
            </a:r>
            <a:r>
              <a:rPr kumimoji="1" lang="en-US" altLang="zh-CN" sz="2400" dirty="0">
                <a:solidFill>
                  <a:prstClr val="white"/>
                </a:solidFill>
                <a:latin typeface="vivo Bold"/>
                <a:ea typeface="vivo type CN简 Regular" panose="02000500000000000000" pitchFamily="50" charset="-122"/>
              </a:rPr>
              <a:t>progress</a:t>
            </a:r>
            <a:endParaRPr lang="en-US" sz="2400" dirty="0">
              <a:solidFill>
                <a:prstClr val="black"/>
              </a:solidFill>
              <a:latin typeface="Calibri" panose="020F0502020204030204" pitchFamily="34" charset="0"/>
              <a:cs typeface="Calibri" panose="020F0502020204030204" pitchFamily="34" charset="0"/>
            </a:endParaRPr>
          </a:p>
          <a:p>
            <a:pPr marL="0" indent="0" defTabSz="685800" fontAlgn="auto">
              <a:spcBef>
                <a:spcPts val="750"/>
              </a:spcBef>
              <a:spcAft>
                <a:spcPts val="0"/>
              </a:spcAft>
              <a:buNone/>
            </a:pPr>
            <a:endParaRPr kumimoji="1" lang="zh-CN" altLang="en-US" sz="2400" dirty="0">
              <a:solidFill>
                <a:prstClr val="white"/>
              </a:solidFill>
              <a:latin typeface="vivo Bold"/>
              <a:ea typeface="vivo type CN简 Regular" panose="02000500000000000000" pitchFamily="50" charset="-122"/>
            </a:endParaRPr>
          </a:p>
        </p:txBody>
      </p:sp>
      <p:sp>
        <p:nvSpPr>
          <p:cNvPr id="14" name="标题 1">
            <a:extLst>
              <a:ext uri="{FF2B5EF4-FFF2-40B4-BE49-F238E27FC236}">
                <a16:creationId xmlns:a16="http://schemas.microsoft.com/office/drawing/2014/main" id="{AA5D72C8-BCF3-4A7C-95BF-9371711496C9}"/>
              </a:ext>
            </a:extLst>
          </p:cNvPr>
          <p:cNvSpPr txBox="1"/>
          <p:nvPr/>
        </p:nvSpPr>
        <p:spPr bwMode="auto">
          <a:xfrm>
            <a:off x="50724" y="373576"/>
            <a:ext cx="8961093" cy="653483"/>
          </a:xfrm>
          <a:prstGeom prst="rect">
            <a:avLst/>
          </a:prstGeom>
          <a:noFill/>
          <a:ln w="9525">
            <a:noFill/>
            <a:miter lim="800000"/>
          </a:ln>
        </p:spPr>
        <p:txBody>
          <a:bodyPr vert="horz" wrap="square" lIns="60089" tIns="30044" rIns="60089" bIns="30044" numCol="1" anchor="ctr" anchorCtr="0" compatLnSpc="1"/>
          <a:lstStyle>
            <a:defPPr>
              <a:defRPr lang="zh-CN"/>
            </a:defPPr>
            <a:lvl1pPr defTabSz="802005" eaLnBrk="0" fontAlgn="base" hangingPunct="0">
              <a:spcBef>
                <a:spcPct val="0"/>
              </a:spcBef>
              <a:spcAft>
                <a:spcPct val="0"/>
              </a:spcAft>
              <a:buClrTx/>
              <a:buFontTx/>
              <a:buNone/>
              <a:defRPr sz="3200" kern="0">
                <a:solidFill>
                  <a:srgbClr val="990000"/>
                </a:solidFill>
                <a:latin typeface="黑体"/>
                <a:ea typeface="+mj-ea"/>
                <a:cs typeface="+mj-cs"/>
              </a:defRPr>
            </a:lvl1pPr>
            <a:lvl2pPr defTabSz="802005" eaLnBrk="0" fontAlgn="base" hangingPunct="0">
              <a:spcBef>
                <a:spcPct val="0"/>
              </a:spcBef>
              <a:spcAft>
                <a:spcPct val="0"/>
              </a:spcAft>
              <a:defRPr sz="3400">
                <a:solidFill>
                  <a:srgbClr val="990000"/>
                </a:solidFill>
                <a:latin typeface="FrutigerNext LT Medium" pitchFamily="34" charset="0"/>
                <a:ea typeface="黑体" pitchFamily="2" charset="-122"/>
              </a:defRPr>
            </a:lvl2pPr>
            <a:lvl3pPr defTabSz="802005" eaLnBrk="0" fontAlgn="base" hangingPunct="0">
              <a:spcBef>
                <a:spcPct val="0"/>
              </a:spcBef>
              <a:spcAft>
                <a:spcPct val="0"/>
              </a:spcAft>
              <a:defRPr sz="3400">
                <a:solidFill>
                  <a:srgbClr val="990000"/>
                </a:solidFill>
                <a:latin typeface="FrutigerNext LT Medium" pitchFamily="34" charset="0"/>
                <a:ea typeface="黑体" pitchFamily="2" charset="-122"/>
              </a:defRPr>
            </a:lvl3pPr>
            <a:lvl4pPr defTabSz="802005" eaLnBrk="0" fontAlgn="base" hangingPunct="0">
              <a:spcBef>
                <a:spcPct val="0"/>
              </a:spcBef>
              <a:spcAft>
                <a:spcPct val="0"/>
              </a:spcAft>
              <a:defRPr sz="3400">
                <a:solidFill>
                  <a:srgbClr val="990000"/>
                </a:solidFill>
                <a:latin typeface="FrutigerNext LT Medium" pitchFamily="34" charset="0"/>
                <a:ea typeface="黑体" pitchFamily="2" charset="-122"/>
              </a:defRPr>
            </a:lvl4pPr>
            <a:lvl5pPr defTabSz="802005" eaLnBrk="0" fontAlgn="base" hangingPunct="0">
              <a:spcBef>
                <a:spcPct val="0"/>
              </a:spcBef>
              <a:spcAft>
                <a:spcPct val="0"/>
              </a:spcAft>
              <a:defRPr sz="3400">
                <a:solidFill>
                  <a:srgbClr val="990000"/>
                </a:solidFill>
                <a:latin typeface="FrutigerNext LT Medium" pitchFamily="34" charset="0"/>
                <a:ea typeface="黑体" pitchFamily="2" charset="-122"/>
              </a:defRPr>
            </a:lvl5pPr>
            <a:lvl6pPr marL="457200" defTabSz="802005" fontAlgn="base">
              <a:spcBef>
                <a:spcPct val="0"/>
              </a:spcBef>
              <a:spcAft>
                <a:spcPct val="0"/>
              </a:spcAft>
              <a:defRPr sz="3400">
                <a:solidFill>
                  <a:srgbClr val="990000"/>
                </a:solidFill>
                <a:latin typeface="FrutigerNext LT Medium" pitchFamily="34" charset="0"/>
                <a:ea typeface="黑体" pitchFamily="2" charset="-122"/>
              </a:defRPr>
            </a:lvl6pPr>
            <a:lvl7pPr marL="914400" defTabSz="802005" fontAlgn="base">
              <a:spcBef>
                <a:spcPct val="0"/>
              </a:spcBef>
              <a:spcAft>
                <a:spcPct val="0"/>
              </a:spcAft>
              <a:defRPr sz="3400">
                <a:solidFill>
                  <a:srgbClr val="990000"/>
                </a:solidFill>
                <a:latin typeface="FrutigerNext LT Medium" pitchFamily="34" charset="0"/>
                <a:ea typeface="黑体" pitchFamily="2" charset="-122"/>
              </a:defRPr>
            </a:lvl7pPr>
            <a:lvl8pPr marL="1371600" defTabSz="802005" fontAlgn="base">
              <a:spcBef>
                <a:spcPct val="0"/>
              </a:spcBef>
              <a:spcAft>
                <a:spcPct val="0"/>
              </a:spcAft>
              <a:defRPr sz="3400">
                <a:solidFill>
                  <a:srgbClr val="990000"/>
                </a:solidFill>
                <a:latin typeface="FrutigerNext LT Medium" pitchFamily="34" charset="0"/>
                <a:ea typeface="黑体" pitchFamily="2" charset="-122"/>
              </a:defRPr>
            </a:lvl8pPr>
            <a:lvl9pPr marL="1828800" defTabSz="802005" fontAlgn="base">
              <a:spcBef>
                <a:spcPct val="0"/>
              </a:spcBef>
              <a:spcAft>
                <a:spcPct val="0"/>
              </a:spcAft>
              <a:defRPr sz="3400">
                <a:solidFill>
                  <a:srgbClr val="990000"/>
                </a:solidFill>
                <a:latin typeface="FrutigerNext LT Medium" pitchFamily="34" charset="0"/>
                <a:ea typeface="黑体" pitchFamily="2" charset="-122"/>
              </a:defRPr>
            </a:lvl9pPr>
          </a:lstStyle>
          <a:p>
            <a:pPr defTabSz="601504"/>
            <a:r>
              <a:rPr lang="en-US" altLang="zh-CN" sz="2475" dirty="0">
                <a:latin typeface="Calibri" panose="020F0502020204030204" pitchFamily="34" charset="0"/>
                <a:cs typeface="Calibri" panose="020F0502020204030204" pitchFamily="34" charset="0"/>
              </a:rPr>
              <a:t>Summary of AI based Positioning discussion in RAN</a:t>
            </a:r>
            <a:endParaRPr lang="en-US" sz="2475"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376769516"/>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4">
            <a:extLst>
              <a:ext uri="{FF2B5EF4-FFF2-40B4-BE49-F238E27FC236}">
                <a16:creationId xmlns:a16="http://schemas.microsoft.com/office/drawing/2014/main" id="{8AD6047C-0DD5-4E7E-B2F2-7A3B95B58CF7}"/>
              </a:ext>
            </a:extLst>
          </p:cNvPr>
          <p:cNvSpPr>
            <a:spLocks noChangeArrowheads="1"/>
          </p:cNvSpPr>
          <p:nvPr/>
        </p:nvSpPr>
        <p:spPr bwMode="auto">
          <a:xfrm>
            <a:off x="1" y="718751"/>
            <a:ext cx="13856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pPr defTabSz="685800" eaLnBrk="1" fontAlgn="auto" hangingPunct="1">
              <a:spcBef>
                <a:spcPts val="0"/>
              </a:spcBef>
              <a:spcAft>
                <a:spcPts val="0"/>
              </a:spcAft>
            </a:pPr>
            <a:endParaRPr lang="zh-CN" altLang="en-US" sz="1350">
              <a:solidFill>
                <a:prstClr val="black"/>
              </a:solidFill>
              <a:latin typeface="等线" panose="020F0502020204030204"/>
              <a:ea typeface="等线" panose="02010600030101010101" pitchFamily="2" charset="-122"/>
            </a:endParaRPr>
          </a:p>
        </p:txBody>
      </p:sp>
      <p:sp>
        <p:nvSpPr>
          <p:cNvPr id="5" name="Rectangle 36">
            <a:extLst>
              <a:ext uri="{FF2B5EF4-FFF2-40B4-BE49-F238E27FC236}">
                <a16:creationId xmlns:a16="http://schemas.microsoft.com/office/drawing/2014/main" id="{0F22B1E4-D48F-47CB-9057-544F410DD509}"/>
              </a:ext>
            </a:extLst>
          </p:cNvPr>
          <p:cNvSpPr>
            <a:spLocks noChangeArrowheads="1"/>
          </p:cNvSpPr>
          <p:nvPr/>
        </p:nvSpPr>
        <p:spPr bwMode="auto">
          <a:xfrm>
            <a:off x="4206241" y="1894408"/>
            <a:ext cx="13856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pPr defTabSz="685800" eaLnBrk="1" fontAlgn="auto" hangingPunct="1">
              <a:spcBef>
                <a:spcPts val="0"/>
              </a:spcBef>
              <a:spcAft>
                <a:spcPts val="0"/>
              </a:spcAft>
            </a:pPr>
            <a:endParaRPr lang="zh-CN" altLang="en-US" sz="1350">
              <a:solidFill>
                <a:prstClr val="black"/>
              </a:solidFill>
              <a:latin typeface="等线" panose="020F0502020204030204"/>
              <a:ea typeface="等线" panose="02010600030101010101" pitchFamily="2" charset="-122"/>
            </a:endParaRPr>
          </a:p>
        </p:txBody>
      </p:sp>
      <p:sp>
        <p:nvSpPr>
          <p:cNvPr id="9" name="Rectangle 40">
            <a:extLst>
              <a:ext uri="{FF2B5EF4-FFF2-40B4-BE49-F238E27FC236}">
                <a16:creationId xmlns:a16="http://schemas.microsoft.com/office/drawing/2014/main" id="{64FA1D24-EE7B-418D-84C1-AECE0F857D86}"/>
              </a:ext>
            </a:extLst>
          </p:cNvPr>
          <p:cNvSpPr>
            <a:spLocks noChangeArrowheads="1"/>
          </p:cNvSpPr>
          <p:nvPr/>
        </p:nvSpPr>
        <p:spPr bwMode="auto">
          <a:xfrm>
            <a:off x="4813664" y="3399641"/>
            <a:ext cx="13856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pPr defTabSz="685800" eaLnBrk="1" fontAlgn="auto" hangingPunct="1">
              <a:spcBef>
                <a:spcPts val="0"/>
              </a:spcBef>
              <a:spcAft>
                <a:spcPts val="0"/>
              </a:spcAft>
            </a:pPr>
            <a:endParaRPr lang="zh-CN" altLang="en-US" sz="1350">
              <a:solidFill>
                <a:prstClr val="black"/>
              </a:solidFill>
              <a:latin typeface="等线" panose="020F0502020204030204"/>
              <a:ea typeface="等线" panose="02010600030101010101" pitchFamily="2" charset="-122"/>
            </a:endParaRPr>
          </a:p>
        </p:txBody>
      </p:sp>
      <p:sp>
        <p:nvSpPr>
          <p:cNvPr id="11" name="Rectangle 46">
            <a:extLst>
              <a:ext uri="{FF2B5EF4-FFF2-40B4-BE49-F238E27FC236}">
                <a16:creationId xmlns:a16="http://schemas.microsoft.com/office/drawing/2014/main" id="{CB94F5B7-85F6-4237-99DD-92CE6A88B3D3}"/>
              </a:ext>
            </a:extLst>
          </p:cNvPr>
          <p:cNvSpPr>
            <a:spLocks noChangeArrowheads="1"/>
          </p:cNvSpPr>
          <p:nvPr/>
        </p:nvSpPr>
        <p:spPr bwMode="auto">
          <a:xfrm flipV="1">
            <a:off x="9552855" y="668143"/>
            <a:ext cx="4970510"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p>
            <a:pPr defTabSz="685800" eaLnBrk="1" fontAlgn="auto" hangingPunct="1">
              <a:spcBef>
                <a:spcPts val="0"/>
              </a:spcBef>
              <a:spcAft>
                <a:spcPts val="0"/>
              </a:spcAft>
            </a:pPr>
            <a:endParaRPr lang="zh-CN" altLang="en-US" sz="1350">
              <a:solidFill>
                <a:prstClr val="black"/>
              </a:solidFill>
              <a:latin typeface="等线" panose="020F0502020204030204"/>
              <a:ea typeface="等线" panose="02010600030101010101" pitchFamily="2" charset="-122"/>
            </a:endParaRPr>
          </a:p>
        </p:txBody>
      </p:sp>
      <p:sp>
        <p:nvSpPr>
          <p:cNvPr id="6" name="Rectangle 2">
            <a:extLst>
              <a:ext uri="{FF2B5EF4-FFF2-40B4-BE49-F238E27FC236}">
                <a16:creationId xmlns:a16="http://schemas.microsoft.com/office/drawing/2014/main" id="{13545BE4-9255-4801-8527-E1D283C98C2D}"/>
              </a:ext>
            </a:extLst>
          </p:cNvPr>
          <p:cNvSpPr>
            <a:spLocks noChangeArrowheads="1"/>
          </p:cNvSpPr>
          <p:nvPr/>
        </p:nvSpPr>
        <p:spPr bwMode="auto">
          <a:xfrm>
            <a:off x="370491" y="2600018"/>
            <a:ext cx="13856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pPr defTabSz="685800" eaLnBrk="1" fontAlgn="auto" hangingPunct="1">
              <a:spcBef>
                <a:spcPts val="0"/>
              </a:spcBef>
              <a:spcAft>
                <a:spcPts val="0"/>
              </a:spcAft>
            </a:pPr>
            <a:endParaRPr lang="zh-CN" altLang="en-US" sz="1350">
              <a:solidFill>
                <a:prstClr val="black"/>
              </a:solidFill>
              <a:latin typeface="等线" panose="020F0502020204030204"/>
              <a:ea typeface="等线" panose="02010600030101010101" pitchFamily="2" charset="-122"/>
            </a:endParaRPr>
          </a:p>
        </p:txBody>
      </p:sp>
      <p:pic>
        <p:nvPicPr>
          <p:cNvPr id="12" name="Picture 4">
            <a:extLst>
              <a:ext uri="{FF2B5EF4-FFF2-40B4-BE49-F238E27FC236}">
                <a16:creationId xmlns:a16="http://schemas.microsoft.com/office/drawing/2014/main" id="{384B68E4-4CCD-4E95-A17A-E353B88C5ED5}"/>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70491" y="1672504"/>
            <a:ext cx="8208561" cy="3772720"/>
          </a:xfrm>
          <a:prstGeom prst="rect">
            <a:avLst/>
          </a:prstGeom>
          <a:noFill/>
        </p:spPr>
      </p:pic>
      <p:pic>
        <p:nvPicPr>
          <p:cNvPr id="16" name="图片 15">
            <a:extLst>
              <a:ext uri="{FF2B5EF4-FFF2-40B4-BE49-F238E27FC236}">
                <a16:creationId xmlns:a16="http://schemas.microsoft.com/office/drawing/2014/main" id="{51D2219E-ECF7-4198-B83C-9A802FA1EEE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750988" y="1045513"/>
            <a:ext cx="1061886" cy="280034"/>
          </a:xfrm>
          <a:prstGeom prst="rect">
            <a:avLst/>
          </a:prstGeom>
        </p:spPr>
      </p:pic>
      <p:sp>
        <p:nvSpPr>
          <p:cNvPr id="17" name="文本占位符 17">
            <a:extLst>
              <a:ext uri="{FF2B5EF4-FFF2-40B4-BE49-F238E27FC236}">
                <a16:creationId xmlns:a16="http://schemas.microsoft.com/office/drawing/2014/main" id="{127DFDA8-924B-4B42-AD64-DD2E65EBE0B6}"/>
              </a:ext>
            </a:extLst>
          </p:cNvPr>
          <p:cNvSpPr txBox="1">
            <a:spLocks/>
          </p:cNvSpPr>
          <p:nvPr/>
        </p:nvSpPr>
        <p:spPr>
          <a:xfrm>
            <a:off x="163585" y="1045513"/>
            <a:ext cx="7026710" cy="48297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685800" fontAlgn="auto">
              <a:spcBef>
                <a:spcPts val="750"/>
              </a:spcBef>
              <a:spcAft>
                <a:spcPts val="0"/>
              </a:spcAft>
              <a:buNone/>
            </a:pPr>
            <a:r>
              <a:rPr kumimoji="1" lang="en-US" altLang="zh-CN" sz="2400" dirty="0">
                <a:solidFill>
                  <a:prstClr val="white"/>
                </a:solidFill>
                <a:latin typeface="vivo Bold"/>
                <a:ea typeface="vivo type CN简 Regular" panose="02000500000000000000" pitchFamily="50" charset="-122"/>
              </a:rPr>
              <a:t>Uses cases listed by RAN </a:t>
            </a:r>
            <a:endParaRPr lang="en-US" sz="2400" dirty="0">
              <a:solidFill>
                <a:prstClr val="black"/>
              </a:solidFill>
              <a:latin typeface="Calibri" panose="020F0502020204030204" pitchFamily="34" charset="0"/>
              <a:cs typeface="Calibri" panose="020F0502020204030204" pitchFamily="34" charset="0"/>
            </a:endParaRPr>
          </a:p>
        </p:txBody>
      </p:sp>
      <p:sp>
        <p:nvSpPr>
          <p:cNvPr id="13" name="标题 1">
            <a:extLst>
              <a:ext uri="{FF2B5EF4-FFF2-40B4-BE49-F238E27FC236}">
                <a16:creationId xmlns:a16="http://schemas.microsoft.com/office/drawing/2014/main" id="{BEA4EAB0-5743-45A5-98FD-145FE472038E}"/>
              </a:ext>
            </a:extLst>
          </p:cNvPr>
          <p:cNvSpPr txBox="1"/>
          <p:nvPr/>
        </p:nvSpPr>
        <p:spPr bwMode="auto">
          <a:xfrm>
            <a:off x="50724" y="373576"/>
            <a:ext cx="8961093" cy="653483"/>
          </a:xfrm>
          <a:prstGeom prst="rect">
            <a:avLst/>
          </a:prstGeom>
          <a:noFill/>
          <a:ln w="9525">
            <a:noFill/>
            <a:miter lim="800000"/>
          </a:ln>
        </p:spPr>
        <p:txBody>
          <a:bodyPr vert="horz" wrap="square" lIns="60089" tIns="30044" rIns="60089" bIns="30044" numCol="1" anchor="ctr" anchorCtr="0" compatLnSpc="1"/>
          <a:lstStyle>
            <a:defPPr>
              <a:defRPr lang="zh-CN"/>
            </a:defPPr>
            <a:lvl1pPr defTabSz="802005" eaLnBrk="0" fontAlgn="base" hangingPunct="0">
              <a:spcBef>
                <a:spcPct val="0"/>
              </a:spcBef>
              <a:spcAft>
                <a:spcPct val="0"/>
              </a:spcAft>
              <a:buClrTx/>
              <a:buFontTx/>
              <a:buNone/>
              <a:defRPr sz="3200" kern="0">
                <a:solidFill>
                  <a:srgbClr val="990000"/>
                </a:solidFill>
                <a:latin typeface="黑体"/>
                <a:ea typeface="+mj-ea"/>
                <a:cs typeface="+mj-cs"/>
              </a:defRPr>
            </a:lvl1pPr>
            <a:lvl2pPr defTabSz="802005" eaLnBrk="0" fontAlgn="base" hangingPunct="0">
              <a:spcBef>
                <a:spcPct val="0"/>
              </a:spcBef>
              <a:spcAft>
                <a:spcPct val="0"/>
              </a:spcAft>
              <a:defRPr sz="3400">
                <a:solidFill>
                  <a:srgbClr val="990000"/>
                </a:solidFill>
                <a:latin typeface="FrutigerNext LT Medium" pitchFamily="34" charset="0"/>
                <a:ea typeface="黑体" pitchFamily="2" charset="-122"/>
              </a:defRPr>
            </a:lvl2pPr>
            <a:lvl3pPr defTabSz="802005" eaLnBrk="0" fontAlgn="base" hangingPunct="0">
              <a:spcBef>
                <a:spcPct val="0"/>
              </a:spcBef>
              <a:spcAft>
                <a:spcPct val="0"/>
              </a:spcAft>
              <a:defRPr sz="3400">
                <a:solidFill>
                  <a:srgbClr val="990000"/>
                </a:solidFill>
                <a:latin typeface="FrutigerNext LT Medium" pitchFamily="34" charset="0"/>
                <a:ea typeface="黑体" pitchFamily="2" charset="-122"/>
              </a:defRPr>
            </a:lvl3pPr>
            <a:lvl4pPr defTabSz="802005" eaLnBrk="0" fontAlgn="base" hangingPunct="0">
              <a:spcBef>
                <a:spcPct val="0"/>
              </a:spcBef>
              <a:spcAft>
                <a:spcPct val="0"/>
              </a:spcAft>
              <a:defRPr sz="3400">
                <a:solidFill>
                  <a:srgbClr val="990000"/>
                </a:solidFill>
                <a:latin typeface="FrutigerNext LT Medium" pitchFamily="34" charset="0"/>
                <a:ea typeface="黑体" pitchFamily="2" charset="-122"/>
              </a:defRPr>
            </a:lvl4pPr>
            <a:lvl5pPr defTabSz="802005" eaLnBrk="0" fontAlgn="base" hangingPunct="0">
              <a:spcBef>
                <a:spcPct val="0"/>
              </a:spcBef>
              <a:spcAft>
                <a:spcPct val="0"/>
              </a:spcAft>
              <a:defRPr sz="3400">
                <a:solidFill>
                  <a:srgbClr val="990000"/>
                </a:solidFill>
                <a:latin typeface="FrutigerNext LT Medium" pitchFamily="34" charset="0"/>
                <a:ea typeface="黑体" pitchFamily="2" charset="-122"/>
              </a:defRPr>
            </a:lvl5pPr>
            <a:lvl6pPr marL="457200" defTabSz="802005" fontAlgn="base">
              <a:spcBef>
                <a:spcPct val="0"/>
              </a:spcBef>
              <a:spcAft>
                <a:spcPct val="0"/>
              </a:spcAft>
              <a:defRPr sz="3400">
                <a:solidFill>
                  <a:srgbClr val="990000"/>
                </a:solidFill>
                <a:latin typeface="FrutigerNext LT Medium" pitchFamily="34" charset="0"/>
                <a:ea typeface="黑体" pitchFamily="2" charset="-122"/>
              </a:defRPr>
            </a:lvl6pPr>
            <a:lvl7pPr marL="914400" defTabSz="802005" fontAlgn="base">
              <a:spcBef>
                <a:spcPct val="0"/>
              </a:spcBef>
              <a:spcAft>
                <a:spcPct val="0"/>
              </a:spcAft>
              <a:defRPr sz="3400">
                <a:solidFill>
                  <a:srgbClr val="990000"/>
                </a:solidFill>
                <a:latin typeface="FrutigerNext LT Medium" pitchFamily="34" charset="0"/>
                <a:ea typeface="黑体" pitchFamily="2" charset="-122"/>
              </a:defRPr>
            </a:lvl7pPr>
            <a:lvl8pPr marL="1371600" defTabSz="802005" fontAlgn="base">
              <a:spcBef>
                <a:spcPct val="0"/>
              </a:spcBef>
              <a:spcAft>
                <a:spcPct val="0"/>
              </a:spcAft>
              <a:defRPr sz="3400">
                <a:solidFill>
                  <a:srgbClr val="990000"/>
                </a:solidFill>
                <a:latin typeface="FrutigerNext LT Medium" pitchFamily="34" charset="0"/>
                <a:ea typeface="黑体" pitchFamily="2" charset="-122"/>
              </a:defRPr>
            </a:lvl8pPr>
            <a:lvl9pPr marL="1828800" defTabSz="802005" fontAlgn="base">
              <a:spcBef>
                <a:spcPct val="0"/>
              </a:spcBef>
              <a:spcAft>
                <a:spcPct val="0"/>
              </a:spcAft>
              <a:defRPr sz="3400">
                <a:solidFill>
                  <a:srgbClr val="990000"/>
                </a:solidFill>
                <a:latin typeface="FrutigerNext LT Medium" pitchFamily="34" charset="0"/>
                <a:ea typeface="黑体" pitchFamily="2" charset="-122"/>
              </a:defRPr>
            </a:lvl9pPr>
          </a:lstStyle>
          <a:p>
            <a:pPr defTabSz="601504"/>
            <a:r>
              <a:rPr lang="en-US" altLang="zh-CN" sz="2475" dirty="0">
                <a:latin typeface="Calibri" panose="020F0502020204030204" pitchFamily="34" charset="0"/>
                <a:cs typeface="Calibri" panose="020F0502020204030204" pitchFamily="34" charset="0"/>
              </a:rPr>
              <a:t>Uses cases listed by RAN</a:t>
            </a:r>
            <a:endParaRPr lang="en-US" sz="2475"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20433511"/>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对象 3">
            <a:extLst>
              <a:ext uri="{FF2B5EF4-FFF2-40B4-BE49-F238E27FC236}">
                <a16:creationId xmlns:a16="http://schemas.microsoft.com/office/drawing/2014/main" id="{AA7CBBE8-5751-47B9-AA24-6919E2942A1C}"/>
              </a:ext>
            </a:extLst>
          </p:cNvPr>
          <p:cNvGraphicFramePr>
            <a:graphicFrameLocks noChangeAspect="1"/>
          </p:cNvGraphicFramePr>
          <p:nvPr>
            <p:extLst>
              <p:ext uri="{D42A27DB-BD31-4B8C-83A1-F6EECF244321}">
                <p14:modId xmlns:p14="http://schemas.microsoft.com/office/powerpoint/2010/main" val="1067578880"/>
              </p:ext>
            </p:extLst>
          </p:nvPr>
        </p:nvGraphicFramePr>
        <p:xfrm>
          <a:off x="265510" y="1772816"/>
          <a:ext cx="4450506" cy="3672408"/>
        </p:xfrm>
        <a:graphic>
          <a:graphicData uri="http://schemas.openxmlformats.org/presentationml/2006/ole">
            <mc:AlternateContent xmlns:mc="http://schemas.openxmlformats.org/markup-compatibility/2006">
              <mc:Choice xmlns:v="urn:schemas-microsoft-com:vml" Requires="v">
                <p:oleObj spid="_x0000_s6395" name="Visio" r:id="rId4" imgW="6772275" imgH="4143375" progId="Visio.Drawing.15">
                  <p:embed/>
                </p:oleObj>
              </mc:Choice>
              <mc:Fallback>
                <p:oleObj name="Visio" r:id="rId4" imgW="6772275" imgH="4143375" progId="Visio.Drawing.15">
                  <p:embed/>
                  <p:pic>
                    <p:nvPicPr>
                      <p:cNvPr id="4" name="对象 3">
                        <a:extLst>
                          <a:ext uri="{FF2B5EF4-FFF2-40B4-BE49-F238E27FC236}">
                            <a16:creationId xmlns:a16="http://schemas.microsoft.com/office/drawing/2014/main" id="{AA7CBBE8-5751-47B9-AA24-6919E2942A1C}"/>
                          </a:ext>
                        </a:extLst>
                      </p:cNvPr>
                      <p:cNvPicPr>
                        <a:picLocks noChangeAspect="1" noChangeArrowheads="1"/>
                      </p:cNvPicPr>
                      <p:nvPr/>
                    </p:nvPicPr>
                    <p:blipFill>
                      <a:blip r:embed="rId5"/>
                      <a:srcRect/>
                      <a:stretch>
                        <a:fillRect/>
                      </a:stretch>
                    </p:blipFill>
                    <p:spPr bwMode="auto">
                      <a:xfrm>
                        <a:off x="265510" y="1772816"/>
                        <a:ext cx="4450506" cy="3672408"/>
                      </a:xfrm>
                      <a:prstGeom prst="rect">
                        <a:avLst/>
                      </a:prstGeom>
                      <a:noFill/>
                    </p:spPr>
                  </p:pic>
                </p:oleObj>
              </mc:Fallback>
            </mc:AlternateContent>
          </a:graphicData>
        </a:graphic>
      </p:graphicFrame>
      <p:sp>
        <p:nvSpPr>
          <p:cNvPr id="10" name="矩形 9">
            <a:extLst>
              <a:ext uri="{FF2B5EF4-FFF2-40B4-BE49-F238E27FC236}">
                <a16:creationId xmlns:a16="http://schemas.microsoft.com/office/drawing/2014/main" id="{C3D4D137-2EC2-440B-B2D8-969F21A12B23}"/>
              </a:ext>
            </a:extLst>
          </p:cNvPr>
          <p:cNvSpPr/>
          <p:nvPr/>
        </p:nvSpPr>
        <p:spPr>
          <a:xfrm>
            <a:off x="4795123" y="1340768"/>
            <a:ext cx="4173617" cy="4498667"/>
          </a:xfrm>
          <a:prstGeom prst="rect">
            <a:avLst/>
          </a:prstGeom>
        </p:spPr>
        <p:txBody>
          <a:bodyPr wrap="square">
            <a:spAutoFit/>
          </a:bodyPr>
          <a:lstStyle/>
          <a:p>
            <a:pPr marL="257175" indent="-257175" defTabSz="685800" eaLnBrk="1" fontAlgn="auto" hangingPunct="1">
              <a:spcBef>
                <a:spcPts val="450"/>
              </a:spcBef>
              <a:spcAft>
                <a:spcPts val="450"/>
              </a:spcAft>
              <a:buFont typeface="Arial" panose="020B0604020202020204" pitchFamily="34" charset="0"/>
              <a:buChar char="•"/>
            </a:pPr>
            <a:r>
              <a:rPr lang="en-US" altLang="zh-CN" sz="1600" dirty="0">
                <a:solidFill>
                  <a:prstClr val="black"/>
                </a:solidFill>
                <a:latin typeface="等线" panose="020F0502020204030204"/>
                <a:ea typeface="等线" panose="02010600030101010101" pitchFamily="2" charset="-122"/>
              </a:rPr>
              <a:t>Coordination between LMF and NWDAF</a:t>
            </a:r>
          </a:p>
          <a:p>
            <a:pPr marL="600075" lvl="1" indent="-257175" defTabSz="685800" eaLnBrk="1" fontAlgn="auto" hangingPunct="1">
              <a:spcBef>
                <a:spcPts val="450"/>
              </a:spcBef>
              <a:spcAft>
                <a:spcPts val="450"/>
              </a:spcAft>
              <a:buFont typeface="等线" panose="02010600030101010101" pitchFamily="2" charset="-122"/>
              <a:buChar char="-"/>
            </a:pPr>
            <a:r>
              <a:rPr lang="en-US" altLang="zh-CN" sz="1600" dirty="0">
                <a:solidFill>
                  <a:prstClr val="black"/>
                </a:solidFill>
                <a:latin typeface="等线" panose="020F0502020204030204"/>
                <a:ea typeface="等线" panose="02010600030101010101" pitchFamily="2" charset="-122"/>
              </a:rPr>
              <a:t>How CN help train AI LCS Model(s), including A-AIML/D-AIML</a:t>
            </a:r>
            <a:endParaRPr lang="en-US" altLang="zh-CN" sz="1600" dirty="0">
              <a:solidFill>
                <a:srgbClr val="FF0000"/>
              </a:solidFill>
              <a:latin typeface="等线" panose="020F0502020204030204"/>
              <a:ea typeface="等线" panose="02010600030101010101" pitchFamily="2" charset="-122"/>
            </a:endParaRPr>
          </a:p>
          <a:p>
            <a:pPr marL="600075" lvl="1" indent="-257175" defTabSz="685800" eaLnBrk="1" fontAlgn="auto" hangingPunct="1">
              <a:spcBef>
                <a:spcPts val="450"/>
              </a:spcBef>
              <a:spcAft>
                <a:spcPts val="450"/>
              </a:spcAft>
              <a:buFont typeface="等线" panose="02010600030101010101" pitchFamily="2" charset="-122"/>
              <a:buChar char="-"/>
            </a:pPr>
            <a:r>
              <a:rPr lang="en-US" altLang="zh-CN" sz="1600" dirty="0">
                <a:solidFill>
                  <a:prstClr val="black"/>
                </a:solidFill>
                <a:latin typeface="等线" panose="020F0502020204030204"/>
                <a:ea typeface="等线" panose="02010600030101010101" pitchFamily="2" charset="-122"/>
              </a:rPr>
              <a:t>Model delivery enhancement </a:t>
            </a:r>
          </a:p>
          <a:p>
            <a:pPr marL="942975" lvl="2" indent="-257175" defTabSz="685800" eaLnBrk="1" fontAlgn="auto" hangingPunct="1">
              <a:spcBef>
                <a:spcPts val="450"/>
              </a:spcBef>
              <a:spcAft>
                <a:spcPts val="450"/>
              </a:spcAft>
              <a:buFont typeface="等线" panose="02010600030101010101" pitchFamily="2" charset="-122"/>
              <a:buChar char="-"/>
            </a:pPr>
            <a:r>
              <a:rPr lang="en-US" altLang="zh-CN" sz="1400" dirty="0">
                <a:solidFill>
                  <a:prstClr val="black"/>
                </a:solidFill>
                <a:latin typeface="等线" panose="020F0502020204030204"/>
                <a:ea typeface="等线" panose="02010600030101010101" pitchFamily="2" charset="-122"/>
              </a:rPr>
              <a:t>Regarding UE based A-AIML/D-AIML,</a:t>
            </a:r>
            <a:r>
              <a:rPr lang="zh-CN" altLang="en-US" sz="1400" dirty="0">
                <a:solidFill>
                  <a:prstClr val="black"/>
                </a:solidFill>
                <a:latin typeface="等线" panose="020F0502020204030204"/>
                <a:ea typeface="等线" panose="02010600030101010101" pitchFamily="2" charset="-122"/>
              </a:rPr>
              <a:t> </a:t>
            </a:r>
            <a:r>
              <a:rPr lang="en-US" altLang="zh-CN" sz="1400" dirty="0">
                <a:solidFill>
                  <a:prstClr val="black"/>
                </a:solidFill>
                <a:latin typeface="等线" panose="020F0502020204030204"/>
                <a:ea typeface="等线" panose="02010600030101010101" pitchFamily="2" charset="-122"/>
              </a:rPr>
              <a:t>how</a:t>
            </a:r>
            <a:r>
              <a:rPr lang="zh-CN" altLang="en-US" sz="1400" dirty="0">
                <a:solidFill>
                  <a:prstClr val="black"/>
                </a:solidFill>
                <a:latin typeface="等线" panose="020F0502020204030204"/>
                <a:ea typeface="等线" panose="02010600030101010101" pitchFamily="2" charset="-122"/>
              </a:rPr>
              <a:t> </a:t>
            </a:r>
            <a:r>
              <a:rPr lang="en-US" altLang="zh-CN" sz="1400" dirty="0">
                <a:solidFill>
                  <a:prstClr val="black"/>
                </a:solidFill>
                <a:latin typeface="等线" panose="020F0502020204030204"/>
                <a:ea typeface="等线" panose="02010600030101010101" pitchFamily="2" charset="-122"/>
              </a:rPr>
              <a:t>CN</a:t>
            </a:r>
            <a:r>
              <a:rPr lang="zh-CN" altLang="en-US" sz="1400" dirty="0">
                <a:solidFill>
                  <a:prstClr val="black"/>
                </a:solidFill>
                <a:latin typeface="等线" panose="020F0502020204030204"/>
                <a:ea typeface="等线" panose="02010600030101010101" pitchFamily="2" charset="-122"/>
              </a:rPr>
              <a:t> </a:t>
            </a:r>
            <a:r>
              <a:rPr lang="en-US" altLang="zh-CN" sz="1400" dirty="0">
                <a:solidFill>
                  <a:prstClr val="black"/>
                </a:solidFill>
                <a:latin typeface="等线" panose="020F0502020204030204"/>
                <a:ea typeface="等线" panose="02010600030101010101" pitchFamily="2" charset="-122"/>
              </a:rPr>
              <a:t>delivery Model(s) to UE</a:t>
            </a:r>
          </a:p>
          <a:p>
            <a:pPr marL="942975" lvl="2" indent="-257175" defTabSz="685800" eaLnBrk="1" fontAlgn="auto" hangingPunct="1">
              <a:spcBef>
                <a:spcPts val="450"/>
              </a:spcBef>
              <a:spcAft>
                <a:spcPts val="450"/>
              </a:spcAft>
              <a:buFont typeface="等线" panose="02010600030101010101" pitchFamily="2" charset="-122"/>
              <a:buChar char="-"/>
            </a:pPr>
            <a:r>
              <a:rPr lang="en-US" altLang="zh-CN" sz="1400" dirty="0">
                <a:solidFill>
                  <a:prstClr val="black"/>
                </a:solidFill>
                <a:latin typeface="等线" panose="020F0502020204030204"/>
                <a:ea typeface="等线" panose="02010600030101010101" pitchFamily="2" charset="-122"/>
              </a:rPr>
              <a:t>Regarding RAN based A-AIML, if CN involved, whether and how CN</a:t>
            </a:r>
            <a:r>
              <a:rPr lang="zh-CN" altLang="en-US" sz="1400" dirty="0">
                <a:solidFill>
                  <a:prstClr val="black"/>
                </a:solidFill>
                <a:latin typeface="等线" panose="020F0502020204030204"/>
                <a:ea typeface="等线" panose="02010600030101010101" pitchFamily="2" charset="-122"/>
              </a:rPr>
              <a:t> </a:t>
            </a:r>
            <a:r>
              <a:rPr lang="en-US" altLang="zh-CN" sz="1400" dirty="0">
                <a:solidFill>
                  <a:prstClr val="black"/>
                </a:solidFill>
                <a:latin typeface="等线" panose="020F0502020204030204"/>
                <a:ea typeface="等线" panose="02010600030101010101" pitchFamily="2" charset="-122"/>
              </a:rPr>
              <a:t>delivery Model(s) to RAN</a:t>
            </a:r>
          </a:p>
          <a:p>
            <a:pPr marL="942975" lvl="2" indent="-257175" defTabSz="685800" eaLnBrk="1" fontAlgn="auto" hangingPunct="1">
              <a:spcBef>
                <a:spcPts val="450"/>
              </a:spcBef>
              <a:spcAft>
                <a:spcPts val="450"/>
              </a:spcAft>
              <a:buFont typeface="等线" panose="02010600030101010101" pitchFamily="2" charset="-122"/>
              <a:buChar char="-"/>
            </a:pPr>
            <a:r>
              <a:rPr lang="en-US" altLang="zh-CN" sz="1400" dirty="0">
                <a:solidFill>
                  <a:prstClr val="black"/>
                </a:solidFill>
                <a:latin typeface="等线" panose="020F0502020204030204"/>
                <a:ea typeface="等线" panose="02010600030101010101" pitchFamily="2" charset="-122"/>
              </a:rPr>
              <a:t>etc. </a:t>
            </a:r>
          </a:p>
          <a:p>
            <a:pPr marL="214313" indent="-214313" defTabSz="685800" eaLnBrk="1" fontAlgn="auto" hangingPunct="1">
              <a:spcBef>
                <a:spcPts val="450"/>
              </a:spcBef>
              <a:spcAft>
                <a:spcPts val="450"/>
              </a:spcAft>
              <a:buFont typeface="Wingdings" panose="05000000000000000000" pitchFamily="2" charset="2"/>
              <a:buChar char="Ø"/>
            </a:pPr>
            <a:r>
              <a:rPr lang="en-US" altLang="zh-CN" sz="1600" dirty="0">
                <a:solidFill>
                  <a:prstClr val="black"/>
                </a:solidFill>
                <a:latin typeface="等线" panose="020F0502020204030204"/>
                <a:ea typeface="等线" panose="02010600030101010101" pitchFamily="2" charset="-122"/>
              </a:rPr>
              <a:t>Data collection enhancement for AI based Positioning</a:t>
            </a:r>
          </a:p>
          <a:p>
            <a:pPr marL="214313" indent="-214313" defTabSz="685800" eaLnBrk="1" fontAlgn="auto" hangingPunct="1">
              <a:spcBef>
                <a:spcPts val="450"/>
              </a:spcBef>
              <a:spcAft>
                <a:spcPts val="450"/>
              </a:spcAft>
              <a:buFont typeface="Wingdings" panose="05000000000000000000" pitchFamily="2" charset="2"/>
              <a:buChar char="Ø"/>
            </a:pPr>
            <a:r>
              <a:rPr lang="en-US" altLang="zh-CN" sz="1600" dirty="0">
                <a:solidFill>
                  <a:prstClr val="black"/>
                </a:solidFill>
                <a:latin typeface="等线" panose="020F0502020204030204"/>
                <a:ea typeface="等线" panose="02010600030101010101" pitchFamily="2" charset="-122"/>
              </a:rPr>
              <a:t>AI</a:t>
            </a:r>
            <a:r>
              <a:rPr lang="zh-CN" altLang="en-US" sz="1600" dirty="0">
                <a:solidFill>
                  <a:prstClr val="black"/>
                </a:solidFill>
                <a:latin typeface="等线" panose="020F0502020204030204"/>
                <a:ea typeface="等线" panose="02010600030101010101" pitchFamily="2" charset="-122"/>
              </a:rPr>
              <a:t> </a:t>
            </a:r>
            <a:r>
              <a:rPr lang="en-US" altLang="zh-CN" sz="1600" dirty="0">
                <a:solidFill>
                  <a:prstClr val="black"/>
                </a:solidFill>
                <a:latin typeface="等线" panose="020F0502020204030204"/>
                <a:ea typeface="等线" panose="02010600030101010101" pitchFamily="2" charset="-122"/>
              </a:rPr>
              <a:t>model performance monitoring for positioning related to how to measure ML Model performance for regression </a:t>
            </a:r>
          </a:p>
        </p:txBody>
      </p:sp>
      <p:pic>
        <p:nvPicPr>
          <p:cNvPr id="13" name="图片 12">
            <a:extLst>
              <a:ext uri="{FF2B5EF4-FFF2-40B4-BE49-F238E27FC236}">
                <a16:creationId xmlns:a16="http://schemas.microsoft.com/office/drawing/2014/main" id="{197B463A-1CC7-4E9D-9870-C1459E3E973C}"/>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7750988" y="1030153"/>
            <a:ext cx="1061886" cy="280034"/>
          </a:xfrm>
          <a:prstGeom prst="rect">
            <a:avLst/>
          </a:prstGeom>
        </p:spPr>
      </p:pic>
      <p:sp>
        <p:nvSpPr>
          <p:cNvPr id="14" name="文本占位符 17">
            <a:extLst>
              <a:ext uri="{FF2B5EF4-FFF2-40B4-BE49-F238E27FC236}">
                <a16:creationId xmlns:a16="http://schemas.microsoft.com/office/drawing/2014/main" id="{4DA67AFB-FE89-4871-82CB-8CF2625C770C}"/>
              </a:ext>
            </a:extLst>
          </p:cNvPr>
          <p:cNvSpPr txBox="1">
            <a:spLocks/>
          </p:cNvSpPr>
          <p:nvPr/>
        </p:nvSpPr>
        <p:spPr>
          <a:xfrm>
            <a:off x="163585" y="1030153"/>
            <a:ext cx="7941324" cy="48297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685800" fontAlgn="auto">
              <a:spcBef>
                <a:spcPts val="750"/>
              </a:spcBef>
              <a:spcAft>
                <a:spcPts val="0"/>
              </a:spcAft>
              <a:buNone/>
            </a:pPr>
            <a:r>
              <a:rPr kumimoji="1" lang="en-US" altLang="zh-CN" sz="2400" dirty="0">
                <a:solidFill>
                  <a:prstClr val="white"/>
                </a:solidFill>
                <a:latin typeface="vivo Bold"/>
                <a:ea typeface="vivo type CN简 Regular" panose="02000500000000000000" pitchFamily="50" charset="-122"/>
              </a:rPr>
              <a:t>5GC architecture enhancement to support AI based Position  </a:t>
            </a:r>
            <a:endParaRPr lang="en-US" sz="2400" dirty="0">
              <a:solidFill>
                <a:prstClr val="black"/>
              </a:solidFill>
              <a:latin typeface="Calibri" panose="020F0502020204030204" pitchFamily="34" charset="0"/>
              <a:cs typeface="Calibri" panose="020F0502020204030204" pitchFamily="34" charset="0"/>
            </a:endParaRPr>
          </a:p>
          <a:p>
            <a:pPr marL="0" indent="0" defTabSz="685800" fontAlgn="auto">
              <a:spcBef>
                <a:spcPts val="750"/>
              </a:spcBef>
              <a:spcAft>
                <a:spcPts val="0"/>
              </a:spcAft>
              <a:buNone/>
            </a:pPr>
            <a:endParaRPr kumimoji="1" lang="zh-CN" altLang="en-US" sz="2400" dirty="0">
              <a:solidFill>
                <a:prstClr val="white"/>
              </a:solidFill>
              <a:latin typeface="vivo Bold"/>
              <a:ea typeface="vivo type CN简 Regular" panose="02000500000000000000" pitchFamily="50" charset="-122"/>
            </a:endParaRPr>
          </a:p>
        </p:txBody>
      </p:sp>
      <p:sp>
        <p:nvSpPr>
          <p:cNvPr id="7" name="标题 1">
            <a:extLst>
              <a:ext uri="{FF2B5EF4-FFF2-40B4-BE49-F238E27FC236}">
                <a16:creationId xmlns:a16="http://schemas.microsoft.com/office/drawing/2014/main" id="{970B028F-0614-4B0A-8686-65ADDBE53718}"/>
              </a:ext>
            </a:extLst>
          </p:cNvPr>
          <p:cNvSpPr txBox="1"/>
          <p:nvPr/>
        </p:nvSpPr>
        <p:spPr bwMode="auto">
          <a:xfrm>
            <a:off x="50724" y="373576"/>
            <a:ext cx="8961093" cy="653483"/>
          </a:xfrm>
          <a:prstGeom prst="rect">
            <a:avLst/>
          </a:prstGeom>
          <a:noFill/>
          <a:ln w="9525">
            <a:noFill/>
            <a:miter lim="800000"/>
          </a:ln>
        </p:spPr>
        <p:txBody>
          <a:bodyPr vert="horz" wrap="square" lIns="60089" tIns="30044" rIns="60089" bIns="30044" numCol="1" anchor="ctr" anchorCtr="0" compatLnSpc="1"/>
          <a:lstStyle>
            <a:defPPr>
              <a:defRPr lang="zh-CN"/>
            </a:defPPr>
            <a:lvl1pPr defTabSz="802005" eaLnBrk="0" fontAlgn="base" hangingPunct="0">
              <a:spcBef>
                <a:spcPct val="0"/>
              </a:spcBef>
              <a:spcAft>
                <a:spcPct val="0"/>
              </a:spcAft>
              <a:buClrTx/>
              <a:buFontTx/>
              <a:buNone/>
              <a:defRPr sz="3200" kern="0">
                <a:solidFill>
                  <a:srgbClr val="990000"/>
                </a:solidFill>
                <a:latin typeface="黑体"/>
                <a:ea typeface="+mj-ea"/>
                <a:cs typeface="+mj-cs"/>
              </a:defRPr>
            </a:lvl1pPr>
            <a:lvl2pPr defTabSz="802005" eaLnBrk="0" fontAlgn="base" hangingPunct="0">
              <a:spcBef>
                <a:spcPct val="0"/>
              </a:spcBef>
              <a:spcAft>
                <a:spcPct val="0"/>
              </a:spcAft>
              <a:defRPr sz="3400">
                <a:solidFill>
                  <a:srgbClr val="990000"/>
                </a:solidFill>
                <a:latin typeface="FrutigerNext LT Medium" pitchFamily="34" charset="0"/>
                <a:ea typeface="黑体" pitchFamily="2" charset="-122"/>
              </a:defRPr>
            </a:lvl2pPr>
            <a:lvl3pPr defTabSz="802005" eaLnBrk="0" fontAlgn="base" hangingPunct="0">
              <a:spcBef>
                <a:spcPct val="0"/>
              </a:spcBef>
              <a:spcAft>
                <a:spcPct val="0"/>
              </a:spcAft>
              <a:defRPr sz="3400">
                <a:solidFill>
                  <a:srgbClr val="990000"/>
                </a:solidFill>
                <a:latin typeface="FrutigerNext LT Medium" pitchFamily="34" charset="0"/>
                <a:ea typeface="黑体" pitchFamily="2" charset="-122"/>
              </a:defRPr>
            </a:lvl3pPr>
            <a:lvl4pPr defTabSz="802005" eaLnBrk="0" fontAlgn="base" hangingPunct="0">
              <a:spcBef>
                <a:spcPct val="0"/>
              </a:spcBef>
              <a:spcAft>
                <a:spcPct val="0"/>
              </a:spcAft>
              <a:defRPr sz="3400">
                <a:solidFill>
                  <a:srgbClr val="990000"/>
                </a:solidFill>
                <a:latin typeface="FrutigerNext LT Medium" pitchFamily="34" charset="0"/>
                <a:ea typeface="黑体" pitchFamily="2" charset="-122"/>
              </a:defRPr>
            </a:lvl4pPr>
            <a:lvl5pPr defTabSz="802005" eaLnBrk="0" fontAlgn="base" hangingPunct="0">
              <a:spcBef>
                <a:spcPct val="0"/>
              </a:spcBef>
              <a:spcAft>
                <a:spcPct val="0"/>
              </a:spcAft>
              <a:defRPr sz="3400">
                <a:solidFill>
                  <a:srgbClr val="990000"/>
                </a:solidFill>
                <a:latin typeface="FrutigerNext LT Medium" pitchFamily="34" charset="0"/>
                <a:ea typeface="黑体" pitchFamily="2" charset="-122"/>
              </a:defRPr>
            </a:lvl5pPr>
            <a:lvl6pPr marL="457200" defTabSz="802005" fontAlgn="base">
              <a:spcBef>
                <a:spcPct val="0"/>
              </a:spcBef>
              <a:spcAft>
                <a:spcPct val="0"/>
              </a:spcAft>
              <a:defRPr sz="3400">
                <a:solidFill>
                  <a:srgbClr val="990000"/>
                </a:solidFill>
                <a:latin typeface="FrutigerNext LT Medium" pitchFamily="34" charset="0"/>
                <a:ea typeface="黑体" pitchFamily="2" charset="-122"/>
              </a:defRPr>
            </a:lvl6pPr>
            <a:lvl7pPr marL="914400" defTabSz="802005" fontAlgn="base">
              <a:spcBef>
                <a:spcPct val="0"/>
              </a:spcBef>
              <a:spcAft>
                <a:spcPct val="0"/>
              </a:spcAft>
              <a:defRPr sz="3400">
                <a:solidFill>
                  <a:srgbClr val="990000"/>
                </a:solidFill>
                <a:latin typeface="FrutigerNext LT Medium" pitchFamily="34" charset="0"/>
                <a:ea typeface="黑体" pitchFamily="2" charset="-122"/>
              </a:defRPr>
            </a:lvl7pPr>
            <a:lvl8pPr marL="1371600" defTabSz="802005" fontAlgn="base">
              <a:spcBef>
                <a:spcPct val="0"/>
              </a:spcBef>
              <a:spcAft>
                <a:spcPct val="0"/>
              </a:spcAft>
              <a:defRPr sz="3400">
                <a:solidFill>
                  <a:srgbClr val="990000"/>
                </a:solidFill>
                <a:latin typeface="FrutigerNext LT Medium" pitchFamily="34" charset="0"/>
                <a:ea typeface="黑体" pitchFamily="2" charset="-122"/>
              </a:defRPr>
            </a:lvl8pPr>
            <a:lvl9pPr marL="1828800" defTabSz="802005" fontAlgn="base">
              <a:spcBef>
                <a:spcPct val="0"/>
              </a:spcBef>
              <a:spcAft>
                <a:spcPct val="0"/>
              </a:spcAft>
              <a:defRPr sz="3400">
                <a:solidFill>
                  <a:srgbClr val="990000"/>
                </a:solidFill>
                <a:latin typeface="FrutigerNext LT Medium" pitchFamily="34" charset="0"/>
                <a:ea typeface="黑体" pitchFamily="2" charset="-122"/>
              </a:defRPr>
            </a:lvl9pPr>
          </a:lstStyle>
          <a:p>
            <a:pPr defTabSz="601504"/>
            <a:r>
              <a:rPr lang="en-US" altLang="zh-CN" sz="2475" dirty="0">
                <a:latin typeface="Calibri" panose="020F0502020204030204" pitchFamily="34" charset="0"/>
                <a:cs typeface="Calibri" panose="020F0502020204030204" pitchFamily="34" charset="0"/>
              </a:rPr>
              <a:t>5GC architecture enhancement to support AI based Positioning </a:t>
            </a:r>
            <a:endParaRPr lang="en-US" sz="2475"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459924882"/>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782638" y="0"/>
            <a:ext cx="6827838" cy="1143000"/>
          </a:xfrm>
        </p:spPr>
        <p:txBody>
          <a:bodyPr vert="horz" wrap="square" lIns="91440" tIns="45720" rIns="91440" bIns="45720" numCol="1" anchor="ctr" anchorCtr="0" compatLnSpc="1"/>
          <a:lstStyle/>
          <a:p>
            <a:pPr lvl="0">
              <a:defRPr/>
            </a:pPr>
            <a:r>
              <a:rPr lang="en-GB" altLang="en-US" sz="3200" b="1" noProof="1"/>
              <a:t>Background and Motivation</a:t>
            </a:r>
            <a:endParaRPr kumimoji="0" lang="en-GB" altLang="en-US" sz="3200" b="1" i="0" u="none" strike="noStrike" kern="0" cap="none" spc="0" normalizeH="0" baseline="0" noProof="1">
              <a:ln>
                <a:noFill/>
              </a:ln>
              <a:solidFill>
                <a:srgbClr val="FF0000"/>
              </a:solidFill>
              <a:uLnTx/>
              <a:uFillTx/>
              <a:latin typeface="+mj-lt"/>
              <a:ea typeface="+mj-ea"/>
              <a:cs typeface="+mj-cs"/>
            </a:endParaRPr>
          </a:p>
        </p:txBody>
      </p:sp>
      <p:sp>
        <p:nvSpPr>
          <p:cNvPr id="2" name="矩形 7"/>
          <p:cNvSpPr/>
          <p:nvPr/>
        </p:nvSpPr>
        <p:spPr>
          <a:xfrm>
            <a:off x="98301" y="1291903"/>
            <a:ext cx="8947150" cy="3865289"/>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stStyle>
          <a:p>
            <a:pPr lvl="0" defTabSz="913130">
              <a:lnSpc>
                <a:spcPct val="110000"/>
              </a:lnSpc>
              <a:spcBef>
                <a:spcPct val="0"/>
              </a:spcBef>
              <a:buSzPct val="125000"/>
              <a:buFont typeface="Arial" panose="020B0604020202020204" pitchFamily="34" charset="0"/>
              <a:buChar char="•"/>
            </a:pPr>
            <a:r>
              <a:rPr lang="en-US" sz="1600" dirty="0">
                <a:latin typeface="微软雅黑" panose="020B0503020204020204" pitchFamily="34" charset="-122"/>
                <a:ea typeface="微软雅黑" panose="020B0503020204020204" pitchFamily="34" charset="-122"/>
              </a:rPr>
              <a:t>The convergence of communication network and AI technology already made some progress. Up to now, the 5GS including both RAN and SA2  has studied and/or specified the AI-enabled network architecture and leverage AIML to enable 5GC and Air interface Intelligence</a:t>
            </a:r>
            <a:r>
              <a:rPr sz="1600" dirty="0">
                <a:latin typeface="微软雅黑" panose="020B0503020204020204" pitchFamily="34" charset="-122"/>
                <a:ea typeface="微软雅黑" panose="020B0503020204020204" pitchFamily="34" charset="-122"/>
              </a:rPr>
              <a:t>.</a:t>
            </a:r>
            <a:endParaRPr lang="en-US" sz="1600" dirty="0">
              <a:latin typeface="微软雅黑" panose="020B0503020204020204" pitchFamily="34" charset="-122"/>
              <a:ea typeface="微软雅黑" panose="020B0503020204020204" pitchFamily="34" charset="-122"/>
            </a:endParaRPr>
          </a:p>
          <a:p>
            <a:pPr lvl="0" defTabSz="913130">
              <a:lnSpc>
                <a:spcPct val="110000"/>
              </a:lnSpc>
              <a:spcBef>
                <a:spcPct val="0"/>
              </a:spcBef>
              <a:buSzPct val="125000"/>
              <a:buFont typeface="Arial" panose="020B0604020202020204" pitchFamily="34" charset="0"/>
              <a:buChar char="•"/>
            </a:pPr>
            <a:endParaRPr lang="en-US" sz="1600" dirty="0">
              <a:latin typeface="微软雅黑" panose="020B0503020204020204" pitchFamily="34" charset="-122"/>
              <a:ea typeface="微软雅黑" panose="020B0503020204020204" pitchFamily="34" charset="-122"/>
            </a:endParaRPr>
          </a:p>
          <a:p>
            <a:pPr lvl="0" defTabSz="913130">
              <a:lnSpc>
                <a:spcPct val="110000"/>
              </a:lnSpc>
              <a:spcBef>
                <a:spcPct val="0"/>
              </a:spcBef>
              <a:buSzPct val="125000"/>
              <a:buFont typeface="Arial" panose="020B0604020202020204" pitchFamily="34" charset="0"/>
              <a:buChar char="•"/>
            </a:pPr>
            <a:r>
              <a:rPr lang="en-US" sz="1600" dirty="0">
                <a:latin typeface="微软雅黑" panose="020B0503020204020204" pitchFamily="34" charset="-122"/>
                <a:ea typeface="微软雅黑" panose="020B0503020204020204" pitchFamily="34" charset="-122"/>
              </a:rPr>
              <a:t>Based on the above, the work of AI/ML for 5GS in Rel-19 is proposed to expand the scope of network AI services to leverage AI/ML technologies to enable 5GC and Air interface Intelligence(which has been studied/concluded in RAN groups) by providing network automation and improving the efficiency of  5G network architecture.</a:t>
            </a:r>
          </a:p>
          <a:p>
            <a:pPr marL="0" lvl="0" indent="0" defTabSz="913130">
              <a:lnSpc>
                <a:spcPct val="110000"/>
              </a:lnSpc>
              <a:spcBef>
                <a:spcPct val="0"/>
              </a:spcBef>
              <a:buSzPct val="125000"/>
              <a:buNone/>
            </a:pPr>
            <a:endParaRPr lang="en-US" sz="1600" dirty="0">
              <a:latin typeface="微软雅黑" panose="020B0503020204020204" pitchFamily="34" charset="-122"/>
              <a:ea typeface="微软雅黑" panose="020B0503020204020204" pitchFamily="34" charset="-122"/>
            </a:endParaRPr>
          </a:p>
          <a:p>
            <a:pPr defTabSz="913130">
              <a:lnSpc>
                <a:spcPct val="110000"/>
              </a:lnSpc>
              <a:spcBef>
                <a:spcPct val="0"/>
              </a:spcBef>
              <a:buSzPct val="125000"/>
              <a:buFont typeface="Arial" panose="020B0604020202020204" pitchFamily="34" charset="0"/>
              <a:buChar char="•"/>
            </a:pPr>
            <a:r>
              <a:rPr lang="en-GB" sz="1600" dirty="0">
                <a:latin typeface="微软雅黑" panose="020B0503020204020204" pitchFamily="34" charset="-122"/>
                <a:ea typeface="微软雅黑" panose="020B0503020204020204" pitchFamily="34" charset="-122"/>
              </a:rPr>
              <a:t>In order to leverage AIML </a:t>
            </a:r>
            <a:r>
              <a:rPr lang="en-US" sz="1600" dirty="0">
                <a:latin typeface="微软雅黑" panose="020B0503020204020204" pitchFamily="34" charset="-122"/>
                <a:ea typeface="微软雅黑" panose="020B0503020204020204" pitchFamily="34" charset="-122"/>
              </a:rPr>
              <a:t>technologies </a:t>
            </a:r>
            <a:r>
              <a:rPr lang="en-GB" sz="1600" dirty="0">
                <a:latin typeface="微软雅黑" panose="020B0503020204020204" pitchFamily="34" charset="-122"/>
                <a:ea typeface="微软雅黑" panose="020B0503020204020204" pitchFamily="34" charset="-122"/>
              </a:rPr>
              <a:t>to enable 5GC and Air interface Intelligence, this study item is to focus on following two parts:</a:t>
            </a:r>
          </a:p>
          <a:p>
            <a:pPr marL="742950" lvl="2" indent="-342900" defTabSz="913130">
              <a:lnSpc>
                <a:spcPct val="110000"/>
              </a:lnSpc>
              <a:spcBef>
                <a:spcPct val="0"/>
              </a:spcBef>
              <a:buSzPct val="125000"/>
            </a:pPr>
            <a:r>
              <a:rPr lang="en-US" sz="1600" dirty="0">
                <a:solidFill>
                  <a:srgbClr val="FF0000"/>
                </a:solidFill>
                <a:highlight>
                  <a:srgbClr val="FFFF00"/>
                </a:highlight>
                <a:latin typeface="微软雅黑" panose="020B0503020204020204" pitchFamily="34" charset="-122"/>
                <a:ea typeface="微软雅黑" panose="020B0503020204020204" pitchFamily="34" charset="-122"/>
              </a:rPr>
              <a:t>Part B: AI/ML alignment and convergence for Air Interface and 5G Core network </a:t>
            </a:r>
          </a:p>
          <a:p>
            <a:pPr marL="742950" lvl="2" indent="-342900" defTabSz="913130">
              <a:lnSpc>
                <a:spcPct val="110000"/>
              </a:lnSpc>
              <a:spcBef>
                <a:spcPct val="0"/>
              </a:spcBef>
              <a:buSzPct val="125000"/>
            </a:pPr>
            <a:r>
              <a:rPr lang="en-US" sz="1600" dirty="0">
                <a:solidFill>
                  <a:schemeClr val="bg1">
                    <a:lumMod val="65000"/>
                  </a:schemeClr>
                </a:solidFill>
                <a:latin typeface="微软雅黑" panose="020B0503020204020204" pitchFamily="34" charset="-122"/>
                <a:ea typeface="微软雅黑" panose="020B0503020204020204" pitchFamily="34" charset="-122"/>
              </a:rPr>
              <a:t>Part A: Architecture enhancement to support 5G Core Intelligence</a:t>
            </a:r>
            <a:endParaRPr sz="16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5" name="文本框 4">
            <a:extLst>
              <a:ext uri="{FF2B5EF4-FFF2-40B4-BE49-F238E27FC236}">
                <a16:creationId xmlns:a16="http://schemas.microsoft.com/office/drawing/2014/main" id="{7AE91886-9DB2-4D4A-BE03-57E76C08B4AE}"/>
              </a:ext>
            </a:extLst>
          </p:cNvPr>
          <p:cNvSpPr txBox="1"/>
          <p:nvPr/>
        </p:nvSpPr>
        <p:spPr>
          <a:xfrm>
            <a:off x="0" y="5590981"/>
            <a:ext cx="9144000" cy="615553"/>
          </a:xfrm>
          <a:prstGeom prst="rect">
            <a:avLst/>
          </a:prstGeom>
          <a:solidFill>
            <a:schemeClr val="tx2">
              <a:lumMod val="60000"/>
              <a:lumOff val="40000"/>
            </a:schemeClr>
          </a:solidFill>
        </p:spPr>
        <p:txBody>
          <a:bodyPr wrap="square" rtlCol="0">
            <a:spAutoFit/>
          </a:bodyPr>
          <a:lstStyle/>
          <a:p>
            <a:pPr algn="ctr"/>
            <a:r>
              <a:rPr lang="en-US" sz="1700" dirty="0">
                <a:solidFill>
                  <a:schemeClr val="bg1"/>
                </a:solidFill>
              </a:rPr>
              <a:t>The following slides focus on </a:t>
            </a:r>
            <a:r>
              <a:rPr lang="en-US" sz="1700" dirty="0">
                <a:solidFill>
                  <a:srgbClr val="C00000"/>
                </a:solidFill>
                <a:highlight>
                  <a:srgbClr val="FFFF00"/>
                </a:highlight>
              </a:rPr>
              <a:t>Part B: AIML convergence for RAN and SA2 </a:t>
            </a:r>
            <a:r>
              <a:rPr lang="en-US" sz="1700" dirty="0">
                <a:solidFill>
                  <a:schemeClr val="bg1"/>
                </a:solidFill>
              </a:rPr>
              <a:t>and see joint discussion paper </a:t>
            </a:r>
            <a:r>
              <a:rPr lang="en-US" sz="1700" dirty="0">
                <a:solidFill>
                  <a:schemeClr val="bg1"/>
                </a:solidFill>
                <a:hlinkClick r:id="rId4"/>
              </a:rPr>
              <a:t>S2-2306503</a:t>
            </a:r>
            <a:r>
              <a:rPr lang="en-US" sz="1700" dirty="0">
                <a:solidFill>
                  <a:schemeClr val="bg1"/>
                </a:solidFill>
              </a:rPr>
              <a:t> from China Mobile/vivo for </a:t>
            </a:r>
            <a:r>
              <a:rPr lang="en-US" sz="1700" dirty="0">
                <a:solidFill>
                  <a:schemeClr val="bg1">
                    <a:lumMod val="75000"/>
                  </a:schemeClr>
                </a:solidFill>
              </a:rPr>
              <a:t>Part A: A</a:t>
            </a:r>
            <a:r>
              <a:rPr lang="en-US" altLang="zh-CN" sz="1700" dirty="0">
                <a:solidFill>
                  <a:schemeClr val="bg1">
                    <a:lumMod val="75000"/>
                  </a:schemeClr>
                </a:solidFill>
              </a:rPr>
              <a:t>rchitecture enhancement</a:t>
            </a:r>
            <a:endParaRPr lang="en-US" sz="1700" dirty="0">
              <a:solidFill>
                <a:schemeClr val="bg1">
                  <a:lumMod val="75000"/>
                </a:schemeClr>
              </a:solidFill>
            </a:endParaRPr>
          </a:p>
        </p:txBody>
      </p:sp>
    </p:spTree>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副标题 1"/>
          <p:cNvSpPr txBox="1"/>
          <p:nvPr/>
        </p:nvSpPr>
        <p:spPr>
          <a:xfrm>
            <a:off x="266661" y="272299"/>
            <a:ext cx="8265779" cy="708429"/>
          </a:xfrm>
          <a:prstGeom prst="rect">
            <a:avLst/>
          </a:prstGeom>
        </p:spPr>
        <p:txBody>
          <a:bodyPr vert="horz" lIns="0" tIns="0" rIns="0" bIns="0" rtlCol="0" anchor="ctr" anchorCtr="0">
            <a:noAutofit/>
          </a:bodyPr>
          <a:lstStyle>
            <a:lvl1pPr marL="0" indent="0" algn="l" defTabSz="914400" rtl="0" eaLnBrk="1" latinLnBrk="0" hangingPunct="1">
              <a:lnSpc>
                <a:spcPts val="3430"/>
              </a:lnSpc>
              <a:spcBef>
                <a:spcPts val="0"/>
              </a:spcBef>
              <a:buFont typeface="Arial" panose="020B0604020202020204" pitchFamily="34" charset="0"/>
              <a:buNone/>
              <a:defRPr sz="3200" kern="1200" baseline="0">
                <a:solidFill>
                  <a:schemeClr val="tx1"/>
                </a:solidFill>
                <a:latin typeface="微软雅黑" panose="020B0503020204020204" pitchFamily="34" charset="-122"/>
                <a:ea typeface="微软雅黑" panose="020B0503020204020204" pitchFamily="34" charset="-122"/>
                <a:cs typeface="+mn-cs"/>
              </a:defRPr>
            </a:lvl1pPr>
            <a:lvl2pPr marL="593725" indent="0" algn="ctr" defTabSz="914400" rtl="0" eaLnBrk="1" latinLnBrk="0" hangingPunct="1">
              <a:lnSpc>
                <a:spcPct val="90000"/>
              </a:lnSpc>
              <a:spcBef>
                <a:spcPts val="500"/>
              </a:spcBef>
              <a:buFont typeface="Arial" panose="020B0604020202020204" pitchFamily="34" charset="0"/>
              <a:buNone/>
              <a:defRPr sz="2595" kern="1200">
                <a:solidFill>
                  <a:schemeClr val="tx1"/>
                </a:solidFill>
                <a:latin typeface="+mn-lt"/>
                <a:ea typeface="+mn-ea"/>
                <a:cs typeface="+mn-cs"/>
              </a:defRPr>
            </a:lvl2pPr>
            <a:lvl3pPr marL="1187450" indent="0" algn="ctr" defTabSz="914400" rtl="0" eaLnBrk="1" latinLnBrk="0" hangingPunct="1">
              <a:lnSpc>
                <a:spcPct val="90000"/>
              </a:lnSpc>
              <a:spcBef>
                <a:spcPts val="500"/>
              </a:spcBef>
              <a:buFont typeface="Arial" panose="020B0604020202020204" pitchFamily="34" charset="0"/>
              <a:buNone/>
              <a:defRPr sz="2335" kern="1200">
                <a:solidFill>
                  <a:schemeClr val="tx1"/>
                </a:solidFill>
                <a:latin typeface="+mn-lt"/>
                <a:ea typeface="+mn-ea"/>
                <a:cs typeface="+mn-cs"/>
              </a:defRPr>
            </a:lvl3pPr>
            <a:lvl4pPr marL="1781175" indent="0" algn="ctr" defTabSz="914400" rtl="0" eaLnBrk="1" latinLnBrk="0" hangingPunct="1">
              <a:lnSpc>
                <a:spcPct val="90000"/>
              </a:lnSpc>
              <a:spcBef>
                <a:spcPts val="500"/>
              </a:spcBef>
              <a:buFont typeface="Arial" panose="020B0604020202020204" pitchFamily="34" charset="0"/>
              <a:buNone/>
              <a:defRPr sz="2080" kern="1200">
                <a:solidFill>
                  <a:schemeClr val="tx1"/>
                </a:solidFill>
                <a:latin typeface="+mn-lt"/>
                <a:ea typeface="+mn-ea"/>
                <a:cs typeface="+mn-cs"/>
              </a:defRPr>
            </a:lvl4pPr>
            <a:lvl5pPr marL="2374900" indent="0" algn="ctr" defTabSz="914400" rtl="0" eaLnBrk="1" latinLnBrk="0" hangingPunct="1">
              <a:lnSpc>
                <a:spcPct val="90000"/>
              </a:lnSpc>
              <a:spcBef>
                <a:spcPts val="500"/>
              </a:spcBef>
              <a:buFont typeface="Arial" panose="020B0604020202020204" pitchFamily="34" charset="0"/>
              <a:buNone/>
              <a:defRPr sz="2080" kern="1200">
                <a:solidFill>
                  <a:schemeClr val="tx1"/>
                </a:solidFill>
                <a:latin typeface="+mn-lt"/>
                <a:ea typeface="+mn-ea"/>
                <a:cs typeface="+mn-cs"/>
              </a:defRPr>
            </a:lvl5pPr>
            <a:lvl6pPr marL="2968625" indent="0" algn="ctr" defTabSz="914400" rtl="0" eaLnBrk="1" latinLnBrk="0" hangingPunct="1">
              <a:lnSpc>
                <a:spcPct val="90000"/>
              </a:lnSpc>
              <a:spcBef>
                <a:spcPts val="500"/>
              </a:spcBef>
              <a:buFont typeface="Arial" panose="020B0604020202020204" pitchFamily="34" charset="0"/>
              <a:buNone/>
              <a:defRPr sz="2080" kern="1200">
                <a:solidFill>
                  <a:schemeClr val="tx1"/>
                </a:solidFill>
                <a:latin typeface="+mn-lt"/>
                <a:ea typeface="+mn-ea"/>
                <a:cs typeface="+mn-cs"/>
              </a:defRPr>
            </a:lvl6pPr>
            <a:lvl7pPr marL="3561715" indent="0" algn="ctr" defTabSz="914400" rtl="0" eaLnBrk="1" latinLnBrk="0" hangingPunct="1">
              <a:lnSpc>
                <a:spcPct val="90000"/>
              </a:lnSpc>
              <a:spcBef>
                <a:spcPts val="500"/>
              </a:spcBef>
              <a:buFont typeface="Arial" panose="020B0604020202020204" pitchFamily="34" charset="0"/>
              <a:buNone/>
              <a:defRPr sz="2080" kern="1200">
                <a:solidFill>
                  <a:schemeClr val="tx1"/>
                </a:solidFill>
                <a:latin typeface="+mn-lt"/>
                <a:ea typeface="+mn-ea"/>
                <a:cs typeface="+mn-cs"/>
              </a:defRPr>
            </a:lvl7pPr>
            <a:lvl8pPr marL="4155440" indent="0" algn="ctr" defTabSz="914400" rtl="0" eaLnBrk="1" latinLnBrk="0" hangingPunct="1">
              <a:lnSpc>
                <a:spcPct val="90000"/>
              </a:lnSpc>
              <a:spcBef>
                <a:spcPts val="500"/>
              </a:spcBef>
              <a:buFont typeface="Arial" panose="020B0604020202020204" pitchFamily="34" charset="0"/>
              <a:buNone/>
              <a:defRPr sz="2080" kern="1200">
                <a:solidFill>
                  <a:schemeClr val="tx1"/>
                </a:solidFill>
                <a:latin typeface="+mn-lt"/>
                <a:ea typeface="+mn-ea"/>
                <a:cs typeface="+mn-cs"/>
              </a:defRPr>
            </a:lvl8pPr>
            <a:lvl9pPr marL="4749165" indent="0" algn="ctr" defTabSz="914400" rtl="0" eaLnBrk="1" latinLnBrk="0" hangingPunct="1">
              <a:lnSpc>
                <a:spcPct val="90000"/>
              </a:lnSpc>
              <a:spcBef>
                <a:spcPts val="500"/>
              </a:spcBef>
              <a:buFont typeface="Arial" panose="020B0604020202020204" pitchFamily="34" charset="0"/>
              <a:buNone/>
              <a:defRPr sz="2080" kern="1200">
                <a:solidFill>
                  <a:schemeClr val="tx1"/>
                </a:solidFill>
                <a:latin typeface="+mn-lt"/>
                <a:ea typeface="+mn-ea"/>
                <a:cs typeface="+mn-cs"/>
              </a:defRPr>
            </a:lvl9pPr>
          </a:lstStyle>
          <a:p>
            <a:pPr>
              <a:lnSpc>
                <a:spcPts val="2580"/>
              </a:lnSpc>
            </a:pPr>
            <a:r>
              <a:rPr kumimoji="1" lang="en-US" altLang="zh-CN" sz="2800" b="1" dirty="0">
                <a:solidFill>
                  <a:srgbClr val="FF0000"/>
                </a:solidFill>
                <a:latin typeface="Times New Roman" panose="02020603050405020304" pitchFamily="18" charset="0"/>
                <a:cs typeface="Times New Roman" panose="02020603050405020304" pitchFamily="18" charset="0"/>
              </a:rPr>
              <a:t>Objectives for new study on AIML for 5GS (draft) </a:t>
            </a:r>
          </a:p>
        </p:txBody>
      </p:sp>
      <p:sp>
        <p:nvSpPr>
          <p:cNvPr id="4" name="矩形 3">
            <a:extLst>
              <a:ext uri="{FF2B5EF4-FFF2-40B4-BE49-F238E27FC236}">
                <a16:creationId xmlns:a16="http://schemas.microsoft.com/office/drawing/2014/main" id="{CC169B7F-A6CB-4A1C-B14C-EF110BED5CF5}"/>
              </a:ext>
            </a:extLst>
          </p:cNvPr>
          <p:cNvSpPr/>
          <p:nvPr/>
        </p:nvSpPr>
        <p:spPr>
          <a:xfrm>
            <a:off x="179513" y="1052736"/>
            <a:ext cx="8856984" cy="4829527"/>
          </a:xfrm>
          <a:prstGeom prst="rect">
            <a:avLst/>
          </a:prstGeom>
        </p:spPr>
        <p:txBody>
          <a:bodyPr wrap="square">
            <a:spAutoFit/>
          </a:bodyPr>
          <a:lstStyle/>
          <a:p>
            <a:pPr marL="257175" indent="-257175">
              <a:spcAft>
                <a:spcPts val="450"/>
              </a:spcAft>
              <a:buSzPct val="120000"/>
              <a:buFont typeface="Arial" panose="020B0604020202020204" pitchFamily="34" charset="0"/>
              <a:buChar char="•"/>
            </a:pPr>
            <a:r>
              <a:rPr lang="en-US" altLang="zh-CN" sz="1800" b="1" kern="0" dirty="0">
                <a:solidFill>
                  <a:prstClr val="black"/>
                </a:solidFill>
                <a:latin typeface="Calibri"/>
              </a:rPr>
              <a:t>Part B: AI/ML alignment and convergence for Air interface and Core network </a:t>
            </a:r>
          </a:p>
          <a:p>
            <a:pPr marL="714375" lvl="1" indent="-257175">
              <a:spcAft>
                <a:spcPts val="450"/>
              </a:spcAft>
              <a:buSzPct val="120000"/>
              <a:buFont typeface="Arial" panose="020B0604020202020204" pitchFamily="34" charset="0"/>
              <a:buChar char="•"/>
            </a:pPr>
            <a:r>
              <a:rPr lang="en-US" altLang="zh-CN" sz="1400" kern="0" dirty="0">
                <a:solidFill>
                  <a:prstClr val="black"/>
                </a:solidFill>
                <a:latin typeface="Calibri"/>
              </a:rPr>
              <a:t>Terminology alignment btw RAN and SA2 (e.g. AI/ML Mode in RAN vs ML Mode defined in SA2)</a:t>
            </a:r>
          </a:p>
          <a:p>
            <a:pPr marL="714375" lvl="1" indent="-257175">
              <a:spcAft>
                <a:spcPts val="450"/>
              </a:spcAft>
              <a:buSzPct val="120000"/>
              <a:buFont typeface="Arial" panose="020B0604020202020204" pitchFamily="34" charset="0"/>
              <a:buChar char="•"/>
            </a:pPr>
            <a:r>
              <a:rPr lang="en-US" altLang="zh-CN" sz="1400" kern="0" dirty="0">
                <a:solidFill>
                  <a:prstClr val="black"/>
                </a:solidFill>
                <a:latin typeface="Calibri"/>
              </a:rPr>
              <a:t>UE data collection framework enhancement to support AI/ML use cases (coordinated with RAN, UP solution related to DCAF/EVEX UE data collection defined in R17 eNA_ph2 in SA2) </a:t>
            </a:r>
          </a:p>
          <a:p>
            <a:pPr marL="714375" lvl="1" indent="-257175">
              <a:spcAft>
                <a:spcPts val="450"/>
              </a:spcAft>
              <a:buSzPct val="120000"/>
              <a:buFont typeface="Arial" panose="020B0604020202020204" pitchFamily="34" charset="0"/>
              <a:buChar char="•"/>
            </a:pPr>
            <a:r>
              <a:rPr lang="en-US" altLang="zh-CN" sz="1400" kern="0" dirty="0">
                <a:solidFill>
                  <a:prstClr val="black"/>
                </a:solidFill>
                <a:latin typeface="Calibri"/>
              </a:rPr>
              <a:t>ML Model delivery to UE(Model delivery within core network supported in R17/18 eNA </a:t>
            </a:r>
            <a:r>
              <a:rPr lang="en-US" altLang="zh-CN" sz="1400" kern="0" dirty="0">
                <a:solidFill>
                  <a:srgbClr val="FF0000"/>
                </a:solidFill>
                <a:latin typeface="Calibri"/>
              </a:rPr>
              <a:t>without involving UE</a:t>
            </a:r>
            <a:r>
              <a:rPr lang="en-US" altLang="zh-CN" sz="1400" kern="0" dirty="0">
                <a:solidFill>
                  <a:prstClr val="black"/>
                </a:solidFill>
                <a:latin typeface="Calibri"/>
              </a:rPr>
              <a:t>) </a:t>
            </a:r>
          </a:p>
          <a:p>
            <a:pPr marL="714375" lvl="1" indent="-257175">
              <a:spcAft>
                <a:spcPts val="450"/>
              </a:spcAft>
              <a:buSzPct val="120000"/>
              <a:buFont typeface="Arial" panose="020B0604020202020204" pitchFamily="34" charset="0"/>
              <a:buChar char="•"/>
            </a:pPr>
            <a:r>
              <a:rPr lang="en-US" altLang="zh-CN" sz="1400" kern="0" dirty="0">
                <a:solidFill>
                  <a:prstClr val="black"/>
                </a:solidFill>
                <a:latin typeface="Calibri"/>
              </a:rPr>
              <a:t>Lifecycle management of AI/ML model btw RAN and SA2 (especially data collection, model training, model inference, model monitoring )</a:t>
            </a:r>
          </a:p>
          <a:p>
            <a:pPr marL="714375" lvl="1" indent="-257175">
              <a:spcAft>
                <a:spcPts val="450"/>
              </a:spcAft>
              <a:buSzPct val="120000"/>
              <a:buFont typeface="Arial" panose="020B0604020202020204" pitchFamily="34" charset="0"/>
              <a:buChar char="•"/>
            </a:pPr>
            <a:r>
              <a:rPr lang="en-US" altLang="zh-CN" sz="1400" kern="0" dirty="0">
                <a:solidFill>
                  <a:prstClr val="black"/>
                </a:solidFill>
                <a:latin typeface="Calibri"/>
              </a:rPr>
              <a:t>SA2 and RAN Convergence for Model ID/Analytics ID defined in SA2 since R16 </a:t>
            </a:r>
            <a:r>
              <a:rPr lang="en-US" altLang="zh-CN" sz="1400" kern="0" dirty="0" err="1">
                <a:solidFill>
                  <a:prstClr val="black"/>
                </a:solidFill>
                <a:latin typeface="Calibri"/>
              </a:rPr>
              <a:t>eNA</a:t>
            </a:r>
            <a:r>
              <a:rPr lang="en-US" altLang="zh-CN" sz="1400" kern="0" dirty="0">
                <a:solidFill>
                  <a:prstClr val="black"/>
                </a:solidFill>
                <a:latin typeface="Calibri"/>
              </a:rPr>
              <a:t> and Model ID/feature ID studied/concluded in RAN R18</a:t>
            </a:r>
          </a:p>
          <a:p>
            <a:pPr marL="1171575" lvl="2" indent="-257175">
              <a:spcAft>
                <a:spcPts val="450"/>
              </a:spcAft>
              <a:buSzPct val="120000"/>
              <a:buFont typeface="Arial" panose="020B0604020202020204" pitchFamily="34" charset="0"/>
              <a:buChar char="•"/>
            </a:pPr>
            <a:r>
              <a:rPr lang="en-US" altLang="zh-CN" sz="1400" kern="0" dirty="0">
                <a:solidFill>
                  <a:prstClr val="black"/>
                </a:solidFill>
                <a:latin typeface="Calibri"/>
              </a:rPr>
              <a:t>Model ID concept coordination btw RAN and SA2</a:t>
            </a:r>
          </a:p>
          <a:p>
            <a:pPr marL="1171575" lvl="2" indent="-257175">
              <a:spcAft>
                <a:spcPts val="450"/>
              </a:spcAft>
              <a:buSzPct val="120000"/>
              <a:buFont typeface="Arial" panose="020B0604020202020204" pitchFamily="34" charset="0"/>
              <a:buChar char="•"/>
            </a:pPr>
            <a:r>
              <a:rPr lang="en-US" altLang="zh-CN" sz="1400" kern="0" dirty="0">
                <a:solidFill>
                  <a:prstClr val="black"/>
                </a:solidFill>
                <a:latin typeface="Calibri"/>
              </a:rPr>
              <a:t>Analytics ID vs feature ID</a:t>
            </a:r>
          </a:p>
          <a:p>
            <a:pPr marL="714375" lvl="1" indent="-257175">
              <a:spcAft>
                <a:spcPts val="450"/>
              </a:spcAft>
              <a:buSzPct val="120000"/>
              <a:buFont typeface="Arial" panose="020B0604020202020204" pitchFamily="34" charset="0"/>
              <a:buChar char="•"/>
            </a:pPr>
            <a:r>
              <a:rPr lang="en-US" altLang="zh-CN" sz="1400" kern="0" dirty="0">
                <a:solidFill>
                  <a:prstClr val="black"/>
                </a:solidFill>
                <a:latin typeface="Calibri"/>
                <a:sym typeface="方正兰亭黑_GBK" pitchFamily="2" charset="-122"/>
              </a:rPr>
              <a:t>Architecture enhancement to support AI based Positioning</a:t>
            </a:r>
          </a:p>
          <a:p>
            <a:pPr marL="257175" indent="-257175">
              <a:spcAft>
                <a:spcPts val="450"/>
              </a:spcAft>
              <a:buSzPct val="120000"/>
              <a:buFont typeface="Arial" panose="020B0604020202020204" pitchFamily="34" charset="0"/>
              <a:buChar char="•"/>
            </a:pPr>
            <a:r>
              <a:rPr kumimoji="1" lang="en-US" altLang="zh-CN" sz="1800" b="1" dirty="0">
                <a:solidFill>
                  <a:schemeClr val="bg1">
                    <a:lumMod val="50000"/>
                  </a:schemeClr>
                </a:solidFill>
                <a:latin typeface="Times New Roman" panose="02020603050405020304" pitchFamily="18" charset="0"/>
                <a:cs typeface="Times New Roman" panose="02020603050405020304" pitchFamily="18" charset="0"/>
              </a:rPr>
              <a:t>Part A: Architecture enhancement to support 5G Core Intelligence (see joint paper </a:t>
            </a:r>
            <a:r>
              <a:rPr lang="en-US" sz="1800" dirty="0">
                <a:solidFill>
                  <a:schemeClr val="bg1"/>
                </a:solidFill>
                <a:hlinkClick r:id="rId3"/>
              </a:rPr>
              <a:t>S2-2306503</a:t>
            </a:r>
            <a:r>
              <a:rPr kumimoji="1" lang="en-US" altLang="zh-CN" sz="1800" b="1" dirty="0">
                <a:solidFill>
                  <a:schemeClr val="bg1">
                    <a:lumMod val="50000"/>
                  </a:schemeClr>
                </a:solidFill>
                <a:latin typeface="Times New Roman" panose="02020603050405020304" pitchFamily="18" charset="0"/>
                <a:cs typeface="Times New Roman" panose="02020603050405020304" pitchFamily="18" charset="0"/>
              </a:rPr>
              <a:t> from China Mobile/vivo for details)</a:t>
            </a:r>
          </a:p>
          <a:p>
            <a:pPr>
              <a:spcAft>
                <a:spcPts val="450"/>
              </a:spcAft>
              <a:buSzPct val="120000"/>
            </a:pPr>
            <a:endParaRPr kumimoji="1" lang="en-US" altLang="zh-CN" sz="1800" b="1" strike="sngStrike" kern="0" dirty="0">
              <a:solidFill>
                <a:schemeClr val="bg1">
                  <a:lumMod val="50000"/>
                </a:schemeClr>
              </a:solidFill>
              <a:latin typeface="Times New Roman" panose="02020603050405020304" pitchFamily="18" charset="0"/>
              <a:cs typeface="Times New Roman" panose="02020603050405020304" pitchFamily="18" charset="0"/>
            </a:endParaRPr>
          </a:p>
          <a:p>
            <a:pPr>
              <a:spcAft>
                <a:spcPts val="450"/>
              </a:spcAft>
              <a:buSzPct val="120000"/>
            </a:pPr>
            <a:r>
              <a:rPr kumimoji="1" lang="en-US" altLang="zh-CN" sz="1800" b="1" kern="0" dirty="0">
                <a:solidFill>
                  <a:schemeClr val="bg1">
                    <a:lumMod val="50000"/>
                  </a:schemeClr>
                </a:solidFill>
                <a:latin typeface="Calibri"/>
                <a:cs typeface="Times New Roman" panose="02020603050405020304" pitchFamily="18" charset="0"/>
              </a:rPr>
              <a:t>Please see joint SID </a:t>
            </a:r>
            <a:r>
              <a:rPr lang="en-US" sz="1800" dirty="0">
                <a:solidFill>
                  <a:schemeClr val="bg1"/>
                </a:solidFill>
                <a:hlinkClick r:id="rId4"/>
              </a:rPr>
              <a:t>S2-2306462 </a:t>
            </a:r>
            <a:r>
              <a:rPr kumimoji="1" lang="en-US" altLang="zh-CN" sz="1800" b="1" kern="0" dirty="0">
                <a:solidFill>
                  <a:schemeClr val="bg1">
                    <a:lumMod val="50000"/>
                  </a:schemeClr>
                </a:solidFill>
                <a:latin typeface="Calibri"/>
                <a:cs typeface="Times New Roman" panose="02020603050405020304" pitchFamily="18" charset="0"/>
              </a:rPr>
              <a:t>from China Mobile/vivo for new study on AIML for 5GS Service to enable 5GC and Air interface Intelligence</a:t>
            </a:r>
            <a:endParaRPr kumimoji="1" lang="en-US" altLang="zh-CN" sz="1800" b="1" kern="0" dirty="0">
              <a:solidFill>
                <a:schemeClr val="bg1">
                  <a:lumMod val="50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49527613"/>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4294967295"/>
          </p:nvPr>
        </p:nvSpPr>
        <p:spPr>
          <a:xfrm>
            <a:off x="1187624" y="1844824"/>
            <a:ext cx="5400675" cy="1728192"/>
          </a:xfrm>
        </p:spPr>
        <p:txBody>
          <a:bodyPr/>
          <a:lstStyle/>
          <a:p>
            <a:pPr marL="0" indent="0" algn="ctr">
              <a:buNone/>
            </a:pPr>
            <a:endParaRPr lang="en-US" altLang="zh-CN" b="1" dirty="0"/>
          </a:p>
          <a:p>
            <a:pPr marL="0" indent="0" algn="ctr">
              <a:buNone/>
            </a:pPr>
            <a:r>
              <a:rPr lang="en-US" altLang="zh-CN" sz="5400" b="1" dirty="0"/>
              <a:t>Thanks!</a:t>
            </a:r>
          </a:p>
          <a:p>
            <a:pPr marL="0" indent="0" algn="ctr">
              <a:buNone/>
            </a:pPr>
            <a:endParaRPr lang="en-US" altLang="zh-CN" sz="5400" b="1" dirty="0"/>
          </a:p>
        </p:txBody>
      </p:sp>
      <p:sp>
        <p:nvSpPr>
          <p:cNvPr id="4" name="灯片编号占位符 3"/>
          <p:cNvSpPr>
            <a:spLocks noGrp="1"/>
          </p:cNvSpPr>
          <p:nvPr>
            <p:ph type="sldNum" sz="quarter" idx="4294967295"/>
          </p:nvPr>
        </p:nvSpPr>
        <p:spPr>
          <a:xfrm>
            <a:off x="8748713" y="6492875"/>
            <a:ext cx="395287" cy="222250"/>
          </a:xfrm>
          <a:prstGeom prst="rect">
            <a:avLst/>
          </a:prstGeom>
        </p:spPr>
        <p:txBody>
          <a:bodyPr/>
          <a:lstStyle/>
          <a:p>
            <a:pPr defTabSz="685165">
              <a:defRPr/>
            </a:pPr>
            <a:fld id="{507110A4-CCF0-4FA7-86CB-0269CCB90E12}" type="slidenum">
              <a:rPr lang="en-GB" altLang="en-US" smtClean="0">
                <a:solidFill>
                  <a:srgbClr val="1D1D1A"/>
                </a:solidFill>
              </a:rPr>
              <a:t>21</a:t>
            </a:fld>
            <a:endParaRPr lang="en-GB" altLang="en-US">
              <a:solidFill>
                <a:srgbClr val="1D1D1A"/>
              </a:solidFill>
            </a:endParaRPr>
          </a:p>
        </p:txBody>
      </p:sp>
    </p:spTree>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cstate="email"/>
          <a:stretch>
            <a:fillRect/>
          </a:stretch>
        </p:blipFill>
        <p:spPr>
          <a:xfrm>
            <a:off x="612057" y="560092"/>
            <a:ext cx="1061886" cy="280034"/>
          </a:xfrm>
          <a:prstGeom prst="rect">
            <a:avLst/>
          </a:prstGeom>
        </p:spPr>
      </p:pic>
      <p:pic>
        <p:nvPicPr>
          <p:cNvPr id="15" name="图片 14"/>
          <p:cNvPicPr>
            <a:picLocks noChangeAspect="1"/>
          </p:cNvPicPr>
          <p:nvPr/>
        </p:nvPicPr>
        <p:blipFill>
          <a:blip r:embed="rId4" cstate="email"/>
          <a:stretch>
            <a:fillRect/>
          </a:stretch>
        </p:blipFill>
        <p:spPr>
          <a:xfrm>
            <a:off x="0" y="332656"/>
            <a:ext cx="9144000" cy="734519"/>
          </a:xfrm>
          <a:prstGeom prst="rect">
            <a:avLst/>
          </a:prstGeom>
          <a:noFill/>
          <a:ln w="9525">
            <a:noFill/>
            <a:miter lim="800000"/>
          </a:ln>
        </p:spPr>
      </p:pic>
      <p:pic>
        <p:nvPicPr>
          <p:cNvPr id="16" name="图片 15"/>
          <p:cNvPicPr>
            <a:picLocks noChangeAspect="1"/>
          </p:cNvPicPr>
          <p:nvPr/>
        </p:nvPicPr>
        <p:blipFill>
          <a:blip r:embed="rId3" cstate="email"/>
          <a:stretch>
            <a:fillRect/>
          </a:stretch>
        </p:blipFill>
        <p:spPr>
          <a:xfrm>
            <a:off x="7676624" y="560550"/>
            <a:ext cx="1061886" cy="280034"/>
          </a:xfrm>
          <a:prstGeom prst="rect">
            <a:avLst/>
          </a:prstGeom>
        </p:spPr>
      </p:pic>
      <p:sp>
        <p:nvSpPr>
          <p:cNvPr id="17" name="标题 5"/>
          <p:cNvSpPr txBox="1"/>
          <p:nvPr/>
        </p:nvSpPr>
        <p:spPr>
          <a:xfrm>
            <a:off x="313036" y="546845"/>
            <a:ext cx="7491836" cy="635639"/>
          </a:xfrm>
          <a:prstGeom prst="rect">
            <a:avLst/>
          </a:prstGeom>
        </p:spPr>
        <p:txBody>
          <a:bodyPr/>
          <a:lstStyle>
            <a:defPPr>
              <a:defRPr lang="zh-CN"/>
            </a:defPPr>
            <a:lvl1pPr>
              <a:lnSpc>
                <a:spcPct val="90000"/>
              </a:lnSpc>
              <a:spcBef>
                <a:spcPts val="1000"/>
              </a:spcBef>
              <a:buNone/>
              <a:defRPr kumimoji="1" sz="3200">
                <a:solidFill>
                  <a:schemeClr val="bg1"/>
                </a:solidFill>
                <a:latin typeface="vivo type CN简 Bold" panose="02000800000000000000" pitchFamily="50" charset="-122"/>
                <a:ea typeface="vivo type CN简 Bold" panose="02000800000000000000" pitchFamily="50" charset="-122"/>
              </a:defRPr>
            </a:lvl1pPr>
          </a:lstStyle>
          <a:p>
            <a:pPr defTabSz="685800" eaLnBrk="1" fontAlgn="auto" hangingPunct="1">
              <a:spcBef>
                <a:spcPts val="750"/>
              </a:spcBef>
              <a:spcAft>
                <a:spcPts val="0"/>
              </a:spcAft>
            </a:pPr>
            <a:r>
              <a:rPr lang="en-US" altLang="zh-CN" sz="2400" dirty="0">
                <a:solidFill>
                  <a:prstClr val="white"/>
                </a:solidFill>
              </a:rPr>
              <a:t>Two side CSI and some other RAN background…. </a:t>
            </a:r>
          </a:p>
        </p:txBody>
      </p:sp>
      <p:sp>
        <p:nvSpPr>
          <p:cNvPr id="31" name="文本框 30">
            <a:extLst>
              <a:ext uri="{FF2B5EF4-FFF2-40B4-BE49-F238E27FC236}">
                <a16:creationId xmlns:a16="http://schemas.microsoft.com/office/drawing/2014/main" id="{D4EB2913-D3FA-4328-94E0-D4E2ECD72699}"/>
              </a:ext>
            </a:extLst>
          </p:cNvPr>
          <p:cNvSpPr txBox="1"/>
          <p:nvPr/>
        </p:nvSpPr>
        <p:spPr>
          <a:xfrm>
            <a:off x="313036" y="1700808"/>
            <a:ext cx="8579444" cy="784830"/>
          </a:xfrm>
          <a:prstGeom prst="rect">
            <a:avLst/>
          </a:prstGeom>
          <a:noFill/>
        </p:spPr>
        <p:txBody>
          <a:bodyPr wrap="square" rtlCol="0">
            <a:spAutoFit/>
          </a:bodyPr>
          <a:lstStyle/>
          <a:p>
            <a:r>
              <a:rPr lang="en-US" altLang="zh-CN" sz="1500" b="1" dirty="0">
                <a:latin typeface="+mn-ea"/>
              </a:rPr>
              <a:t>Training Type 1 for two-sided model</a:t>
            </a:r>
            <a:r>
              <a:rPr lang="zh-CN" altLang="en-US" sz="1500" b="1" dirty="0">
                <a:latin typeface="+mn-ea"/>
              </a:rPr>
              <a:t>：</a:t>
            </a:r>
            <a:r>
              <a:rPr lang="en-US" altLang="zh-CN" sz="1500" b="1" dirty="0">
                <a:latin typeface="+mn-ea"/>
              </a:rPr>
              <a:t>Joint training of the two-sided model at a single side/entity, e.g., UE-sided or Network-sided.</a:t>
            </a:r>
          </a:p>
          <a:p>
            <a:pPr marL="285750" indent="-285750">
              <a:buFont typeface="Arial" panose="020B0604020202020204" pitchFamily="34" charset="0"/>
              <a:buChar char="•"/>
            </a:pPr>
            <a:r>
              <a:rPr lang="en-US" altLang="zh-CN" sz="1500" b="1" dirty="0">
                <a:latin typeface="+mn-ea"/>
              </a:rPr>
              <a:t>Model delivery of UE-sided or network-sided model is needed.</a:t>
            </a:r>
          </a:p>
        </p:txBody>
      </p:sp>
      <p:sp>
        <p:nvSpPr>
          <p:cNvPr id="32" name="矩形 31">
            <a:extLst>
              <a:ext uri="{FF2B5EF4-FFF2-40B4-BE49-F238E27FC236}">
                <a16:creationId xmlns:a16="http://schemas.microsoft.com/office/drawing/2014/main" id="{2A7F9C26-9351-446E-852D-D2D8B347720C}"/>
              </a:ext>
            </a:extLst>
          </p:cNvPr>
          <p:cNvSpPr/>
          <p:nvPr/>
        </p:nvSpPr>
        <p:spPr>
          <a:xfrm>
            <a:off x="395536" y="2542960"/>
            <a:ext cx="3831163" cy="3768195"/>
          </a:xfrm>
          <a:prstGeom prst="rect">
            <a:avLst/>
          </a:prstGeom>
          <a:solidFill>
            <a:schemeClr val="bg1">
              <a:lumMod val="9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3" name="矩形 32">
            <a:extLst>
              <a:ext uri="{FF2B5EF4-FFF2-40B4-BE49-F238E27FC236}">
                <a16:creationId xmlns:a16="http://schemas.microsoft.com/office/drawing/2014/main" id="{72637C07-8ED1-47CA-8273-542577162D6F}"/>
              </a:ext>
            </a:extLst>
          </p:cNvPr>
          <p:cNvSpPr/>
          <p:nvPr/>
        </p:nvSpPr>
        <p:spPr>
          <a:xfrm>
            <a:off x="501334" y="3418763"/>
            <a:ext cx="1587134" cy="258043"/>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1000" dirty="0">
                <a:solidFill>
                  <a:schemeClr val="tx1"/>
                </a:solidFill>
                <a:latin typeface="Times New Roman" panose="02020603050405020304" pitchFamily="18" charset="0"/>
                <a:cs typeface="Times New Roman" panose="02020603050405020304" pitchFamily="18" charset="0"/>
              </a:rPr>
              <a:t>Train the two-sided model</a:t>
            </a:r>
            <a:endParaRPr lang="zh-CN" altLang="en-US" sz="1000" dirty="0">
              <a:solidFill>
                <a:schemeClr val="tx1"/>
              </a:solidFill>
              <a:latin typeface="Times New Roman" panose="02020603050405020304" pitchFamily="18" charset="0"/>
              <a:cs typeface="Times New Roman" panose="02020603050405020304" pitchFamily="18" charset="0"/>
            </a:endParaRPr>
          </a:p>
        </p:txBody>
      </p:sp>
      <p:sp>
        <p:nvSpPr>
          <p:cNvPr id="34" name="矩形 33">
            <a:extLst>
              <a:ext uri="{FF2B5EF4-FFF2-40B4-BE49-F238E27FC236}">
                <a16:creationId xmlns:a16="http://schemas.microsoft.com/office/drawing/2014/main" id="{035D513F-8FE9-4C7B-839A-D24A9B26F59D}"/>
              </a:ext>
            </a:extLst>
          </p:cNvPr>
          <p:cNvSpPr/>
          <p:nvPr/>
        </p:nvSpPr>
        <p:spPr>
          <a:xfrm>
            <a:off x="501334" y="2784100"/>
            <a:ext cx="1587134" cy="230423"/>
          </a:xfrm>
          <a:prstGeom prst="rect">
            <a:avLst/>
          </a:prstGeom>
          <a:solidFill>
            <a:schemeClr val="bg1">
              <a:lumMod val="8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00" dirty="0">
                <a:solidFill>
                  <a:schemeClr val="tx1"/>
                </a:solidFill>
                <a:latin typeface="Times New Roman" panose="02020603050405020304" pitchFamily="18" charset="0"/>
                <a:cs typeface="Times New Roman" panose="02020603050405020304" pitchFamily="18" charset="0"/>
              </a:rPr>
              <a:t>NW side</a:t>
            </a:r>
            <a:endParaRPr lang="zh-CN" altLang="en-US" sz="1000" dirty="0">
              <a:solidFill>
                <a:schemeClr val="tx1"/>
              </a:solidFill>
              <a:latin typeface="Times New Roman" panose="02020603050405020304" pitchFamily="18" charset="0"/>
              <a:cs typeface="Times New Roman" panose="02020603050405020304" pitchFamily="18" charset="0"/>
            </a:endParaRPr>
          </a:p>
        </p:txBody>
      </p:sp>
      <p:sp>
        <p:nvSpPr>
          <p:cNvPr id="35" name="矩形 34">
            <a:extLst>
              <a:ext uri="{FF2B5EF4-FFF2-40B4-BE49-F238E27FC236}">
                <a16:creationId xmlns:a16="http://schemas.microsoft.com/office/drawing/2014/main" id="{5574DBC0-0112-4BA0-BA67-7D9D27D5B02D}"/>
              </a:ext>
            </a:extLst>
          </p:cNvPr>
          <p:cNvSpPr/>
          <p:nvPr/>
        </p:nvSpPr>
        <p:spPr>
          <a:xfrm>
            <a:off x="2522768" y="2784100"/>
            <a:ext cx="1587134" cy="230423"/>
          </a:xfrm>
          <a:prstGeom prst="rect">
            <a:avLst/>
          </a:prstGeom>
          <a:solidFill>
            <a:schemeClr val="bg1">
              <a:lumMod val="8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00" dirty="0">
                <a:solidFill>
                  <a:schemeClr val="tx1"/>
                </a:solidFill>
                <a:latin typeface="Times New Roman" panose="02020603050405020304" pitchFamily="18" charset="0"/>
                <a:cs typeface="Times New Roman" panose="02020603050405020304" pitchFamily="18" charset="0"/>
              </a:rPr>
              <a:t>UE side</a:t>
            </a:r>
            <a:endParaRPr lang="zh-CN" altLang="en-US" sz="1000" dirty="0">
              <a:solidFill>
                <a:schemeClr val="tx1"/>
              </a:solidFill>
              <a:latin typeface="Times New Roman" panose="02020603050405020304" pitchFamily="18" charset="0"/>
              <a:cs typeface="Times New Roman" panose="02020603050405020304" pitchFamily="18" charset="0"/>
            </a:endParaRPr>
          </a:p>
        </p:txBody>
      </p:sp>
      <p:sp>
        <p:nvSpPr>
          <p:cNvPr id="36" name="矩形 35">
            <a:extLst>
              <a:ext uri="{FF2B5EF4-FFF2-40B4-BE49-F238E27FC236}">
                <a16:creationId xmlns:a16="http://schemas.microsoft.com/office/drawing/2014/main" id="{E5A22A13-C02E-4A9A-AC95-CA269EA21461}"/>
              </a:ext>
            </a:extLst>
          </p:cNvPr>
          <p:cNvSpPr/>
          <p:nvPr/>
        </p:nvSpPr>
        <p:spPr>
          <a:xfrm>
            <a:off x="2522768" y="4415534"/>
            <a:ext cx="1587134" cy="230423"/>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1000" dirty="0">
                <a:solidFill>
                  <a:schemeClr val="tx1"/>
                </a:solidFill>
                <a:latin typeface="Times New Roman" panose="02020603050405020304" pitchFamily="18" charset="0"/>
                <a:cs typeface="Times New Roman" panose="02020603050405020304" pitchFamily="18" charset="0"/>
              </a:rPr>
              <a:t>Storage</a:t>
            </a:r>
            <a:endParaRPr lang="zh-CN" altLang="en-US" sz="1000" dirty="0">
              <a:solidFill>
                <a:schemeClr val="tx1"/>
              </a:solidFill>
              <a:latin typeface="Times New Roman" panose="02020603050405020304" pitchFamily="18" charset="0"/>
              <a:cs typeface="Times New Roman" panose="02020603050405020304" pitchFamily="18" charset="0"/>
            </a:endParaRPr>
          </a:p>
        </p:txBody>
      </p:sp>
      <p:sp>
        <p:nvSpPr>
          <p:cNvPr id="37" name="矩形 36">
            <a:extLst>
              <a:ext uri="{FF2B5EF4-FFF2-40B4-BE49-F238E27FC236}">
                <a16:creationId xmlns:a16="http://schemas.microsoft.com/office/drawing/2014/main" id="{DB6636BF-D208-45EF-8D37-EB79E7A5DD5C}"/>
              </a:ext>
            </a:extLst>
          </p:cNvPr>
          <p:cNvSpPr/>
          <p:nvPr/>
        </p:nvSpPr>
        <p:spPr>
          <a:xfrm>
            <a:off x="501334" y="5154745"/>
            <a:ext cx="3608568" cy="352547"/>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1000" dirty="0">
                <a:solidFill>
                  <a:schemeClr val="tx1"/>
                </a:solidFill>
                <a:latin typeface="Times New Roman" panose="02020603050405020304" pitchFamily="18" charset="0"/>
                <a:cs typeface="Times New Roman" panose="02020603050405020304" pitchFamily="18" charset="0"/>
              </a:rPr>
              <a:t>Joint Inference</a:t>
            </a:r>
            <a:endParaRPr lang="zh-CN" altLang="en-US" sz="1000" dirty="0">
              <a:solidFill>
                <a:schemeClr val="tx1"/>
              </a:solidFill>
              <a:latin typeface="Times New Roman" panose="02020603050405020304" pitchFamily="18" charset="0"/>
              <a:cs typeface="Times New Roman" panose="02020603050405020304" pitchFamily="18" charset="0"/>
            </a:endParaRPr>
          </a:p>
        </p:txBody>
      </p:sp>
      <p:cxnSp>
        <p:nvCxnSpPr>
          <p:cNvPr id="38" name="直接箭头连接符 37">
            <a:extLst>
              <a:ext uri="{FF2B5EF4-FFF2-40B4-BE49-F238E27FC236}">
                <a16:creationId xmlns:a16="http://schemas.microsoft.com/office/drawing/2014/main" id="{3B6159AA-6C5D-4224-846C-58BA9C8D81F0}"/>
              </a:ext>
            </a:extLst>
          </p:cNvPr>
          <p:cNvCxnSpPr>
            <a:cxnSpLocks/>
            <a:stCxn id="33" idx="2"/>
            <a:endCxn id="36" idx="1"/>
          </p:cNvCxnSpPr>
          <p:nvPr/>
        </p:nvCxnSpPr>
        <p:spPr>
          <a:xfrm>
            <a:off x="1294902" y="3676805"/>
            <a:ext cx="1227866" cy="85394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40" name="直接箭头连接符 39">
            <a:extLst>
              <a:ext uri="{FF2B5EF4-FFF2-40B4-BE49-F238E27FC236}">
                <a16:creationId xmlns:a16="http://schemas.microsoft.com/office/drawing/2014/main" id="{312DCDC7-B2B2-41EE-B447-12E42FB341CC}"/>
              </a:ext>
            </a:extLst>
          </p:cNvPr>
          <p:cNvCxnSpPr>
            <a:cxnSpLocks/>
            <a:stCxn id="36" idx="2"/>
            <a:endCxn id="37" idx="0"/>
          </p:cNvCxnSpPr>
          <p:nvPr/>
        </p:nvCxnSpPr>
        <p:spPr>
          <a:xfrm flipH="1">
            <a:off x="2305619" y="4645956"/>
            <a:ext cx="1010717" cy="508789"/>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1" name="矩形 40">
            <a:extLst>
              <a:ext uri="{FF2B5EF4-FFF2-40B4-BE49-F238E27FC236}">
                <a16:creationId xmlns:a16="http://schemas.microsoft.com/office/drawing/2014/main" id="{9BFFA9DA-9242-4786-A432-99F64B4DB41F}"/>
              </a:ext>
            </a:extLst>
          </p:cNvPr>
          <p:cNvSpPr/>
          <p:nvPr/>
        </p:nvSpPr>
        <p:spPr>
          <a:xfrm>
            <a:off x="987021" y="4112573"/>
            <a:ext cx="1280173" cy="427045"/>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00" dirty="0">
                <a:solidFill>
                  <a:srgbClr val="FF0000"/>
                </a:solidFill>
                <a:latin typeface="Times New Roman" panose="02020603050405020304" pitchFamily="18" charset="0"/>
                <a:cs typeface="Times New Roman" panose="02020603050405020304" pitchFamily="18" charset="0"/>
              </a:rPr>
              <a:t>Model delivery of UE sided model</a:t>
            </a:r>
            <a:endParaRPr lang="zh-CN" altLang="en-US" sz="1000" dirty="0">
              <a:solidFill>
                <a:srgbClr val="FF0000"/>
              </a:solidFill>
              <a:latin typeface="Times New Roman" panose="02020603050405020304" pitchFamily="18" charset="0"/>
              <a:cs typeface="Times New Roman" panose="02020603050405020304" pitchFamily="18" charset="0"/>
            </a:endParaRPr>
          </a:p>
        </p:txBody>
      </p:sp>
      <p:sp>
        <p:nvSpPr>
          <p:cNvPr id="42" name="矩形 41">
            <a:extLst>
              <a:ext uri="{FF2B5EF4-FFF2-40B4-BE49-F238E27FC236}">
                <a16:creationId xmlns:a16="http://schemas.microsoft.com/office/drawing/2014/main" id="{61085806-B878-4E31-8AC9-36FC65BDAF95}"/>
              </a:ext>
            </a:extLst>
          </p:cNvPr>
          <p:cNvSpPr/>
          <p:nvPr/>
        </p:nvSpPr>
        <p:spPr>
          <a:xfrm>
            <a:off x="1608862" y="5833445"/>
            <a:ext cx="1280173" cy="427045"/>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FF0000"/>
                </a:solidFill>
                <a:latin typeface="Times New Roman" panose="02020603050405020304" pitchFamily="18" charset="0"/>
                <a:cs typeface="Times New Roman" panose="02020603050405020304" pitchFamily="18" charset="0"/>
              </a:rPr>
              <a:t>Network first</a:t>
            </a:r>
            <a:endParaRPr lang="zh-CN" altLang="en-US" sz="1400" dirty="0">
              <a:solidFill>
                <a:srgbClr val="FF0000"/>
              </a:solidFill>
              <a:latin typeface="Times New Roman" panose="02020603050405020304" pitchFamily="18" charset="0"/>
              <a:cs typeface="Times New Roman" panose="02020603050405020304" pitchFamily="18" charset="0"/>
            </a:endParaRPr>
          </a:p>
        </p:txBody>
      </p:sp>
      <p:sp>
        <p:nvSpPr>
          <p:cNvPr id="43" name="矩形 42">
            <a:extLst>
              <a:ext uri="{FF2B5EF4-FFF2-40B4-BE49-F238E27FC236}">
                <a16:creationId xmlns:a16="http://schemas.microsoft.com/office/drawing/2014/main" id="{EF654300-ACCA-49D4-B252-4119D598FC2C}"/>
              </a:ext>
            </a:extLst>
          </p:cNvPr>
          <p:cNvSpPr/>
          <p:nvPr/>
        </p:nvSpPr>
        <p:spPr>
          <a:xfrm>
            <a:off x="4882663" y="2542960"/>
            <a:ext cx="3831163" cy="3768195"/>
          </a:xfrm>
          <a:prstGeom prst="rect">
            <a:avLst/>
          </a:prstGeom>
          <a:solidFill>
            <a:schemeClr val="bg1">
              <a:lumMod val="9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4" name="矩形 43">
            <a:extLst>
              <a:ext uri="{FF2B5EF4-FFF2-40B4-BE49-F238E27FC236}">
                <a16:creationId xmlns:a16="http://schemas.microsoft.com/office/drawing/2014/main" id="{C87C0A10-4A9C-4E92-B225-C3BAB9AF0CB0}"/>
              </a:ext>
            </a:extLst>
          </p:cNvPr>
          <p:cNvSpPr/>
          <p:nvPr/>
        </p:nvSpPr>
        <p:spPr>
          <a:xfrm>
            <a:off x="7009894" y="3482649"/>
            <a:ext cx="1587134" cy="258043"/>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1000" dirty="0">
                <a:solidFill>
                  <a:schemeClr val="tx1"/>
                </a:solidFill>
                <a:latin typeface="Times New Roman" panose="02020603050405020304" pitchFamily="18" charset="0"/>
                <a:cs typeface="Times New Roman" panose="02020603050405020304" pitchFamily="18" charset="0"/>
              </a:rPr>
              <a:t>Train the two-sided model</a:t>
            </a:r>
            <a:endParaRPr lang="zh-CN" altLang="en-US" sz="1000" dirty="0">
              <a:solidFill>
                <a:schemeClr val="tx1"/>
              </a:solidFill>
              <a:latin typeface="Times New Roman" panose="02020603050405020304" pitchFamily="18" charset="0"/>
              <a:cs typeface="Times New Roman" panose="02020603050405020304" pitchFamily="18" charset="0"/>
            </a:endParaRPr>
          </a:p>
        </p:txBody>
      </p:sp>
      <p:sp>
        <p:nvSpPr>
          <p:cNvPr id="45" name="矩形 44">
            <a:extLst>
              <a:ext uri="{FF2B5EF4-FFF2-40B4-BE49-F238E27FC236}">
                <a16:creationId xmlns:a16="http://schemas.microsoft.com/office/drawing/2014/main" id="{B2F44430-5759-44F3-AB80-2E862E49982E}"/>
              </a:ext>
            </a:extLst>
          </p:cNvPr>
          <p:cNvSpPr/>
          <p:nvPr/>
        </p:nvSpPr>
        <p:spPr>
          <a:xfrm>
            <a:off x="4988462" y="2784100"/>
            <a:ext cx="1587134" cy="230423"/>
          </a:xfrm>
          <a:prstGeom prst="rect">
            <a:avLst/>
          </a:prstGeom>
          <a:solidFill>
            <a:schemeClr val="bg1">
              <a:lumMod val="8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00" dirty="0">
                <a:solidFill>
                  <a:schemeClr val="tx1"/>
                </a:solidFill>
                <a:latin typeface="Times New Roman" panose="02020603050405020304" pitchFamily="18" charset="0"/>
                <a:cs typeface="Times New Roman" panose="02020603050405020304" pitchFamily="18" charset="0"/>
              </a:rPr>
              <a:t>NW side</a:t>
            </a:r>
            <a:endParaRPr lang="zh-CN" altLang="en-US" sz="1000" dirty="0">
              <a:solidFill>
                <a:schemeClr val="tx1"/>
              </a:solidFill>
              <a:latin typeface="Times New Roman" panose="02020603050405020304" pitchFamily="18" charset="0"/>
              <a:cs typeface="Times New Roman" panose="02020603050405020304" pitchFamily="18" charset="0"/>
            </a:endParaRPr>
          </a:p>
        </p:txBody>
      </p:sp>
      <p:sp>
        <p:nvSpPr>
          <p:cNvPr id="46" name="矩形 45">
            <a:extLst>
              <a:ext uri="{FF2B5EF4-FFF2-40B4-BE49-F238E27FC236}">
                <a16:creationId xmlns:a16="http://schemas.microsoft.com/office/drawing/2014/main" id="{AD4A5413-78ED-4FF5-ACD2-CD79D1A15728}"/>
              </a:ext>
            </a:extLst>
          </p:cNvPr>
          <p:cNvSpPr/>
          <p:nvPr/>
        </p:nvSpPr>
        <p:spPr>
          <a:xfrm>
            <a:off x="7009895" y="2784100"/>
            <a:ext cx="1587134" cy="230423"/>
          </a:xfrm>
          <a:prstGeom prst="rect">
            <a:avLst/>
          </a:prstGeom>
          <a:solidFill>
            <a:schemeClr val="bg1">
              <a:lumMod val="8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00" dirty="0">
                <a:solidFill>
                  <a:schemeClr val="tx1"/>
                </a:solidFill>
                <a:latin typeface="Times New Roman" panose="02020603050405020304" pitchFamily="18" charset="0"/>
                <a:cs typeface="Times New Roman" panose="02020603050405020304" pitchFamily="18" charset="0"/>
              </a:rPr>
              <a:t>UE side</a:t>
            </a:r>
            <a:endParaRPr lang="zh-CN" altLang="en-US" sz="1000" dirty="0">
              <a:solidFill>
                <a:schemeClr val="tx1"/>
              </a:solidFill>
              <a:latin typeface="Times New Roman" panose="02020603050405020304" pitchFamily="18" charset="0"/>
              <a:cs typeface="Times New Roman" panose="02020603050405020304" pitchFamily="18" charset="0"/>
            </a:endParaRPr>
          </a:p>
        </p:txBody>
      </p:sp>
      <p:sp>
        <p:nvSpPr>
          <p:cNvPr id="47" name="矩形 46">
            <a:extLst>
              <a:ext uri="{FF2B5EF4-FFF2-40B4-BE49-F238E27FC236}">
                <a16:creationId xmlns:a16="http://schemas.microsoft.com/office/drawing/2014/main" id="{0B803F94-F71E-4472-961A-D8AEFDFA41ED}"/>
              </a:ext>
            </a:extLst>
          </p:cNvPr>
          <p:cNvSpPr/>
          <p:nvPr/>
        </p:nvSpPr>
        <p:spPr>
          <a:xfrm>
            <a:off x="5043543" y="4414059"/>
            <a:ext cx="1587134" cy="230423"/>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1000" dirty="0">
                <a:solidFill>
                  <a:schemeClr val="tx1"/>
                </a:solidFill>
                <a:latin typeface="Times New Roman" panose="02020603050405020304" pitchFamily="18" charset="0"/>
                <a:cs typeface="Times New Roman" panose="02020603050405020304" pitchFamily="18" charset="0"/>
              </a:rPr>
              <a:t>Storage</a:t>
            </a:r>
            <a:endParaRPr lang="zh-CN" altLang="en-US" sz="1000" dirty="0">
              <a:solidFill>
                <a:schemeClr val="tx1"/>
              </a:solidFill>
              <a:latin typeface="Times New Roman" panose="02020603050405020304" pitchFamily="18" charset="0"/>
              <a:cs typeface="Times New Roman" panose="02020603050405020304" pitchFamily="18" charset="0"/>
            </a:endParaRPr>
          </a:p>
        </p:txBody>
      </p:sp>
      <p:sp>
        <p:nvSpPr>
          <p:cNvPr id="48" name="矩形 47">
            <a:extLst>
              <a:ext uri="{FF2B5EF4-FFF2-40B4-BE49-F238E27FC236}">
                <a16:creationId xmlns:a16="http://schemas.microsoft.com/office/drawing/2014/main" id="{38D0E1EC-8DD9-435F-A875-FDCAE43E549B}"/>
              </a:ext>
            </a:extLst>
          </p:cNvPr>
          <p:cNvSpPr/>
          <p:nvPr/>
        </p:nvSpPr>
        <p:spPr>
          <a:xfrm>
            <a:off x="4988462" y="5154745"/>
            <a:ext cx="3608568" cy="352547"/>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1000" dirty="0">
                <a:solidFill>
                  <a:schemeClr val="tx1"/>
                </a:solidFill>
                <a:latin typeface="Times New Roman" panose="02020603050405020304" pitchFamily="18" charset="0"/>
                <a:cs typeface="Times New Roman" panose="02020603050405020304" pitchFamily="18" charset="0"/>
              </a:rPr>
              <a:t>Joint Inference</a:t>
            </a:r>
            <a:endParaRPr lang="zh-CN" altLang="en-US" sz="1000" dirty="0">
              <a:solidFill>
                <a:schemeClr val="tx1"/>
              </a:solidFill>
              <a:latin typeface="Times New Roman" panose="02020603050405020304" pitchFamily="18" charset="0"/>
              <a:cs typeface="Times New Roman" panose="02020603050405020304" pitchFamily="18" charset="0"/>
            </a:endParaRPr>
          </a:p>
        </p:txBody>
      </p:sp>
      <p:cxnSp>
        <p:nvCxnSpPr>
          <p:cNvPr id="49" name="直接箭头连接符 48">
            <a:extLst>
              <a:ext uri="{FF2B5EF4-FFF2-40B4-BE49-F238E27FC236}">
                <a16:creationId xmlns:a16="http://schemas.microsoft.com/office/drawing/2014/main" id="{7E7DECB0-6757-440B-83CA-8C1BFBB01E1D}"/>
              </a:ext>
            </a:extLst>
          </p:cNvPr>
          <p:cNvCxnSpPr>
            <a:cxnSpLocks/>
            <a:stCxn id="44" idx="2"/>
            <a:endCxn id="47" idx="3"/>
          </p:cNvCxnSpPr>
          <p:nvPr/>
        </p:nvCxnSpPr>
        <p:spPr>
          <a:xfrm flipH="1">
            <a:off x="6630677" y="3740692"/>
            <a:ext cx="1172784" cy="788578"/>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50" name="直接箭头连接符 49">
            <a:extLst>
              <a:ext uri="{FF2B5EF4-FFF2-40B4-BE49-F238E27FC236}">
                <a16:creationId xmlns:a16="http://schemas.microsoft.com/office/drawing/2014/main" id="{71EFEA4F-8CE9-4E15-A00C-969C3E926F32}"/>
              </a:ext>
            </a:extLst>
          </p:cNvPr>
          <p:cNvCxnSpPr>
            <a:cxnSpLocks/>
            <a:stCxn id="47" idx="2"/>
            <a:endCxn id="48" idx="0"/>
          </p:cNvCxnSpPr>
          <p:nvPr/>
        </p:nvCxnSpPr>
        <p:spPr>
          <a:xfrm>
            <a:off x="5837111" y="4644482"/>
            <a:ext cx="955635" cy="510264"/>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1" name="矩形 50">
            <a:extLst>
              <a:ext uri="{FF2B5EF4-FFF2-40B4-BE49-F238E27FC236}">
                <a16:creationId xmlns:a16="http://schemas.microsoft.com/office/drawing/2014/main" id="{65BC19AB-4A22-404F-B3C7-C8D4508F9EEC}"/>
              </a:ext>
            </a:extLst>
          </p:cNvPr>
          <p:cNvSpPr/>
          <p:nvPr/>
        </p:nvSpPr>
        <p:spPr>
          <a:xfrm>
            <a:off x="7009894" y="4051780"/>
            <a:ext cx="1280173" cy="427045"/>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00" dirty="0">
                <a:solidFill>
                  <a:srgbClr val="FF0000"/>
                </a:solidFill>
                <a:latin typeface="Times New Roman" panose="02020603050405020304" pitchFamily="18" charset="0"/>
                <a:cs typeface="Times New Roman" panose="02020603050405020304" pitchFamily="18" charset="0"/>
              </a:rPr>
              <a:t>Model delivery of network sided model</a:t>
            </a:r>
            <a:endParaRPr lang="zh-CN" altLang="en-US" sz="1000" dirty="0">
              <a:solidFill>
                <a:srgbClr val="FF0000"/>
              </a:solidFill>
              <a:latin typeface="Times New Roman" panose="02020603050405020304" pitchFamily="18" charset="0"/>
              <a:cs typeface="Times New Roman" panose="02020603050405020304" pitchFamily="18" charset="0"/>
            </a:endParaRPr>
          </a:p>
        </p:txBody>
      </p:sp>
      <p:sp>
        <p:nvSpPr>
          <p:cNvPr id="52" name="矩形 51">
            <a:extLst>
              <a:ext uri="{FF2B5EF4-FFF2-40B4-BE49-F238E27FC236}">
                <a16:creationId xmlns:a16="http://schemas.microsoft.com/office/drawing/2014/main" id="{FE2AD79A-6B91-4226-BADA-79D4CFC8E918}"/>
              </a:ext>
            </a:extLst>
          </p:cNvPr>
          <p:cNvSpPr/>
          <p:nvPr/>
        </p:nvSpPr>
        <p:spPr>
          <a:xfrm>
            <a:off x="6095989" y="5833445"/>
            <a:ext cx="1280173" cy="427045"/>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FF0000"/>
                </a:solidFill>
                <a:latin typeface="Times New Roman" panose="02020603050405020304" pitchFamily="18" charset="0"/>
                <a:cs typeface="Times New Roman" panose="02020603050405020304" pitchFamily="18" charset="0"/>
              </a:rPr>
              <a:t>UE first</a:t>
            </a:r>
            <a:endParaRPr lang="zh-CN" altLang="en-US" sz="1400"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2275418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cstate="email"/>
          <a:stretch>
            <a:fillRect/>
          </a:stretch>
        </p:blipFill>
        <p:spPr>
          <a:xfrm>
            <a:off x="612057" y="560092"/>
            <a:ext cx="1061886" cy="280034"/>
          </a:xfrm>
          <a:prstGeom prst="rect">
            <a:avLst/>
          </a:prstGeom>
        </p:spPr>
      </p:pic>
      <p:pic>
        <p:nvPicPr>
          <p:cNvPr id="15" name="图片 14"/>
          <p:cNvPicPr>
            <a:picLocks noChangeAspect="1"/>
          </p:cNvPicPr>
          <p:nvPr/>
        </p:nvPicPr>
        <p:blipFill>
          <a:blip r:embed="rId4" cstate="email"/>
          <a:stretch>
            <a:fillRect/>
          </a:stretch>
        </p:blipFill>
        <p:spPr>
          <a:xfrm>
            <a:off x="0" y="332656"/>
            <a:ext cx="9144000" cy="734519"/>
          </a:xfrm>
          <a:prstGeom prst="rect">
            <a:avLst/>
          </a:prstGeom>
          <a:noFill/>
          <a:ln w="9525">
            <a:noFill/>
            <a:miter lim="800000"/>
          </a:ln>
        </p:spPr>
      </p:pic>
      <p:pic>
        <p:nvPicPr>
          <p:cNvPr id="16" name="图片 15"/>
          <p:cNvPicPr>
            <a:picLocks noChangeAspect="1"/>
          </p:cNvPicPr>
          <p:nvPr/>
        </p:nvPicPr>
        <p:blipFill>
          <a:blip r:embed="rId3" cstate="email"/>
          <a:stretch>
            <a:fillRect/>
          </a:stretch>
        </p:blipFill>
        <p:spPr>
          <a:xfrm>
            <a:off x="7676624" y="560550"/>
            <a:ext cx="1061886" cy="280034"/>
          </a:xfrm>
          <a:prstGeom prst="rect">
            <a:avLst/>
          </a:prstGeom>
        </p:spPr>
      </p:pic>
      <p:sp>
        <p:nvSpPr>
          <p:cNvPr id="17" name="标题 5"/>
          <p:cNvSpPr txBox="1"/>
          <p:nvPr/>
        </p:nvSpPr>
        <p:spPr>
          <a:xfrm>
            <a:off x="313036" y="546845"/>
            <a:ext cx="7491836" cy="635639"/>
          </a:xfrm>
          <a:prstGeom prst="rect">
            <a:avLst/>
          </a:prstGeom>
        </p:spPr>
        <p:txBody>
          <a:bodyPr/>
          <a:lstStyle>
            <a:defPPr>
              <a:defRPr lang="zh-CN"/>
            </a:defPPr>
            <a:lvl1pPr>
              <a:lnSpc>
                <a:spcPct val="90000"/>
              </a:lnSpc>
              <a:spcBef>
                <a:spcPts val="1000"/>
              </a:spcBef>
              <a:buNone/>
              <a:defRPr kumimoji="1" sz="3200">
                <a:solidFill>
                  <a:schemeClr val="bg1"/>
                </a:solidFill>
                <a:latin typeface="vivo type CN简 Bold" panose="02000800000000000000" pitchFamily="50" charset="-122"/>
                <a:ea typeface="vivo type CN简 Bold" panose="02000800000000000000" pitchFamily="50" charset="-122"/>
              </a:defRPr>
            </a:lvl1pPr>
          </a:lstStyle>
          <a:p>
            <a:pPr defTabSz="685800" eaLnBrk="1" fontAlgn="auto" hangingPunct="1">
              <a:spcBef>
                <a:spcPts val="750"/>
              </a:spcBef>
              <a:spcAft>
                <a:spcPts val="0"/>
              </a:spcAft>
            </a:pPr>
            <a:r>
              <a:rPr lang="en-US" altLang="zh-CN" sz="2400" dirty="0">
                <a:solidFill>
                  <a:prstClr val="white"/>
                </a:solidFill>
              </a:rPr>
              <a:t>Two side CSI and some other RAN background…. </a:t>
            </a:r>
          </a:p>
        </p:txBody>
      </p:sp>
      <p:sp>
        <p:nvSpPr>
          <p:cNvPr id="31" name="文本框 30">
            <a:extLst>
              <a:ext uri="{FF2B5EF4-FFF2-40B4-BE49-F238E27FC236}">
                <a16:creationId xmlns:a16="http://schemas.microsoft.com/office/drawing/2014/main" id="{D4EB2913-D3FA-4328-94E0-D4E2ECD72699}"/>
              </a:ext>
            </a:extLst>
          </p:cNvPr>
          <p:cNvSpPr txBox="1"/>
          <p:nvPr/>
        </p:nvSpPr>
        <p:spPr>
          <a:xfrm>
            <a:off x="313036" y="1700808"/>
            <a:ext cx="8579444" cy="1015663"/>
          </a:xfrm>
          <a:prstGeom prst="rect">
            <a:avLst/>
          </a:prstGeom>
          <a:noFill/>
        </p:spPr>
        <p:txBody>
          <a:bodyPr wrap="square" rtlCol="0">
            <a:spAutoFit/>
          </a:bodyPr>
          <a:lstStyle/>
          <a:p>
            <a:r>
              <a:rPr lang="en-US" altLang="zh-CN" sz="1500" b="1" dirty="0">
                <a:latin typeface="+mn-ea"/>
              </a:rPr>
              <a:t>Training Type 2 for two-sided model</a:t>
            </a:r>
            <a:r>
              <a:rPr lang="zh-CN" altLang="en-US" sz="1500" b="1" dirty="0">
                <a:latin typeface="+mn-ea"/>
              </a:rPr>
              <a:t>：</a:t>
            </a:r>
            <a:r>
              <a:rPr lang="en-US" altLang="zh-CN" sz="1500" b="1" dirty="0">
                <a:latin typeface="+mn-ea"/>
              </a:rPr>
              <a:t>Joint training of the two-sided model at network side and UE side, respectively.</a:t>
            </a:r>
          </a:p>
          <a:p>
            <a:pPr marL="285750" indent="-285750">
              <a:buFont typeface="Arial" panose="020B0604020202020204" pitchFamily="34" charset="0"/>
              <a:buChar char="•"/>
            </a:pPr>
            <a:r>
              <a:rPr lang="en-US" altLang="zh-CN" sz="1500" b="1" dirty="0">
                <a:latin typeface="+mn-ea"/>
              </a:rPr>
              <a:t>The FP (front-propagating) results and BP(back-propagating) information need to be exchanged between network side and UE side.</a:t>
            </a:r>
          </a:p>
        </p:txBody>
      </p:sp>
      <p:sp>
        <p:nvSpPr>
          <p:cNvPr id="27" name="矩形 26">
            <a:extLst>
              <a:ext uri="{FF2B5EF4-FFF2-40B4-BE49-F238E27FC236}">
                <a16:creationId xmlns:a16="http://schemas.microsoft.com/office/drawing/2014/main" id="{D53C4BFF-1001-4814-BAEF-4C0A10498050}"/>
              </a:ext>
            </a:extLst>
          </p:cNvPr>
          <p:cNvSpPr/>
          <p:nvPr/>
        </p:nvSpPr>
        <p:spPr>
          <a:xfrm>
            <a:off x="2258896" y="2708920"/>
            <a:ext cx="4626208" cy="3927213"/>
          </a:xfrm>
          <a:prstGeom prst="rect">
            <a:avLst/>
          </a:prstGeom>
          <a:solidFill>
            <a:schemeClr val="bg1">
              <a:lumMod val="9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 name="矩形 27">
            <a:extLst>
              <a:ext uri="{FF2B5EF4-FFF2-40B4-BE49-F238E27FC236}">
                <a16:creationId xmlns:a16="http://schemas.microsoft.com/office/drawing/2014/main" id="{11F9B946-74C9-42C6-BF75-2EC8EE659F5D}"/>
              </a:ext>
            </a:extLst>
          </p:cNvPr>
          <p:cNvSpPr/>
          <p:nvPr/>
        </p:nvSpPr>
        <p:spPr>
          <a:xfrm>
            <a:off x="4799664" y="3323703"/>
            <a:ext cx="1793289" cy="397899"/>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1000" dirty="0">
                <a:solidFill>
                  <a:schemeClr val="tx1"/>
                </a:solidFill>
                <a:latin typeface="Times New Roman" panose="02020603050405020304" pitchFamily="18" charset="0"/>
                <a:cs typeface="Times New Roman" panose="02020603050405020304" pitchFamily="18" charset="0"/>
              </a:rPr>
              <a:t>Generates the FP results of Encoder (PMI)</a:t>
            </a:r>
            <a:endParaRPr lang="zh-CN" altLang="en-US" sz="1000" dirty="0">
              <a:solidFill>
                <a:schemeClr val="tx1"/>
              </a:solidFill>
              <a:latin typeface="Times New Roman" panose="02020603050405020304" pitchFamily="18" charset="0"/>
              <a:cs typeface="Times New Roman" panose="02020603050405020304" pitchFamily="18" charset="0"/>
            </a:endParaRPr>
          </a:p>
        </p:txBody>
      </p:sp>
      <p:sp>
        <p:nvSpPr>
          <p:cNvPr id="29" name="矩形 28">
            <a:extLst>
              <a:ext uri="{FF2B5EF4-FFF2-40B4-BE49-F238E27FC236}">
                <a16:creationId xmlns:a16="http://schemas.microsoft.com/office/drawing/2014/main" id="{B70FFBAD-F993-429B-84D3-769F51D507D0}"/>
              </a:ext>
            </a:extLst>
          </p:cNvPr>
          <p:cNvSpPr/>
          <p:nvPr/>
        </p:nvSpPr>
        <p:spPr>
          <a:xfrm>
            <a:off x="2509892" y="2883856"/>
            <a:ext cx="1793289" cy="228296"/>
          </a:xfrm>
          <a:prstGeom prst="rect">
            <a:avLst/>
          </a:prstGeom>
          <a:solidFill>
            <a:schemeClr val="bg1">
              <a:lumMod val="8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00" dirty="0">
                <a:solidFill>
                  <a:schemeClr val="tx1"/>
                </a:solidFill>
                <a:latin typeface="Times New Roman" panose="02020603050405020304" pitchFamily="18" charset="0"/>
                <a:cs typeface="Times New Roman" panose="02020603050405020304" pitchFamily="18" charset="0"/>
              </a:rPr>
              <a:t>NW side</a:t>
            </a:r>
            <a:endParaRPr lang="zh-CN" altLang="en-US" sz="1000" dirty="0">
              <a:solidFill>
                <a:schemeClr val="tx1"/>
              </a:solidFill>
              <a:latin typeface="Times New Roman" panose="02020603050405020304" pitchFamily="18" charset="0"/>
              <a:cs typeface="Times New Roman" panose="02020603050405020304" pitchFamily="18" charset="0"/>
            </a:endParaRPr>
          </a:p>
        </p:txBody>
      </p:sp>
      <p:sp>
        <p:nvSpPr>
          <p:cNvPr id="30" name="矩形 29">
            <a:extLst>
              <a:ext uri="{FF2B5EF4-FFF2-40B4-BE49-F238E27FC236}">
                <a16:creationId xmlns:a16="http://schemas.microsoft.com/office/drawing/2014/main" id="{3C736835-85AE-4CA0-90D7-183E0AC99130}"/>
              </a:ext>
            </a:extLst>
          </p:cNvPr>
          <p:cNvSpPr/>
          <p:nvPr/>
        </p:nvSpPr>
        <p:spPr>
          <a:xfrm>
            <a:off x="4799664" y="2883856"/>
            <a:ext cx="1793289" cy="228296"/>
          </a:xfrm>
          <a:prstGeom prst="rect">
            <a:avLst/>
          </a:prstGeom>
          <a:solidFill>
            <a:schemeClr val="bg1">
              <a:lumMod val="8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00" dirty="0">
                <a:solidFill>
                  <a:schemeClr val="tx1"/>
                </a:solidFill>
                <a:latin typeface="Times New Roman" panose="02020603050405020304" pitchFamily="18" charset="0"/>
                <a:cs typeface="Times New Roman" panose="02020603050405020304" pitchFamily="18" charset="0"/>
              </a:rPr>
              <a:t>UE side</a:t>
            </a:r>
            <a:endParaRPr lang="zh-CN" altLang="en-US" sz="1000" dirty="0">
              <a:solidFill>
                <a:schemeClr val="tx1"/>
              </a:solidFill>
              <a:latin typeface="Times New Roman" panose="02020603050405020304" pitchFamily="18" charset="0"/>
              <a:cs typeface="Times New Roman" panose="02020603050405020304" pitchFamily="18" charset="0"/>
            </a:endParaRPr>
          </a:p>
        </p:txBody>
      </p:sp>
      <p:sp>
        <p:nvSpPr>
          <p:cNvPr id="39" name="矩形 38">
            <a:extLst>
              <a:ext uri="{FF2B5EF4-FFF2-40B4-BE49-F238E27FC236}">
                <a16:creationId xmlns:a16="http://schemas.microsoft.com/office/drawing/2014/main" id="{F7515109-550F-4509-A331-1DF7F2203D8B}"/>
              </a:ext>
            </a:extLst>
          </p:cNvPr>
          <p:cNvSpPr/>
          <p:nvPr/>
        </p:nvSpPr>
        <p:spPr>
          <a:xfrm>
            <a:off x="2509892" y="3987333"/>
            <a:ext cx="1793289" cy="525152"/>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1000" dirty="0">
                <a:solidFill>
                  <a:schemeClr val="tx1"/>
                </a:solidFill>
                <a:latin typeface="Times New Roman" panose="02020603050405020304" pitchFamily="18" charset="0"/>
                <a:cs typeface="Times New Roman" panose="02020603050405020304" pitchFamily="18" charset="0"/>
              </a:rPr>
              <a:t>Generates the FP results of Decoder (reconstructed CSI)</a:t>
            </a:r>
            <a:endParaRPr lang="zh-CN" altLang="en-US" sz="1000" dirty="0">
              <a:solidFill>
                <a:schemeClr val="tx1"/>
              </a:solidFill>
              <a:latin typeface="Times New Roman" panose="02020603050405020304" pitchFamily="18" charset="0"/>
              <a:cs typeface="Times New Roman" panose="02020603050405020304" pitchFamily="18" charset="0"/>
            </a:endParaRPr>
          </a:p>
        </p:txBody>
      </p:sp>
      <p:cxnSp>
        <p:nvCxnSpPr>
          <p:cNvPr id="53" name="直接箭头连接符 52">
            <a:extLst>
              <a:ext uri="{FF2B5EF4-FFF2-40B4-BE49-F238E27FC236}">
                <a16:creationId xmlns:a16="http://schemas.microsoft.com/office/drawing/2014/main" id="{C99BA659-1DDD-458C-A895-A96582A5BEBD}"/>
              </a:ext>
            </a:extLst>
          </p:cNvPr>
          <p:cNvCxnSpPr>
            <a:cxnSpLocks/>
            <a:stCxn id="28" idx="2"/>
            <a:endCxn id="39" idx="3"/>
          </p:cNvCxnSpPr>
          <p:nvPr/>
        </p:nvCxnSpPr>
        <p:spPr>
          <a:xfrm flipH="1">
            <a:off x="4303181" y="3721602"/>
            <a:ext cx="1393128" cy="528307"/>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54" name="矩形 53">
            <a:extLst>
              <a:ext uri="{FF2B5EF4-FFF2-40B4-BE49-F238E27FC236}">
                <a16:creationId xmlns:a16="http://schemas.microsoft.com/office/drawing/2014/main" id="{A4A1F533-B2EB-4DEB-A427-92F7F052AC14}"/>
              </a:ext>
            </a:extLst>
          </p:cNvPr>
          <p:cNvSpPr/>
          <p:nvPr/>
        </p:nvSpPr>
        <p:spPr>
          <a:xfrm>
            <a:off x="4681159" y="3909810"/>
            <a:ext cx="1463472" cy="423103"/>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00" dirty="0">
                <a:solidFill>
                  <a:srgbClr val="FF0000"/>
                </a:solidFill>
                <a:latin typeface="Times New Roman" panose="02020603050405020304" pitchFamily="18" charset="0"/>
                <a:cs typeface="Times New Roman" panose="02020603050405020304" pitchFamily="18" charset="0"/>
              </a:rPr>
              <a:t>The FP results (PMI)</a:t>
            </a:r>
            <a:endParaRPr lang="zh-CN" altLang="en-US" sz="1000" dirty="0">
              <a:solidFill>
                <a:srgbClr val="FF0000"/>
              </a:solidFill>
              <a:latin typeface="Times New Roman" panose="02020603050405020304" pitchFamily="18" charset="0"/>
              <a:cs typeface="Times New Roman" panose="02020603050405020304" pitchFamily="18" charset="0"/>
            </a:endParaRPr>
          </a:p>
        </p:txBody>
      </p:sp>
      <p:sp>
        <p:nvSpPr>
          <p:cNvPr id="55" name="矩形 54">
            <a:extLst>
              <a:ext uri="{FF2B5EF4-FFF2-40B4-BE49-F238E27FC236}">
                <a16:creationId xmlns:a16="http://schemas.microsoft.com/office/drawing/2014/main" id="{AB203AD7-403D-40EC-8910-20D585B8C205}"/>
              </a:ext>
            </a:extLst>
          </p:cNvPr>
          <p:cNvSpPr/>
          <p:nvPr/>
        </p:nvSpPr>
        <p:spPr>
          <a:xfrm>
            <a:off x="3770979" y="6213030"/>
            <a:ext cx="1463472" cy="423103"/>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FF0000"/>
                </a:solidFill>
                <a:latin typeface="Times New Roman" panose="02020603050405020304" pitchFamily="18" charset="0"/>
                <a:cs typeface="Times New Roman" panose="02020603050405020304" pitchFamily="18" charset="0"/>
              </a:rPr>
              <a:t>One FP/BP Loop</a:t>
            </a:r>
            <a:endParaRPr lang="zh-CN" altLang="en-US" sz="1400" dirty="0">
              <a:solidFill>
                <a:srgbClr val="FF0000"/>
              </a:solidFill>
              <a:latin typeface="Times New Roman" panose="02020603050405020304" pitchFamily="18" charset="0"/>
              <a:cs typeface="Times New Roman" panose="02020603050405020304" pitchFamily="18" charset="0"/>
            </a:endParaRPr>
          </a:p>
        </p:txBody>
      </p:sp>
      <p:sp>
        <p:nvSpPr>
          <p:cNvPr id="56" name="矩形 55">
            <a:extLst>
              <a:ext uri="{FF2B5EF4-FFF2-40B4-BE49-F238E27FC236}">
                <a16:creationId xmlns:a16="http://schemas.microsoft.com/office/drawing/2014/main" id="{A1CDAE37-818A-43E3-80FA-6ECFF7A45EBD}"/>
              </a:ext>
            </a:extLst>
          </p:cNvPr>
          <p:cNvSpPr/>
          <p:nvPr/>
        </p:nvSpPr>
        <p:spPr>
          <a:xfrm>
            <a:off x="2509891" y="4801417"/>
            <a:ext cx="1793289" cy="525152"/>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1000" dirty="0">
                <a:solidFill>
                  <a:schemeClr val="tx1"/>
                </a:solidFill>
                <a:latin typeface="Times New Roman" panose="02020603050405020304" pitchFamily="18" charset="0"/>
                <a:cs typeface="Times New Roman" panose="02020603050405020304" pitchFamily="18" charset="0"/>
              </a:rPr>
              <a:t>Trains the Decoder and generates the BP information (e.g., gradients)</a:t>
            </a:r>
            <a:endParaRPr lang="zh-CN" altLang="en-US" sz="1000" dirty="0">
              <a:solidFill>
                <a:schemeClr val="tx1"/>
              </a:solidFill>
              <a:latin typeface="Times New Roman" panose="02020603050405020304" pitchFamily="18" charset="0"/>
              <a:cs typeface="Times New Roman" panose="02020603050405020304" pitchFamily="18" charset="0"/>
            </a:endParaRPr>
          </a:p>
        </p:txBody>
      </p:sp>
      <p:cxnSp>
        <p:nvCxnSpPr>
          <p:cNvPr id="57" name="直接箭头连接符 56">
            <a:extLst>
              <a:ext uri="{FF2B5EF4-FFF2-40B4-BE49-F238E27FC236}">
                <a16:creationId xmlns:a16="http://schemas.microsoft.com/office/drawing/2014/main" id="{607290DF-ABBB-4159-8616-46EE949996D7}"/>
              </a:ext>
            </a:extLst>
          </p:cNvPr>
          <p:cNvCxnSpPr>
            <a:cxnSpLocks/>
            <a:stCxn id="39" idx="2"/>
            <a:endCxn id="56" idx="0"/>
          </p:cNvCxnSpPr>
          <p:nvPr/>
        </p:nvCxnSpPr>
        <p:spPr>
          <a:xfrm flipH="1">
            <a:off x="3406536" y="4512485"/>
            <a:ext cx="1" cy="28893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8" name="矩形 57">
            <a:extLst>
              <a:ext uri="{FF2B5EF4-FFF2-40B4-BE49-F238E27FC236}">
                <a16:creationId xmlns:a16="http://schemas.microsoft.com/office/drawing/2014/main" id="{795C583F-C4DC-4D7B-B4CA-22CF4FD1F75C}"/>
              </a:ext>
            </a:extLst>
          </p:cNvPr>
          <p:cNvSpPr/>
          <p:nvPr/>
        </p:nvSpPr>
        <p:spPr>
          <a:xfrm>
            <a:off x="4800710" y="5498376"/>
            <a:ext cx="1793289" cy="525152"/>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1000" dirty="0">
                <a:solidFill>
                  <a:schemeClr val="tx1"/>
                </a:solidFill>
                <a:latin typeface="Times New Roman" panose="02020603050405020304" pitchFamily="18" charset="0"/>
                <a:cs typeface="Times New Roman" panose="02020603050405020304" pitchFamily="18" charset="0"/>
              </a:rPr>
              <a:t>Trains the Encoder</a:t>
            </a:r>
            <a:endParaRPr lang="zh-CN" altLang="en-US" sz="1000" dirty="0">
              <a:solidFill>
                <a:schemeClr val="tx1"/>
              </a:solidFill>
              <a:latin typeface="Times New Roman" panose="02020603050405020304" pitchFamily="18" charset="0"/>
              <a:cs typeface="Times New Roman" panose="02020603050405020304" pitchFamily="18" charset="0"/>
            </a:endParaRPr>
          </a:p>
        </p:txBody>
      </p:sp>
      <p:cxnSp>
        <p:nvCxnSpPr>
          <p:cNvPr id="59" name="直接箭头连接符 58">
            <a:extLst>
              <a:ext uri="{FF2B5EF4-FFF2-40B4-BE49-F238E27FC236}">
                <a16:creationId xmlns:a16="http://schemas.microsoft.com/office/drawing/2014/main" id="{74E36FF3-F03F-46FE-BE49-5209777DDAC3}"/>
              </a:ext>
            </a:extLst>
          </p:cNvPr>
          <p:cNvCxnSpPr>
            <a:cxnSpLocks/>
            <a:stCxn id="56" idx="2"/>
            <a:endCxn id="58" idx="1"/>
          </p:cNvCxnSpPr>
          <p:nvPr/>
        </p:nvCxnSpPr>
        <p:spPr>
          <a:xfrm>
            <a:off x="3406536" y="5326569"/>
            <a:ext cx="1394174" cy="434383"/>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60" name="矩形 59">
            <a:extLst>
              <a:ext uri="{FF2B5EF4-FFF2-40B4-BE49-F238E27FC236}">
                <a16:creationId xmlns:a16="http://schemas.microsoft.com/office/drawing/2014/main" id="{D0462B8E-1D6C-49C9-BAE3-D422882F2B64}"/>
              </a:ext>
            </a:extLst>
          </p:cNvPr>
          <p:cNvSpPr/>
          <p:nvPr/>
        </p:nvSpPr>
        <p:spPr>
          <a:xfrm>
            <a:off x="2980927" y="5506141"/>
            <a:ext cx="1463472" cy="423103"/>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00" dirty="0">
                <a:solidFill>
                  <a:srgbClr val="FF0000"/>
                </a:solidFill>
                <a:latin typeface="Times New Roman" panose="02020603050405020304" pitchFamily="18" charset="0"/>
                <a:cs typeface="Times New Roman" panose="02020603050405020304" pitchFamily="18" charset="0"/>
              </a:rPr>
              <a:t>The </a:t>
            </a:r>
            <a:r>
              <a:rPr lang="fr-FR" altLang="zh-CN" sz="1000" dirty="0">
                <a:solidFill>
                  <a:srgbClr val="FF0000"/>
                </a:solidFill>
                <a:latin typeface="Times New Roman" panose="02020603050405020304" pitchFamily="18" charset="0"/>
                <a:cs typeface="Times New Roman" panose="02020603050405020304" pitchFamily="18" charset="0"/>
              </a:rPr>
              <a:t>BP information (e.g., gradients)</a:t>
            </a:r>
            <a:endParaRPr lang="zh-CN" altLang="en-US" sz="1000"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655072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cstate="email"/>
          <a:stretch>
            <a:fillRect/>
          </a:stretch>
        </p:blipFill>
        <p:spPr>
          <a:xfrm>
            <a:off x="612057" y="560092"/>
            <a:ext cx="1061886" cy="280034"/>
          </a:xfrm>
          <a:prstGeom prst="rect">
            <a:avLst/>
          </a:prstGeom>
        </p:spPr>
      </p:pic>
      <p:pic>
        <p:nvPicPr>
          <p:cNvPr id="15" name="图片 14"/>
          <p:cNvPicPr>
            <a:picLocks noChangeAspect="1"/>
          </p:cNvPicPr>
          <p:nvPr/>
        </p:nvPicPr>
        <p:blipFill>
          <a:blip r:embed="rId4" cstate="email"/>
          <a:stretch>
            <a:fillRect/>
          </a:stretch>
        </p:blipFill>
        <p:spPr>
          <a:xfrm>
            <a:off x="0" y="332656"/>
            <a:ext cx="9144000" cy="734519"/>
          </a:xfrm>
          <a:prstGeom prst="rect">
            <a:avLst/>
          </a:prstGeom>
          <a:noFill/>
          <a:ln w="9525">
            <a:noFill/>
            <a:miter lim="800000"/>
          </a:ln>
        </p:spPr>
      </p:pic>
      <p:pic>
        <p:nvPicPr>
          <p:cNvPr id="16" name="图片 15"/>
          <p:cNvPicPr>
            <a:picLocks noChangeAspect="1"/>
          </p:cNvPicPr>
          <p:nvPr/>
        </p:nvPicPr>
        <p:blipFill>
          <a:blip r:embed="rId3" cstate="email"/>
          <a:stretch>
            <a:fillRect/>
          </a:stretch>
        </p:blipFill>
        <p:spPr>
          <a:xfrm>
            <a:off x="7676624" y="560550"/>
            <a:ext cx="1061886" cy="280034"/>
          </a:xfrm>
          <a:prstGeom prst="rect">
            <a:avLst/>
          </a:prstGeom>
        </p:spPr>
      </p:pic>
      <p:sp>
        <p:nvSpPr>
          <p:cNvPr id="17" name="标题 5"/>
          <p:cNvSpPr txBox="1"/>
          <p:nvPr/>
        </p:nvSpPr>
        <p:spPr>
          <a:xfrm>
            <a:off x="313036" y="546845"/>
            <a:ext cx="7491836" cy="635639"/>
          </a:xfrm>
          <a:prstGeom prst="rect">
            <a:avLst/>
          </a:prstGeom>
        </p:spPr>
        <p:txBody>
          <a:bodyPr/>
          <a:lstStyle>
            <a:defPPr>
              <a:defRPr lang="zh-CN"/>
            </a:defPPr>
            <a:lvl1pPr>
              <a:lnSpc>
                <a:spcPct val="90000"/>
              </a:lnSpc>
              <a:spcBef>
                <a:spcPts val="1000"/>
              </a:spcBef>
              <a:buNone/>
              <a:defRPr kumimoji="1" sz="3200">
                <a:solidFill>
                  <a:schemeClr val="bg1"/>
                </a:solidFill>
                <a:latin typeface="vivo type CN简 Bold" panose="02000800000000000000" pitchFamily="50" charset="-122"/>
                <a:ea typeface="vivo type CN简 Bold" panose="02000800000000000000" pitchFamily="50" charset="-122"/>
              </a:defRPr>
            </a:lvl1pPr>
          </a:lstStyle>
          <a:p>
            <a:pPr defTabSz="685800" eaLnBrk="1" fontAlgn="auto" hangingPunct="1">
              <a:spcBef>
                <a:spcPts val="750"/>
              </a:spcBef>
              <a:spcAft>
                <a:spcPts val="0"/>
              </a:spcAft>
            </a:pPr>
            <a:r>
              <a:rPr lang="en-US" altLang="zh-CN" sz="2400" dirty="0">
                <a:solidFill>
                  <a:prstClr val="white"/>
                </a:solidFill>
              </a:rPr>
              <a:t>Two side CSI and some other RAN background…. </a:t>
            </a:r>
          </a:p>
        </p:txBody>
      </p:sp>
      <p:sp>
        <p:nvSpPr>
          <p:cNvPr id="31" name="文本框 30">
            <a:extLst>
              <a:ext uri="{FF2B5EF4-FFF2-40B4-BE49-F238E27FC236}">
                <a16:creationId xmlns:a16="http://schemas.microsoft.com/office/drawing/2014/main" id="{D4EB2913-D3FA-4328-94E0-D4E2ECD72699}"/>
              </a:ext>
            </a:extLst>
          </p:cNvPr>
          <p:cNvSpPr txBox="1"/>
          <p:nvPr/>
        </p:nvSpPr>
        <p:spPr>
          <a:xfrm>
            <a:off x="313036" y="1700808"/>
            <a:ext cx="8579444" cy="1015663"/>
          </a:xfrm>
          <a:prstGeom prst="rect">
            <a:avLst/>
          </a:prstGeom>
          <a:noFill/>
        </p:spPr>
        <p:txBody>
          <a:bodyPr wrap="square" rtlCol="0">
            <a:spAutoFit/>
          </a:bodyPr>
          <a:lstStyle/>
          <a:p>
            <a:r>
              <a:rPr lang="en-US" altLang="zh-CN" sz="1500" b="1" dirty="0">
                <a:latin typeface="+mn-ea"/>
              </a:rPr>
              <a:t>Training Type for two-sided model</a:t>
            </a:r>
            <a:r>
              <a:rPr lang="zh-CN" altLang="en-US" sz="1500" b="1" dirty="0">
                <a:latin typeface="+mn-ea"/>
              </a:rPr>
              <a:t>：</a:t>
            </a:r>
            <a:r>
              <a:rPr lang="en-US" altLang="zh-CN" sz="1500" b="1" dirty="0">
                <a:latin typeface="+mn-ea"/>
              </a:rPr>
              <a:t>Separate training at network side and UE side, where the UE-side CSI generation part and the network-side CSI reconstruction part are trained by UE side and network side, respectively. </a:t>
            </a:r>
          </a:p>
          <a:p>
            <a:pPr marL="285750" indent="-285750">
              <a:buFont typeface="Arial" panose="020B0604020202020204" pitchFamily="34" charset="0"/>
              <a:buChar char="•"/>
            </a:pPr>
            <a:r>
              <a:rPr lang="en-US" altLang="zh-CN" sz="1500" b="1" dirty="0">
                <a:latin typeface="+mn-ea"/>
              </a:rPr>
              <a:t>In step 3, transmitting exchange dataset with large number of samples will be needed.</a:t>
            </a:r>
          </a:p>
        </p:txBody>
      </p:sp>
      <p:pic>
        <p:nvPicPr>
          <p:cNvPr id="27" name="图片 26">
            <a:extLst>
              <a:ext uri="{FF2B5EF4-FFF2-40B4-BE49-F238E27FC236}">
                <a16:creationId xmlns:a16="http://schemas.microsoft.com/office/drawing/2014/main" id="{B17023A3-2616-4661-8FEC-294E7B401C19}"/>
              </a:ext>
            </a:extLst>
          </p:cNvPr>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403648" y="2984763"/>
            <a:ext cx="5217795" cy="3108325"/>
          </a:xfrm>
          <a:prstGeom prst="rect">
            <a:avLst/>
          </a:prstGeom>
          <a:noFill/>
        </p:spPr>
      </p:pic>
      <p:sp>
        <p:nvSpPr>
          <p:cNvPr id="28" name="矩形 27">
            <a:extLst>
              <a:ext uri="{FF2B5EF4-FFF2-40B4-BE49-F238E27FC236}">
                <a16:creationId xmlns:a16="http://schemas.microsoft.com/office/drawing/2014/main" id="{9D97B47F-B06D-46B6-9248-9DE7A71DB1A3}"/>
              </a:ext>
            </a:extLst>
          </p:cNvPr>
          <p:cNvSpPr/>
          <p:nvPr/>
        </p:nvSpPr>
        <p:spPr>
          <a:xfrm>
            <a:off x="3132956" y="4476601"/>
            <a:ext cx="2303140" cy="57150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a:extLst>
              <a:ext uri="{FF2B5EF4-FFF2-40B4-BE49-F238E27FC236}">
                <a16:creationId xmlns:a16="http://schemas.microsoft.com/office/drawing/2014/main" id="{A9F28BA4-4828-4BEE-88E7-EB1628C22E77}"/>
              </a:ext>
            </a:extLst>
          </p:cNvPr>
          <p:cNvSpPr/>
          <p:nvPr/>
        </p:nvSpPr>
        <p:spPr>
          <a:xfrm>
            <a:off x="2957713" y="6093088"/>
            <a:ext cx="2188505" cy="423103"/>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FF0000"/>
                </a:solidFill>
                <a:latin typeface="Times New Roman" panose="02020603050405020304" pitchFamily="18" charset="0"/>
                <a:cs typeface="Times New Roman" panose="02020603050405020304" pitchFamily="18" charset="0"/>
              </a:rPr>
              <a:t>Take UE first as example</a:t>
            </a:r>
            <a:endParaRPr lang="zh-CN" altLang="en-US" sz="1400"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6294289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cstate="email"/>
          <a:stretch>
            <a:fillRect/>
          </a:stretch>
        </p:blipFill>
        <p:spPr>
          <a:xfrm>
            <a:off x="612057" y="560092"/>
            <a:ext cx="1061886" cy="280034"/>
          </a:xfrm>
          <a:prstGeom prst="rect">
            <a:avLst/>
          </a:prstGeom>
        </p:spPr>
      </p:pic>
      <p:pic>
        <p:nvPicPr>
          <p:cNvPr id="15" name="图片 14"/>
          <p:cNvPicPr>
            <a:picLocks noChangeAspect="1"/>
          </p:cNvPicPr>
          <p:nvPr/>
        </p:nvPicPr>
        <p:blipFill>
          <a:blip r:embed="rId4" cstate="email"/>
          <a:stretch>
            <a:fillRect/>
          </a:stretch>
        </p:blipFill>
        <p:spPr>
          <a:xfrm>
            <a:off x="0" y="332656"/>
            <a:ext cx="9144000" cy="734519"/>
          </a:xfrm>
          <a:prstGeom prst="rect">
            <a:avLst/>
          </a:prstGeom>
          <a:noFill/>
          <a:ln w="9525">
            <a:noFill/>
            <a:miter lim="800000"/>
          </a:ln>
        </p:spPr>
      </p:pic>
      <p:pic>
        <p:nvPicPr>
          <p:cNvPr id="16" name="图片 15"/>
          <p:cNvPicPr>
            <a:picLocks noChangeAspect="1"/>
          </p:cNvPicPr>
          <p:nvPr/>
        </p:nvPicPr>
        <p:blipFill>
          <a:blip r:embed="rId3" cstate="email"/>
          <a:stretch>
            <a:fillRect/>
          </a:stretch>
        </p:blipFill>
        <p:spPr>
          <a:xfrm>
            <a:off x="7676624" y="560550"/>
            <a:ext cx="1061886" cy="280034"/>
          </a:xfrm>
          <a:prstGeom prst="rect">
            <a:avLst/>
          </a:prstGeom>
        </p:spPr>
      </p:pic>
      <p:sp>
        <p:nvSpPr>
          <p:cNvPr id="17" name="标题 5"/>
          <p:cNvSpPr txBox="1"/>
          <p:nvPr/>
        </p:nvSpPr>
        <p:spPr>
          <a:xfrm>
            <a:off x="313036" y="546845"/>
            <a:ext cx="7491836" cy="635639"/>
          </a:xfrm>
          <a:prstGeom prst="rect">
            <a:avLst/>
          </a:prstGeom>
        </p:spPr>
        <p:txBody>
          <a:bodyPr/>
          <a:lstStyle>
            <a:defPPr>
              <a:defRPr lang="zh-CN"/>
            </a:defPPr>
            <a:lvl1pPr>
              <a:lnSpc>
                <a:spcPct val="90000"/>
              </a:lnSpc>
              <a:spcBef>
                <a:spcPts val="1000"/>
              </a:spcBef>
              <a:buNone/>
              <a:defRPr kumimoji="1" sz="3200">
                <a:solidFill>
                  <a:schemeClr val="bg1"/>
                </a:solidFill>
                <a:latin typeface="vivo type CN简 Bold" panose="02000800000000000000" pitchFamily="50" charset="-122"/>
                <a:ea typeface="vivo type CN简 Bold" panose="02000800000000000000" pitchFamily="50" charset="-122"/>
              </a:defRPr>
            </a:lvl1pPr>
          </a:lstStyle>
          <a:p>
            <a:pPr defTabSz="685800" eaLnBrk="1" fontAlgn="auto" hangingPunct="1">
              <a:spcBef>
                <a:spcPts val="750"/>
              </a:spcBef>
              <a:spcAft>
                <a:spcPts val="0"/>
              </a:spcAft>
            </a:pPr>
            <a:r>
              <a:rPr lang="en-US" altLang="zh-CN" sz="2400" dirty="0">
                <a:solidFill>
                  <a:prstClr val="white"/>
                </a:solidFill>
              </a:rPr>
              <a:t>How to support UE data collection in case of NAT</a:t>
            </a:r>
          </a:p>
        </p:txBody>
      </p:sp>
      <p:sp>
        <p:nvSpPr>
          <p:cNvPr id="34" name="矩形 33">
            <a:extLst>
              <a:ext uri="{FF2B5EF4-FFF2-40B4-BE49-F238E27FC236}">
                <a16:creationId xmlns:a16="http://schemas.microsoft.com/office/drawing/2014/main" id="{C35AEC7A-67DC-46EF-AFC3-08C6B1FF8FA1}"/>
              </a:ext>
            </a:extLst>
          </p:cNvPr>
          <p:cNvSpPr/>
          <p:nvPr/>
        </p:nvSpPr>
        <p:spPr>
          <a:xfrm>
            <a:off x="214426" y="5344641"/>
            <a:ext cx="8952183" cy="323165"/>
          </a:xfrm>
          <a:prstGeom prst="rect">
            <a:avLst/>
          </a:prstGeom>
        </p:spPr>
        <p:txBody>
          <a:bodyPr wrap="square">
            <a:spAutoFit/>
          </a:bodyPr>
          <a:lstStyle/>
          <a:p>
            <a:pPr marL="0" lvl="2" defTabSz="685800" eaLnBrk="1" fontAlgn="auto" hangingPunct="1">
              <a:spcBef>
                <a:spcPts val="450"/>
              </a:spcBef>
              <a:spcAft>
                <a:spcPts val="450"/>
              </a:spcAft>
            </a:pPr>
            <a:r>
              <a:rPr lang="en-US" altLang="zh-CN" sz="1500" b="1" dirty="0" err="1">
                <a:solidFill>
                  <a:srgbClr val="FF0000"/>
                </a:solidFill>
                <a:latin typeface="等线" panose="020F0502020204030204"/>
                <a:ea typeface="等线" panose="02010600030101010101" pitchFamily="2" charset="-122"/>
              </a:rPr>
              <a:t>vivo’s</a:t>
            </a:r>
            <a:r>
              <a:rPr lang="en-US" altLang="zh-CN" sz="1500" b="1" dirty="0">
                <a:solidFill>
                  <a:srgbClr val="FF0000"/>
                </a:solidFill>
                <a:latin typeface="等线" panose="020F0502020204030204"/>
                <a:ea typeface="等线" panose="02010600030101010101" pitchFamily="2" charset="-122"/>
              </a:rPr>
              <a:t> view</a:t>
            </a:r>
            <a:r>
              <a:rPr lang="en-US" altLang="zh-CN" sz="1500" b="1" dirty="0">
                <a:solidFill>
                  <a:prstClr val="black"/>
                </a:solidFill>
                <a:latin typeface="等线" panose="020F0502020204030204"/>
                <a:ea typeface="等线" panose="02010600030101010101" pitchFamily="2" charset="-122"/>
              </a:rPr>
              <a:t>: Study whether and how to support UE data collection in case NAT is deployed.</a:t>
            </a:r>
          </a:p>
        </p:txBody>
      </p:sp>
      <p:cxnSp>
        <p:nvCxnSpPr>
          <p:cNvPr id="35" name="连接符: 肘形 34">
            <a:extLst>
              <a:ext uri="{FF2B5EF4-FFF2-40B4-BE49-F238E27FC236}">
                <a16:creationId xmlns:a16="http://schemas.microsoft.com/office/drawing/2014/main" id="{42606FB1-CF37-44E0-A06E-541638EA651B}"/>
              </a:ext>
            </a:extLst>
          </p:cNvPr>
          <p:cNvCxnSpPr>
            <a:cxnSpLocks/>
          </p:cNvCxnSpPr>
          <p:nvPr/>
        </p:nvCxnSpPr>
        <p:spPr>
          <a:xfrm>
            <a:off x="1058302" y="3398611"/>
            <a:ext cx="4588915" cy="520616"/>
          </a:xfrm>
          <a:prstGeom prst="bentConnector3">
            <a:avLst>
              <a:gd name="adj1" fmla="val 26602"/>
            </a:avLst>
          </a:prstGeom>
          <a:ln>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36" name="连接符: 肘形 35">
            <a:extLst>
              <a:ext uri="{FF2B5EF4-FFF2-40B4-BE49-F238E27FC236}">
                <a16:creationId xmlns:a16="http://schemas.microsoft.com/office/drawing/2014/main" id="{D2099A9F-84B7-490D-9CE4-07B1465C9B4B}"/>
              </a:ext>
            </a:extLst>
          </p:cNvPr>
          <p:cNvCxnSpPr>
            <a:cxnSpLocks/>
          </p:cNvCxnSpPr>
          <p:nvPr/>
        </p:nvCxnSpPr>
        <p:spPr>
          <a:xfrm flipV="1">
            <a:off x="1058302" y="4104813"/>
            <a:ext cx="4588915" cy="239230"/>
          </a:xfrm>
          <a:prstGeom prst="bentConnector3">
            <a:avLst>
              <a:gd name="adj1" fmla="val 26753"/>
            </a:avLst>
          </a:prstGeom>
          <a:ln>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pic>
        <p:nvPicPr>
          <p:cNvPr id="37" name="Picture 2" descr="https://img1.baidu.com/it/u=3459479777,3174739804&amp;fm=253&amp;fmt=auto&amp;app=120&amp;f=JPEG?w=534&amp;h=400">
            <a:extLst>
              <a:ext uri="{FF2B5EF4-FFF2-40B4-BE49-F238E27FC236}">
                <a16:creationId xmlns:a16="http://schemas.microsoft.com/office/drawing/2014/main" id="{48A00F60-0ACA-4951-897A-8C47F9D6F723}"/>
              </a:ext>
            </a:extLst>
          </p:cNvPr>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54889" y="3116482"/>
            <a:ext cx="753284" cy="564258"/>
          </a:xfrm>
          <a:prstGeom prst="rect">
            <a:avLst/>
          </a:prstGeom>
          <a:noFill/>
          <a:extLst>
            <a:ext uri="{909E8E84-426E-40DD-AFC4-6F175D3DCCD1}">
              <a14:hiddenFill xmlns:a14="http://schemas.microsoft.com/office/drawing/2010/main">
                <a:solidFill>
                  <a:srgbClr val="FFFFFF"/>
                </a:solidFill>
              </a14:hiddenFill>
            </a:ext>
          </a:extLst>
        </p:spPr>
      </p:pic>
      <p:sp>
        <p:nvSpPr>
          <p:cNvPr id="38" name="文本框 37">
            <a:extLst>
              <a:ext uri="{FF2B5EF4-FFF2-40B4-BE49-F238E27FC236}">
                <a16:creationId xmlns:a16="http://schemas.microsoft.com/office/drawing/2014/main" id="{A4171B02-D731-4B94-B9D1-A151C45F756D}"/>
              </a:ext>
            </a:extLst>
          </p:cNvPr>
          <p:cNvSpPr txBox="1"/>
          <p:nvPr/>
        </p:nvSpPr>
        <p:spPr>
          <a:xfrm>
            <a:off x="214426" y="3680740"/>
            <a:ext cx="1332416" cy="346249"/>
          </a:xfrm>
          <a:prstGeom prst="rect">
            <a:avLst/>
          </a:prstGeom>
          <a:noFill/>
        </p:spPr>
        <p:txBody>
          <a:bodyPr wrap="none" rtlCol="0">
            <a:spAutoFit/>
          </a:bodyPr>
          <a:lstStyle/>
          <a:p>
            <a:pPr defTabSz="685800" eaLnBrk="1" fontAlgn="auto" hangingPunct="1">
              <a:spcBef>
                <a:spcPts val="0"/>
              </a:spcBef>
              <a:spcAft>
                <a:spcPts val="0"/>
              </a:spcAft>
            </a:pPr>
            <a:r>
              <a:rPr lang="en-US" altLang="zh-CN" sz="825" dirty="0">
                <a:solidFill>
                  <a:prstClr val="black"/>
                </a:solidFill>
                <a:ea typeface="等线" panose="02010600030101010101" pitchFamily="2" charset="-122"/>
                <a:cs typeface="Arial" panose="020B0604020202020204" pitchFamily="34" charset="0"/>
              </a:rPr>
              <a:t>UE 1 private IP address:</a:t>
            </a:r>
          </a:p>
          <a:p>
            <a:pPr algn="ctr" defTabSz="685800" eaLnBrk="1" fontAlgn="auto" hangingPunct="1">
              <a:spcBef>
                <a:spcPts val="0"/>
              </a:spcBef>
              <a:spcAft>
                <a:spcPts val="0"/>
              </a:spcAft>
            </a:pPr>
            <a:r>
              <a:rPr lang="en-US" altLang="zh-CN" sz="825" dirty="0">
                <a:solidFill>
                  <a:prstClr val="black"/>
                </a:solidFill>
                <a:ea typeface="等线" panose="02010600030101010101" pitchFamily="2" charset="-122"/>
                <a:cs typeface="Arial" panose="020B0604020202020204" pitchFamily="34" charset="0"/>
              </a:rPr>
              <a:t>192.168.1.1</a:t>
            </a:r>
            <a:endParaRPr lang="zh-CN" altLang="en-US" sz="825" dirty="0">
              <a:solidFill>
                <a:prstClr val="black"/>
              </a:solidFill>
              <a:ea typeface="等线" panose="02010600030101010101" pitchFamily="2" charset="-122"/>
              <a:cs typeface="Arial" panose="020B0604020202020204" pitchFamily="34" charset="0"/>
            </a:endParaRPr>
          </a:p>
        </p:txBody>
      </p:sp>
      <p:pic>
        <p:nvPicPr>
          <p:cNvPr id="65" name="Picture 2" descr="https://img1.baidu.com/it/u=3459479777,3174739804&amp;fm=253&amp;fmt=auto&amp;app=120&amp;f=JPEG?w=534&amp;h=400">
            <a:extLst>
              <a:ext uri="{FF2B5EF4-FFF2-40B4-BE49-F238E27FC236}">
                <a16:creationId xmlns:a16="http://schemas.microsoft.com/office/drawing/2014/main" id="{8750913F-CF88-400C-9319-2D6CC20AA696}"/>
              </a:ext>
            </a:extLst>
          </p:cNvPr>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54889" y="4056405"/>
            <a:ext cx="753284" cy="564258"/>
          </a:xfrm>
          <a:prstGeom prst="rect">
            <a:avLst/>
          </a:prstGeom>
          <a:noFill/>
          <a:extLst>
            <a:ext uri="{909E8E84-426E-40DD-AFC4-6F175D3DCCD1}">
              <a14:hiddenFill xmlns:a14="http://schemas.microsoft.com/office/drawing/2010/main">
                <a:solidFill>
                  <a:srgbClr val="FFFFFF"/>
                </a:solidFill>
              </a14:hiddenFill>
            </a:ext>
          </a:extLst>
        </p:spPr>
      </p:pic>
      <p:sp>
        <p:nvSpPr>
          <p:cNvPr id="67" name="文本框 66">
            <a:extLst>
              <a:ext uri="{FF2B5EF4-FFF2-40B4-BE49-F238E27FC236}">
                <a16:creationId xmlns:a16="http://schemas.microsoft.com/office/drawing/2014/main" id="{D8FF3F33-B7A6-4BD9-B6E4-685A5E646320}"/>
              </a:ext>
            </a:extLst>
          </p:cNvPr>
          <p:cNvSpPr txBox="1"/>
          <p:nvPr/>
        </p:nvSpPr>
        <p:spPr>
          <a:xfrm>
            <a:off x="214426" y="4620663"/>
            <a:ext cx="1332416" cy="346249"/>
          </a:xfrm>
          <a:prstGeom prst="rect">
            <a:avLst/>
          </a:prstGeom>
          <a:noFill/>
        </p:spPr>
        <p:txBody>
          <a:bodyPr wrap="none" rtlCol="0">
            <a:spAutoFit/>
          </a:bodyPr>
          <a:lstStyle/>
          <a:p>
            <a:pPr defTabSz="685800" eaLnBrk="1" fontAlgn="auto" hangingPunct="1">
              <a:spcBef>
                <a:spcPts val="0"/>
              </a:spcBef>
              <a:spcAft>
                <a:spcPts val="0"/>
              </a:spcAft>
            </a:pPr>
            <a:r>
              <a:rPr lang="en-US" altLang="zh-CN" sz="825" dirty="0">
                <a:solidFill>
                  <a:prstClr val="black"/>
                </a:solidFill>
                <a:ea typeface="等线" panose="02010600030101010101" pitchFamily="2" charset="-122"/>
                <a:cs typeface="Arial" panose="020B0604020202020204" pitchFamily="34" charset="0"/>
              </a:rPr>
              <a:t>UE 2 private IP address:</a:t>
            </a:r>
          </a:p>
          <a:p>
            <a:pPr algn="ctr" defTabSz="685800" eaLnBrk="1" fontAlgn="auto" hangingPunct="1">
              <a:spcBef>
                <a:spcPts val="0"/>
              </a:spcBef>
              <a:spcAft>
                <a:spcPts val="0"/>
              </a:spcAft>
            </a:pPr>
            <a:r>
              <a:rPr lang="en-US" altLang="zh-CN" sz="825" dirty="0">
                <a:solidFill>
                  <a:prstClr val="black"/>
                </a:solidFill>
                <a:ea typeface="等线" panose="02010600030101010101" pitchFamily="2" charset="-122"/>
                <a:cs typeface="Arial" panose="020B0604020202020204" pitchFamily="34" charset="0"/>
              </a:rPr>
              <a:t>192.168.1.2</a:t>
            </a:r>
            <a:endParaRPr lang="zh-CN" altLang="en-US" sz="825" dirty="0">
              <a:solidFill>
                <a:prstClr val="black"/>
              </a:solidFill>
              <a:ea typeface="等线" panose="02010600030101010101" pitchFamily="2" charset="-122"/>
              <a:cs typeface="Arial" panose="020B0604020202020204" pitchFamily="34" charset="0"/>
            </a:endParaRPr>
          </a:p>
        </p:txBody>
      </p:sp>
      <p:sp>
        <p:nvSpPr>
          <p:cNvPr id="68" name="矩形: 圆角 67">
            <a:extLst>
              <a:ext uri="{FF2B5EF4-FFF2-40B4-BE49-F238E27FC236}">
                <a16:creationId xmlns:a16="http://schemas.microsoft.com/office/drawing/2014/main" id="{64DE8FF2-262C-43C4-846E-2068778723C4}"/>
              </a:ext>
            </a:extLst>
          </p:cNvPr>
          <p:cNvSpPr/>
          <p:nvPr/>
        </p:nvSpPr>
        <p:spPr>
          <a:xfrm>
            <a:off x="2151842" y="3841648"/>
            <a:ext cx="818965" cy="376803"/>
          </a:xfrm>
          <a:prstGeom prst="roundRect">
            <a:avLst/>
          </a:prstGeom>
        </p:spPr>
        <p:style>
          <a:lnRef idx="3">
            <a:schemeClr val="lt1"/>
          </a:lnRef>
          <a:fillRef idx="1">
            <a:schemeClr val="accent1"/>
          </a:fillRef>
          <a:effectRef idx="1">
            <a:schemeClr val="accent1"/>
          </a:effectRef>
          <a:fontRef idx="minor">
            <a:schemeClr val="lt1"/>
          </a:fontRef>
        </p:style>
        <p:txBody>
          <a:bodyPr rtlCol="0" anchor="ctr"/>
          <a:lstStyle/>
          <a:p>
            <a:pPr algn="ctr" defTabSz="685800" eaLnBrk="1" fontAlgn="auto" hangingPunct="1">
              <a:spcBef>
                <a:spcPts val="0"/>
              </a:spcBef>
              <a:spcAft>
                <a:spcPts val="0"/>
              </a:spcAft>
            </a:pPr>
            <a:r>
              <a:rPr lang="en-US" altLang="zh-CN" sz="1050" dirty="0">
                <a:solidFill>
                  <a:prstClr val="white"/>
                </a:solidFill>
                <a:latin typeface="Arial" panose="020B0604020202020204" pitchFamily="34" charset="0"/>
                <a:ea typeface="等线" panose="02010600030101010101" pitchFamily="2" charset="-122"/>
                <a:cs typeface="Arial" panose="020B0604020202020204" pitchFamily="34" charset="0"/>
              </a:rPr>
              <a:t>RAN</a:t>
            </a:r>
            <a:endParaRPr lang="zh-CN" altLang="en-US" sz="1050" dirty="0">
              <a:solidFill>
                <a:prstClr val="white"/>
              </a:solidFill>
              <a:latin typeface="Arial" panose="020B0604020202020204" pitchFamily="34" charset="0"/>
              <a:ea typeface="等线" panose="02010600030101010101" pitchFamily="2" charset="-122"/>
              <a:cs typeface="Arial" panose="020B0604020202020204" pitchFamily="34" charset="0"/>
            </a:endParaRPr>
          </a:p>
        </p:txBody>
      </p:sp>
      <p:sp>
        <p:nvSpPr>
          <p:cNvPr id="69" name="矩形: 圆角 68">
            <a:extLst>
              <a:ext uri="{FF2B5EF4-FFF2-40B4-BE49-F238E27FC236}">
                <a16:creationId xmlns:a16="http://schemas.microsoft.com/office/drawing/2014/main" id="{0E0268B8-DA0C-45F2-A5D0-79C986D0DFF6}"/>
              </a:ext>
            </a:extLst>
          </p:cNvPr>
          <p:cNvSpPr/>
          <p:nvPr/>
        </p:nvSpPr>
        <p:spPr>
          <a:xfrm>
            <a:off x="3675264" y="3841647"/>
            <a:ext cx="818965" cy="376804"/>
          </a:xfrm>
          <a:prstGeom prst="roundRect">
            <a:avLst/>
          </a:prstGeom>
        </p:spPr>
        <p:style>
          <a:lnRef idx="3">
            <a:schemeClr val="lt1"/>
          </a:lnRef>
          <a:fillRef idx="1">
            <a:schemeClr val="accent1"/>
          </a:fillRef>
          <a:effectRef idx="1">
            <a:schemeClr val="accent1"/>
          </a:effectRef>
          <a:fontRef idx="minor">
            <a:schemeClr val="lt1"/>
          </a:fontRef>
        </p:style>
        <p:txBody>
          <a:bodyPr rtlCol="0" anchor="ctr"/>
          <a:lstStyle/>
          <a:p>
            <a:pPr algn="just" defTabSz="685800" eaLnBrk="1" fontAlgn="auto" hangingPunct="1">
              <a:spcBef>
                <a:spcPts val="0"/>
              </a:spcBef>
              <a:spcAft>
                <a:spcPts val="0"/>
              </a:spcAft>
            </a:pPr>
            <a:r>
              <a:rPr lang="en-US" altLang="zh-CN" sz="1050" dirty="0">
                <a:solidFill>
                  <a:prstClr val="white"/>
                </a:solidFill>
                <a:latin typeface="Arial" panose="020B0604020202020204" pitchFamily="34" charset="0"/>
                <a:ea typeface="等线" panose="02010600030101010101" pitchFamily="2" charset="-122"/>
                <a:cs typeface="Arial" panose="020B0604020202020204" pitchFamily="34" charset="0"/>
              </a:rPr>
              <a:t>  UPF</a:t>
            </a:r>
            <a:endParaRPr lang="zh-CN" altLang="en-US" sz="1050" dirty="0">
              <a:solidFill>
                <a:prstClr val="white"/>
              </a:solidFill>
              <a:latin typeface="Arial" panose="020B0604020202020204" pitchFamily="34" charset="0"/>
              <a:ea typeface="等线" panose="02010600030101010101" pitchFamily="2" charset="-122"/>
              <a:cs typeface="Arial" panose="020B0604020202020204" pitchFamily="34" charset="0"/>
            </a:endParaRPr>
          </a:p>
        </p:txBody>
      </p:sp>
      <p:sp>
        <p:nvSpPr>
          <p:cNvPr id="70" name="文本框 69">
            <a:extLst>
              <a:ext uri="{FF2B5EF4-FFF2-40B4-BE49-F238E27FC236}">
                <a16:creationId xmlns:a16="http://schemas.microsoft.com/office/drawing/2014/main" id="{5562491D-3B29-421B-BA96-B8416812A8EF}"/>
              </a:ext>
            </a:extLst>
          </p:cNvPr>
          <p:cNvSpPr txBox="1"/>
          <p:nvPr/>
        </p:nvSpPr>
        <p:spPr>
          <a:xfrm>
            <a:off x="3683670" y="4220116"/>
            <a:ext cx="857927" cy="219291"/>
          </a:xfrm>
          <a:prstGeom prst="rect">
            <a:avLst/>
          </a:prstGeom>
          <a:noFill/>
        </p:spPr>
        <p:txBody>
          <a:bodyPr wrap="none" rtlCol="0">
            <a:spAutoFit/>
          </a:bodyPr>
          <a:lstStyle/>
          <a:p>
            <a:pPr defTabSz="685800" eaLnBrk="1" fontAlgn="auto" hangingPunct="1">
              <a:spcBef>
                <a:spcPts val="0"/>
              </a:spcBef>
              <a:spcAft>
                <a:spcPts val="0"/>
              </a:spcAft>
            </a:pPr>
            <a:r>
              <a:rPr lang="en-US" altLang="zh-CN" sz="825" dirty="0">
                <a:solidFill>
                  <a:prstClr val="black"/>
                </a:solidFill>
                <a:ea typeface="等线" panose="02010600030101010101" pitchFamily="2" charset="-122"/>
                <a:cs typeface="Arial" panose="020B0604020202020204" pitchFamily="34" charset="0"/>
              </a:rPr>
              <a:t>NAT deployed</a:t>
            </a:r>
            <a:endParaRPr lang="zh-CN" altLang="en-US" sz="825" dirty="0">
              <a:solidFill>
                <a:prstClr val="black"/>
              </a:solidFill>
              <a:ea typeface="等线" panose="02010600030101010101" pitchFamily="2" charset="-122"/>
              <a:cs typeface="Arial" panose="020B0604020202020204" pitchFamily="34" charset="0"/>
            </a:endParaRPr>
          </a:p>
        </p:txBody>
      </p:sp>
      <p:sp>
        <p:nvSpPr>
          <p:cNvPr id="71" name="矩形: 圆角 70">
            <a:extLst>
              <a:ext uri="{FF2B5EF4-FFF2-40B4-BE49-F238E27FC236}">
                <a16:creationId xmlns:a16="http://schemas.microsoft.com/office/drawing/2014/main" id="{437D638C-784C-412C-85B7-55C30ACDCD3C}"/>
              </a:ext>
            </a:extLst>
          </p:cNvPr>
          <p:cNvSpPr/>
          <p:nvPr/>
        </p:nvSpPr>
        <p:spPr>
          <a:xfrm>
            <a:off x="5647217" y="3841646"/>
            <a:ext cx="818965" cy="376803"/>
          </a:xfrm>
          <a:prstGeom prst="roundRect">
            <a:avLst/>
          </a:prstGeom>
        </p:spPr>
        <p:style>
          <a:lnRef idx="3">
            <a:schemeClr val="lt1"/>
          </a:lnRef>
          <a:fillRef idx="1">
            <a:schemeClr val="accent1"/>
          </a:fillRef>
          <a:effectRef idx="1">
            <a:schemeClr val="accent1"/>
          </a:effectRef>
          <a:fontRef idx="minor">
            <a:schemeClr val="lt1"/>
          </a:fontRef>
        </p:style>
        <p:txBody>
          <a:bodyPr rtlCol="0" anchor="ctr"/>
          <a:lstStyle/>
          <a:p>
            <a:pPr algn="ctr" defTabSz="685800" eaLnBrk="1" fontAlgn="auto" hangingPunct="1">
              <a:spcBef>
                <a:spcPts val="0"/>
              </a:spcBef>
              <a:spcAft>
                <a:spcPts val="0"/>
              </a:spcAft>
            </a:pPr>
            <a:r>
              <a:rPr lang="en-US" altLang="zh-CN" sz="1050" dirty="0">
                <a:solidFill>
                  <a:prstClr val="white"/>
                </a:solidFill>
                <a:latin typeface="Arial" panose="020B0604020202020204" pitchFamily="34" charset="0"/>
                <a:ea typeface="等线" panose="02010600030101010101" pitchFamily="2" charset="-122"/>
                <a:cs typeface="Arial" panose="020B0604020202020204" pitchFamily="34" charset="0"/>
              </a:rPr>
              <a:t>AF</a:t>
            </a:r>
            <a:endParaRPr lang="zh-CN" altLang="en-US" sz="1050" dirty="0">
              <a:solidFill>
                <a:prstClr val="white"/>
              </a:solidFill>
              <a:latin typeface="Arial" panose="020B0604020202020204" pitchFamily="34" charset="0"/>
              <a:ea typeface="等线" panose="02010600030101010101" pitchFamily="2" charset="-122"/>
              <a:cs typeface="Arial" panose="020B0604020202020204" pitchFamily="34" charset="0"/>
            </a:endParaRPr>
          </a:p>
        </p:txBody>
      </p:sp>
      <p:sp>
        <p:nvSpPr>
          <p:cNvPr id="72" name="矩形: 圆角 71">
            <a:extLst>
              <a:ext uri="{FF2B5EF4-FFF2-40B4-BE49-F238E27FC236}">
                <a16:creationId xmlns:a16="http://schemas.microsoft.com/office/drawing/2014/main" id="{645F803E-3BAF-4D79-A927-D3B60AA0367A}"/>
              </a:ext>
            </a:extLst>
          </p:cNvPr>
          <p:cNvSpPr/>
          <p:nvPr/>
        </p:nvSpPr>
        <p:spPr>
          <a:xfrm>
            <a:off x="3675264" y="3075446"/>
            <a:ext cx="818965" cy="323165"/>
          </a:xfrm>
          <a:prstGeom prst="roundRect">
            <a:avLst/>
          </a:prstGeom>
        </p:spPr>
        <p:style>
          <a:lnRef idx="3">
            <a:schemeClr val="lt1"/>
          </a:lnRef>
          <a:fillRef idx="1">
            <a:schemeClr val="accent2"/>
          </a:fillRef>
          <a:effectRef idx="1">
            <a:schemeClr val="accent2"/>
          </a:effectRef>
          <a:fontRef idx="minor">
            <a:schemeClr val="lt1"/>
          </a:fontRef>
        </p:style>
        <p:txBody>
          <a:bodyPr rtlCol="0" anchor="ctr"/>
          <a:lstStyle/>
          <a:p>
            <a:pPr algn="ctr" defTabSz="685800" eaLnBrk="1" fontAlgn="auto" hangingPunct="1">
              <a:spcBef>
                <a:spcPts val="0"/>
              </a:spcBef>
              <a:spcAft>
                <a:spcPts val="0"/>
              </a:spcAft>
            </a:pPr>
            <a:r>
              <a:rPr lang="en-US" altLang="zh-CN" sz="1050" dirty="0">
                <a:solidFill>
                  <a:prstClr val="white"/>
                </a:solidFill>
                <a:latin typeface="Arial" panose="020B0604020202020204" pitchFamily="34" charset="0"/>
                <a:ea typeface="等线" panose="02010600030101010101" pitchFamily="2" charset="-122"/>
                <a:cs typeface="Arial" panose="020B0604020202020204" pitchFamily="34" charset="0"/>
              </a:rPr>
              <a:t>SMF</a:t>
            </a:r>
            <a:endParaRPr lang="zh-CN" altLang="en-US" sz="1050" dirty="0">
              <a:solidFill>
                <a:prstClr val="white"/>
              </a:solidFill>
              <a:latin typeface="Arial" panose="020B0604020202020204" pitchFamily="34" charset="0"/>
              <a:ea typeface="等线" panose="02010600030101010101" pitchFamily="2" charset="-122"/>
              <a:cs typeface="Arial" panose="020B0604020202020204" pitchFamily="34" charset="0"/>
            </a:endParaRPr>
          </a:p>
        </p:txBody>
      </p:sp>
      <p:sp>
        <p:nvSpPr>
          <p:cNvPr id="73" name="矩形 72">
            <a:extLst>
              <a:ext uri="{FF2B5EF4-FFF2-40B4-BE49-F238E27FC236}">
                <a16:creationId xmlns:a16="http://schemas.microsoft.com/office/drawing/2014/main" id="{3D2AD2A7-B8F2-43B2-B858-BA9D729B1AC2}"/>
              </a:ext>
            </a:extLst>
          </p:cNvPr>
          <p:cNvSpPr/>
          <p:nvPr/>
        </p:nvSpPr>
        <p:spPr>
          <a:xfrm>
            <a:off x="4147466" y="3608114"/>
            <a:ext cx="140901" cy="610336"/>
          </a:xfrm>
          <a:prstGeom prst="rect">
            <a:avLst/>
          </a:prstGeom>
          <a:pattFill prst="horzBrick">
            <a:fgClr>
              <a:srgbClr val="FF0000"/>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endParaRPr lang="zh-CN" altLang="en-US" sz="1350">
              <a:solidFill>
                <a:prstClr val="white"/>
              </a:solidFill>
              <a:latin typeface="等线" panose="020F0502020204030204"/>
              <a:ea typeface="等线" panose="02010600030101010101" pitchFamily="2" charset="-122"/>
            </a:endParaRPr>
          </a:p>
        </p:txBody>
      </p:sp>
      <p:graphicFrame>
        <p:nvGraphicFramePr>
          <p:cNvPr id="74" name="表格 73">
            <a:extLst>
              <a:ext uri="{FF2B5EF4-FFF2-40B4-BE49-F238E27FC236}">
                <a16:creationId xmlns:a16="http://schemas.microsoft.com/office/drawing/2014/main" id="{93A0EA2F-F8F2-49FB-A9EB-A259CEF06F18}"/>
              </a:ext>
            </a:extLst>
          </p:cNvPr>
          <p:cNvGraphicFramePr>
            <a:graphicFrameLocks noGrp="1"/>
          </p:cNvGraphicFramePr>
          <p:nvPr/>
        </p:nvGraphicFramePr>
        <p:xfrm>
          <a:off x="6920496" y="3084640"/>
          <a:ext cx="1941328" cy="411480"/>
        </p:xfrm>
        <a:graphic>
          <a:graphicData uri="http://schemas.openxmlformats.org/drawingml/2006/table">
            <a:tbl>
              <a:tblPr firstRow="1" bandRow="1">
                <a:tableStyleId>{5940675A-B579-460E-94D1-54222C63F5DA}</a:tableStyleId>
              </a:tblPr>
              <a:tblGrid>
                <a:gridCol w="970664">
                  <a:extLst>
                    <a:ext uri="{9D8B030D-6E8A-4147-A177-3AD203B41FA5}">
                      <a16:colId xmlns:a16="http://schemas.microsoft.com/office/drawing/2014/main" val="1491733313"/>
                    </a:ext>
                  </a:extLst>
                </a:gridCol>
                <a:gridCol w="970664">
                  <a:extLst>
                    <a:ext uri="{9D8B030D-6E8A-4147-A177-3AD203B41FA5}">
                      <a16:colId xmlns:a16="http://schemas.microsoft.com/office/drawing/2014/main" val="3358680396"/>
                    </a:ext>
                  </a:extLst>
                </a:gridCol>
              </a:tblGrid>
              <a:tr h="205740">
                <a:tc>
                  <a:txBody>
                    <a:bodyPr/>
                    <a:lstStyle/>
                    <a:p>
                      <a:r>
                        <a:rPr lang="en-US" altLang="zh-CN" sz="900" dirty="0">
                          <a:latin typeface="Arial" panose="020B0604020202020204" pitchFamily="34" charset="0"/>
                          <a:cs typeface="Arial" panose="020B0604020202020204" pitchFamily="34" charset="0"/>
                        </a:rPr>
                        <a:t>UE 1 (ID)</a:t>
                      </a:r>
                      <a:endParaRPr lang="zh-CN" altLang="en-US" sz="900" dirty="0">
                        <a:latin typeface="Arial" panose="020B0604020202020204" pitchFamily="34" charset="0"/>
                        <a:cs typeface="Arial" panose="020B0604020202020204" pitchFamily="34" charset="0"/>
                      </a:endParaRPr>
                    </a:p>
                  </a:txBody>
                  <a:tcPr marL="68580" marR="68580" marT="34290" marB="34290"/>
                </a:tc>
                <a:tc>
                  <a:txBody>
                    <a:bodyPr/>
                    <a:lstStyle/>
                    <a:p>
                      <a:r>
                        <a:rPr lang="en-US" altLang="zh-CN" sz="900" dirty="0">
                          <a:latin typeface="Arial" panose="020B0604020202020204" pitchFamily="34" charset="0"/>
                          <a:cs typeface="Arial" panose="020B0604020202020204" pitchFamily="34" charset="0"/>
                        </a:rPr>
                        <a:t>192.168.1.1</a:t>
                      </a:r>
                    </a:p>
                  </a:txBody>
                  <a:tcPr marL="68580" marR="68580" marT="34290" marB="34290"/>
                </a:tc>
                <a:extLst>
                  <a:ext uri="{0D108BD9-81ED-4DB2-BD59-A6C34878D82A}">
                    <a16:rowId xmlns:a16="http://schemas.microsoft.com/office/drawing/2014/main" val="463469780"/>
                  </a:ext>
                </a:extLst>
              </a:tr>
              <a:tr h="205740">
                <a:tc>
                  <a:txBody>
                    <a:bodyPr/>
                    <a:lstStyle/>
                    <a:p>
                      <a:r>
                        <a:rPr lang="en-US" altLang="zh-CN" sz="900" dirty="0">
                          <a:latin typeface="Arial" panose="020B0604020202020204" pitchFamily="34" charset="0"/>
                          <a:cs typeface="Arial" panose="020B0604020202020204" pitchFamily="34" charset="0"/>
                        </a:rPr>
                        <a:t>UE 2 (ID)</a:t>
                      </a:r>
                      <a:endParaRPr lang="zh-CN" altLang="en-US" sz="900" dirty="0">
                        <a:latin typeface="Arial" panose="020B0604020202020204" pitchFamily="34" charset="0"/>
                        <a:cs typeface="Arial" panose="020B0604020202020204" pitchFamily="34" charset="0"/>
                      </a:endParaRPr>
                    </a:p>
                  </a:txBody>
                  <a:tcPr marL="68580" marR="68580" marT="34290" marB="3429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900" dirty="0">
                          <a:latin typeface="Arial" panose="020B0604020202020204" pitchFamily="34" charset="0"/>
                          <a:cs typeface="Arial" panose="020B0604020202020204" pitchFamily="34" charset="0"/>
                        </a:rPr>
                        <a:t>192.168.1.2</a:t>
                      </a:r>
                      <a:endParaRPr lang="zh-CN" altLang="en-US" sz="900" dirty="0">
                        <a:latin typeface="Arial" panose="020B0604020202020204" pitchFamily="34" charset="0"/>
                        <a:cs typeface="Arial" panose="020B0604020202020204" pitchFamily="34" charset="0"/>
                      </a:endParaRPr>
                    </a:p>
                  </a:txBody>
                  <a:tcPr marL="68580" marR="68580" marT="34290" marB="34290"/>
                </a:tc>
                <a:extLst>
                  <a:ext uri="{0D108BD9-81ED-4DB2-BD59-A6C34878D82A}">
                    <a16:rowId xmlns:a16="http://schemas.microsoft.com/office/drawing/2014/main" val="873066379"/>
                  </a:ext>
                </a:extLst>
              </a:tr>
            </a:tbl>
          </a:graphicData>
        </a:graphic>
      </p:graphicFrame>
      <p:sp>
        <p:nvSpPr>
          <p:cNvPr id="75" name="矩形: 圆角 74">
            <a:extLst>
              <a:ext uri="{FF2B5EF4-FFF2-40B4-BE49-F238E27FC236}">
                <a16:creationId xmlns:a16="http://schemas.microsoft.com/office/drawing/2014/main" id="{6F407DC1-0E28-42CE-BD92-ED4E24B0799A}"/>
              </a:ext>
            </a:extLst>
          </p:cNvPr>
          <p:cNvSpPr/>
          <p:nvPr/>
        </p:nvSpPr>
        <p:spPr>
          <a:xfrm>
            <a:off x="3675264" y="4669501"/>
            <a:ext cx="818965" cy="323165"/>
          </a:xfrm>
          <a:prstGeom prst="roundRect">
            <a:avLst/>
          </a:prstGeom>
        </p:spPr>
        <p:style>
          <a:lnRef idx="3">
            <a:schemeClr val="lt1"/>
          </a:lnRef>
          <a:fillRef idx="1">
            <a:schemeClr val="accent6"/>
          </a:fillRef>
          <a:effectRef idx="1">
            <a:schemeClr val="accent6"/>
          </a:effectRef>
          <a:fontRef idx="minor">
            <a:schemeClr val="lt1"/>
          </a:fontRef>
        </p:style>
        <p:txBody>
          <a:bodyPr rtlCol="0" anchor="ctr"/>
          <a:lstStyle/>
          <a:p>
            <a:pPr algn="ctr" defTabSz="685800" eaLnBrk="1" fontAlgn="auto" hangingPunct="1">
              <a:spcBef>
                <a:spcPts val="0"/>
              </a:spcBef>
              <a:spcAft>
                <a:spcPts val="0"/>
              </a:spcAft>
            </a:pPr>
            <a:r>
              <a:rPr lang="en-US" altLang="zh-CN" sz="1050" dirty="0">
                <a:solidFill>
                  <a:prstClr val="white"/>
                </a:solidFill>
                <a:latin typeface="Arial" panose="020B0604020202020204" pitchFamily="34" charset="0"/>
                <a:ea typeface="等线" panose="02010600030101010101" pitchFamily="2" charset="-122"/>
                <a:cs typeface="Arial" panose="020B0604020202020204" pitchFamily="34" charset="0"/>
              </a:rPr>
              <a:t>NWDAF</a:t>
            </a:r>
            <a:endParaRPr lang="zh-CN" altLang="en-US" sz="1050" dirty="0">
              <a:solidFill>
                <a:prstClr val="white"/>
              </a:solidFill>
              <a:latin typeface="Arial" panose="020B0604020202020204" pitchFamily="34" charset="0"/>
              <a:ea typeface="等线" panose="02010600030101010101" pitchFamily="2" charset="-122"/>
              <a:cs typeface="Arial" panose="020B0604020202020204" pitchFamily="34" charset="0"/>
            </a:endParaRPr>
          </a:p>
        </p:txBody>
      </p:sp>
      <p:sp>
        <p:nvSpPr>
          <p:cNvPr id="76" name="文本框 75">
            <a:extLst>
              <a:ext uri="{FF2B5EF4-FFF2-40B4-BE49-F238E27FC236}">
                <a16:creationId xmlns:a16="http://schemas.microsoft.com/office/drawing/2014/main" id="{65B560EC-318B-4F20-A23D-02E3EEB73955}"/>
              </a:ext>
            </a:extLst>
          </p:cNvPr>
          <p:cNvSpPr txBox="1"/>
          <p:nvPr/>
        </p:nvSpPr>
        <p:spPr>
          <a:xfrm>
            <a:off x="4230943" y="3612808"/>
            <a:ext cx="1622135" cy="219291"/>
          </a:xfrm>
          <a:prstGeom prst="rect">
            <a:avLst/>
          </a:prstGeom>
          <a:noFill/>
        </p:spPr>
        <p:txBody>
          <a:bodyPr wrap="square" rtlCol="0">
            <a:spAutoFit/>
          </a:bodyPr>
          <a:lstStyle/>
          <a:p>
            <a:pPr defTabSz="685800" eaLnBrk="1" fontAlgn="auto" hangingPunct="1">
              <a:spcBef>
                <a:spcPts val="0"/>
              </a:spcBef>
              <a:spcAft>
                <a:spcPts val="0"/>
              </a:spcAft>
            </a:pPr>
            <a:r>
              <a:rPr lang="en-US" altLang="zh-CN" sz="825" b="1" dirty="0" err="1">
                <a:solidFill>
                  <a:prstClr val="black"/>
                </a:solidFill>
                <a:ea typeface="等线" panose="02010600030101010101" pitchFamily="2" charset="-122"/>
                <a:cs typeface="Arial" panose="020B0604020202020204" pitchFamily="34" charset="0"/>
              </a:rPr>
              <a:t>NATed</a:t>
            </a:r>
            <a:r>
              <a:rPr lang="en-US" altLang="zh-CN" sz="825" b="1" dirty="0">
                <a:solidFill>
                  <a:prstClr val="black"/>
                </a:solidFill>
                <a:ea typeface="等线" panose="02010600030101010101" pitchFamily="2" charset="-122"/>
                <a:cs typeface="Arial" panose="020B0604020202020204" pitchFamily="34" charset="0"/>
              </a:rPr>
              <a:t> address: 110.124.8.1</a:t>
            </a:r>
            <a:endParaRPr lang="zh-CN" altLang="en-US" sz="825" b="1" dirty="0">
              <a:solidFill>
                <a:prstClr val="black"/>
              </a:solidFill>
              <a:ea typeface="等线" panose="02010600030101010101" pitchFamily="2" charset="-122"/>
              <a:cs typeface="Arial" panose="020B0604020202020204" pitchFamily="34" charset="0"/>
            </a:endParaRPr>
          </a:p>
        </p:txBody>
      </p:sp>
      <p:sp>
        <p:nvSpPr>
          <p:cNvPr id="77" name="文本框 76">
            <a:extLst>
              <a:ext uri="{FF2B5EF4-FFF2-40B4-BE49-F238E27FC236}">
                <a16:creationId xmlns:a16="http://schemas.microsoft.com/office/drawing/2014/main" id="{198BA12A-ACF0-4F85-BCA1-787DF5C1E8A6}"/>
              </a:ext>
            </a:extLst>
          </p:cNvPr>
          <p:cNvSpPr txBox="1"/>
          <p:nvPr/>
        </p:nvSpPr>
        <p:spPr>
          <a:xfrm>
            <a:off x="6920496" y="2821172"/>
            <a:ext cx="1941327" cy="219291"/>
          </a:xfrm>
          <a:prstGeom prst="rect">
            <a:avLst/>
          </a:prstGeom>
          <a:noFill/>
        </p:spPr>
        <p:txBody>
          <a:bodyPr wrap="square" rtlCol="0">
            <a:spAutoFit/>
          </a:bodyPr>
          <a:lstStyle/>
          <a:p>
            <a:pPr defTabSz="685800" eaLnBrk="1" fontAlgn="auto" hangingPunct="1">
              <a:spcBef>
                <a:spcPts val="0"/>
              </a:spcBef>
              <a:spcAft>
                <a:spcPts val="0"/>
              </a:spcAft>
            </a:pPr>
            <a:r>
              <a:rPr lang="en-US" altLang="zh-CN" sz="825" dirty="0">
                <a:solidFill>
                  <a:prstClr val="black"/>
                </a:solidFill>
                <a:ea typeface="等线" panose="02010600030101010101" pitchFamily="2" charset="-122"/>
                <a:cs typeface="Arial" panose="020B0604020202020204" pitchFamily="34" charset="0"/>
              </a:rPr>
              <a:t>UE ID to UE IP mapping from 5GC</a:t>
            </a:r>
            <a:endParaRPr lang="zh-CN" altLang="en-US" sz="825" dirty="0">
              <a:solidFill>
                <a:prstClr val="black"/>
              </a:solidFill>
              <a:ea typeface="等线" panose="02010600030101010101" pitchFamily="2" charset="-122"/>
              <a:cs typeface="Arial" panose="020B0604020202020204" pitchFamily="34" charset="0"/>
            </a:endParaRPr>
          </a:p>
        </p:txBody>
      </p:sp>
      <p:sp>
        <p:nvSpPr>
          <p:cNvPr id="78" name="文本框 77">
            <a:extLst>
              <a:ext uri="{FF2B5EF4-FFF2-40B4-BE49-F238E27FC236}">
                <a16:creationId xmlns:a16="http://schemas.microsoft.com/office/drawing/2014/main" id="{89F9D281-AD99-4BB4-BA0A-2E35106EBD90}"/>
              </a:ext>
            </a:extLst>
          </p:cNvPr>
          <p:cNvSpPr txBox="1"/>
          <p:nvPr/>
        </p:nvSpPr>
        <p:spPr>
          <a:xfrm>
            <a:off x="6824679" y="4279080"/>
            <a:ext cx="2132962" cy="346249"/>
          </a:xfrm>
          <a:prstGeom prst="rect">
            <a:avLst/>
          </a:prstGeom>
          <a:noFill/>
        </p:spPr>
        <p:txBody>
          <a:bodyPr wrap="square" rtlCol="0">
            <a:spAutoFit/>
          </a:bodyPr>
          <a:lstStyle/>
          <a:p>
            <a:pPr defTabSz="685800" eaLnBrk="1" fontAlgn="auto" hangingPunct="1">
              <a:spcBef>
                <a:spcPts val="0"/>
              </a:spcBef>
              <a:spcAft>
                <a:spcPts val="0"/>
              </a:spcAft>
            </a:pPr>
            <a:r>
              <a:rPr lang="en-US" altLang="zh-CN" sz="825" dirty="0">
                <a:solidFill>
                  <a:prstClr val="black"/>
                </a:solidFill>
                <a:ea typeface="等线" panose="02010600030101010101" pitchFamily="2" charset="-122"/>
                <a:cs typeface="Arial" panose="020B0604020202020204" pitchFamily="34" charset="0"/>
              </a:rPr>
              <a:t>UE IP address seen from Application layer</a:t>
            </a:r>
            <a:endParaRPr lang="zh-CN" altLang="en-US" sz="825" dirty="0">
              <a:solidFill>
                <a:prstClr val="black"/>
              </a:solidFill>
              <a:ea typeface="等线" panose="02010600030101010101" pitchFamily="2" charset="-122"/>
              <a:cs typeface="Arial" panose="020B0604020202020204" pitchFamily="34" charset="0"/>
            </a:endParaRPr>
          </a:p>
        </p:txBody>
      </p:sp>
      <p:graphicFrame>
        <p:nvGraphicFramePr>
          <p:cNvPr id="79" name="表格 78">
            <a:extLst>
              <a:ext uri="{FF2B5EF4-FFF2-40B4-BE49-F238E27FC236}">
                <a16:creationId xmlns:a16="http://schemas.microsoft.com/office/drawing/2014/main" id="{C9C40AE2-8A5F-42E4-8A4A-A849D8CDDB5C}"/>
              </a:ext>
            </a:extLst>
          </p:cNvPr>
          <p:cNvGraphicFramePr>
            <a:graphicFrameLocks noGrp="1"/>
          </p:cNvGraphicFramePr>
          <p:nvPr>
            <p:extLst/>
          </p:nvPr>
        </p:nvGraphicFramePr>
        <p:xfrm>
          <a:off x="6920496" y="4548920"/>
          <a:ext cx="1941327" cy="411480"/>
        </p:xfrm>
        <a:graphic>
          <a:graphicData uri="http://schemas.openxmlformats.org/drawingml/2006/table">
            <a:tbl>
              <a:tblPr firstRow="1" bandRow="1">
                <a:tableStyleId>{5940675A-B579-460E-94D1-54222C63F5DA}</a:tableStyleId>
              </a:tblPr>
              <a:tblGrid>
                <a:gridCol w="558334">
                  <a:extLst>
                    <a:ext uri="{9D8B030D-6E8A-4147-A177-3AD203B41FA5}">
                      <a16:colId xmlns:a16="http://schemas.microsoft.com/office/drawing/2014/main" val="1491733313"/>
                    </a:ext>
                  </a:extLst>
                </a:gridCol>
                <a:gridCol w="1382993">
                  <a:extLst>
                    <a:ext uri="{9D8B030D-6E8A-4147-A177-3AD203B41FA5}">
                      <a16:colId xmlns:a16="http://schemas.microsoft.com/office/drawing/2014/main" val="3358680396"/>
                    </a:ext>
                  </a:extLst>
                </a:gridCol>
              </a:tblGrid>
              <a:tr h="205740">
                <a:tc>
                  <a:txBody>
                    <a:bodyPr/>
                    <a:lstStyle/>
                    <a:p>
                      <a:r>
                        <a:rPr lang="en-US" altLang="zh-CN" sz="900" dirty="0">
                          <a:latin typeface="Arial" panose="020B0604020202020204" pitchFamily="34" charset="0"/>
                          <a:cs typeface="Arial" panose="020B0604020202020204" pitchFamily="34" charset="0"/>
                        </a:rPr>
                        <a:t>UE 1</a:t>
                      </a:r>
                      <a:endParaRPr lang="zh-CN" altLang="en-US" sz="900" dirty="0">
                        <a:latin typeface="Arial" panose="020B0604020202020204" pitchFamily="34" charset="0"/>
                        <a:cs typeface="Arial" panose="020B0604020202020204" pitchFamily="34" charset="0"/>
                      </a:endParaRPr>
                    </a:p>
                  </a:txBody>
                  <a:tcPr marL="68580" marR="68580" marT="34290" marB="34290"/>
                </a:tc>
                <a:tc>
                  <a:txBody>
                    <a:bodyPr/>
                    <a:lstStyle/>
                    <a:p>
                      <a:r>
                        <a:rPr lang="en-US" altLang="zh-CN" sz="900" dirty="0">
                          <a:latin typeface="Arial" panose="020B0604020202020204" pitchFamily="34" charset="0"/>
                          <a:cs typeface="Arial" panose="020B0604020202020204" pitchFamily="34" charset="0"/>
                        </a:rPr>
                        <a:t>110.124.8.1 port: 874</a:t>
                      </a:r>
                    </a:p>
                  </a:txBody>
                  <a:tcPr marL="68580" marR="68580" marT="34290" marB="34290"/>
                </a:tc>
                <a:extLst>
                  <a:ext uri="{0D108BD9-81ED-4DB2-BD59-A6C34878D82A}">
                    <a16:rowId xmlns:a16="http://schemas.microsoft.com/office/drawing/2014/main" val="463469780"/>
                  </a:ext>
                </a:extLst>
              </a:tr>
              <a:tr h="205740">
                <a:tc>
                  <a:txBody>
                    <a:bodyPr/>
                    <a:lstStyle/>
                    <a:p>
                      <a:r>
                        <a:rPr lang="en-US" altLang="zh-CN" sz="900" dirty="0">
                          <a:latin typeface="Arial" panose="020B0604020202020204" pitchFamily="34" charset="0"/>
                          <a:cs typeface="Arial" panose="020B0604020202020204" pitchFamily="34" charset="0"/>
                        </a:rPr>
                        <a:t>UE 2</a:t>
                      </a:r>
                      <a:endParaRPr lang="zh-CN" altLang="en-US" sz="900" dirty="0">
                        <a:latin typeface="Arial" panose="020B0604020202020204" pitchFamily="34" charset="0"/>
                        <a:cs typeface="Arial" panose="020B0604020202020204" pitchFamily="34" charset="0"/>
                      </a:endParaRPr>
                    </a:p>
                  </a:txBody>
                  <a:tcPr marL="68580" marR="68580" marT="34290" marB="3429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900" dirty="0">
                          <a:latin typeface="Arial" panose="020B0604020202020204" pitchFamily="34" charset="0"/>
                          <a:cs typeface="Arial" panose="020B0604020202020204" pitchFamily="34" charset="0"/>
                        </a:rPr>
                        <a:t>110.124.8.1 port: 875</a:t>
                      </a:r>
                    </a:p>
                  </a:txBody>
                  <a:tcPr marL="68580" marR="68580" marT="34290" marB="34290"/>
                </a:tc>
                <a:extLst>
                  <a:ext uri="{0D108BD9-81ED-4DB2-BD59-A6C34878D82A}">
                    <a16:rowId xmlns:a16="http://schemas.microsoft.com/office/drawing/2014/main" val="873066379"/>
                  </a:ext>
                </a:extLst>
              </a:tr>
            </a:tbl>
          </a:graphicData>
        </a:graphic>
      </p:graphicFrame>
      <p:cxnSp>
        <p:nvCxnSpPr>
          <p:cNvPr id="80" name="连接符: 肘形 79">
            <a:extLst>
              <a:ext uri="{FF2B5EF4-FFF2-40B4-BE49-F238E27FC236}">
                <a16:creationId xmlns:a16="http://schemas.microsoft.com/office/drawing/2014/main" id="{7F6AC274-CCF1-4C91-B2D2-4BCE1EC21859}"/>
              </a:ext>
            </a:extLst>
          </p:cNvPr>
          <p:cNvCxnSpPr>
            <a:cxnSpLocks/>
            <a:stCxn id="75" idx="3"/>
            <a:endCxn id="71" idx="2"/>
          </p:cNvCxnSpPr>
          <p:nvPr/>
        </p:nvCxnSpPr>
        <p:spPr>
          <a:xfrm flipV="1">
            <a:off x="4494229" y="4218450"/>
            <a:ext cx="1562471" cy="612634"/>
          </a:xfrm>
          <a:prstGeom prst="bentConnector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1" name="文本框 80">
            <a:extLst>
              <a:ext uri="{FF2B5EF4-FFF2-40B4-BE49-F238E27FC236}">
                <a16:creationId xmlns:a16="http://schemas.microsoft.com/office/drawing/2014/main" id="{FEECC77B-51B0-47E3-A962-15FF4655A942}"/>
              </a:ext>
            </a:extLst>
          </p:cNvPr>
          <p:cNvSpPr txBox="1"/>
          <p:nvPr/>
        </p:nvSpPr>
        <p:spPr>
          <a:xfrm>
            <a:off x="4528982" y="4475287"/>
            <a:ext cx="1494420" cy="473206"/>
          </a:xfrm>
          <a:prstGeom prst="rect">
            <a:avLst/>
          </a:prstGeom>
          <a:noFill/>
        </p:spPr>
        <p:txBody>
          <a:bodyPr wrap="square" rtlCol="0">
            <a:spAutoFit/>
          </a:bodyPr>
          <a:lstStyle/>
          <a:p>
            <a:pPr defTabSz="685800" eaLnBrk="1" fontAlgn="auto" hangingPunct="1">
              <a:spcBef>
                <a:spcPts val="0"/>
              </a:spcBef>
              <a:spcAft>
                <a:spcPts val="0"/>
              </a:spcAft>
            </a:pPr>
            <a:r>
              <a:rPr lang="zh-CN" altLang="en-US" sz="825" dirty="0">
                <a:solidFill>
                  <a:prstClr val="black"/>
                </a:solidFill>
                <a:ea typeface="等线" panose="02010600030101010101" pitchFamily="2" charset="-122"/>
                <a:cs typeface="Arial" panose="020B0604020202020204" pitchFamily="34" charset="0"/>
              </a:rPr>
              <a:t>① </a:t>
            </a:r>
            <a:r>
              <a:rPr lang="en-US" altLang="zh-CN" sz="825" dirty="0">
                <a:solidFill>
                  <a:prstClr val="black"/>
                </a:solidFill>
                <a:ea typeface="等线" panose="02010600030101010101" pitchFamily="2" charset="-122"/>
                <a:cs typeface="Arial" panose="020B0604020202020204" pitchFamily="34" charset="0"/>
              </a:rPr>
              <a:t>NWDAF subscribes AF to data collection with UE ID</a:t>
            </a:r>
            <a:endParaRPr lang="zh-CN" altLang="en-US" sz="825" dirty="0">
              <a:solidFill>
                <a:prstClr val="black"/>
              </a:solidFill>
              <a:ea typeface="等线" panose="02010600030101010101" pitchFamily="2" charset="-122"/>
              <a:cs typeface="Arial" panose="020B0604020202020204" pitchFamily="34" charset="0"/>
            </a:endParaRPr>
          </a:p>
        </p:txBody>
      </p:sp>
      <p:cxnSp>
        <p:nvCxnSpPr>
          <p:cNvPr id="82" name="连接符: 肘形 81">
            <a:extLst>
              <a:ext uri="{FF2B5EF4-FFF2-40B4-BE49-F238E27FC236}">
                <a16:creationId xmlns:a16="http://schemas.microsoft.com/office/drawing/2014/main" id="{4BCAE48A-E0E5-46A7-B4D3-3FF52514E0A0}"/>
              </a:ext>
            </a:extLst>
          </p:cNvPr>
          <p:cNvCxnSpPr>
            <a:cxnSpLocks/>
            <a:endCxn id="71" idx="0"/>
          </p:cNvCxnSpPr>
          <p:nvPr/>
        </p:nvCxnSpPr>
        <p:spPr>
          <a:xfrm>
            <a:off x="4494229" y="3168124"/>
            <a:ext cx="1562471" cy="673523"/>
          </a:xfrm>
          <a:prstGeom prst="bentConnector2">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83" name="文本框 82">
            <a:extLst>
              <a:ext uri="{FF2B5EF4-FFF2-40B4-BE49-F238E27FC236}">
                <a16:creationId xmlns:a16="http://schemas.microsoft.com/office/drawing/2014/main" id="{F9AFE000-9F3A-4467-95FF-0048CC26B1CF}"/>
              </a:ext>
            </a:extLst>
          </p:cNvPr>
          <p:cNvSpPr txBox="1"/>
          <p:nvPr/>
        </p:nvSpPr>
        <p:spPr>
          <a:xfrm>
            <a:off x="4528253" y="2691650"/>
            <a:ext cx="1494420" cy="600164"/>
          </a:xfrm>
          <a:prstGeom prst="rect">
            <a:avLst/>
          </a:prstGeom>
          <a:noFill/>
        </p:spPr>
        <p:txBody>
          <a:bodyPr wrap="square" rtlCol="0">
            <a:spAutoFit/>
          </a:bodyPr>
          <a:lstStyle/>
          <a:p>
            <a:pPr defTabSz="685800" eaLnBrk="1" fontAlgn="auto" hangingPunct="1">
              <a:spcBef>
                <a:spcPts val="0"/>
              </a:spcBef>
              <a:spcAft>
                <a:spcPts val="0"/>
              </a:spcAft>
            </a:pPr>
            <a:r>
              <a:rPr lang="zh-CN" altLang="en-US" sz="825" dirty="0">
                <a:solidFill>
                  <a:prstClr val="black"/>
                </a:solidFill>
                <a:ea typeface="等线" panose="02010600030101010101" pitchFamily="2" charset="-122"/>
                <a:cs typeface="Arial" panose="020B0604020202020204" pitchFamily="34" charset="0"/>
              </a:rPr>
              <a:t>②</a:t>
            </a:r>
            <a:r>
              <a:rPr lang="en-US" altLang="zh-CN" sz="825" dirty="0">
                <a:solidFill>
                  <a:prstClr val="black"/>
                </a:solidFill>
                <a:ea typeface="等线" panose="02010600030101010101" pitchFamily="2" charset="-122"/>
                <a:cs typeface="Arial" panose="020B0604020202020204" pitchFamily="34" charset="0"/>
              </a:rPr>
              <a:t> AF obtains the </a:t>
            </a:r>
            <a:r>
              <a:rPr lang="en-US" altLang="zh-CN" sz="825" dirty="0">
                <a:solidFill>
                  <a:srgbClr val="FF0000"/>
                </a:solidFill>
                <a:ea typeface="等线" panose="02010600030101010101" pitchFamily="2" charset="-122"/>
                <a:cs typeface="Arial" panose="020B0604020202020204" pitchFamily="34" charset="0"/>
              </a:rPr>
              <a:t>UE private IP address </a:t>
            </a:r>
            <a:r>
              <a:rPr lang="en-US" altLang="zh-CN" sz="825" dirty="0">
                <a:solidFill>
                  <a:prstClr val="black"/>
                </a:solidFill>
                <a:ea typeface="等线" panose="02010600030101010101" pitchFamily="2" charset="-122"/>
                <a:cs typeface="Arial" panose="020B0604020202020204" pitchFamily="34" charset="0"/>
              </a:rPr>
              <a:t>associated with the UE ID from SMF</a:t>
            </a:r>
            <a:endParaRPr lang="zh-CN" altLang="en-US" sz="825" dirty="0">
              <a:solidFill>
                <a:prstClr val="black"/>
              </a:solidFill>
              <a:ea typeface="等线" panose="02010600030101010101" pitchFamily="2" charset="-122"/>
              <a:cs typeface="Arial" panose="020B0604020202020204" pitchFamily="34" charset="0"/>
            </a:endParaRPr>
          </a:p>
        </p:txBody>
      </p:sp>
      <p:cxnSp>
        <p:nvCxnSpPr>
          <p:cNvPr id="84" name="连接符: 肘形 83">
            <a:extLst>
              <a:ext uri="{FF2B5EF4-FFF2-40B4-BE49-F238E27FC236}">
                <a16:creationId xmlns:a16="http://schemas.microsoft.com/office/drawing/2014/main" id="{353CAA97-AB86-4291-9FF9-A833638FE3DE}"/>
              </a:ext>
            </a:extLst>
          </p:cNvPr>
          <p:cNvCxnSpPr>
            <a:cxnSpLocks/>
            <a:endCxn id="72" idx="3"/>
          </p:cNvCxnSpPr>
          <p:nvPr/>
        </p:nvCxnSpPr>
        <p:spPr>
          <a:xfrm rot="10800000">
            <a:off x="4494229" y="3237028"/>
            <a:ext cx="1437782" cy="604619"/>
          </a:xfrm>
          <a:prstGeom prst="bentConnector3">
            <a:avLst>
              <a:gd name="adj1" fmla="val 374"/>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85" name="文本框 84">
            <a:extLst>
              <a:ext uri="{FF2B5EF4-FFF2-40B4-BE49-F238E27FC236}">
                <a16:creationId xmlns:a16="http://schemas.microsoft.com/office/drawing/2014/main" id="{92585CF0-86AA-4C6D-B9AF-8FD220753913}"/>
              </a:ext>
            </a:extLst>
          </p:cNvPr>
          <p:cNvSpPr txBox="1"/>
          <p:nvPr/>
        </p:nvSpPr>
        <p:spPr>
          <a:xfrm>
            <a:off x="6590885" y="3731384"/>
            <a:ext cx="1494420" cy="473206"/>
          </a:xfrm>
          <a:prstGeom prst="rect">
            <a:avLst/>
          </a:prstGeom>
          <a:noFill/>
        </p:spPr>
        <p:txBody>
          <a:bodyPr wrap="square" rtlCol="0">
            <a:spAutoFit/>
          </a:bodyPr>
          <a:lstStyle/>
          <a:p>
            <a:pPr defTabSz="685800" eaLnBrk="1" fontAlgn="auto" hangingPunct="1">
              <a:spcBef>
                <a:spcPts val="0"/>
              </a:spcBef>
              <a:spcAft>
                <a:spcPts val="0"/>
              </a:spcAft>
            </a:pPr>
            <a:r>
              <a:rPr lang="en-US" altLang="zh-CN" sz="825" dirty="0">
                <a:solidFill>
                  <a:prstClr val="black"/>
                </a:solidFill>
                <a:ea typeface="等线" panose="02010600030101010101" pitchFamily="2" charset="-122"/>
                <a:cs typeface="Arial" panose="020B0604020202020204" pitchFamily="34" charset="0"/>
              </a:rPr>
              <a:t>AF still can’t identify which UE to collect data by private UE IP address</a:t>
            </a:r>
            <a:endParaRPr lang="zh-CN" altLang="en-US" sz="825" dirty="0">
              <a:solidFill>
                <a:prstClr val="black"/>
              </a:solidFill>
              <a:ea typeface="等线" panose="02010600030101010101" pitchFamily="2" charset="-122"/>
              <a:cs typeface="Arial" panose="020B0604020202020204" pitchFamily="34" charset="0"/>
            </a:endParaRPr>
          </a:p>
        </p:txBody>
      </p:sp>
      <p:sp>
        <p:nvSpPr>
          <p:cNvPr id="86" name="任意多边形: 形状 85">
            <a:extLst>
              <a:ext uri="{FF2B5EF4-FFF2-40B4-BE49-F238E27FC236}">
                <a16:creationId xmlns:a16="http://schemas.microsoft.com/office/drawing/2014/main" id="{BAA9FCEA-C698-43BF-8157-3F2607EC5429}"/>
              </a:ext>
            </a:extLst>
          </p:cNvPr>
          <p:cNvSpPr/>
          <p:nvPr/>
        </p:nvSpPr>
        <p:spPr>
          <a:xfrm>
            <a:off x="8511375" y="3169876"/>
            <a:ext cx="266972" cy="1491449"/>
          </a:xfrm>
          <a:custGeom>
            <a:avLst/>
            <a:gdLst>
              <a:gd name="connsiteX0" fmla="*/ 79899 w 355963"/>
              <a:gd name="connsiteY0" fmla="*/ 0 h 1988598"/>
              <a:gd name="connsiteX1" fmla="*/ 355107 w 355963"/>
              <a:gd name="connsiteY1" fmla="*/ 630314 h 1988598"/>
              <a:gd name="connsiteX2" fmla="*/ 0 w 355963"/>
              <a:gd name="connsiteY2" fmla="*/ 1988598 h 1988598"/>
            </a:gdLst>
            <a:ahLst/>
            <a:cxnLst>
              <a:cxn ang="0">
                <a:pos x="connsiteX0" y="connsiteY0"/>
              </a:cxn>
              <a:cxn ang="0">
                <a:pos x="connsiteX1" y="connsiteY1"/>
              </a:cxn>
              <a:cxn ang="0">
                <a:pos x="connsiteX2" y="connsiteY2"/>
              </a:cxn>
            </a:cxnLst>
            <a:rect l="l" t="t" r="r" b="b"/>
            <a:pathLst>
              <a:path w="355963" h="1988598">
                <a:moveTo>
                  <a:pt x="79899" y="0"/>
                </a:moveTo>
                <a:cubicBezTo>
                  <a:pt x="224161" y="149440"/>
                  <a:pt x="368424" y="298881"/>
                  <a:pt x="355107" y="630314"/>
                </a:cubicBezTo>
                <a:cubicBezTo>
                  <a:pt x="341791" y="961747"/>
                  <a:pt x="170895" y="1475172"/>
                  <a:pt x="0" y="1988598"/>
                </a:cubicBezTo>
              </a:path>
            </a:pathLst>
          </a:custGeom>
          <a:noFill/>
          <a:ln w="28575">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endParaRPr lang="zh-CN" altLang="en-US" sz="1350">
              <a:solidFill>
                <a:prstClr val="white"/>
              </a:solidFill>
              <a:latin typeface="等线" panose="020F0502020204030204"/>
              <a:ea typeface="等线" panose="02010600030101010101" pitchFamily="2" charset="-122"/>
            </a:endParaRPr>
          </a:p>
        </p:txBody>
      </p:sp>
      <p:sp>
        <p:nvSpPr>
          <p:cNvPr id="87" name="文本框 86">
            <a:extLst>
              <a:ext uri="{FF2B5EF4-FFF2-40B4-BE49-F238E27FC236}">
                <a16:creationId xmlns:a16="http://schemas.microsoft.com/office/drawing/2014/main" id="{E0428266-6339-4BBE-995D-27F6E5007845}"/>
              </a:ext>
            </a:extLst>
          </p:cNvPr>
          <p:cNvSpPr txBox="1"/>
          <p:nvPr/>
        </p:nvSpPr>
        <p:spPr>
          <a:xfrm>
            <a:off x="8458633" y="3487223"/>
            <a:ext cx="607859" cy="854080"/>
          </a:xfrm>
          <a:prstGeom prst="rect">
            <a:avLst/>
          </a:prstGeom>
          <a:noFill/>
        </p:spPr>
        <p:txBody>
          <a:bodyPr wrap="none" rtlCol="0">
            <a:spAutoFit/>
          </a:bodyPr>
          <a:lstStyle/>
          <a:p>
            <a:pPr defTabSz="685800" eaLnBrk="1" fontAlgn="auto" hangingPunct="1">
              <a:spcBef>
                <a:spcPts val="0"/>
              </a:spcBef>
              <a:spcAft>
                <a:spcPts val="0"/>
              </a:spcAft>
            </a:pPr>
            <a:r>
              <a:rPr lang="en-US" altLang="zh-CN" sz="4950" dirty="0">
                <a:solidFill>
                  <a:prstClr val="black"/>
                </a:solidFill>
                <a:latin typeface="等线" panose="020F0502020204030204"/>
                <a:ea typeface="等线" panose="02010600030101010101" pitchFamily="2" charset="-122"/>
              </a:rPr>
              <a:t>×</a:t>
            </a:r>
            <a:endParaRPr lang="zh-CN" altLang="en-US" sz="4950" dirty="0">
              <a:solidFill>
                <a:prstClr val="black"/>
              </a:solidFill>
              <a:latin typeface="等线" panose="020F0502020204030204"/>
              <a:ea typeface="等线" panose="02010600030101010101" pitchFamily="2" charset="-122"/>
            </a:endParaRPr>
          </a:p>
        </p:txBody>
      </p:sp>
      <p:sp>
        <p:nvSpPr>
          <p:cNvPr id="88" name="矩形 87">
            <a:extLst>
              <a:ext uri="{FF2B5EF4-FFF2-40B4-BE49-F238E27FC236}">
                <a16:creationId xmlns:a16="http://schemas.microsoft.com/office/drawing/2014/main" id="{71339309-1391-4EDA-A3E0-C50D18E51672}"/>
              </a:ext>
            </a:extLst>
          </p:cNvPr>
          <p:cNvSpPr/>
          <p:nvPr/>
        </p:nvSpPr>
        <p:spPr>
          <a:xfrm>
            <a:off x="366524" y="1688090"/>
            <a:ext cx="8323458" cy="784830"/>
          </a:xfrm>
          <a:prstGeom prst="rect">
            <a:avLst/>
          </a:prstGeom>
        </p:spPr>
        <p:txBody>
          <a:bodyPr wrap="square">
            <a:spAutoFit/>
          </a:bodyPr>
          <a:lstStyle/>
          <a:p>
            <a:pPr marL="0" lvl="2" defTabSz="685800" eaLnBrk="1" fontAlgn="auto" hangingPunct="1">
              <a:spcBef>
                <a:spcPts val="450"/>
              </a:spcBef>
              <a:spcAft>
                <a:spcPts val="450"/>
              </a:spcAft>
            </a:pPr>
            <a:r>
              <a:rPr lang="en-US" altLang="zh-CN" sz="1500" b="1" dirty="0">
                <a:solidFill>
                  <a:srgbClr val="FF0000"/>
                </a:solidFill>
                <a:latin typeface="等线" panose="020F0502020204030204"/>
                <a:ea typeface="等线" panose="02010600030101010101" pitchFamily="2" charset="-122"/>
              </a:rPr>
              <a:t>Issues clarification</a:t>
            </a:r>
            <a:r>
              <a:rPr lang="en-US" altLang="zh-CN" sz="1500" b="1" dirty="0">
                <a:solidFill>
                  <a:prstClr val="black"/>
                </a:solidFill>
                <a:latin typeface="等线" panose="020F0502020204030204"/>
                <a:ea typeface="等线" panose="02010600030101010101" pitchFamily="2" charset="-122"/>
              </a:rPr>
              <a:t>: The AF can only obtain the private UE IP address from SMF and establish the mapping table between UE ID and the private UE IP address. But the AF can’t use the private address to identify the target UE to data collection. </a:t>
            </a:r>
          </a:p>
        </p:txBody>
      </p:sp>
    </p:spTree>
    <p:extLst>
      <p:ext uri="{BB962C8B-B14F-4D97-AF65-F5344CB8AC3E}">
        <p14:creationId xmlns:p14="http://schemas.microsoft.com/office/powerpoint/2010/main" val="28441060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17"/>
          <p:cNvSpPr txBox="1">
            <a:spLocks/>
          </p:cNvSpPr>
          <p:nvPr/>
        </p:nvSpPr>
        <p:spPr>
          <a:xfrm>
            <a:off x="163584" y="1030153"/>
            <a:ext cx="9020173" cy="48297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100" b="1" dirty="0">
                <a:solidFill>
                  <a:schemeClr val="bg1"/>
                </a:solidFill>
              </a:rPr>
              <a:t>xxx</a:t>
            </a:r>
            <a:endParaRPr kumimoji="1" lang="zh-CN" altLang="en-US" sz="2100" dirty="0">
              <a:solidFill>
                <a:schemeClr val="bg1"/>
              </a:solidFill>
              <a:latin typeface="vivo Bold"/>
              <a:ea typeface="vivo type CN简 Regular" panose="02000500000000000000" pitchFamily="50" charset="-122"/>
            </a:endParaRPr>
          </a:p>
        </p:txBody>
      </p:sp>
      <p:sp>
        <p:nvSpPr>
          <p:cNvPr id="6" name="副标题 1">
            <a:extLst>
              <a:ext uri="{FF2B5EF4-FFF2-40B4-BE49-F238E27FC236}">
                <a16:creationId xmlns:a16="http://schemas.microsoft.com/office/drawing/2014/main" id="{4B7D9065-4F76-4B9E-8069-D656199B8E54}"/>
              </a:ext>
            </a:extLst>
          </p:cNvPr>
          <p:cNvSpPr txBox="1"/>
          <p:nvPr/>
        </p:nvSpPr>
        <p:spPr>
          <a:xfrm>
            <a:off x="539552" y="2852936"/>
            <a:ext cx="8209699" cy="708429"/>
          </a:xfrm>
          <a:prstGeom prst="rect">
            <a:avLst/>
          </a:prstGeom>
        </p:spPr>
        <p:txBody>
          <a:bodyPr vert="horz" lIns="0" tIns="0" rIns="0" bIns="0" rtlCol="0" anchor="ctr" anchorCtr="0">
            <a:noAutofit/>
          </a:bodyPr>
          <a:lstStyle>
            <a:lvl1pPr marL="0" indent="0" algn="l" defTabSz="914400" rtl="0" eaLnBrk="1" latinLnBrk="0" hangingPunct="1">
              <a:lnSpc>
                <a:spcPts val="3430"/>
              </a:lnSpc>
              <a:spcBef>
                <a:spcPts val="0"/>
              </a:spcBef>
              <a:buFont typeface="Arial" panose="020B0604020202020204" pitchFamily="34" charset="0"/>
              <a:buNone/>
              <a:defRPr sz="3200" kern="1200" baseline="0">
                <a:solidFill>
                  <a:schemeClr val="tx1"/>
                </a:solidFill>
                <a:latin typeface="微软雅黑" panose="020B0503020204020204" pitchFamily="34" charset="-122"/>
                <a:ea typeface="微软雅黑" panose="020B0503020204020204" pitchFamily="34" charset="-122"/>
                <a:cs typeface="+mn-cs"/>
              </a:defRPr>
            </a:lvl1pPr>
            <a:lvl2pPr marL="593725" indent="0" algn="ctr" defTabSz="914400" rtl="0" eaLnBrk="1" latinLnBrk="0" hangingPunct="1">
              <a:lnSpc>
                <a:spcPct val="90000"/>
              </a:lnSpc>
              <a:spcBef>
                <a:spcPts val="500"/>
              </a:spcBef>
              <a:buFont typeface="Arial" panose="020B0604020202020204" pitchFamily="34" charset="0"/>
              <a:buNone/>
              <a:defRPr sz="2595" kern="1200">
                <a:solidFill>
                  <a:schemeClr val="tx1"/>
                </a:solidFill>
                <a:latin typeface="+mn-lt"/>
                <a:ea typeface="+mn-ea"/>
                <a:cs typeface="+mn-cs"/>
              </a:defRPr>
            </a:lvl2pPr>
            <a:lvl3pPr marL="1187450" indent="0" algn="ctr" defTabSz="914400" rtl="0" eaLnBrk="1" latinLnBrk="0" hangingPunct="1">
              <a:lnSpc>
                <a:spcPct val="90000"/>
              </a:lnSpc>
              <a:spcBef>
                <a:spcPts val="500"/>
              </a:spcBef>
              <a:buFont typeface="Arial" panose="020B0604020202020204" pitchFamily="34" charset="0"/>
              <a:buNone/>
              <a:defRPr sz="2335" kern="1200">
                <a:solidFill>
                  <a:schemeClr val="tx1"/>
                </a:solidFill>
                <a:latin typeface="+mn-lt"/>
                <a:ea typeface="+mn-ea"/>
                <a:cs typeface="+mn-cs"/>
              </a:defRPr>
            </a:lvl3pPr>
            <a:lvl4pPr marL="1781175" indent="0" algn="ctr" defTabSz="914400" rtl="0" eaLnBrk="1" latinLnBrk="0" hangingPunct="1">
              <a:lnSpc>
                <a:spcPct val="90000"/>
              </a:lnSpc>
              <a:spcBef>
                <a:spcPts val="500"/>
              </a:spcBef>
              <a:buFont typeface="Arial" panose="020B0604020202020204" pitchFamily="34" charset="0"/>
              <a:buNone/>
              <a:defRPr sz="2080" kern="1200">
                <a:solidFill>
                  <a:schemeClr val="tx1"/>
                </a:solidFill>
                <a:latin typeface="+mn-lt"/>
                <a:ea typeface="+mn-ea"/>
                <a:cs typeface="+mn-cs"/>
              </a:defRPr>
            </a:lvl4pPr>
            <a:lvl5pPr marL="2374900" indent="0" algn="ctr" defTabSz="914400" rtl="0" eaLnBrk="1" latinLnBrk="0" hangingPunct="1">
              <a:lnSpc>
                <a:spcPct val="90000"/>
              </a:lnSpc>
              <a:spcBef>
                <a:spcPts val="500"/>
              </a:spcBef>
              <a:buFont typeface="Arial" panose="020B0604020202020204" pitchFamily="34" charset="0"/>
              <a:buNone/>
              <a:defRPr sz="2080" kern="1200">
                <a:solidFill>
                  <a:schemeClr val="tx1"/>
                </a:solidFill>
                <a:latin typeface="+mn-lt"/>
                <a:ea typeface="+mn-ea"/>
                <a:cs typeface="+mn-cs"/>
              </a:defRPr>
            </a:lvl5pPr>
            <a:lvl6pPr marL="2968625" indent="0" algn="ctr" defTabSz="914400" rtl="0" eaLnBrk="1" latinLnBrk="0" hangingPunct="1">
              <a:lnSpc>
                <a:spcPct val="90000"/>
              </a:lnSpc>
              <a:spcBef>
                <a:spcPts val="500"/>
              </a:spcBef>
              <a:buFont typeface="Arial" panose="020B0604020202020204" pitchFamily="34" charset="0"/>
              <a:buNone/>
              <a:defRPr sz="2080" kern="1200">
                <a:solidFill>
                  <a:schemeClr val="tx1"/>
                </a:solidFill>
                <a:latin typeface="+mn-lt"/>
                <a:ea typeface="+mn-ea"/>
                <a:cs typeface="+mn-cs"/>
              </a:defRPr>
            </a:lvl6pPr>
            <a:lvl7pPr marL="3561715" indent="0" algn="ctr" defTabSz="914400" rtl="0" eaLnBrk="1" latinLnBrk="0" hangingPunct="1">
              <a:lnSpc>
                <a:spcPct val="90000"/>
              </a:lnSpc>
              <a:spcBef>
                <a:spcPts val="500"/>
              </a:spcBef>
              <a:buFont typeface="Arial" panose="020B0604020202020204" pitchFamily="34" charset="0"/>
              <a:buNone/>
              <a:defRPr sz="2080" kern="1200">
                <a:solidFill>
                  <a:schemeClr val="tx1"/>
                </a:solidFill>
                <a:latin typeface="+mn-lt"/>
                <a:ea typeface="+mn-ea"/>
                <a:cs typeface="+mn-cs"/>
              </a:defRPr>
            </a:lvl7pPr>
            <a:lvl8pPr marL="4155440" indent="0" algn="ctr" defTabSz="914400" rtl="0" eaLnBrk="1" latinLnBrk="0" hangingPunct="1">
              <a:lnSpc>
                <a:spcPct val="90000"/>
              </a:lnSpc>
              <a:spcBef>
                <a:spcPts val="500"/>
              </a:spcBef>
              <a:buFont typeface="Arial" panose="020B0604020202020204" pitchFamily="34" charset="0"/>
              <a:buNone/>
              <a:defRPr sz="2080" kern="1200">
                <a:solidFill>
                  <a:schemeClr val="tx1"/>
                </a:solidFill>
                <a:latin typeface="+mn-lt"/>
                <a:ea typeface="+mn-ea"/>
                <a:cs typeface="+mn-cs"/>
              </a:defRPr>
            </a:lvl8pPr>
            <a:lvl9pPr marL="4749165" indent="0" algn="ctr" defTabSz="914400" rtl="0" eaLnBrk="1" latinLnBrk="0" hangingPunct="1">
              <a:lnSpc>
                <a:spcPct val="90000"/>
              </a:lnSpc>
              <a:spcBef>
                <a:spcPts val="500"/>
              </a:spcBef>
              <a:buFont typeface="Arial" panose="020B0604020202020204" pitchFamily="34" charset="0"/>
              <a:buNone/>
              <a:defRPr sz="2080" kern="1200">
                <a:solidFill>
                  <a:schemeClr val="tx1"/>
                </a:solidFill>
                <a:latin typeface="+mn-lt"/>
                <a:ea typeface="+mn-ea"/>
                <a:cs typeface="+mn-cs"/>
              </a:defRPr>
            </a:lvl9pPr>
          </a:lstStyle>
          <a:p>
            <a:pPr algn="ctr">
              <a:lnSpc>
                <a:spcPts val="2580"/>
              </a:lnSpc>
            </a:pPr>
            <a:r>
              <a:rPr kumimoji="1" lang="en-US" altLang="zh-CN" sz="2800" b="1" dirty="0">
                <a:latin typeface="Times New Roman" panose="02020603050405020304" pitchFamily="18" charset="0"/>
                <a:cs typeface="Times New Roman" panose="02020603050405020304" pitchFamily="18" charset="0"/>
              </a:rPr>
              <a:t>RAN Progress</a:t>
            </a:r>
            <a:r>
              <a:rPr kumimoji="1" lang="zh-CN" altLang="en-US" sz="2800" b="1" dirty="0">
                <a:latin typeface="Times New Roman" panose="02020603050405020304" pitchFamily="18" charset="0"/>
                <a:cs typeface="Times New Roman" panose="02020603050405020304" pitchFamily="18" charset="0"/>
              </a:rPr>
              <a:t> </a:t>
            </a:r>
            <a:r>
              <a:rPr kumimoji="1" lang="en-US" altLang="zh-CN" sz="2800" b="1" dirty="0">
                <a:latin typeface="Times New Roman" panose="02020603050405020304" pitchFamily="18" charset="0"/>
                <a:cs typeface="Times New Roman" panose="02020603050405020304" pitchFamily="18" charset="0"/>
              </a:rPr>
              <a:t>Summary and potential SA2 impacts</a:t>
            </a:r>
          </a:p>
          <a:p>
            <a:pPr algn="ctr">
              <a:lnSpc>
                <a:spcPts val="2580"/>
              </a:lnSpc>
            </a:pPr>
            <a:r>
              <a:rPr kumimoji="1" lang="en-US" altLang="zh-CN" sz="2800" b="1" dirty="0">
                <a:latin typeface="Times New Roman" panose="02020603050405020304" pitchFamily="18" charset="0"/>
                <a:cs typeface="Times New Roman" panose="02020603050405020304" pitchFamily="18" charset="0"/>
              </a:rPr>
              <a:t>(High level)  </a:t>
            </a:r>
          </a:p>
        </p:txBody>
      </p:sp>
    </p:spTree>
    <p:extLst>
      <p:ext uri="{BB962C8B-B14F-4D97-AF65-F5344CB8AC3E}">
        <p14:creationId xmlns:p14="http://schemas.microsoft.com/office/powerpoint/2010/main" val="39329744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17"/>
          <p:cNvSpPr txBox="1">
            <a:spLocks/>
          </p:cNvSpPr>
          <p:nvPr/>
        </p:nvSpPr>
        <p:spPr>
          <a:xfrm>
            <a:off x="163584" y="1030153"/>
            <a:ext cx="9020173" cy="48297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100" b="1" dirty="0">
                <a:solidFill>
                  <a:schemeClr val="bg1"/>
                </a:solidFill>
              </a:rPr>
              <a:t>xxx</a:t>
            </a:r>
            <a:endParaRPr kumimoji="1" lang="zh-CN" altLang="en-US" sz="2100" dirty="0">
              <a:solidFill>
                <a:schemeClr val="bg1"/>
              </a:solidFill>
              <a:latin typeface="vivo Bold"/>
              <a:ea typeface="vivo type CN简 Regular" panose="02000500000000000000" pitchFamily="50" charset="-122"/>
            </a:endParaRPr>
          </a:p>
        </p:txBody>
      </p:sp>
      <p:sp>
        <p:nvSpPr>
          <p:cNvPr id="4" name="矩形 3">
            <a:extLst>
              <a:ext uri="{FF2B5EF4-FFF2-40B4-BE49-F238E27FC236}">
                <a16:creationId xmlns:a16="http://schemas.microsoft.com/office/drawing/2014/main" id="{3A4722BC-18EC-4CDC-AF9C-7AAC6343E2F9}"/>
              </a:ext>
            </a:extLst>
          </p:cNvPr>
          <p:cNvSpPr/>
          <p:nvPr/>
        </p:nvSpPr>
        <p:spPr>
          <a:xfrm>
            <a:off x="266661" y="1404446"/>
            <a:ext cx="8545621" cy="4544834"/>
          </a:xfrm>
          <a:prstGeom prst="rect">
            <a:avLst/>
          </a:prstGeom>
        </p:spPr>
        <p:txBody>
          <a:bodyPr wrap="square">
            <a:spAutoFit/>
          </a:bodyPr>
          <a:lstStyle/>
          <a:p>
            <a:pPr marL="142875" indent="-257175">
              <a:spcAft>
                <a:spcPts val="450"/>
              </a:spcAft>
              <a:buSzPct val="120000"/>
              <a:buFont typeface="Arial" panose="020B0604020202020204" pitchFamily="34" charset="0"/>
              <a:buChar char="•"/>
            </a:pPr>
            <a:r>
              <a:rPr lang="en-US" sz="1600" kern="0" dirty="0">
                <a:solidFill>
                  <a:prstClr val="black"/>
                </a:solidFill>
                <a:latin typeface="Calibri"/>
                <a:hlinkClick r:id="rId3"/>
              </a:rPr>
              <a:t>RP-221348.zip</a:t>
            </a:r>
            <a:r>
              <a:rPr lang="en-US" sz="1600" kern="0" dirty="0">
                <a:solidFill>
                  <a:prstClr val="black"/>
                </a:solidFill>
                <a:latin typeface="Calibri"/>
              </a:rPr>
              <a:t> </a:t>
            </a:r>
            <a:r>
              <a:rPr lang="en-GB" sz="1600" kern="0" dirty="0">
                <a:solidFill>
                  <a:prstClr val="black"/>
                </a:solidFill>
                <a:latin typeface="Calibri"/>
              </a:rPr>
              <a:t>New SID on </a:t>
            </a:r>
            <a:r>
              <a:rPr lang="en-US" sz="1600" kern="0" dirty="0">
                <a:solidFill>
                  <a:prstClr val="black"/>
                </a:solidFill>
                <a:latin typeface="Calibri"/>
              </a:rPr>
              <a:t>Artificial Intelligence (AI)/Machine Learning (ML) for NR Air Interface </a:t>
            </a:r>
            <a:r>
              <a:rPr lang="en-GB" sz="1600" kern="0" dirty="0">
                <a:solidFill>
                  <a:prstClr val="black"/>
                </a:solidFill>
                <a:latin typeface="Calibri"/>
              </a:rPr>
              <a:t> is approved in RAN#96 with following objectives (high level): </a:t>
            </a:r>
          </a:p>
          <a:p>
            <a:pPr marL="600075" lvl="1" indent="-257175">
              <a:spcAft>
                <a:spcPts val="450"/>
              </a:spcAft>
              <a:buSzPct val="120000"/>
              <a:buFont typeface="Arial" panose="020B0604020202020204" pitchFamily="34" charset="0"/>
              <a:buChar char="•"/>
            </a:pPr>
            <a:r>
              <a:rPr lang="en-US" altLang="zh-CN" sz="1600" kern="0" dirty="0">
                <a:solidFill>
                  <a:prstClr val="black"/>
                </a:solidFill>
                <a:latin typeface="Calibri"/>
              </a:rPr>
              <a:t>Use case study: CSI feedback enhancement, Beam management, Positioning accuracy enhancements</a:t>
            </a:r>
          </a:p>
          <a:p>
            <a:pPr marL="600075" lvl="1" indent="-257175">
              <a:spcAft>
                <a:spcPts val="450"/>
              </a:spcAft>
              <a:buSzPct val="120000"/>
              <a:buFont typeface="Arial" panose="020B0604020202020204" pitchFamily="34" charset="0"/>
              <a:buChar char="•"/>
            </a:pPr>
            <a:r>
              <a:rPr lang="en-US" altLang="zh-CN" sz="1600" kern="0" dirty="0">
                <a:solidFill>
                  <a:prstClr val="black"/>
                </a:solidFill>
                <a:latin typeface="Calibri"/>
              </a:rPr>
              <a:t>AI/ML framework and terminology</a:t>
            </a:r>
            <a:endParaRPr lang="en-GB" altLang="zh-CN" sz="1600" kern="0" dirty="0">
              <a:solidFill>
                <a:prstClr val="black"/>
              </a:solidFill>
              <a:latin typeface="Calibri"/>
            </a:endParaRPr>
          </a:p>
          <a:p>
            <a:pPr marL="600075" lvl="1" indent="-257175">
              <a:spcAft>
                <a:spcPts val="450"/>
              </a:spcAft>
              <a:buSzPct val="120000"/>
              <a:buFont typeface="Arial" panose="020B0604020202020204" pitchFamily="34" charset="0"/>
              <a:buChar char="•"/>
            </a:pPr>
            <a:r>
              <a:rPr lang="en-US" altLang="zh-CN" sz="1600" kern="0" dirty="0">
                <a:solidFill>
                  <a:prstClr val="black"/>
                </a:solidFill>
                <a:latin typeface="Calibri"/>
              </a:rPr>
              <a:t>Network-UE collaboration levels</a:t>
            </a:r>
          </a:p>
          <a:p>
            <a:pPr marL="600075" lvl="1" indent="-257175">
              <a:spcAft>
                <a:spcPts val="450"/>
              </a:spcAft>
              <a:buSzPct val="120000"/>
              <a:buFont typeface="Arial" panose="020B0604020202020204" pitchFamily="34" charset="0"/>
              <a:buChar char="•"/>
            </a:pPr>
            <a:r>
              <a:rPr lang="en-US" altLang="zh-CN" sz="1600" kern="0" dirty="0">
                <a:solidFill>
                  <a:prstClr val="black"/>
                </a:solidFill>
                <a:latin typeface="Calibri"/>
              </a:rPr>
              <a:t>Performance evaluation methodology and KPIs</a:t>
            </a:r>
            <a:endParaRPr lang="en-GB" altLang="zh-CN" sz="1600" kern="0" dirty="0">
              <a:solidFill>
                <a:prstClr val="black"/>
              </a:solidFill>
              <a:latin typeface="Calibri"/>
            </a:endParaRPr>
          </a:p>
          <a:p>
            <a:pPr marL="142875" indent="-257175">
              <a:spcAft>
                <a:spcPts val="450"/>
              </a:spcAft>
              <a:buSzPct val="120000"/>
              <a:buFont typeface="Arial" panose="020B0604020202020204" pitchFamily="34" charset="0"/>
              <a:buChar char="•"/>
            </a:pPr>
            <a:r>
              <a:rPr lang="en-US" altLang="zh-CN" sz="1600" kern="0" dirty="0">
                <a:solidFill>
                  <a:prstClr val="black"/>
                </a:solidFill>
                <a:latin typeface="Calibri"/>
              </a:rPr>
              <a:t>High level progress summary and future plan </a:t>
            </a:r>
          </a:p>
          <a:p>
            <a:pPr marL="600075" lvl="1" indent="-257175">
              <a:spcAft>
                <a:spcPts val="450"/>
              </a:spcAft>
              <a:buSzPct val="120000"/>
              <a:buFont typeface="Arial" panose="020B0604020202020204" pitchFamily="34" charset="0"/>
              <a:buChar char="•"/>
            </a:pPr>
            <a:r>
              <a:rPr lang="en-US" altLang="zh-CN" sz="1600" kern="0" dirty="0">
                <a:solidFill>
                  <a:prstClr val="black"/>
                </a:solidFill>
                <a:latin typeface="Calibri"/>
              </a:rPr>
              <a:t>Complete AI/ML model, terminology and description to identify common and specific characteristics for framework investigations, since main aspects of lifecycle management have been deeply discussed</a:t>
            </a:r>
          </a:p>
          <a:p>
            <a:pPr marL="600075" lvl="1" indent="-257175">
              <a:spcAft>
                <a:spcPts val="450"/>
              </a:spcAft>
              <a:buSzPct val="120000"/>
              <a:buFont typeface="Arial" panose="020B0604020202020204" pitchFamily="34" charset="0"/>
              <a:buChar char="•"/>
            </a:pPr>
            <a:r>
              <a:rPr lang="en-US" altLang="zh-CN" sz="1600" kern="0" dirty="0">
                <a:solidFill>
                  <a:prstClr val="black"/>
                </a:solidFill>
                <a:latin typeface="Calibri"/>
              </a:rPr>
              <a:t>Evaluate performance benefits of AI/ML based algorithms for the agreed use cases in the final representative set, since various performance results have been provided for not fully aligned scenarios and use cases</a:t>
            </a:r>
          </a:p>
          <a:p>
            <a:pPr marL="600075" lvl="1" indent="-257175">
              <a:spcAft>
                <a:spcPts val="450"/>
              </a:spcAft>
              <a:buSzPct val="120000"/>
              <a:buFont typeface="Arial" panose="020B0604020202020204" pitchFamily="34" charset="0"/>
              <a:buChar char="•"/>
            </a:pPr>
            <a:r>
              <a:rPr lang="en-US" altLang="zh-CN" sz="1600" kern="0" dirty="0">
                <a:solidFill>
                  <a:prstClr val="black"/>
                </a:solidFill>
                <a:latin typeface="Calibri"/>
              </a:rPr>
              <a:t>Assess potential specification impact, specifically for the agreed use cases in the final representative set and for a common framework</a:t>
            </a:r>
            <a:endParaRPr lang="en-US" altLang="zh-CN" sz="1425" kern="0" dirty="0">
              <a:solidFill>
                <a:schemeClr val="accent1"/>
              </a:solidFill>
              <a:latin typeface="Calibri"/>
            </a:endParaRPr>
          </a:p>
        </p:txBody>
      </p:sp>
      <p:sp>
        <p:nvSpPr>
          <p:cNvPr id="6" name="副标题 1">
            <a:extLst>
              <a:ext uri="{FF2B5EF4-FFF2-40B4-BE49-F238E27FC236}">
                <a16:creationId xmlns:a16="http://schemas.microsoft.com/office/drawing/2014/main" id="{4B7D9065-4F76-4B9E-8069-D656199B8E54}"/>
              </a:ext>
            </a:extLst>
          </p:cNvPr>
          <p:cNvSpPr txBox="1"/>
          <p:nvPr/>
        </p:nvSpPr>
        <p:spPr>
          <a:xfrm>
            <a:off x="266661" y="272299"/>
            <a:ext cx="7761723" cy="708429"/>
          </a:xfrm>
          <a:prstGeom prst="rect">
            <a:avLst/>
          </a:prstGeom>
        </p:spPr>
        <p:txBody>
          <a:bodyPr vert="horz" lIns="0" tIns="0" rIns="0" bIns="0" rtlCol="0" anchor="ctr" anchorCtr="0">
            <a:noAutofit/>
          </a:bodyPr>
          <a:lstStyle>
            <a:lvl1pPr marL="0" indent="0" algn="l" defTabSz="914400" rtl="0" eaLnBrk="1" latinLnBrk="0" hangingPunct="1">
              <a:lnSpc>
                <a:spcPts val="3430"/>
              </a:lnSpc>
              <a:spcBef>
                <a:spcPts val="0"/>
              </a:spcBef>
              <a:buFont typeface="Arial" panose="020B0604020202020204" pitchFamily="34" charset="0"/>
              <a:buNone/>
              <a:defRPr sz="3200" kern="1200" baseline="0">
                <a:solidFill>
                  <a:schemeClr val="tx1"/>
                </a:solidFill>
                <a:latin typeface="微软雅黑" panose="020B0503020204020204" pitchFamily="34" charset="-122"/>
                <a:ea typeface="微软雅黑" panose="020B0503020204020204" pitchFamily="34" charset="-122"/>
                <a:cs typeface="+mn-cs"/>
              </a:defRPr>
            </a:lvl1pPr>
            <a:lvl2pPr marL="593725" indent="0" algn="ctr" defTabSz="914400" rtl="0" eaLnBrk="1" latinLnBrk="0" hangingPunct="1">
              <a:lnSpc>
                <a:spcPct val="90000"/>
              </a:lnSpc>
              <a:spcBef>
                <a:spcPts val="500"/>
              </a:spcBef>
              <a:buFont typeface="Arial" panose="020B0604020202020204" pitchFamily="34" charset="0"/>
              <a:buNone/>
              <a:defRPr sz="2595" kern="1200">
                <a:solidFill>
                  <a:schemeClr val="tx1"/>
                </a:solidFill>
                <a:latin typeface="+mn-lt"/>
                <a:ea typeface="+mn-ea"/>
                <a:cs typeface="+mn-cs"/>
              </a:defRPr>
            </a:lvl2pPr>
            <a:lvl3pPr marL="1187450" indent="0" algn="ctr" defTabSz="914400" rtl="0" eaLnBrk="1" latinLnBrk="0" hangingPunct="1">
              <a:lnSpc>
                <a:spcPct val="90000"/>
              </a:lnSpc>
              <a:spcBef>
                <a:spcPts val="500"/>
              </a:spcBef>
              <a:buFont typeface="Arial" panose="020B0604020202020204" pitchFamily="34" charset="0"/>
              <a:buNone/>
              <a:defRPr sz="2335" kern="1200">
                <a:solidFill>
                  <a:schemeClr val="tx1"/>
                </a:solidFill>
                <a:latin typeface="+mn-lt"/>
                <a:ea typeface="+mn-ea"/>
                <a:cs typeface="+mn-cs"/>
              </a:defRPr>
            </a:lvl3pPr>
            <a:lvl4pPr marL="1781175" indent="0" algn="ctr" defTabSz="914400" rtl="0" eaLnBrk="1" latinLnBrk="0" hangingPunct="1">
              <a:lnSpc>
                <a:spcPct val="90000"/>
              </a:lnSpc>
              <a:spcBef>
                <a:spcPts val="500"/>
              </a:spcBef>
              <a:buFont typeface="Arial" panose="020B0604020202020204" pitchFamily="34" charset="0"/>
              <a:buNone/>
              <a:defRPr sz="2080" kern="1200">
                <a:solidFill>
                  <a:schemeClr val="tx1"/>
                </a:solidFill>
                <a:latin typeface="+mn-lt"/>
                <a:ea typeface="+mn-ea"/>
                <a:cs typeface="+mn-cs"/>
              </a:defRPr>
            </a:lvl4pPr>
            <a:lvl5pPr marL="2374900" indent="0" algn="ctr" defTabSz="914400" rtl="0" eaLnBrk="1" latinLnBrk="0" hangingPunct="1">
              <a:lnSpc>
                <a:spcPct val="90000"/>
              </a:lnSpc>
              <a:spcBef>
                <a:spcPts val="500"/>
              </a:spcBef>
              <a:buFont typeface="Arial" panose="020B0604020202020204" pitchFamily="34" charset="0"/>
              <a:buNone/>
              <a:defRPr sz="2080" kern="1200">
                <a:solidFill>
                  <a:schemeClr val="tx1"/>
                </a:solidFill>
                <a:latin typeface="+mn-lt"/>
                <a:ea typeface="+mn-ea"/>
                <a:cs typeface="+mn-cs"/>
              </a:defRPr>
            </a:lvl5pPr>
            <a:lvl6pPr marL="2968625" indent="0" algn="ctr" defTabSz="914400" rtl="0" eaLnBrk="1" latinLnBrk="0" hangingPunct="1">
              <a:lnSpc>
                <a:spcPct val="90000"/>
              </a:lnSpc>
              <a:spcBef>
                <a:spcPts val="500"/>
              </a:spcBef>
              <a:buFont typeface="Arial" panose="020B0604020202020204" pitchFamily="34" charset="0"/>
              <a:buNone/>
              <a:defRPr sz="2080" kern="1200">
                <a:solidFill>
                  <a:schemeClr val="tx1"/>
                </a:solidFill>
                <a:latin typeface="+mn-lt"/>
                <a:ea typeface="+mn-ea"/>
                <a:cs typeface="+mn-cs"/>
              </a:defRPr>
            </a:lvl6pPr>
            <a:lvl7pPr marL="3561715" indent="0" algn="ctr" defTabSz="914400" rtl="0" eaLnBrk="1" latinLnBrk="0" hangingPunct="1">
              <a:lnSpc>
                <a:spcPct val="90000"/>
              </a:lnSpc>
              <a:spcBef>
                <a:spcPts val="500"/>
              </a:spcBef>
              <a:buFont typeface="Arial" panose="020B0604020202020204" pitchFamily="34" charset="0"/>
              <a:buNone/>
              <a:defRPr sz="2080" kern="1200">
                <a:solidFill>
                  <a:schemeClr val="tx1"/>
                </a:solidFill>
                <a:latin typeface="+mn-lt"/>
                <a:ea typeface="+mn-ea"/>
                <a:cs typeface="+mn-cs"/>
              </a:defRPr>
            </a:lvl7pPr>
            <a:lvl8pPr marL="4155440" indent="0" algn="ctr" defTabSz="914400" rtl="0" eaLnBrk="1" latinLnBrk="0" hangingPunct="1">
              <a:lnSpc>
                <a:spcPct val="90000"/>
              </a:lnSpc>
              <a:spcBef>
                <a:spcPts val="500"/>
              </a:spcBef>
              <a:buFont typeface="Arial" panose="020B0604020202020204" pitchFamily="34" charset="0"/>
              <a:buNone/>
              <a:defRPr sz="2080" kern="1200">
                <a:solidFill>
                  <a:schemeClr val="tx1"/>
                </a:solidFill>
                <a:latin typeface="+mn-lt"/>
                <a:ea typeface="+mn-ea"/>
                <a:cs typeface="+mn-cs"/>
              </a:defRPr>
            </a:lvl8pPr>
            <a:lvl9pPr marL="4749165" indent="0" algn="ctr" defTabSz="914400" rtl="0" eaLnBrk="1" latinLnBrk="0" hangingPunct="1">
              <a:lnSpc>
                <a:spcPct val="90000"/>
              </a:lnSpc>
              <a:spcBef>
                <a:spcPts val="500"/>
              </a:spcBef>
              <a:buFont typeface="Arial" panose="020B0604020202020204" pitchFamily="34" charset="0"/>
              <a:buNone/>
              <a:defRPr sz="2080" kern="1200">
                <a:solidFill>
                  <a:schemeClr val="tx1"/>
                </a:solidFill>
                <a:latin typeface="+mn-lt"/>
                <a:ea typeface="+mn-ea"/>
                <a:cs typeface="+mn-cs"/>
              </a:defRPr>
            </a:lvl9pPr>
          </a:lstStyle>
          <a:p>
            <a:pPr>
              <a:lnSpc>
                <a:spcPts val="2580"/>
              </a:lnSpc>
            </a:pPr>
            <a:r>
              <a:rPr kumimoji="1" lang="en-US" altLang="zh-CN" sz="2800" b="1" dirty="0">
                <a:latin typeface="Times New Roman" panose="02020603050405020304" pitchFamily="18" charset="0"/>
                <a:cs typeface="Times New Roman" panose="02020603050405020304" pitchFamily="18" charset="0"/>
              </a:rPr>
              <a:t>Introduction of  Study on </a:t>
            </a:r>
            <a:r>
              <a:rPr kumimoji="1" lang="nn-NO" altLang="zh-CN" sz="2800" b="1" dirty="0">
                <a:latin typeface="Times New Roman" panose="02020603050405020304" pitchFamily="18" charset="0"/>
                <a:cs typeface="Times New Roman" panose="02020603050405020304" pitchFamily="18" charset="0"/>
              </a:rPr>
              <a:t>AI/ML for NR Air Interface in RA1</a:t>
            </a:r>
            <a:endParaRPr kumimoji="1" lang="en-US" altLang="zh-CN" sz="28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184537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17"/>
          <p:cNvSpPr txBox="1">
            <a:spLocks/>
          </p:cNvSpPr>
          <p:nvPr/>
        </p:nvSpPr>
        <p:spPr>
          <a:xfrm>
            <a:off x="163584" y="1030153"/>
            <a:ext cx="9020173" cy="48297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100" b="1" dirty="0">
                <a:solidFill>
                  <a:schemeClr val="bg1"/>
                </a:solidFill>
              </a:rPr>
              <a:t>xxx</a:t>
            </a:r>
            <a:endParaRPr kumimoji="1" lang="zh-CN" altLang="en-US" sz="2100" dirty="0">
              <a:solidFill>
                <a:schemeClr val="bg1"/>
              </a:solidFill>
              <a:latin typeface="vivo Bold"/>
              <a:ea typeface="vivo type CN简 Regular" panose="02000500000000000000" pitchFamily="50" charset="-122"/>
            </a:endParaRPr>
          </a:p>
        </p:txBody>
      </p:sp>
      <p:sp>
        <p:nvSpPr>
          <p:cNvPr id="4" name="矩形 3">
            <a:extLst>
              <a:ext uri="{FF2B5EF4-FFF2-40B4-BE49-F238E27FC236}">
                <a16:creationId xmlns:a16="http://schemas.microsoft.com/office/drawing/2014/main" id="{3A4722BC-18EC-4CDC-AF9C-7AAC6343E2F9}"/>
              </a:ext>
            </a:extLst>
          </p:cNvPr>
          <p:cNvSpPr/>
          <p:nvPr/>
        </p:nvSpPr>
        <p:spPr>
          <a:xfrm>
            <a:off x="266661" y="880029"/>
            <a:ext cx="8545621" cy="5595121"/>
          </a:xfrm>
          <a:prstGeom prst="rect">
            <a:avLst/>
          </a:prstGeom>
        </p:spPr>
        <p:txBody>
          <a:bodyPr wrap="square">
            <a:spAutoFit/>
          </a:bodyPr>
          <a:lstStyle/>
          <a:p>
            <a:pPr marL="142875" indent="-257175">
              <a:spcAft>
                <a:spcPts val="450"/>
              </a:spcAft>
              <a:buSzPct val="120000"/>
              <a:buFont typeface="Arial" panose="020B0604020202020204" pitchFamily="34" charset="0"/>
              <a:buChar char="•"/>
            </a:pPr>
            <a:r>
              <a:rPr lang="en-US" altLang="zh-CN" sz="1425" kern="0" dirty="0">
                <a:solidFill>
                  <a:prstClr val="black"/>
                </a:solidFill>
                <a:latin typeface="Calibri"/>
              </a:rPr>
              <a:t>AI/ML framework and terminology    </a:t>
            </a:r>
          </a:p>
          <a:p>
            <a:pPr marL="600075" lvl="1" indent="-257175">
              <a:spcAft>
                <a:spcPts val="450"/>
              </a:spcAft>
              <a:buSzPct val="120000"/>
              <a:buFont typeface="Arial" panose="020B0604020202020204" pitchFamily="34" charset="0"/>
              <a:buChar char="•"/>
            </a:pPr>
            <a:r>
              <a:rPr lang="en-US" altLang="zh-CN" sz="1425" kern="0" dirty="0">
                <a:solidFill>
                  <a:schemeClr val="accent1"/>
                </a:solidFill>
                <a:latin typeface="Calibri"/>
              </a:rPr>
              <a:t>SA2 Impacts: alignment btw SA2 as AI/ML framework and terminology has been defined in since</a:t>
            </a:r>
            <a:r>
              <a:rPr lang="zh-CN" altLang="en-US" sz="1425" kern="0" dirty="0">
                <a:solidFill>
                  <a:schemeClr val="accent1"/>
                </a:solidFill>
                <a:latin typeface="Calibri"/>
              </a:rPr>
              <a:t> </a:t>
            </a:r>
            <a:r>
              <a:rPr lang="en-US" altLang="zh-CN" sz="1425" kern="0" dirty="0">
                <a:solidFill>
                  <a:schemeClr val="accent1"/>
                </a:solidFill>
                <a:latin typeface="Calibri"/>
              </a:rPr>
              <a:t>R16</a:t>
            </a:r>
            <a:r>
              <a:rPr lang="zh-CN" altLang="en-US" sz="1425" kern="0" dirty="0">
                <a:solidFill>
                  <a:schemeClr val="accent1"/>
                </a:solidFill>
                <a:latin typeface="Calibri"/>
              </a:rPr>
              <a:t> </a:t>
            </a:r>
            <a:r>
              <a:rPr lang="en-US" altLang="zh-CN" sz="1425" kern="0" dirty="0">
                <a:solidFill>
                  <a:schemeClr val="accent1"/>
                </a:solidFill>
                <a:latin typeface="Calibri"/>
              </a:rPr>
              <a:t>eNA/R17</a:t>
            </a:r>
            <a:r>
              <a:rPr lang="zh-CN" altLang="en-US" sz="1425" kern="0" dirty="0">
                <a:solidFill>
                  <a:schemeClr val="accent1"/>
                </a:solidFill>
                <a:latin typeface="Calibri"/>
              </a:rPr>
              <a:t> </a:t>
            </a:r>
            <a:r>
              <a:rPr lang="en-US" altLang="zh-CN" sz="1425" kern="0" dirty="0">
                <a:solidFill>
                  <a:schemeClr val="accent1"/>
                </a:solidFill>
                <a:latin typeface="Calibri"/>
              </a:rPr>
              <a:t>eNA_ph2/R18 eNA_ph3</a:t>
            </a:r>
          </a:p>
          <a:p>
            <a:pPr marL="142875" indent="-257175">
              <a:spcAft>
                <a:spcPts val="450"/>
              </a:spcAft>
              <a:buSzPct val="120000"/>
              <a:buFont typeface="Arial" panose="020B0604020202020204" pitchFamily="34" charset="0"/>
              <a:buChar char="•"/>
            </a:pPr>
            <a:r>
              <a:rPr lang="en-US" altLang="zh-CN" sz="1425" kern="0" dirty="0">
                <a:solidFill>
                  <a:prstClr val="black"/>
                </a:solidFill>
                <a:latin typeface="Calibri"/>
              </a:rPr>
              <a:t>Lifecycle management of AI/ML model: e.g., data collection, model training, model deployment, model transfer, model inference, model monitoring, model updating, Model selection/activation/deactivation/switching/fallback, UE capability</a:t>
            </a:r>
          </a:p>
          <a:p>
            <a:pPr marL="600075" lvl="1" indent="-257175">
              <a:spcAft>
                <a:spcPts val="450"/>
              </a:spcAft>
              <a:buSzPct val="120000"/>
              <a:buFont typeface="Arial" panose="020B0604020202020204" pitchFamily="34" charset="0"/>
              <a:buChar char="•"/>
            </a:pPr>
            <a:r>
              <a:rPr lang="en-US" altLang="zh-CN" sz="1425" kern="0" dirty="0">
                <a:solidFill>
                  <a:schemeClr val="accent1"/>
                </a:solidFill>
                <a:latin typeface="Calibri"/>
              </a:rPr>
              <a:t>SA2 Impacts: alignment btw SA2 as Lifecycle management esp. data collection, model training, model inference, model monitoring defined in since</a:t>
            </a:r>
            <a:r>
              <a:rPr lang="zh-CN" altLang="en-US" sz="1425" kern="0" dirty="0">
                <a:solidFill>
                  <a:schemeClr val="accent1"/>
                </a:solidFill>
                <a:latin typeface="Calibri"/>
              </a:rPr>
              <a:t> </a:t>
            </a:r>
            <a:r>
              <a:rPr lang="en-US" altLang="zh-CN" sz="1425" kern="0" dirty="0">
                <a:solidFill>
                  <a:schemeClr val="accent1"/>
                </a:solidFill>
                <a:latin typeface="Calibri"/>
              </a:rPr>
              <a:t>R16</a:t>
            </a:r>
            <a:r>
              <a:rPr lang="zh-CN" altLang="en-US" sz="1425" kern="0" dirty="0">
                <a:solidFill>
                  <a:schemeClr val="accent1"/>
                </a:solidFill>
                <a:latin typeface="Calibri"/>
              </a:rPr>
              <a:t> </a:t>
            </a:r>
            <a:r>
              <a:rPr lang="en-US" altLang="zh-CN" sz="1425" kern="0" dirty="0">
                <a:solidFill>
                  <a:schemeClr val="accent1"/>
                </a:solidFill>
                <a:latin typeface="Calibri"/>
              </a:rPr>
              <a:t>eNA/R17</a:t>
            </a:r>
            <a:r>
              <a:rPr lang="zh-CN" altLang="en-US" sz="1425" kern="0" dirty="0">
                <a:solidFill>
                  <a:schemeClr val="accent1"/>
                </a:solidFill>
                <a:latin typeface="Calibri"/>
              </a:rPr>
              <a:t> </a:t>
            </a:r>
            <a:r>
              <a:rPr lang="en-US" altLang="zh-CN" sz="1425" kern="0" dirty="0">
                <a:solidFill>
                  <a:schemeClr val="accent1"/>
                </a:solidFill>
                <a:latin typeface="Calibri"/>
              </a:rPr>
              <a:t>eNA_ph2/R18 eNA_ph3</a:t>
            </a:r>
          </a:p>
          <a:p>
            <a:pPr marL="142875" indent="-257175">
              <a:spcAft>
                <a:spcPts val="450"/>
              </a:spcAft>
              <a:buSzPct val="120000"/>
              <a:buFont typeface="Arial" panose="020B0604020202020204" pitchFamily="34" charset="0"/>
              <a:buChar char="•"/>
            </a:pPr>
            <a:r>
              <a:rPr lang="en-US" altLang="zh-CN" sz="1425" kern="0" dirty="0">
                <a:solidFill>
                  <a:prstClr val="black"/>
                </a:solidFill>
                <a:latin typeface="Calibri"/>
              </a:rPr>
              <a:t>Use case study</a:t>
            </a:r>
          </a:p>
          <a:p>
            <a:pPr marL="485775" lvl="1" indent="-257175">
              <a:spcAft>
                <a:spcPts val="450"/>
              </a:spcAft>
              <a:buSzPct val="120000"/>
              <a:buFont typeface="Arial" panose="020B0604020202020204" pitchFamily="34" charset="0"/>
              <a:buChar char="•"/>
            </a:pPr>
            <a:r>
              <a:rPr lang="en-US" altLang="zh-CN" sz="1425" kern="0" dirty="0">
                <a:solidFill>
                  <a:prstClr val="black"/>
                </a:solidFill>
                <a:latin typeface="Calibri"/>
              </a:rPr>
              <a:t>CSI feedback enhancement: CSI compression, CSI prediction</a:t>
            </a:r>
          </a:p>
          <a:p>
            <a:pPr marL="485775" lvl="1" indent="-257175">
              <a:spcAft>
                <a:spcPts val="450"/>
              </a:spcAft>
              <a:buSzPct val="120000"/>
              <a:buFont typeface="Arial" panose="020B0604020202020204" pitchFamily="34" charset="0"/>
              <a:buChar char="•"/>
            </a:pPr>
            <a:r>
              <a:rPr lang="en-US" altLang="zh-CN" sz="1425" kern="0" dirty="0">
                <a:solidFill>
                  <a:prstClr val="black"/>
                </a:solidFill>
                <a:latin typeface="Calibri"/>
              </a:rPr>
              <a:t>Beam management: spatial domain beam prediction, temporal domain beam prediction</a:t>
            </a:r>
          </a:p>
          <a:p>
            <a:pPr marL="485775" lvl="1" indent="-257175">
              <a:spcAft>
                <a:spcPts val="450"/>
              </a:spcAft>
              <a:buSzPct val="120000"/>
              <a:buFont typeface="Arial" panose="020B0604020202020204" pitchFamily="34" charset="0"/>
              <a:buChar char="•"/>
            </a:pPr>
            <a:r>
              <a:rPr lang="en-US" altLang="zh-CN" sz="1425" kern="0" dirty="0">
                <a:solidFill>
                  <a:prstClr val="black"/>
                </a:solidFill>
                <a:latin typeface="Calibri"/>
              </a:rPr>
              <a:t>Positioning accuracy enhancements: direct AI/ML positioning, AI/ML assisted positioning</a:t>
            </a:r>
          </a:p>
          <a:p>
            <a:pPr marL="942975" lvl="2" indent="-257175">
              <a:spcAft>
                <a:spcPts val="450"/>
              </a:spcAft>
              <a:buSzPct val="120000"/>
              <a:buFont typeface="Arial" panose="020B0604020202020204" pitchFamily="34" charset="0"/>
              <a:buChar char="•"/>
            </a:pPr>
            <a:r>
              <a:rPr lang="en-US" altLang="zh-CN" sz="1425" kern="0" dirty="0">
                <a:solidFill>
                  <a:schemeClr val="accent1"/>
                </a:solidFill>
                <a:latin typeface="Calibri"/>
              </a:rPr>
              <a:t>SA2 Impacts: LCS architecture enhancement needed and </a:t>
            </a:r>
            <a:r>
              <a:rPr lang="en-US" altLang="zh-CN" sz="1425" kern="0" dirty="0">
                <a:solidFill>
                  <a:schemeClr val="accent1"/>
                </a:solidFill>
                <a:latin typeface="Calibri"/>
                <a:sym typeface="方正兰亭黑_GBK" pitchFamily="2" charset="-122"/>
              </a:rPr>
              <a:t>related with ML Model delivery and UE data collection (positioning specific)</a:t>
            </a:r>
            <a:endParaRPr lang="en-US" altLang="zh-CN" sz="1425" kern="0" dirty="0">
              <a:solidFill>
                <a:schemeClr val="accent1"/>
              </a:solidFill>
              <a:latin typeface="Calibri"/>
            </a:endParaRPr>
          </a:p>
          <a:p>
            <a:pPr marL="142875" indent="-257175">
              <a:spcAft>
                <a:spcPts val="450"/>
              </a:spcAft>
              <a:buSzPct val="120000"/>
              <a:buFont typeface="Arial" panose="020B0604020202020204" pitchFamily="34" charset="0"/>
              <a:buChar char="•"/>
            </a:pPr>
            <a:r>
              <a:rPr lang="en-US" altLang="zh-CN" sz="1425" kern="0" dirty="0">
                <a:solidFill>
                  <a:prstClr val="black"/>
                </a:solidFill>
                <a:latin typeface="Calibri"/>
              </a:rPr>
              <a:t>Network-UE collaboration levels </a:t>
            </a:r>
            <a:r>
              <a:rPr lang="en-US" altLang="zh-CN" sz="1425" kern="0" dirty="0">
                <a:solidFill>
                  <a:schemeClr val="accent1"/>
                </a:solidFill>
                <a:latin typeface="Calibri"/>
              </a:rPr>
              <a:t>(SA2 impacts: ML model transfer and mode ID/analytics ID concept)</a:t>
            </a:r>
          </a:p>
          <a:p>
            <a:pPr marL="485775" lvl="1" indent="-257175">
              <a:spcAft>
                <a:spcPts val="450"/>
              </a:spcAft>
              <a:buSzPct val="120000"/>
              <a:buFont typeface="Arial" panose="020B0604020202020204" pitchFamily="34" charset="0"/>
              <a:buChar char="•"/>
            </a:pPr>
            <a:r>
              <a:rPr lang="en-US" altLang="zh-CN" sz="1425" kern="0" dirty="0">
                <a:solidFill>
                  <a:prstClr val="black"/>
                </a:solidFill>
                <a:latin typeface="Calibri"/>
              </a:rPr>
              <a:t>Level x: No collaboration</a:t>
            </a:r>
          </a:p>
          <a:p>
            <a:pPr marL="485775" lvl="1" indent="-257175">
              <a:spcAft>
                <a:spcPts val="450"/>
              </a:spcAft>
              <a:buSzPct val="120000"/>
              <a:buFont typeface="Arial" panose="020B0604020202020204" pitchFamily="34" charset="0"/>
              <a:buChar char="•"/>
            </a:pPr>
            <a:r>
              <a:rPr lang="en-US" altLang="zh-CN" sz="1425" kern="0" dirty="0">
                <a:solidFill>
                  <a:prstClr val="black"/>
                </a:solidFill>
                <a:latin typeface="Calibri"/>
              </a:rPr>
              <a:t>Level y: Signaling-based collaboration without model transfer</a:t>
            </a:r>
          </a:p>
          <a:p>
            <a:pPr marL="485775" lvl="1" indent="-257175">
              <a:spcAft>
                <a:spcPts val="450"/>
              </a:spcAft>
              <a:buSzPct val="120000"/>
              <a:buFont typeface="Arial" panose="020B0604020202020204" pitchFamily="34" charset="0"/>
              <a:buChar char="•"/>
            </a:pPr>
            <a:r>
              <a:rPr lang="en-US" altLang="zh-CN" sz="1425" kern="0" dirty="0">
                <a:solidFill>
                  <a:prstClr val="black"/>
                </a:solidFill>
                <a:latin typeface="Calibri"/>
              </a:rPr>
              <a:t>Level z: Signaling-based collaboration with model transfer</a:t>
            </a:r>
          </a:p>
          <a:p>
            <a:pPr marL="142875" indent="-257175">
              <a:spcAft>
                <a:spcPts val="450"/>
              </a:spcAft>
              <a:buSzPct val="120000"/>
              <a:buFont typeface="Arial" panose="020B0604020202020204" pitchFamily="34" charset="0"/>
              <a:buChar char="•"/>
            </a:pPr>
            <a:r>
              <a:rPr lang="en-US" altLang="zh-CN" sz="1425" kern="0" dirty="0">
                <a:solidFill>
                  <a:prstClr val="black"/>
                </a:solidFill>
                <a:latin typeface="Calibri"/>
              </a:rPr>
              <a:t>Performance evaluation methodology and KPIs </a:t>
            </a:r>
            <a:endParaRPr lang="en-US" altLang="zh-CN" sz="1425" kern="0" dirty="0">
              <a:solidFill>
                <a:schemeClr val="accent1"/>
              </a:solidFill>
              <a:latin typeface="Calibri"/>
            </a:endParaRPr>
          </a:p>
          <a:p>
            <a:pPr marL="600075" lvl="1" indent="-257175">
              <a:spcAft>
                <a:spcPts val="450"/>
              </a:spcAft>
              <a:buSzPct val="120000"/>
              <a:buFont typeface="Arial" panose="020B0604020202020204" pitchFamily="34" charset="0"/>
              <a:buChar char="•"/>
            </a:pPr>
            <a:r>
              <a:rPr lang="en-US" altLang="zh-CN" sz="1425" kern="0" dirty="0">
                <a:solidFill>
                  <a:schemeClr val="accent1"/>
                </a:solidFill>
                <a:latin typeface="Calibri"/>
              </a:rPr>
              <a:t>SA2 impacts: alignment btw SA2 regarding ML Model performance monitoring in R18 eNA_ph3 KI#1 and potential R19 enhancement </a:t>
            </a:r>
          </a:p>
        </p:txBody>
      </p:sp>
      <p:sp>
        <p:nvSpPr>
          <p:cNvPr id="6" name="副标题 1">
            <a:extLst>
              <a:ext uri="{FF2B5EF4-FFF2-40B4-BE49-F238E27FC236}">
                <a16:creationId xmlns:a16="http://schemas.microsoft.com/office/drawing/2014/main" id="{4B7D9065-4F76-4B9E-8069-D656199B8E54}"/>
              </a:ext>
            </a:extLst>
          </p:cNvPr>
          <p:cNvSpPr txBox="1"/>
          <p:nvPr/>
        </p:nvSpPr>
        <p:spPr>
          <a:xfrm>
            <a:off x="266661" y="272299"/>
            <a:ext cx="7545699" cy="708429"/>
          </a:xfrm>
          <a:prstGeom prst="rect">
            <a:avLst/>
          </a:prstGeom>
        </p:spPr>
        <p:txBody>
          <a:bodyPr vert="horz" lIns="0" tIns="0" rIns="0" bIns="0" rtlCol="0" anchor="ctr" anchorCtr="0">
            <a:noAutofit/>
          </a:bodyPr>
          <a:lstStyle>
            <a:lvl1pPr marL="0" indent="0" algn="l" defTabSz="914400" rtl="0" eaLnBrk="1" latinLnBrk="0" hangingPunct="1">
              <a:lnSpc>
                <a:spcPts val="3430"/>
              </a:lnSpc>
              <a:spcBef>
                <a:spcPts val="0"/>
              </a:spcBef>
              <a:buFont typeface="Arial" panose="020B0604020202020204" pitchFamily="34" charset="0"/>
              <a:buNone/>
              <a:defRPr sz="3200" kern="1200" baseline="0">
                <a:solidFill>
                  <a:schemeClr val="tx1"/>
                </a:solidFill>
                <a:latin typeface="微软雅黑" panose="020B0503020204020204" pitchFamily="34" charset="-122"/>
                <a:ea typeface="微软雅黑" panose="020B0503020204020204" pitchFamily="34" charset="-122"/>
                <a:cs typeface="+mn-cs"/>
              </a:defRPr>
            </a:lvl1pPr>
            <a:lvl2pPr marL="593725" indent="0" algn="ctr" defTabSz="914400" rtl="0" eaLnBrk="1" latinLnBrk="0" hangingPunct="1">
              <a:lnSpc>
                <a:spcPct val="90000"/>
              </a:lnSpc>
              <a:spcBef>
                <a:spcPts val="500"/>
              </a:spcBef>
              <a:buFont typeface="Arial" panose="020B0604020202020204" pitchFamily="34" charset="0"/>
              <a:buNone/>
              <a:defRPr sz="2595" kern="1200">
                <a:solidFill>
                  <a:schemeClr val="tx1"/>
                </a:solidFill>
                <a:latin typeface="+mn-lt"/>
                <a:ea typeface="+mn-ea"/>
                <a:cs typeface="+mn-cs"/>
              </a:defRPr>
            </a:lvl2pPr>
            <a:lvl3pPr marL="1187450" indent="0" algn="ctr" defTabSz="914400" rtl="0" eaLnBrk="1" latinLnBrk="0" hangingPunct="1">
              <a:lnSpc>
                <a:spcPct val="90000"/>
              </a:lnSpc>
              <a:spcBef>
                <a:spcPts val="500"/>
              </a:spcBef>
              <a:buFont typeface="Arial" panose="020B0604020202020204" pitchFamily="34" charset="0"/>
              <a:buNone/>
              <a:defRPr sz="2335" kern="1200">
                <a:solidFill>
                  <a:schemeClr val="tx1"/>
                </a:solidFill>
                <a:latin typeface="+mn-lt"/>
                <a:ea typeface="+mn-ea"/>
                <a:cs typeface="+mn-cs"/>
              </a:defRPr>
            </a:lvl3pPr>
            <a:lvl4pPr marL="1781175" indent="0" algn="ctr" defTabSz="914400" rtl="0" eaLnBrk="1" latinLnBrk="0" hangingPunct="1">
              <a:lnSpc>
                <a:spcPct val="90000"/>
              </a:lnSpc>
              <a:spcBef>
                <a:spcPts val="500"/>
              </a:spcBef>
              <a:buFont typeface="Arial" panose="020B0604020202020204" pitchFamily="34" charset="0"/>
              <a:buNone/>
              <a:defRPr sz="2080" kern="1200">
                <a:solidFill>
                  <a:schemeClr val="tx1"/>
                </a:solidFill>
                <a:latin typeface="+mn-lt"/>
                <a:ea typeface="+mn-ea"/>
                <a:cs typeface="+mn-cs"/>
              </a:defRPr>
            </a:lvl4pPr>
            <a:lvl5pPr marL="2374900" indent="0" algn="ctr" defTabSz="914400" rtl="0" eaLnBrk="1" latinLnBrk="0" hangingPunct="1">
              <a:lnSpc>
                <a:spcPct val="90000"/>
              </a:lnSpc>
              <a:spcBef>
                <a:spcPts val="500"/>
              </a:spcBef>
              <a:buFont typeface="Arial" panose="020B0604020202020204" pitchFamily="34" charset="0"/>
              <a:buNone/>
              <a:defRPr sz="2080" kern="1200">
                <a:solidFill>
                  <a:schemeClr val="tx1"/>
                </a:solidFill>
                <a:latin typeface="+mn-lt"/>
                <a:ea typeface="+mn-ea"/>
                <a:cs typeface="+mn-cs"/>
              </a:defRPr>
            </a:lvl5pPr>
            <a:lvl6pPr marL="2968625" indent="0" algn="ctr" defTabSz="914400" rtl="0" eaLnBrk="1" latinLnBrk="0" hangingPunct="1">
              <a:lnSpc>
                <a:spcPct val="90000"/>
              </a:lnSpc>
              <a:spcBef>
                <a:spcPts val="500"/>
              </a:spcBef>
              <a:buFont typeface="Arial" panose="020B0604020202020204" pitchFamily="34" charset="0"/>
              <a:buNone/>
              <a:defRPr sz="2080" kern="1200">
                <a:solidFill>
                  <a:schemeClr val="tx1"/>
                </a:solidFill>
                <a:latin typeface="+mn-lt"/>
                <a:ea typeface="+mn-ea"/>
                <a:cs typeface="+mn-cs"/>
              </a:defRPr>
            </a:lvl6pPr>
            <a:lvl7pPr marL="3561715" indent="0" algn="ctr" defTabSz="914400" rtl="0" eaLnBrk="1" latinLnBrk="0" hangingPunct="1">
              <a:lnSpc>
                <a:spcPct val="90000"/>
              </a:lnSpc>
              <a:spcBef>
                <a:spcPts val="500"/>
              </a:spcBef>
              <a:buFont typeface="Arial" panose="020B0604020202020204" pitchFamily="34" charset="0"/>
              <a:buNone/>
              <a:defRPr sz="2080" kern="1200">
                <a:solidFill>
                  <a:schemeClr val="tx1"/>
                </a:solidFill>
                <a:latin typeface="+mn-lt"/>
                <a:ea typeface="+mn-ea"/>
                <a:cs typeface="+mn-cs"/>
              </a:defRPr>
            </a:lvl7pPr>
            <a:lvl8pPr marL="4155440" indent="0" algn="ctr" defTabSz="914400" rtl="0" eaLnBrk="1" latinLnBrk="0" hangingPunct="1">
              <a:lnSpc>
                <a:spcPct val="90000"/>
              </a:lnSpc>
              <a:spcBef>
                <a:spcPts val="500"/>
              </a:spcBef>
              <a:buFont typeface="Arial" panose="020B0604020202020204" pitchFamily="34" charset="0"/>
              <a:buNone/>
              <a:defRPr sz="2080" kern="1200">
                <a:solidFill>
                  <a:schemeClr val="tx1"/>
                </a:solidFill>
                <a:latin typeface="+mn-lt"/>
                <a:ea typeface="+mn-ea"/>
                <a:cs typeface="+mn-cs"/>
              </a:defRPr>
            </a:lvl8pPr>
            <a:lvl9pPr marL="4749165" indent="0" algn="ctr" defTabSz="914400" rtl="0" eaLnBrk="1" latinLnBrk="0" hangingPunct="1">
              <a:lnSpc>
                <a:spcPct val="90000"/>
              </a:lnSpc>
              <a:spcBef>
                <a:spcPts val="500"/>
              </a:spcBef>
              <a:buFont typeface="Arial" panose="020B0604020202020204" pitchFamily="34" charset="0"/>
              <a:buNone/>
              <a:defRPr sz="2080" kern="1200">
                <a:solidFill>
                  <a:schemeClr val="tx1"/>
                </a:solidFill>
                <a:latin typeface="+mn-lt"/>
                <a:ea typeface="+mn-ea"/>
                <a:cs typeface="+mn-cs"/>
              </a:defRPr>
            </a:lvl9pPr>
          </a:lstStyle>
          <a:p>
            <a:pPr>
              <a:lnSpc>
                <a:spcPts val="2580"/>
              </a:lnSpc>
            </a:pPr>
            <a:r>
              <a:rPr kumimoji="1" lang="en-US" altLang="zh-CN" sz="2800" b="1" dirty="0">
                <a:latin typeface="Times New Roman" panose="02020603050405020304" pitchFamily="18" charset="0"/>
                <a:cs typeface="Times New Roman" panose="02020603050405020304" pitchFamily="18" charset="0"/>
              </a:rPr>
              <a:t>RAN Progress (1/3)</a:t>
            </a:r>
          </a:p>
        </p:txBody>
      </p:sp>
    </p:spTree>
    <p:extLst>
      <p:ext uri="{BB962C8B-B14F-4D97-AF65-F5344CB8AC3E}">
        <p14:creationId xmlns:p14="http://schemas.microsoft.com/office/powerpoint/2010/main" val="21058928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17"/>
          <p:cNvSpPr txBox="1">
            <a:spLocks/>
          </p:cNvSpPr>
          <p:nvPr/>
        </p:nvSpPr>
        <p:spPr>
          <a:xfrm>
            <a:off x="163584" y="1030153"/>
            <a:ext cx="9020173" cy="48297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100" b="1" dirty="0">
                <a:solidFill>
                  <a:schemeClr val="bg1"/>
                </a:solidFill>
              </a:rPr>
              <a:t>xxx</a:t>
            </a:r>
            <a:endParaRPr kumimoji="1" lang="zh-CN" altLang="en-US" sz="2100" dirty="0">
              <a:solidFill>
                <a:schemeClr val="bg1"/>
              </a:solidFill>
              <a:latin typeface="vivo Bold"/>
              <a:ea typeface="vivo type CN简 Regular" panose="02000500000000000000" pitchFamily="50" charset="-122"/>
            </a:endParaRPr>
          </a:p>
        </p:txBody>
      </p:sp>
      <p:sp>
        <p:nvSpPr>
          <p:cNvPr id="4" name="矩形 3">
            <a:extLst>
              <a:ext uri="{FF2B5EF4-FFF2-40B4-BE49-F238E27FC236}">
                <a16:creationId xmlns:a16="http://schemas.microsoft.com/office/drawing/2014/main" id="{3A4722BC-18EC-4CDC-AF9C-7AAC6343E2F9}"/>
              </a:ext>
            </a:extLst>
          </p:cNvPr>
          <p:cNvSpPr/>
          <p:nvPr/>
        </p:nvSpPr>
        <p:spPr>
          <a:xfrm>
            <a:off x="267253" y="1196752"/>
            <a:ext cx="8545621" cy="5146281"/>
          </a:xfrm>
          <a:prstGeom prst="rect">
            <a:avLst/>
          </a:prstGeom>
        </p:spPr>
        <p:txBody>
          <a:bodyPr wrap="square">
            <a:spAutoFit/>
          </a:bodyPr>
          <a:lstStyle/>
          <a:p>
            <a:pPr marL="257175" indent="-257175">
              <a:spcAft>
                <a:spcPts val="450"/>
              </a:spcAft>
              <a:buSzPct val="120000"/>
              <a:buFont typeface="Arial" panose="020B0604020202020204" pitchFamily="34" charset="0"/>
              <a:buChar char="•"/>
            </a:pPr>
            <a:r>
              <a:rPr lang="en-US" altLang="zh-CN" sz="1425" kern="0" dirty="0">
                <a:solidFill>
                  <a:prstClr val="black"/>
                </a:solidFill>
                <a:latin typeface="Calibri"/>
              </a:rPr>
              <a:t>Model performance monitoring </a:t>
            </a:r>
          </a:p>
          <a:p>
            <a:pPr marL="600075" lvl="1" indent="-257175">
              <a:spcAft>
                <a:spcPts val="450"/>
              </a:spcAft>
              <a:buSzPct val="120000"/>
              <a:buFont typeface="Arial" panose="020B0604020202020204" pitchFamily="34" charset="0"/>
              <a:buChar char="•"/>
            </a:pPr>
            <a:r>
              <a:rPr lang="en-US" altLang="zh-CN" sz="1425" kern="0" dirty="0">
                <a:solidFill>
                  <a:prstClr val="black"/>
                </a:solidFill>
                <a:latin typeface="Calibri"/>
              </a:rPr>
              <a:t>Model monitoring methods</a:t>
            </a:r>
          </a:p>
          <a:p>
            <a:pPr marL="942975" lvl="2" indent="-257175">
              <a:spcAft>
                <a:spcPts val="450"/>
              </a:spcAft>
              <a:buSzPct val="120000"/>
              <a:buFont typeface="Arial" panose="020B0604020202020204" pitchFamily="34" charset="0"/>
              <a:buChar char="•"/>
            </a:pPr>
            <a:r>
              <a:rPr lang="en-US" altLang="zh-CN" sz="1425" kern="0" dirty="0">
                <a:solidFill>
                  <a:prstClr val="black"/>
                </a:solidFill>
                <a:latin typeface="Calibri"/>
              </a:rPr>
              <a:t>Monitoring based on inference accuracy, including metrics related to intermediate KPIs for AI/ML model (comparison between model output and label, e.g., NMSE, SGCS)</a:t>
            </a:r>
          </a:p>
          <a:p>
            <a:pPr marL="942975" lvl="2" indent="-257175">
              <a:spcAft>
                <a:spcPts val="450"/>
              </a:spcAft>
              <a:buSzPct val="120000"/>
              <a:buFont typeface="Arial" panose="020B0604020202020204" pitchFamily="34" charset="0"/>
              <a:buChar char="•"/>
            </a:pPr>
            <a:r>
              <a:rPr lang="en-US" altLang="zh-CN" sz="1425" kern="0" dirty="0">
                <a:solidFill>
                  <a:prstClr val="black"/>
                </a:solidFill>
                <a:latin typeface="Calibri"/>
              </a:rPr>
              <a:t>Monitoring based on system performance, including metrics related to system performance KPIs (e.g., BLER, throughput)</a:t>
            </a:r>
          </a:p>
          <a:p>
            <a:pPr marL="942975" lvl="2" indent="-257175">
              <a:spcAft>
                <a:spcPts val="450"/>
              </a:spcAft>
              <a:buSzPct val="120000"/>
              <a:buFont typeface="Arial" panose="020B0604020202020204" pitchFamily="34" charset="0"/>
              <a:buChar char="•"/>
            </a:pPr>
            <a:r>
              <a:rPr lang="en-US" altLang="zh-CN" sz="1425" kern="0" dirty="0">
                <a:solidFill>
                  <a:prstClr val="black"/>
                </a:solidFill>
                <a:latin typeface="Calibri"/>
              </a:rPr>
              <a:t>Monitoring based on data distribution, including Input-based and output-based</a:t>
            </a:r>
          </a:p>
          <a:p>
            <a:pPr marL="600075" lvl="1" indent="-257175">
              <a:spcAft>
                <a:spcPts val="450"/>
              </a:spcAft>
              <a:buSzPct val="120000"/>
              <a:buFont typeface="Arial" panose="020B0604020202020204" pitchFamily="34" charset="0"/>
              <a:buChar char="•"/>
            </a:pPr>
            <a:r>
              <a:rPr lang="en-US" altLang="zh-CN" sz="1425" kern="0" dirty="0">
                <a:solidFill>
                  <a:prstClr val="black"/>
                </a:solidFill>
                <a:latin typeface="Calibri"/>
              </a:rPr>
              <a:t>Model monitoring KPIs, including accuracy and relevance, overhead, complexity, latency</a:t>
            </a:r>
          </a:p>
          <a:p>
            <a:pPr marL="600075" lvl="1" indent="-257175">
              <a:spcAft>
                <a:spcPts val="450"/>
              </a:spcAft>
              <a:buSzPct val="120000"/>
              <a:buFont typeface="Arial" panose="020B0604020202020204" pitchFamily="34" charset="0"/>
              <a:buChar char="•"/>
            </a:pPr>
            <a:r>
              <a:rPr lang="en-US" altLang="zh-CN" sz="1425" kern="0" dirty="0">
                <a:solidFill>
                  <a:schemeClr val="accent1"/>
                </a:solidFill>
                <a:latin typeface="Calibri"/>
              </a:rPr>
              <a:t>SA2 impacts: alignment/convergence btw SA2 regarding ML Model performance monitoring in R18 eNA-Ph3 KI#1 and potential R19 enhancement</a:t>
            </a:r>
            <a:endParaRPr lang="en-US" altLang="zh-CN" sz="1425" kern="0" dirty="0">
              <a:solidFill>
                <a:prstClr val="black"/>
              </a:solidFill>
              <a:latin typeface="Calibri"/>
            </a:endParaRPr>
          </a:p>
          <a:p>
            <a:pPr marL="257175" indent="-257175">
              <a:spcAft>
                <a:spcPts val="450"/>
              </a:spcAft>
              <a:buSzPct val="120000"/>
              <a:buFont typeface="Arial" panose="020B0604020202020204" pitchFamily="34" charset="0"/>
              <a:buChar char="•"/>
            </a:pPr>
            <a:r>
              <a:rPr lang="en-US" altLang="zh-CN" sz="1425" kern="0" dirty="0">
                <a:solidFill>
                  <a:prstClr val="black"/>
                </a:solidFill>
                <a:latin typeface="Calibri"/>
              </a:rPr>
              <a:t>Model transfer/delivery</a:t>
            </a:r>
          </a:p>
          <a:p>
            <a:pPr marL="600075" lvl="1" indent="-257175">
              <a:spcAft>
                <a:spcPts val="450"/>
              </a:spcAft>
              <a:buSzPct val="120000"/>
              <a:buFont typeface="Arial" panose="020B0604020202020204" pitchFamily="34" charset="0"/>
              <a:buChar char="•"/>
            </a:pPr>
            <a:r>
              <a:rPr lang="en-US" altLang="zh-CN" sz="1425" kern="0" dirty="0">
                <a:solidFill>
                  <a:prstClr val="black"/>
                </a:solidFill>
                <a:latin typeface="Calibri"/>
              </a:rPr>
              <a:t>Model transfer format</a:t>
            </a:r>
          </a:p>
          <a:p>
            <a:pPr marL="942975" lvl="2" indent="-257175">
              <a:spcAft>
                <a:spcPts val="450"/>
              </a:spcAft>
              <a:buSzPct val="120000"/>
              <a:buFont typeface="Arial" panose="020B0604020202020204" pitchFamily="34" charset="0"/>
              <a:buChar char="•"/>
            </a:pPr>
            <a:r>
              <a:rPr lang="en-US" altLang="zh-CN" sz="1425" kern="0" dirty="0">
                <a:solidFill>
                  <a:prstClr val="black"/>
                </a:solidFill>
                <a:latin typeface="Calibri"/>
              </a:rPr>
              <a:t>Proprietary-format</a:t>
            </a:r>
          </a:p>
          <a:p>
            <a:pPr marL="942975" lvl="2" indent="-257175">
              <a:spcAft>
                <a:spcPts val="450"/>
              </a:spcAft>
              <a:buSzPct val="120000"/>
              <a:buFont typeface="Arial" panose="020B0604020202020204" pitchFamily="34" charset="0"/>
              <a:buChar char="•"/>
            </a:pPr>
            <a:r>
              <a:rPr lang="en-US" altLang="zh-CN" sz="1425" kern="0" dirty="0">
                <a:solidFill>
                  <a:prstClr val="black"/>
                </a:solidFill>
                <a:latin typeface="Calibri"/>
              </a:rPr>
              <a:t>Open-format, including parameter-only updating, both parameter and structure updating</a:t>
            </a:r>
          </a:p>
          <a:p>
            <a:pPr marL="942975" lvl="2" indent="-257175">
              <a:spcAft>
                <a:spcPts val="450"/>
              </a:spcAft>
              <a:buSzPct val="120000"/>
              <a:buFont typeface="Arial" panose="020B0604020202020204" pitchFamily="34" charset="0"/>
              <a:buChar char="•"/>
            </a:pPr>
            <a:r>
              <a:rPr lang="en-US" altLang="zh-CN" sz="1425" kern="0" dirty="0">
                <a:solidFill>
                  <a:schemeClr val="accent1"/>
                </a:solidFill>
                <a:latin typeface="Calibri"/>
              </a:rPr>
              <a:t>SA2 impacts: alignment/convergence btw SA2 regarding in R18 eNA_ph3 KI#5 Enhance trained ML Model sharing and previous work in R17 eNA_ph2 for trained ML Model sharing</a:t>
            </a:r>
          </a:p>
          <a:p>
            <a:pPr marL="600075" lvl="1" indent="-257175">
              <a:spcAft>
                <a:spcPts val="450"/>
              </a:spcAft>
              <a:buSzPct val="120000"/>
              <a:buFont typeface="Arial" panose="020B0604020202020204" pitchFamily="34" charset="0"/>
              <a:buChar char="•"/>
            </a:pPr>
            <a:r>
              <a:rPr lang="en-US" altLang="zh-CN" sz="1425" kern="0" dirty="0">
                <a:solidFill>
                  <a:prstClr val="black"/>
                </a:solidFill>
                <a:latin typeface="Calibri"/>
              </a:rPr>
              <a:t>Model transfer/delivery signaling, including CP-based and UP-based</a:t>
            </a:r>
          </a:p>
          <a:p>
            <a:pPr marL="1057275" lvl="2" indent="-257175">
              <a:spcAft>
                <a:spcPts val="450"/>
              </a:spcAft>
              <a:buSzPct val="120000"/>
              <a:buFont typeface="Arial" panose="020B0604020202020204" pitchFamily="34" charset="0"/>
              <a:buChar char="•"/>
            </a:pPr>
            <a:r>
              <a:rPr lang="en-US" altLang="zh-CN" sz="1425" kern="0" dirty="0">
                <a:solidFill>
                  <a:schemeClr val="accent1"/>
                </a:solidFill>
                <a:latin typeface="Calibri"/>
              </a:rPr>
              <a:t>SA2 impacts: alignment btw SA2 or enhancement in SA2 regarding UP solution DCAF/EVEX UE data collection defined in R17 eNA_ph2 in SA2</a:t>
            </a:r>
          </a:p>
        </p:txBody>
      </p:sp>
      <p:sp>
        <p:nvSpPr>
          <p:cNvPr id="6" name="副标题 1">
            <a:extLst>
              <a:ext uri="{FF2B5EF4-FFF2-40B4-BE49-F238E27FC236}">
                <a16:creationId xmlns:a16="http://schemas.microsoft.com/office/drawing/2014/main" id="{39DFCC5E-4225-4AF8-A858-0BE53F72FCDE}"/>
              </a:ext>
            </a:extLst>
          </p:cNvPr>
          <p:cNvSpPr txBox="1"/>
          <p:nvPr/>
        </p:nvSpPr>
        <p:spPr>
          <a:xfrm>
            <a:off x="266661" y="272299"/>
            <a:ext cx="7545699" cy="708429"/>
          </a:xfrm>
          <a:prstGeom prst="rect">
            <a:avLst/>
          </a:prstGeom>
        </p:spPr>
        <p:txBody>
          <a:bodyPr vert="horz" lIns="0" tIns="0" rIns="0" bIns="0" rtlCol="0" anchor="ctr" anchorCtr="0">
            <a:noAutofit/>
          </a:bodyPr>
          <a:lstStyle>
            <a:lvl1pPr marL="0" indent="0" algn="l" defTabSz="914400" rtl="0" eaLnBrk="1" latinLnBrk="0" hangingPunct="1">
              <a:lnSpc>
                <a:spcPts val="3430"/>
              </a:lnSpc>
              <a:spcBef>
                <a:spcPts val="0"/>
              </a:spcBef>
              <a:buFont typeface="Arial" panose="020B0604020202020204" pitchFamily="34" charset="0"/>
              <a:buNone/>
              <a:defRPr sz="3200" kern="1200" baseline="0">
                <a:solidFill>
                  <a:schemeClr val="tx1"/>
                </a:solidFill>
                <a:latin typeface="微软雅黑" panose="020B0503020204020204" pitchFamily="34" charset="-122"/>
                <a:ea typeface="微软雅黑" panose="020B0503020204020204" pitchFamily="34" charset="-122"/>
                <a:cs typeface="+mn-cs"/>
              </a:defRPr>
            </a:lvl1pPr>
            <a:lvl2pPr marL="593725" indent="0" algn="ctr" defTabSz="914400" rtl="0" eaLnBrk="1" latinLnBrk="0" hangingPunct="1">
              <a:lnSpc>
                <a:spcPct val="90000"/>
              </a:lnSpc>
              <a:spcBef>
                <a:spcPts val="500"/>
              </a:spcBef>
              <a:buFont typeface="Arial" panose="020B0604020202020204" pitchFamily="34" charset="0"/>
              <a:buNone/>
              <a:defRPr sz="2595" kern="1200">
                <a:solidFill>
                  <a:schemeClr val="tx1"/>
                </a:solidFill>
                <a:latin typeface="+mn-lt"/>
                <a:ea typeface="+mn-ea"/>
                <a:cs typeface="+mn-cs"/>
              </a:defRPr>
            </a:lvl2pPr>
            <a:lvl3pPr marL="1187450" indent="0" algn="ctr" defTabSz="914400" rtl="0" eaLnBrk="1" latinLnBrk="0" hangingPunct="1">
              <a:lnSpc>
                <a:spcPct val="90000"/>
              </a:lnSpc>
              <a:spcBef>
                <a:spcPts val="500"/>
              </a:spcBef>
              <a:buFont typeface="Arial" panose="020B0604020202020204" pitchFamily="34" charset="0"/>
              <a:buNone/>
              <a:defRPr sz="2335" kern="1200">
                <a:solidFill>
                  <a:schemeClr val="tx1"/>
                </a:solidFill>
                <a:latin typeface="+mn-lt"/>
                <a:ea typeface="+mn-ea"/>
                <a:cs typeface="+mn-cs"/>
              </a:defRPr>
            </a:lvl3pPr>
            <a:lvl4pPr marL="1781175" indent="0" algn="ctr" defTabSz="914400" rtl="0" eaLnBrk="1" latinLnBrk="0" hangingPunct="1">
              <a:lnSpc>
                <a:spcPct val="90000"/>
              </a:lnSpc>
              <a:spcBef>
                <a:spcPts val="500"/>
              </a:spcBef>
              <a:buFont typeface="Arial" panose="020B0604020202020204" pitchFamily="34" charset="0"/>
              <a:buNone/>
              <a:defRPr sz="2080" kern="1200">
                <a:solidFill>
                  <a:schemeClr val="tx1"/>
                </a:solidFill>
                <a:latin typeface="+mn-lt"/>
                <a:ea typeface="+mn-ea"/>
                <a:cs typeface="+mn-cs"/>
              </a:defRPr>
            </a:lvl4pPr>
            <a:lvl5pPr marL="2374900" indent="0" algn="ctr" defTabSz="914400" rtl="0" eaLnBrk="1" latinLnBrk="0" hangingPunct="1">
              <a:lnSpc>
                <a:spcPct val="90000"/>
              </a:lnSpc>
              <a:spcBef>
                <a:spcPts val="500"/>
              </a:spcBef>
              <a:buFont typeface="Arial" panose="020B0604020202020204" pitchFamily="34" charset="0"/>
              <a:buNone/>
              <a:defRPr sz="2080" kern="1200">
                <a:solidFill>
                  <a:schemeClr val="tx1"/>
                </a:solidFill>
                <a:latin typeface="+mn-lt"/>
                <a:ea typeface="+mn-ea"/>
                <a:cs typeface="+mn-cs"/>
              </a:defRPr>
            </a:lvl5pPr>
            <a:lvl6pPr marL="2968625" indent="0" algn="ctr" defTabSz="914400" rtl="0" eaLnBrk="1" latinLnBrk="0" hangingPunct="1">
              <a:lnSpc>
                <a:spcPct val="90000"/>
              </a:lnSpc>
              <a:spcBef>
                <a:spcPts val="500"/>
              </a:spcBef>
              <a:buFont typeface="Arial" panose="020B0604020202020204" pitchFamily="34" charset="0"/>
              <a:buNone/>
              <a:defRPr sz="2080" kern="1200">
                <a:solidFill>
                  <a:schemeClr val="tx1"/>
                </a:solidFill>
                <a:latin typeface="+mn-lt"/>
                <a:ea typeface="+mn-ea"/>
                <a:cs typeface="+mn-cs"/>
              </a:defRPr>
            </a:lvl6pPr>
            <a:lvl7pPr marL="3561715" indent="0" algn="ctr" defTabSz="914400" rtl="0" eaLnBrk="1" latinLnBrk="0" hangingPunct="1">
              <a:lnSpc>
                <a:spcPct val="90000"/>
              </a:lnSpc>
              <a:spcBef>
                <a:spcPts val="500"/>
              </a:spcBef>
              <a:buFont typeface="Arial" panose="020B0604020202020204" pitchFamily="34" charset="0"/>
              <a:buNone/>
              <a:defRPr sz="2080" kern="1200">
                <a:solidFill>
                  <a:schemeClr val="tx1"/>
                </a:solidFill>
                <a:latin typeface="+mn-lt"/>
                <a:ea typeface="+mn-ea"/>
                <a:cs typeface="+mn-cs"/>
              </a:defRPr>
            </a:lvl7pPr>
            <a:lvl8pPr marL="4155440" indent="0" algn="ctr" defTabSz="914400" rtl="0" eaLnBrk="1" latinLnBrk="0" hangingPunct="1">
              <a:lnSpc>
                <a:spcPct val="90000"/>
              </a:lnSpc>
              <a:spcBef>
                <a:spcPts val="500"/>
              </a:spcBef>
              <a:buFont typeface="Arial" panose="020B0604020202020204" pitchFamily="34" charset="0"/>
              <a:buNone/>
              <a:defRPr sz="2080" kern="1200">
                <a:solidFill>
                  <a:schemeClr val="tx1"/>
                </a:solidFill>
                <a:latin typeface="+mn-lt"/>
                <a:ea typeface="+mn-ea"/>
                <a:cs typeface="+mn-cs"/>
              </a:defRPr>
            </a:lvl8pPr>
            <a:lvl9pPr marL="4749165" indent="0" algn="ctr" defTabSz="914400" rtl="0" eaLnBrk="1" latinLnBrk="0" hangingPunct="1">
              <a:lnSpc>
                <a:spcPct val="90000"/>
              </a:lnSpc>
              <a:spcBef>
                <a:spcPts val="500"/>
              </a:spcBef>
              <a:buFont typeface="Arial" panose="020B0604020202020204" pitchFamily="34" charset="0"/>
              <a:buNone/>
              <a:defRPr sz="2080" kern="1200">
                <a:solidFill>
                  <a:schemeClr val="tx1"/>
                </a:solidFill>
                <a:latin typeface="+mn-lt"/>
                <a:ea typeface="+mn-ea"/>
                <a:cs typeface="+mn-cs"/>
              </a:defRPr>
            </a:lvl9pPr>
          </a:lstStyle>
          <a:p>
            <a:pPr>
              <a:lnSpc>
                <a:spcPts val="2580"/>
              </a:lnSpc>
            </a:pPr>
            <a:r>
              <a:rPr kumimoji="1" lang="en-US" altLang="zh-CN" sz="2800" b="1" dirty="0">
                <a:latin typeface="Times New Roman" panose="02020603050405020304" pitchFamily="18" charset="0"/>
                <a:cs typeface="Times New Roman" panose="02020603050405020304" pitchFamily="18" charset="0"/>
              </a:rPr>
              <a:t>RAN Progress (2/3)</a:t>
            </a:r>
          </a:p>
        </p:txBody>
      </p:sp>
    </p:spTree>
    <p:extLst>
      <p:ext uri="{BB962C8B-B14F-4D97-AF65-F5344CB8AC3E}">
        <p14:creationId xmlns:p14="http://schemas.microsoft.com/office/powerpoint/2010/main" val="26770279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17"/>
          <p:cNvSpPr txBox="1">
            <a:spLocks/>
          </p:cNvSpPr>
          <p:nvPr/>
        </p:nvSpPr>
        <p:spPr>
          <a:xfrm>
            <a:off x="163584" y="1030153"/>
            <a:ext cx="9020173" cy="48297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100" b="1" dirty="0">
                <a:solidFill>
                  <a:schemeClr val="bg1"/>
                </a:solidFill>
              </a:rPr>
              <a:t>xxx</a:t>
            </a:r>
            <a:endParaRPr kumimoji="1" lang="zh-CN" altLang="en-US" sz="2100" dirty="0">
              <a:solidFill>
                <a:schemeClr val="bg1"/>
              </a:solidFill>
              <a:latin typeface="vivo Bold"/>
              <a:ea typeface="vivo type CN简 Regular" panose="02000500000000000000" pitchFamily="50" charset="-122"/>
            </a:endParaRPr>
          </a:p>
        </p:txBody>
      </p:sp>
      <p:sp>
        <p:nvSpPr>
          <p:cNvPr id="4" name="矩形 3">
            <a:extLst>
              <a:ext uri="{FF2B5EF4-FFF2-40B4-BE49-F238E27FC236}">
                <a16:creationId xmlns:a16="http://schemas.microsoft.com/office/drawing/2014/main" id="{3A4722BC-18EC-4CDC-AF9C-7AAC6343E2F9}"/>
              </a:ext>
            </a:extLst>
          </p:cNvPr>
          <p:cNvSpPr/>
          <p:nvPr/>
        </p:nvSpPr>
        <p:spPr>
          <a:xfrm>
            <a:off x="267253" y="1542824"/>
            <a:ext cx="8545621" cy="3857466"/>
          </a:xfrm>
          <a:prstGeom prst="rect">
            <a:avLst/>
          </a:prstGeom>
        </p:spPr>
        <p:txBody>
          <a:bodyPr wrap="square">
            <a:spAutoFit/>
          </a:bodyPr>
          <a:lstStyle/>
          <a:p>
            <a:pPr marL="257175" indent="-257175">
              <a:spcAft>
                <a:spcPts val="450"/>
              </a:spcAft>
              <a:buSzPct val="120000"/>
              <a:buFont typeface="Arial" panose="020B0604020202020204" pitchFamily="34" charset="0"/>
              <a:buChar char="•"/>
            </a:pPr>
            <a:r>
              <a:rPr lang="en-US" altLang="zh-CN" sz="1425" kern="0" dirty="0">
                <a:solidFill>
                  <a:prstClr val="black"/>
                </a:solidFill>
                <a:latin typeface="Calibri"/>
              </a:rPr>
              <a:t>Model/Functionality Identification </a:t>
            </a:r>
          </a:p>
          <a:p>
            <a:pPr marL="600075" lvl="1" indent="-257175">
              <a:spcAft>
                <a:spcPts val="450"/>
              </a:spcAft>
              <a:buSzPct val="120000"/>
              <a:buFont typeface="Arial" panose="020B0604020202020204" pitchFamily="34" charset="0"/>
              <a:buChar char="•"/>
            </a:pPr>
            <a:r>
              <a:rPr lang="en-US" altLang="zh-CN" sz="1425" kern="0" dirty="0">
                <a:solidFill>
                  <a:prstClr val="black"/>
                </a:solidFill>
                <a:latin typeface="Calibri"/>
              </a:rPr>
              <a:t>Model ID concept, including logical model ID and physical model ID</a:t>
            </a:r>
          </a:p>
          <a:p>
            <a:pPr marL="600075" lvl="1" indent="-257175">
              <a:spcAft>
                <a:spcPts val="450"/>
              </a:spcAft>
              <a:buSzPct val="120000"/>
              <a:buFont typeface="Arial" panose="020B0604020202020204" pitchFamily="34" charset="0"/>
              <a:buChar char="•"/>
            </a:pPr>
            <a:r>
              <a:rPr lang="en-US" altLang="zh-CN" sz="1425" kern="0" dirty="0">
                <a:solidFill>
                  <a:prstClr val="black"/>
                </a:solidFill>
                <a:latin typeface="Calibri"/>
              </a:rPr>
              <a:t>Relationship between UE feature, functionality, model, applicable conditions</a:t>
            </a:r>
          </a:p>
          <a:p>
            <a:pPr marL="600075" lvl="1" indent="-257175">
              <a:spcAft>
                <a:spcPts val="450"/>
              </a:spcAft>
              <a:buSzPct val="120000"/>
              <a:buFont typeface="Arial" panose="020B0604020202020204" pitchFamily="34" charset="0"/>
              <a:buChar char="•"/>
            </a:pPr>
            <a:r>
              <a:rPr lang="en-US" altLang="zh-CN" sz="1425" kern="0" dirty="0">
                <a:solidFill>
                  <a:prstClr val="black"/>
                </a:solidFill>
                <a:latin typeface="Calibri"/>
              </a:rPr>
              <a:t>Model description information</a:t>
            </a:r>
          </a:p>
          <a:p>
            <a:pPr marL="600075" lvl="1" indent="-257175">
              <a:spcAft>
                <a:spcPts val="450"/>
              </a:spcAft>
              <a:buSzPct val="120000"/>
              <a:buFont typeface="Arial" panose="020B0604020202020204" pitchFamily="34" charset="0"/>
              <a:buChar char="•"/>
            </a:pPr>
            <a:r>
              <a:rPr lang="en-US" altLang="zh-CN" sz="1425" kern="0" dirty="0">
                <a:solidFill>
                  <a:schemeClr val="accent1"/>
                </a:solidFill>
                <a:latin typeface="Calibri"/>
              </a:rPr>
              <a:t>SA2 impacts: alignment btw SA2 or enhancement in SA2 regarding ML Model ID definition/analytics ID since</a:t>
            </a:r>
            <a:r>
              <a:rPr lang="zh-CN" altLang="en-US" sz="1425" kern="0" dirty="0">
                <a:solidFill>
                  <a:schemeClr val="accent1"/>
                </a:solidFill>
                <a:latin typeface="Calibri"/>
              </a:rPr>
              <a:t> </a:t>
            </a:r>
            <a:r>
              <a:rPr lang="en-US" altLang="zh-CN" sz="1425" kern="0" dirty="0">
                <a:solidFill>
                  <a:schemeClr val="accent1"/>
                </a:solidFill>
                <a:latin typeface="Calibri"/>
              </a:rPr>
              <a:t>R16</a:t>
            </a:r>
            <a:r>
              <a:rPr lang="zh-CN" altLang="en-US" sz="1425" kern="0" dirty="0">
                <a:solidFill>
                  <a:schemeClr val="accent1"/>
                </a:solidFill>
                <a:latin typeface="Calibri"/>
              </a:rPr>
              <a:t> </a:t>
            </a:r>
            <a:r>
              <a:rPr lang="en-US" altLang="zh-CN" sz="1425" kern="0" dirty="0">
                <a:solidFill>
                  <a:schemeClr val="accent1"/>
                </a:solidFill>
                <a:latin typeface="Calibri"/>
              </a:rPr>
              <a:t>eNA/R17</a:t>
            </a:r>
            <a:r>
              <a:rPr lang="zh-CN" altLang="en-US" sz="1425" kern="0" dirty="0">
                <a:solidFill>
                  <a:schemeClr val="accent1"/>
                </a:solidFill>
                <a:latin typeface="Calibri"/>
              </a:rPr>
              <a:t> </a:t>
            </a:r>
            <a:r>
              <a:rPr lang="en-US" altLang="zh-CN" sz="1425" kern="0" dirty="0">
                <a:solidFill>
                  <a:schemeClr val="accent1"/>
                </a:solidFill>
                <a:latin typeface="Calibri"/>
              </a:rPr>
              <a:t>eNA_ph2/R18 eNA_ph3</a:t>
            </a:r>
            <a:endParaRPr lang="en-US" altLang="zh-CN" sz="1425" kern="0" dirty="0">
              <a:solidFill>
                <a:prstClr val="black"/>
              </a:solidFill>
              <a:latin typeface="Calibri"/>
            </a:endParaRPr>
          </a:p>
          <a:p>
            <a:pPr marL="257175" indent="-257175">
              <a:spcAft>
                <a:spcPts val="450"/>
              </a:spcAft>
              <a:buSzPct val="120000"/>
              <a:buFont typeface="Arial" panose="020B0604020202020204" pitchFamily="34" charset="0"/>
              <a:buChar char="•"/>
            </a:pPr>
            <a:r>
              <a:rPr lang="en-US" altLang="zh-CN" sz="1425" kern="0" dirty="0">
                <a:solidFill>
                  <a:prstClr val="black"/>
                </a:solidFill>
                <a:latin typeface="Calibri"/>
              </a:rPr>
              <a:t>Model training types for two-sided models</a:t>
            </a:r>
          </a:p>
          <a:p>
            <a:pPr marL="600075" lvl="1" indent="-257175">
              <a:spcAft>
                <a:spcPts val="450"/>
              </a:spcAft>
              <a:buSzPct val="120000"/>
              <a:buFont typeface="Arial" panose="020B0604020202020204" pitchFamily="34" charset="0"/>
              <a:buChar char="•"/>
            </a:pPr>
            <a:r>
              <a:rPr lang="en-US" altLang="zh-CN" sz="1425" kern="0" dirty="0">
                <a:solidFill>
                  <a:prstClr val="black"/>
                </a:solidFill>
                <a:latin typeface="Calibri"/>
              </a:rPr>
              <a:t>Type 1: Joint training of the two-sided model at a single side/entity, e.g., UE-sided or Network-sided</a:t>
            </a:r>
          </a:p>
          <a:p>
            <a:pPr marL="600075" lvl="1" indent="-257175">
              <a:spcAft>
                <a:spcPts val="450"/>
              </a:spcAft>
              <a:buSzPct val="120000"/>
              <a:buFont typeface="Arial" panose="020B0604020202020204" pitchFamily="34" charset="0"/>
              <a:buChar char="•"/>
            </a:pPr>
            <a:r>
              <a:rPr lang="en-US" altLang="zh-CN" sz="1425" kern="0" dirty="0">
                <a:solidFill>
                  <a:prstClr val="black"/>
                </a:solidFill>
                <a:latin typeface="Calibri"/>
              </a:rPr>
              <a:t>Type 2: Joint training of the two-sided model at network side and UE side, respectively.</a:t>
            </a:r>
          </a:p>
          <a:p>
            <a:pPr marL="600075" lvl="1" indent="-257175">
              <a:spcAft>
                <a:spcPts val="450"/>
              </a:spcAft>
              <a:buSzPct val="120000"/>
              <a:buFont typeface="Arial" panose="020B0604020202020204" pitchFamily="34" charset="0"/>
              <a:buChar char="•"/>
            </a:pPr>
            <a:r>
              <a:rPr lang="en-US" altLang="zh-CN" sz="1425" kern="0" dirty="0">
                <a:solidFill>
                  <a:prstClr val="black"/>
                </a:solidFill>
                <a:latin typeface="Calibri"/>
              </a:rPr>
              <a:t>Type 3:  Separate training at network side and UE side, where the UE-side CSI generation part and the network-side CSI reconstruction part are trained by UE side and network side, respectively. </a:t>
            </a:r>
          </a:p>
          <a:p>
            <a:pPr marL="600075" lvl="1" indent="-257175">
              <a:spcAft>
                <a:spcPts val="450"/>
              </a:spcAft>
              <a:buSzPct val="120000"/>
              <a:buFont typeface="Arial" panose="020B0604020202020204" pitchFamily="34" charset="0"/>
              <a:buChar char="•"/>
            </a:pPr>
            <a:r>
              <a:rPr lang="en-US" altLang="zh-CN" sz="1425" kern="0" dirty="0">
                <a:solidFill>
                  <a:schemeClr val="accent1"/>
                </a:solidFill>
                <a:latin typeface="Calibri"/>
              </a:rPr>
              <a:t>SA2 impacts: alignment btw SA2 or enhancement in SA2 to support ML Model deliver to UE regarding ML Model delivery within core network ,which is already supported in R17/18 eNA but not involve UE.</a:t>
            </a:r>
          </a:p>
          <a:p>
            <a:pPr marL="600075" lvl="1" indent="-257175">
              <a:spcAft>
                <a:spcPts val="450"/>
              </a:spcAft>
              <a:buSzPct val="120000"/>
              <a:buFont typeface="Arial" panose="020B0604020202020204" pitchFamily="34" charset="0"/>
              <a:buChar char="•"/>
            </a:pPr>
            <a:endParaRPr lang="en-US" altLang="zh-CN" sz="1425" kern="0" dirty="0">
              <a:solidFill>
                <a:prstClr val="black"/>
              </a:solidFill>
              <a:latin typeface="Calibri"/>
            </a:endParaRPr>
          </a:p>
        </p:txBody>
      </p:sp>
      <p:sp>
        <p:nvSpPr>
          <p:cNvPr id="6" name="副标题 1">
            <a:extLst>
              <a:ext uri="{FF2B5EF4-FFF2-40B4-BE49-F238E27FC236}">
                <a16:creationId xmlns:a16="http://schemas.microsoft.com/office/drawing/2014/main" id="{1AA4D0B0-AE3D-4481-B7EB-E36BE59421AC}"/>
              </a:ext>
            </a:extLst>
          </p:cNvPr>
          <p:cNvSpPr txBox="1"/>
          <p:nvPr/>
        </p:nvSpPr>
        <p:spPr>
          <a:xfrm>
            <a:off x="266661" y="272299"/>
            <a:ext cx="7545699" cy="708429"/>
          </a:xfrm>
          <a:prstGeom prst="rect">
            <a:avLst/>
          </a:prstGeom>
        </p:spPr>
        <p:txBody>
          <a:bodyPr vert="horz" lIns="0" tIns="0" rIns="0" bIns="0" rtlCol="0" anchor="ctr" anchorCtr="0">
            <a:noAutofit/>
          </a:bodyPr>
          <a:lstStyle>
            <a:lvl1pPr marL="0" indent="0" algn="l" defTabSz="914400" rtl="0" eaLnBrk="1" latinLnBrk="0" hangingPunct="1">
              <a:lnSpc>
                <a:spcPts val="3430"/>
              </a:lnSpc>
              <a:spcBef>
                <a:spcPts val="0"/>
              </a:spcBef>
              <a:buFont typeface="Arial" panose="020B0604020202020204" pitchFamily="34" charset="0"/>
              <a:buNone/>
              <a:defRPr sz="3200" kern="1200" baseline="0">
                <a:solidFill>
                  <a:schemeClr val="tx1"/>
                </a:solidFill>
                <a:latin typeface="微软雅黑" panose="020B0503020204020204" pitchFamily="34" charset="-122"/>
                <a:ea typeface="微软雅黑" panose="020B0503020204020204" pitchFamily="34" charset="-122"/>
                <a:cs typeface="+mn-cs"/>
              </a:defRPr>
            </a:lvl1pPr>
            <a:lvl2pPr marL="593725" indent="0" algn="ctr" defTabSz="914400" rtl="0" eaLnBrk="1" latinLnBrk="0" hangingPunct="1">
              <a:lnSpc>
                <a:spcPct val="90000"/>
              </a:lnSpc>
              <a:spcBef>
                <a:spcPts val="500"/>
              </a:spcBef>
              <a:buFont typeface="Arial" panose="020B0604020202020204" pitchFamily="34" charset="0"/>
              <a:buNone/>
              <a:defRPr sz="2595" kern="1200">
                <a:solidFill>
                  <a:schemeClr val="tx1"/>
                </a:solidFill>
                <a:latin typeface="+mn-lt"/>
                <a:ea typeface="+mn-ea"/>
                <a:cs typeface="+mn-cs"/>
              </a:defRPr>
            </a:lvl2pPr>
            <a:lvl3pPr marL="1187450" indent="0" algn="ctr" defTabSz="914400" rtl="0" eaLnBrk="1" latinLnBrk="0" hangingPunct="1">
              <a:lnSpc>
                <a:spcPct val="90000"/>
              </a:lnSpc>
              <a:spcBef>
                <a:spcPts val="500"/>
              </a:spcBef>
              <a:buFont typeface="Arial" panose="020B0604020202020204" pitchFamily="34" charset="0"/>
              <a:buNone/>
              <a:defRPr sz="2335" kern="1200">
                <a:solidFill>
                  <a:schemeClr val="tx1"/>
                </a:solidFill>
                <a:latin typeface="+mn-lt"/>
                <a:ea typeface="+mn-ea"/>
                <a:cs typeface="+mn-cs"/>
              </a:defRPr>
            </a:lvl3pPr>
            <a:lvl4pPr marL="1781175" indent="0" algn="ctr" defTabSz="914400" rtl="0" eaLnBrk="1" latinLnBrk="0" hangingPunct="1">
              <a:lnSpc>
                <a:spcPct val="90000"/>
              </a:lnSpc>
              <a:spcBef>
                <a:spcPts val="500"/>
              </a:spcBef>
              <a:buFont typeface="Arial" panose="020B0604020202020204" pitchFamily="34" charset="0"/>
              <a:buNone/>
              <a:defRPr sz="2080" kern="1200">
                <a:solidFill>
                  <a:schemeClr val="tx1"/>
                </a:solidFill>
                <a:latin typeface="+mn-lt"/>
                <a:ea typeface="+mn-ea"/>
                <a:cs typeface="+mn-cs"/>
              </a:defRPr>
            </a:lvl4pPr>
            <a:lvl5pPr marL="2374900" indent="0" algn="ctr" defTabSz="914400" rtl="0" eaLnBrk="1" latinLnBrk="0" hangingPunct="1">
              <a:lnSpc>
                <a:spcPct val="90000"/>
              </a:lnSpc>
              <a:spcBef>
                <a:spcPts val="500"/>
              </a:spcBef>
              <a:buFont typeface="Arial" panose="020B0604020202020204" pitchFamily="34" charset="0"/>
              <a:buNone/>
              <a:defRPr sz="2080" kern="1200">
                <a:solidFill>
                  <a:schemeClr val="tx1"/>
                </a:solidFill>
                <a:latin typeface="+mn-lt"/>
                <a:ea typeface="+mn-ea"/>
                <a:cs typeface="+mn-cs"/>
              </a:defRPr>
            </a:lvl5pPr>
            <a:lvl6pPr marL="2968625" indent="0" algn="ctr" defTabSz="914400" rtl="0" eaLnBrk="1" latinLnBrk="0" hangingPunct="1">
              <a:lnSpc>
                <a:spcPct val="90000"/>
              </a:lnSpc>
              <a:spcBef>
                <a:spcPts val="500"/>
              </a:spcBef>
              <a:buFont typeface="Arial" panose="020B0604020202020204" pitchFamily="34" charset="0"/>
              <a:buNone/>
              <a:defRPr sz="2080" kern="1200">
                <a:solidFill>
                  <a:schemeClr val="tx1"/>
                </a:solidFill>
                <a:latin typeface="+mn-lt"/>
                <a:ea typeface="+mn-ea"/>
                <a:cs typeface="+mn-cs"/>
              </a:defRPr>
            </a:lvl6pPr>
            <a:lvl7pPr marL="3561715" indent="0" algn="ctr" defTabSz="914400" rtl="0" eaLnBrk="1" latinLnBrk="0" hangingPunct="1">
              <a:lnSpc>
                <a:spcPct val="90000"/>
              </a:lnSpc>
              <a:spcBef>
                <a:spcPts val="500"/>
              </a:spcBef>
              <a:buFont typeface="Arial" panose="020B0604020202020204" pitchFamily="34" charset="0"/>
              <a:buNone/>
              <a:defRPr sz="2080" kern="1200">
                <a:solidFill>
                  <a:schemeClr val="tx1"/>
                </a:solidFill>
                <a:latin typeface="+mn-lt"/>
                <a:ea typeface="+mn-ea"/>
                <a:cs typeface="+mn-cs"/>
              </a:defRPr>
            </a:lvl7pPr>
            <a:lvl8pPr marL="4155440" indent="0" algn="ctr" defTabSz="914400" rtl="0" eaLnBrk="1" latinLnBrk="0" hangingPunct="1">
              <a:lnSpc>
                <a:spcPct val="90000"/>
              </a:lnSpc>
              <a:spcBef>
                <a:spcPts val="500"/>
              </a:spcBef>
              <a:buFont typeface="Arial" panose="020B0604020202020204" pitchFamily="34" charset="0"/>
              <a:buNone/>
              <a:defRPr sz="2080" kern="1200">
                <a:solidFill>
                  <a:schemeClr val="tx1"/>
                </a:solidFill>
                <a:latin typeface="+mn-lt"/>
                <a:ea typeface="+mn-ea"/>
                <a:cs typeface="+mn-cs"/>
              </a:defRPr>
            </a:lvl8pPr>
            <a:lvl9pPr marL="4749165" indent="0" algn="ctr" defTabSz="914400" rtl="0" eaLnBrk="1" latinLnBrk="0" hangingPunct="1">
              <a:lnSpc>
                <a:spcPct val="90000"/>
              </a:lnSpc>
              <a:spcBef>
                <a:spcPts val="500"/>
              </a:spcBef>
              <a:buFont typeface="Arial" panose="020B0604020202020204" pitchFamily="34" charset="0"/>
              <a:buNone/>
              <a:defRPr sz="2080" kern="1200">
                <a:solidFill>
                  <a:schemeClr val="tx1"/>
                </a:solidFill>
                <a:latin typeface="+mn-lt"/>
                <a:ea typeface="+mn-ea"/>
                <a:cs typeface="+mn-cs"/>
              </a:defRPr>
            </a:lvl9pPr>
          </a:lstStyle>
          <a:p>
            <a:pPr>
              <a:lnSpc>
                <a:spcPts val="2580"/>
              </a:lnSpc>
            </a:pPr>
            <a:r>
              <a:rPr kumimoji="1" lang="en-US" altLang="zh-CN" sz="2800" b="1" dirty="0">
                <a:latin typeface="Times New Roman" panose="02020603050405020304" pitchFamily="18" charset="0"/>
                <a:cs typeface="Times New Roman" panose="02020603050405020304" pitchFamily="18" charset="0"/>
              </a:rPr>
              <a:t>RAN progress (3/3)</a:t>
            </a:r>
          </a:p>
        </p:txBody>
      </p:sp>
    </p:spTree>
    <p:extLst>
      <p:ext uri="{BB962C8B-B14F-4D97-AF65-F5344CB8AC3E}">
        <p14:creationId xmlns:p14="http://schemas.microsoft.com/office/powerpoint/2010/main" val="6108396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17"/>
          <p:cNvSpPr txBox="1">
            <a:spLocks/>
          </p:cNvSpPr>
          <p:nvPr/>
        </p:nvSpPr>
        <p:spPr>
          <a:xfrm>
            <a:off x="163584" y="1030153"/>
            <a:ext cx="9020173" cy="48297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100" b="1" dirty="0">
                <a:solidFill>
                  <a:schemeClr val="bg1"/>
                </a:solidFill>
              </a:rPr>
              <a:t>xxx</a:t>
            </a:r>
            <a:endParaRPr kumimoji="1" lang="zh-CN" altLang="en-US" sz="2100" dirty="0">
              <a:solidFill>
                <a:schemeClr val="bg1"/>
              </a:solidFill>
              <a:latin typeface="vivo Bold"/>
              <a:ea typeface="vivo type CN简 Regular" panose="02000500000000000000" pitchFamily="50" charset="-122"/>
            </a:endParaRPr>
          </a:p>
        </p:txBody>
      </p:sp>
      <p:sp>
        <p:nvSpPr>
          <p:cNvPr id="6" name="副标题 1">
            <a:extLst>
              <a:ext uri="{FF2B5EF4-FFF2-40B4-BE49-F238E27FC236}">
                <a16:creationId xmlns:a16="http://schemas.microsoft.com/office/drawing/2014/main" id="{4B7D9065-4F76-4B9E-8069-D656199B8E54}"/>
              </a:ext>
            </a:extLst>
          </p:cNvPr>
          <p:cNvSpPr txBox="1"/>
          <p:nvPr/>
        </p:nvSpPr>
        <p:spPr>
          <a:xfrm>
            <a:off x="539552" y="2852936"/>
            <a:ext cx="8209699" cy="708429"/>
          </a:xfrm>
          <a:prstGeom prst="rect">
            <a:avLst/>
          </a:prstGeom>
        </p:spPr>
        <p:txBody>
          <a:bodyPr vert="horz" lIns="0" tIns="0" rIns="0" bIns="0" rtlCol="0" anchor="ctr" anchorCtr="0">
            <a:noAutofit/>
          </a:bodyPr>
          <a:lstStyle>
            <a:lvl1pPr marL="0" indent="0" algn="l" defTabSz="914400" rtl="0" eaLnBrk="1" latinLnBrk="0" hangingPunct="1">
              <a:lnSpc>
                <a:spcPts val="3430"/>
              </a:lnSpc>
              <a:spcBef>
                <a:spcPts val="0"/>
              </a:spcBef>
              <a:buFont typeface="Arial" panose="020B0604020202020204" pitchFamily="34" charset="0"/>
              <a:buNone/>
              <a:defRPr sz="3200" kern="1200" baseline="0">
                <a:solidFill>
                  <a:schemeClr val="tx1"/>
                </a:solidFill>
                <a:latin typeface="微软雅黑" panose="020B0503020204020204" pitchFamily="34" charset="-122"/>
                <a:ea typeface="微软雅黑" panose="020B0503020204020204" pitchFamily="34" charset="-122"/>
                <a:cs typeface="+mn-cs"/>
              </a:defRPr>
            </a:lvl1pPr>
            <a:lvl2pPr marL="593725" indent="0" algn="ctr" defTabSz="914400" rtl="0" eaLnBrk="1" latinLnBrk="0" hangingPunct="1">
              <a:lnSpc>
                <a:spcPct val="90000"/>
              </a:lnSpc>
              <a:spcBef>
                <a:spcPts val="500"/>
              </a:spcBef>
              <a:buFont typeface="Arial" panose="020B0604020202020204" pitchFamily="34" charset="0"/>
              <a:buNone/>
              <a:defRPr sz="2595" kern="1200">
                <a:solidFill>
                  <a:schemeClr val="tx1"/>
                </a:solidFill>
                <a:latin typeface="+mn-lt"/>
                <a:ea typeface="+mn-ea"/>
                <a:cs typeface="+mn-cs"/>
              </a:defRPr>
            </a:lvl2pPr>
            <a:lvl3pPr marL="1187450" indent="0" algn="ctr" defTabSz="914400" rtl="0" eaLnBrk="1" latinLnBrk="0" hangingPunct="1">
              <a:lnSpc>
                <a:spcPct val="90000"/>
              </a:lnSpc>
              <a:spcBef>
                <a:spcPts val="500"/>
              </a:spcBef>
              <a:buFont typeface="Arial" panose="020B0604020202020204" pitchFamily="34" charset="0"/>
              <a:buNone/>
              <a:defRPr sz="2335" kern="1200">
                <a:solidFill>
                  <a:schemeClr val="tx1"/>
                </a:solidFill>
                <a:latin typeface="+mn-lt"/>
                <a:ea typeface="+mn-ea"/>
                <a:cs typeface="+mn-cs"/>
              </a:defRPr>
            </a:lvl3pPr>
            <a:lvl4pPr marL="1781175" indent="0" algn="ctr" defTabSz="914400" rtl="0" eaLnBrk="1" latinLnBrk="0" hangingPunct="1">
              <a:lnSpc>
                <a:spcPct val="90000"/>
              </a:lnSpc>
              <a:spcBef>
                <a:spcPts val="500"/>
              </a:spcBef>
              <a:buFont typeface="Arial" panose="020B0604020202020204" pitchFamily="34" charset="0"/>
              <a:buNone/>
              <a:defRPr sz="2080" kern="1200">
                <a:solidFill>
                  <a:schemeClr val="tx1"/>
                </a:solidFill>
                <a:latin typeface="+mn-lt"/>
                <a:ea typeface="+mn-ea"/>
                <a:cs typeface="+mn-cs"/>
              </a:defRPr>
            </a:lvl4pPr>
            <a:lvl5pPr marL="2374900" indent="0" algn="ctr" defTabSz="914400" rtl="0" eaLnBrk="1" latinLnBrk="0" hangingPunct="1">
              <a:lnSpc>
                <a:spcPct val="90000"/>
              </a:lnSpc>
              <a:spcBef>
                <a:spcPts val="500"/>
              </a:spcBef>
              <a:buFont typeface="Arial" panose="020B0604020202020204" pitchFamily="34" charset="0"/>
              <a:buNone/>
              <a:defRPr sz="2080" kern="1200">
                <a:solidFill>
                  <a:schemeClr val="tx1"/>
                </a:solidFill>
                <a:latin typeface="+mn-lt"/>
                <a:ea typeface="+mn-ea"/>
                <a:cs typeface="+mn-cs"/>
              </a:defRPr>
            </a:lvl5pPr>
            <a:lvl6pPr marL="2968625" indent="0" algn="ctr" defTabSz="914400" rtl="0" eaLnBrk="1" latinLnBrk="0" hangingPunct="1">
              <a:lnSpc>
                <a:spcPct val="90000"/>
              </a:lnSpc>
              <a:spcBef>
                <a:spcPts val="500"/>
              </a:spcBef>
              <a:buFont typeface="Arial" panose="020B0604020202020204" pitchFamily="34" charset="0"/>
              <a:buNone/>
              <a:defRPr sz="2080" kern="1200">
                <a:solidFill>
                  <a:schemeClr val="tx1"/>
                </a:solidFill>
                <a:latin typeface="+mn-lt"/>
                <a:ea typeface="+mn-ea"/>
                <a:cs typeface="+mn-cs"/>
              </a:defRPr>
            </a:lvl6pPr>
            <a:lvl7pPr marL="3561715" indent="0" algn="ctr" defTabSz="914400" rtl="0" eaLnBrk="1" latinLnBrk="0" hangingPunct="1">
              <a:lnSpc>
                <a:spcPct val="90000"/>
              </a:lnSpc>
              <a:spcBef>
                <a:spcPts val="500"/>
              </a:spcBef>
              <a:buFont typeface="Arial" panose="020B0604020202020204" pitchFamily="34" charset="0"/>
              <a:buNone/>
              <a:defRPr sz="2080" kern="1200">
                <a:solidFill>
                  <a:schemeClr val="tx1"/>
                </a:solidFill>
                <a:latin typeface="+mn-lt"/>
                <a:ea typeface="+mn-ea"/>
                <a:cs typeface="+mn-cs"/>
              </a:defRPr>
            </a:lvl7pPr>
            <a:lvl8pPr marL="4155440" indent="0" algn="ctr" defTabSz="914400" rtl="0" eaLnBrk="1" latinLnBrk="0" hangingPunct="1">
              <a:lnSpc>
                <a:spcPct val="90000"/>
              </a:lnSpc>
              <a:spcBef>
                <a:spcPts val="500"/>
              </a:spcBef>
              <a:buFont typeface="Arial" panose="020B0604020202020204" pitchFamily="34" charset="0"/>
              <a:buNone/>
              <a:defRPr sz="2080" kern="1200">
                <a:solidFill>
                  <a:schemeClr val="tx1"/>
                </a:solidFill>
                <a:latin typeface="+mn-lt"/>
                <a:ea typeface="+mn-ea"/>
                <a:cs typeface="+mn-cs"/>
              </a:defRPr>
            </a:lvl8pPr>
            <a:lvl9pPr marL="4749165" indent="0" algn="ctr" defTabSz="914400" rtl="0" eaLnBrk="1" latinLnBrk="0" hangingPunct="1">
              <a:lnSpc>
                <a:spcPct val="90000"/>
              </a:lnSpc>
              <a:spcBef>
                <a:spcPts val="500"/>
              </a:spcBef>
              <a:buFont typeface="Arial" panose="020B0604020202020204" pitchFamily="34" charset="0"/>
              <a:buNone/>
              <a:defRPr sz="2080" kern="1200">
                <a:solidFill>
                  <a:schemeClr val="tx1"/>
                </a:solidFill>
                <a:latin typeface="+mn-lt"/>
                <a:ea typeface="+mn-ea"/>
                <a:cs typeface="+mn-cs"/>
              </a:defRPr>
            </a:lvl9pPr>
          </a:lstStyle>
          <a:p>
            <a:pPr algn="ctr">
              <a:lnSpc>
                <a:spcPts val="2580"/>
              </a:lnSpc>
            </a:pPr>
            <a:r>
              <a:rPr kumimoji="1" lang="en-US" altLang="zh-CN" sz="2800" b="1" dirty="0">
                <a:latin typeface="Times New Roman" panose="02020603050405020304" pitchFamily="18" charset="0"/>
                <a:cs typeface="Times New Roman" panose="02020603050405020304" pitchFamily="18" charset="0"/>
              </a:rPr>
              <a:t>RAN Progress</a:t>
            </a:r>
            <a:r>
              <a:rPr kumimoji="1" lang="zh-CN" altLang="en-US" sz="2800" b="1" dirty="0">
                <a:latin typeface="Times New Roman" panose="02020603050405020304" pitchFamily="18" charset="0"/>
                <a:cs typeface="Times New Roman" panose="02020603050405020304" pitchFamily="18" charset="0"/>
              </a:rPr>
              <a:t> </a:t>
            </a:r>
            <a:r>
              <a:rPr kumimoji="1" lang="en-US" altLang="zh-CN" sz="2800" b="1" dirty="0">
                <a:latin typeface="Times New Roman" panose="02020603050405020304" pitchFamily="18" charset="0"/>
                <a:cs typeface="Times New Roman" panose="02020603050405020304" pitchFamily="18" charset="0"/>
              </a:rPr>
              <a:t>Summary and Potential SA2 impacts</a:t>
            </a:r>
          </a:p>
          <a:p>
            <a:pPr algn="ctr">
              <a:lnSpc>
                <a:spcPts val="2580"/>
              </a:lnSpc>
            </a:pPr>
            <a:r>
              <a:rPr kumimoji="1" lang="en-US" altLang="zh-CN" sz="2800" b="1" dirty="0">
                <a:latin typeface="Times New Roman" panose="02020603050405020304" pitchFamily="18" charset="0"/>
                <a:cs typeface="Times New Roman" panose="02020603050405020304" pitchFamily="18" charset="0"/>
              </a:rPr>
              <a:t>(Detailed Analysis)  </a:t>
            </a:r>
          </a:p>
        </p:txBody>
      </p:sp>
    </p:spTree>
    <p:extLst>
      <p:ext uri="{BB962C8B-B14F-4D97-AF65-F5344CB8AC3E}">
        <p14:creationId xmlns:p14="http://schemas.microsoft.com/office/powerpoint/2010/main" val="6442809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标题 1"/>
          <p:cNvSpPr txBox="1"/>
          <p:nvPr/>
        </p:nvSpPr>
        <p:spPr bwMode="auto">
          <a:xfrm>
            <a:off x="50724" y="373576"/>
            <a:ext cx="8961093" cy="653483"/>
          </a:xfrm>
          <a:prstGeom prst="rect">
            <a:avLst/>
          </a:prstGeom>
          <a:noFill/>
          <a:ln w="9525">
            <a:noFill/>
            <a:miter lim="800000"/>
          </a:ln>
        </p:spPr>
        <p:txBody>
          <a:bodyPr vert="horz" wrap="square" lIns="60089" tIns="30044" rIns="60089" bIns="30044" numCol="1" anchor="ctr" anchorCtr="0" compatLnSpc="1"/>
          <a:lstStyle>
            <a:defPPr>
              <a:defRPr lang="zh-CN"/>
            </a:defPPr>
            <a:lvl1pPr defTabSz="802005" eaLnBrk="0" fontAlgn="base" hangingPunct="0">
              <a:spcBef>
                <a:spcPct val="0"/>
              </a:spcBef>
              <a:spcAft>
                <a:spcPct val="0"/>
              </a:spcAft>
              <a:buClrTx/>
              <a:buFontTx/>
              <a:buNone/>
              <a:defRPr sz="3200" kern="0">
                <a:solidFill>
                  <a:srgbClr val="990000"/>
                </a:solidFill>
                <a:latin typeface="黑体"/>
                <a:ea typeface="+mj-ea"/>
                <a:cs typeface="+mj-cs"/>
              </a:defRPr>
            </a:lvl1pPr>
            <a:lvl2pPr defTabSz="802005" eaLnBrk="0" fontAlgn="base" hangingPunct="0">
              <a:spcBef>
                <a:spcPct val="0"/>
              </a:spcBef>
              <a:spcAft>
                <a:spcPct val="0"/>
              </a:spcAft>
              <a:defRPr sz="3400">
                <a:solidFill>
                  <a:srgbClr val="990000"/>
                </a:solidFill>
                <a:latin typeface="FrutigerNext LT Medium" pitchFamily="34" charset="0"/>
                <a:ea typeface="黑体" pitchFamily="2" charset="-122"/>
              </a:defRPr>
            </a:lvl2pPr>
            <a:lvl3pPr defTabSz="802005" eaLnBrk="0" fontAlgn="base" hangingPunct="0">
              <a:spcBef>
                <a:spcPct val="0"/>
              </a:spcBef>
              <a:spcAft>
                <a:spcPct val="0"/>
              </a:spcAft>
              <a:defRPr sz="3400">
                <a:solidFill>
                  <a:srgbClr val="990000"/>
                </a:solidFill>
                <a:latin typeface="FrutigerNext LT Medium" pitchFamily="34" charset="0"/>
                <a:ea typeface="黑体" pitchFamily="2" charset="-122"/>
              </a:defRPr>
            </a:lvl3pPr>
            <a:lvl4pPr defTabSz="802005" eaLnBrk="0" fontAlgn="base" hangingPunct="0">
              <a:spcBef>
                <a:spcPct val="0"/>
              </a:spcBef>
              <a:spcAft>
                <a:spcPct val="0"/>
              </a:spcAft>
              <a:defRPr sz="3400">
                <a:solidFill>
                  <a:srgbClr val="990000"/>
                </a:solidFill>
                <a:latin typeface="FrutigerNext LT Medium" pitchFamily="34" charset="0"/>
                <a:ea typeface="黑体" pitchFamily="2" charset="-122"/>
              </a:defRPr>
            </a:lvl4pPr>
            <a:lvl5pPr defTabSz="802005" eaLnBrk="0" fontAlgn="base" hangingPunct="0">
              <a:spcBef>
                <a:spcPct val="0"/>
              </a:spcBef>
              <a:spcAft>
                <a:spcPct val="0"/>
              </a:spcAft>
              <a:defRPr sz="3400">
                <a:solidFill>
                  <a:srgbClr val="990000"/>
                </a:solidFill>
                <a:latin typeface="FrutigerNext LT Medium" pitchFamily="34" charset="0"/>
                <a:ea typeface="黑体" pitchFamily="2" charset="-122"/>
              </a:defRPr>
            </a:lvl5pPr>
            <a:lvl6pPr marL="457200" defTabSz="802005" fontAlgn="base">
              <a:spcBef>
                <a:spcPct val="0"/>
              </a:spcBef>
              <a:spcAft>
                <a:spcPct val="0"/>
              </a:spcAft>
              <a:defRPr sz="3400">
                <a:solidFill>
                  <a:srgbClr val="990000"/>
                </a:solidFill>
                <a:latin typeface="FrutigerNext LT Medium" pitchFamily="34" charset="0"/>
                <a:ea typeface="黑体" pitchFamily="2" charset="-122"/>
              </a:defRPr>
            </a:lvl6pPr>
            <a:lvl7pPr marL="914400" defTabSz="802005" fontAlgn="base">
              <a:spcBef>
                <a:spcPct val="0"/>
              </a:spcBef>
              <a:spcAft>
                <a:spcPct val="0"/>
              </a:spcAft>
              <a:defRPr sz="3400">
                <a:solidFill>
                  <a:srgbClr val="990000"/>
                </a:solidFill>
                <a:latin typeface="FrutigerNext LT Medium" pitchFamily="34" charset="0"/>
                <a:ea typeface="黑体" pitchFamily="2" charset="-122"/>
              </a:defRPr>
            </a:lvl7pPr>
            <a:lvl8pPr marL="1371600" defTabSz="802005" fontAlgn="base">
              <a:spcBef>
                <a:spcPct val="0"/>
              </a:spcBef>
              <a:spcAft>
                <a:spcPct val="0"/>
              </a:spcAft>
              <a:defRPr sz="3400">
                <a:solidFill>
                  <a:srgbClr val="990000"/>
                </a:solidFill>
                <a:latin typeface="FrutigerNext LT Medium" pitchFamily="34" charset="0"/>
                <a:ea typeface="黑体" pitchFamily="2" charset="-122"/>
              </a:defRPr>
            </a:lvl8pPr>
            <a:lvl9pPr marL="1828800" defTabSz="802005" fontAlgn="base">
              <a:spcBef>
                <a:spcPct val="0"/>
              </a:spcBef>
              <a:spcAft>
                <a:spcPct val="0"/>
              </a:spcAft>
              <a:defRPr sz="3400">
                <a:solidFill>
                  <a:srgbClr val="990000"/>
                </a:solidFill>
                <a:latin typeface="FrutigerNext LT Medium" pitchFamily="34" charset="0"/>
                <a:ea typeface="黑体" pitchFamily="2" charset="-122"/>
              </a:defRPr>
            </a:lvl9pPr>
          </a:lstStyle>
          <a:p>
            <a:pPr defTabSz="601504"/>
            <a:r>
              <a:rPr lang="en-US" altLang="zh-CN" sz="2475" dirty="0">
                <a:latin typeface="Calibri" panose="020F0502020204030204" pitchFamily="34" charset="0"/>
                <a:ea typeface="等线 Light" panose="02010600030101010101" pitchFamily="2" charset="-122"/>
                <a:cs typeface="Calibri" panose="020F0502020204030204" pitchFamily="34" charset="0"/>
              </a:rPr>
              <a:t>Summary </a:t>
            </a:r>
            <a:r>
              <a:rPr lang="en-US" altLang="zh-CN" sz="2475" dirty="0">
                <a:latin typeface="Calibri" panose="020F0502020204030204" pitchFamily="34" charset="0"/>
                <a:cs typeface="Calibri" panose="020F0502020204030204" pitchFamily="34" charset="0"/>
              </a:rPr>
              <a:t>of AI/ML framework and terminology in </a:t>
            </a:r>
            <a:r>
              <a:rPr lang="en-US" altLang="zh-CN" sz="2475" dirty="0">
                <a:latin typeface="Calibri" panose="020F0502020204030204" pitchFamily="34" charset="0"/>
                <a:ea typeface="等线 Light" panose="02010600030101010101" pitchFamily="2" charset="-122"/>
                <a:cs typeface="Calibri" panose="020F0502020204030204" pitchFamily="34" charset="0"/>
              </a:rPr>
              <a:t>SA2 and RAN</a:t>
            </a:r>
            <a:endParaRPr lang="en-US" sz="2475" dirty="0">
              <a:latin typeface="Calibri" panose="020F0502020204030204" pitchFamily="34" charset="0"/>
              <a:cs typeface="Calibri" panose="020F0502020204030204" pitchFamily="34" charset="0"/>
            </a:endParaRPr>
          </a:p>
        </p:txBody>
      </p:sp>
      <p:sp>
        <p:nvSpPr>
          <p:cNvPr id="3" name="Rectangle 34">
            <a:extLst>
              <a:ext uri="{FF2B5EF4-FFF2-40B4-BE49-F238E27FC236}">
                <a16:creationId xmlns:a16="http://schemas.microsoft.com/office/drawing/2014/main" id="{8AD6047C-0DD5-4E7E-B2F2-7A3B95B58CF7}"/>
              </a:ext>
            </a:extLst>
          </p:cNvPr>
          <p:cNvSpPr>
            <a:spLocks noChangeArrowheads="1"/>
          </p:cNvSpPr>
          <p:nvPr/>
        </p:nvSpPr>
        <p:spPr bwMode="auto">
          <a:xfrm>
            <a:off x="1" y="718751"/>
            <a:ext cx="13856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80" tIns="34290" rIns="68580" bIns="34290" numCol="1" anchor="ctr" anchorCtr="0" compatLnSpc="1">
            <a:prstTxWarp prst="textNoShape">
              <a:avLst/>
            </a:prstTxWarp>
            <a:spAutoFit/>
          </a:bodyPr>
          <a:lstStyle/>
          <a:p>
            <a:pPr defTabSz="685800" eaLnBrk="1" fontAlgn="auto" hangingPunct="1">
              <a:spcBef>
                <a:spcPts val="0"/>
              </a:spcBef>
              <a:spcAft>
                <a:spcPts val="0"/>
              </a:spcAft>
            </a:pPr>
            <a:endParaRPr lang="zh-CN" altLang="en-US" sz="1350">
              <a:solidFill>
                <a:prstClr val="black"/>
              </a:solidFill>
              <a:latin typeface="等线" panose="020F0502020204030204"/>
              <a:ea typeface="等线" panose="02010600030101010101" pitchFamily="2" charset="-122"/>
            </a:endParaRPr>
          </a:p>
        </p:txBody>
      </p:sp>
      <p:sp>
        <p:nvSpPr>
          <p:cNvPr id="11" name="Rectangle 46">
            <a:extLst>
              <a:ext uri="{FF2B5EF4-FFF2-40B4-BE49-F238E27FC236}">
                <a16:creationId xmlns:a16="http://schemas.microsoft.com/office/drawing/2014/main" id="{CB94F5B7-85F6-4237-99DD-92CE6A88B3D3}"/>
              </a:ext>
            </a:extLst>
          </p:cNvPr>
          <p:cNvSpPr>
            <a:spLocks noChangeArrowheads="1"/>
          </p:cNvSpPr>
          <p:nvPr/>
        </p:nvSpPr>
        <p:spPr bwMode="auto">
          <a:xfrm flipV="1">
            <a:off x="9552855" y="668143"/>
            <a:ext cx="4970510"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p>
            <a:pPr defTabSz="685800" eaLnBrk="1" fontAlgn="auto" hangingPunct="1">
              <a:spcBef>
                <a:spcPts val="0"/>
              </a:spcBef>
              <a:spcAft>
                <a:spcPts val="0"/>
              </a:spcAft>
            </a:pPr>
            <a:endParaRPr lang="zh-CN" altLang="en-US" sz="1350">
              <a:solidFill>
                <a:prstClr val="black"/>
              </a:solidFill>
              <a:latin typeface="等线" panose="020F0502020204030204"/>
              <a:ea typeface="等线" panose="02010600030101010101" pitchFamily="2" charset="-122"/>
            </a:endParaRPr>
          </a:p>
        </p:txBody>
      </p:sp>
      <p:sp>
        <p:nvSpPr>
          <p:cNvPr id="2" name="矩形 1">
            <a:extLst>
              <a:ext uri="{FF2B5EF4-FFF2-40B4-BE49-F238E27FC236}">
                <a16:creationId xmlns:a16="http://schemas.microsoft.com/office/drawing/2014/main" id="{5BCEDE08-AB7F-44DA-A64D-49655C586CBC}"/>
              </a:ext>
            </a:extLst>
          </p:cNvPr>
          <p:cNvSpPr/>
          <p:nvPr/>
        </p:nvSpPr>
        <p:spPr>
          <a:xfrm>
            <a:off x="251520" y="6008657"/>
            <a:ext cx="8636471" cy="600164"/>
          </a:xfrm>
          <a:prstGeom prst="rect">
            <a:avLst/>
          </a:prstGeom>
        </p:spPr>
        <p:txBody>
          <a:bodyPr wrap="square">
            <a:spAutoFit/>
          </a:bodyPr>
          <a:lstStyle/>
          <a:p>
            <a:pPr defTabSz="685800" eaLnBrk="1" fontAlgn="auto" hangingPunct="1">
              <a:spcBef>
                <a:spcPts val="0"/>
              </a:spcBef>
              <a:spcAft>
                <a:spcPts val="450"/>
              </a:spcAft>
              <a:buSzPct val="120000"/>
            </a:pPr>
            <a:r>
              <a:rPr lang="en-US" altLang="zh-CN" sz="1650" kern="0" dirty="0">
                <a:solidFill>
                  <a:srgbClr val="FF0000"/>
                </a:solidFill>
                <a:latin typeface="Calibri"/>
              </a:rPr>
              <a:t>Vivo view: </a:t>
            </a:r>
            <a:r>
              <a:rPr lang="en-US" altLang="zh-CN" sz="1650" kern="0" dirty="0">
                <a:solidFill>
                  <a:prstClr val="black"/>
                </a:solidFill>
                <a:latin typeface="Calibri"/>
              </a:rPr>
              <a:t>Alignment/convergence btw SA2 and RAN as AI/ML framework and terminology has been defined in since R16 </a:t>
            </a:r>
            <a:r>
              <a:rPr lang="en-US" altLang="zh-CN" sz="1650" kern="0" dirty="0" err="1">
                <a:solidFill>
                  <a:prstClr val="black"/>
                </a:solidFill>
                <a:latin typeface="Calibri"/>
              </a:rPr>
              <a:t>eNA</a:t>
            </a:r>
            <a:r>
              <a:rPr lang="en-US" altLang="zh-CN" sz="1650" kern="0" dirty="0">
                <a:solidFill>
                  <a:prstClr val="black"/>
                </a:solidFill>
                <a:latin typeface="Calibri"/>
              </a:rPr>
              <a:t>/R17 eNA_ph2/R18 eNA_ph3</a:t>
            </a:r>
          </a:p>
        </p:txBody>
      </p:sp>
      <p:cxnSp>
        <p:nvCxnSpPr>
          <p:cNvPr id="39" name="直接连接符 38">
            <a:extLst>
              <a:ext uri="{FF2B5EF4-FFF2-40B4-BE49-F238E27FC236}">
                <a16:creationId xmlns:a16="http://schemas.microsoft.com/office/drawing/2014/main" id="{766FBDF0-1853-4283-86DF-6229B46D16A8}"/>
              </a:ext>
            </a:extLst>
          </p:cNvPr>
          <p:cNvCxnSpPr>
            <a:cxnSpLocks/>
          </p:cNvCxnSpPr>
          <p:nvPr/>
        </p:nvCxnSpPr>
        <p:spPr>
          <a:xfrm>
            <a:off x="4644008" y="1740442"/>
            <a:ext cx="0" cy="3992814"/>
          </a:xfrm>
          <a:prstGeom prst="line">
            <a:avLst/>
          </a:prstGeom>
          <a:ln w="28575">
            <a:prstDash val="lgDash"/>
          </a:ln>
        </p:spPr>
        <p:style>
          <a:lnRef idx="1">
            <a:schemeClr val="accent1"/>
          </a:lnRef>
          <a:fillRef idx="0">
            <a:schemeClr val="accent1"/>
          </a:fillRef>
          <a:effectRef idx="0">
            <a:schemeClr val="accent1"/>
          </a:effectRef>
          <a:fontRef idx="minor">
            <a:schemeClr val="tx1"/>
          </a:fontRef>
        </p:style>
      </p:cxnSp>
      <p:sp>
        <p:nvSpPr>
          <p:cNvPr id="41" name="文本框 40">
            <a:extLst>
              <a:ext uri="{FF2B5EF4-FFF2-40B4-BE49-F238E27FC236}">
                <a16:creationId xmlns:a16="http://schemas.microsoft.com/office/drawing/2014/main" id="{14C033A4-3CE5-43B9-97BE-CF4842A6ACEA}"/>
              </a:ext>
            </a:extLst>
          </p:cNvPr>
          <p:cNvSpPr txBox="1"/>
          <p:nvPr/>
        </p:nvSpPr>
        <p:spPr>
          <a:xfrm>
            <a:off x="84538" y="1156397"/>
            <a:ext cx="4176461" cy="338554"/>
          </a:xfrm>
          <a:prstGeom prst="rect">
            <a:avLst/>
          </a:prstGeom>
          <a:solidFill>
            <a:srgbClr val="00B0F0"/>
          </a:solidFill>
        </p:spPr>
        <p:txBody>
          <a:bodyPr wrap="square" rtlCol="0">
            <a:spAutoFit/>
          </a:bodyPr>
          <a:lstStyle/>
          <a:p>
            <a:pPr defTabSz="685800" eaLnBrk="1" fontAlgn="auto" hangingPunct="1">
              <a:spcBef>
                <a:spcPts val="0"/>
              </a:spcBef>
              <a:spcAft>
                <a:spcPts val="0"/>
              </a:spcAft>
            </a:pPr>
            <a:r>
              <a:rPr lang="en-US" sz="1600" dirty="0">
                <a:solidFill>
                  <a:prstClr val="black"/>
                </a:solidFill>
                <a:latin typeface="等线" panose="020F0502020204030204"/>
                <a:ea typeface="等线" panose="02010600030101010101" pitchFamily="2" charset="-122"/>
              </a:rPr>
              <a:t>SA2 R18 </a:t>
            </a:r>
            <a:r>
              <a:rPr lang="en-US" altLang="zh-CN" sz="1600" dirty="0">
                <a:solidFill>
                  <a:prstClr val="black"/>
                </a:solidFill>
                <a:latin typeface="等线" panose="020F0502020204030204"/>
                <a:ea typeface="等线" panose="02010600030101010101" pitchFamily="2" charset="-122"/>
              </a:rPr>
              <a:t>eNA_ph3</a:t>
            </a:r>
            <a:endParaRPr lang="en-US" sz="1600" dirty="0">
              <a:solidFill>
                <a:prstClr val="black"/>
              </a:solidFill>
              <a:latin typeface="等线" panose="020F0502020204030204"/>
            </a:endParaRPr>
          </a:p>
        </p:txBody>
      </p:sp>
      <p:sp>
        <p:nvSpPr>
          <p:cNvPr id="42" name="文本框 41">
            <a:extLst>
              <a:ext uri="{FF2B5EF4-FFF2-40B4-BE49-F238E27FC236}">
                <a16:creationId xmlns:a16="http://schemas.microsoft.com/office/drawing/2014/main" id="{B12558E4-517C-463E-97F6-13D6FB955A13}"/>
              </a:ext>
            </a:extLst>
          </p:cNvPr>
          <p:cNvSpPr txBox="1"/>
          <p:nvPr/>
        </p:nvSpPr>
        <p:spPr>
          <a:xfrm>
            <a:off x="4788027" y="1146230"/>
            <a:ext cx="4176461" cy="338554"/>
          </a:xfrm>
          <a:prstGeom prst="rect">
            <a:avLst/>
          </a:prstGeom>
          <a:solidFill>
            <a:srgbClr val="00B0F0"/>
          </a:solidFill>
        </p:spPr>
        <p:txBody>
          <a:bodyPr wrap="square" rtlCol="0">
            <a:spAutoFit/>
          </a:bodyPr>
          <a:lstStyle/>
          <a:p>
            <a:pPr defTabSz="685800" eaLnBrk="1" fontAlgn="auto" hangingPunct="1">
              <a:spcBef>
                <a:spcPts val="0"/>
              </a:spcBef>
              <a:spcAft>
                <a:spcPts val="0"/>
              </a:spcAft>
            </a:pPr>
            <a:r>
              <a:rPr lang="en-US" sz="1600" dirty="0">
                <a:solidFill>
                  <a:prstClr val="black"/>
                </a:solidFill>
                <a:latin typeface="等线" panose="020F0502020204030204"/>
                <a:ea typeface="等线" panose="02010600030101010101" pitchFamily="2" charset="-122"/>
              </a:rPr>
              <a:t>RAN1 </a:t>
            </a:r>
            <a:r>
              <a:rPr lang="en-US" sz="1600" dirty="0" err="1">
                <a:solidFill>
                  <a:prstClr val="black"/>
                </a:solidFill>
                <a:latin typeface="等线" panose="020F0502020204030204"/>
                <a:ea typeface="等线" panose="02010600030101010101" pitchFamily="2" charset="-122"/>
              </a:rPr>
              <a:t>FS_NR_AIML_Air</a:t>
            </a:r>
            <a:endParaRPr lang="en-US" sz="1600" dirty="0">
              <a:solidFill>
                <a:prstClr val="black"/>
              </a:solidFill>
              <a:latin typeface="等线" panose="020F0502020204030204"/>
            </a:endParaRPr>
          </a:p>
        </p:txBody>
      </p:sp>
      <p:sp>
        <p:nvSpPr>
          <p:cNvPr id="43" name="矩形 42">
            <a:extLst>
              <a:ext uri="{FF2B5EF4-FFF2-40B4-BE49-F238E27FC236}">
                <a16:creationId xmlns:a16="http://schemas.microsoft.com/office/drawing/2014/main" id="{D1DBE272-11B3-46C7-AF17-4A87378C40F6}"/>
              </a:ext>
            </a:extLst>
          </p:cNvPr>
          <p:cNvSpPr/>
          <p:nvPr/>
        </p:nvSpPr>
        <p:spPr>
          <a:xfrm>
            <a:off x="50725" y="4509120"/>
            <a:ext cx="4521276" cy="1449115"/>
          </a:xfrm>
          <a:prstGeom prst="rect">
            <a:avLst/>
          </a:prstGeom>
        </p:spPr>
        <p:txBody>
          <a:bodyPr wrap="square">
            <a:spAutoFit/>
          </a:bodyPr>
          <a:lstStyle/>
          <a:p>
            <a:pPr marL="285750" indent="-285750" defTabSz="685800" eaLnBrk="1" fontAlgn="auto" hangingPunct="1">
              <a:spcBef>
                <a:spcPts val="0"/>
              </a:spcBef>
              <a:spcAft>
                <a:spcPts val="450"/>
              </a:spcAft>
              <a:buSzPct val="120000"/>
              <a:buFont typeface="Arial" panose="020B0604020202020204" pitchFamily="34" charset="0"/>
              <a:buChar char="•"/>
            </a:pPr>
            <a:r>
              <a:rPr lang="en-US" altLang="zh-CN" sz="1400" kern="0" dirty="0">
                <a:solidFill>
                  <a:prstClr val="black"/>
                </a:solidFill>
                <a:latin typeface="Calibri"/>
              </a:rPr>
              <a:t>Since R16, Data Collection feature permits NWDAF to retrieve data from various sources and Network Data Analytics Exposure is defined in TS 23.288.</a:t>
            </a:r>
          </a:p>
          <a:p>
            <a:pPr marL="285750" indent="-285750" defTabSz="685800" eaLnBrk="1" fontAlgn="auto" hangingPunct="1">
              <a:spcBef>
                <a:spcPts val="0"/>
              </a:spcBef>
              <a:spcAft>
                <a:spcPts val="450"/>
              </a:spcAft>
              <a:buSzPct val="120000"/>
              <a:buFont typeface="Arial" panose="020B0604020202020204" pitchFamily="34" charset="0"/>
              <a:buChar char="•"/>
            </a:pPr>
            <a:r>
              <a:rPr lang="en-US" altLang="zh-CN" sz="1400" kern="0" dirty="0">
                <a:solidFill>
                  <a:prstClr val="black"/>
                </a:solidFill>
                <a:latin typeface="Calibri"/>
              </a:rPr>
              <a:t>Terminology such as ML Model ID/Analytics ID and Analytics logical function and Model Training logical function</a:t>
            </a:r>
          </a:p>
        </p:txBody>
      </p:sp>
      <p:graphicFrame>
        <p:nvGraphicFramePr>
          <p:cNvPr id="12" name="对象 11">
            <a:extLst>
              <a:ext uri="{FF2B5EF4-FFF2-40B4-BE49-F238E27FC236}">
                <a16:creationId xmlns:a16="http://schemas.microsoft.com/office/drawing/2014/main" id="{14376B9F-C36B-4D1E-AC3E-7C0146306A46}"/>
              </a:ext>
            </a:extLst>
          </p:cNvPr>
          <p:cNvGraphicFramePr>
            <a:graphicFrameLocks noChangeAspect="1"/>
          </p:cNvGraphicFramePr>
          <p:nvPr>
            <p:extLst/>
          </p:nvPr>
        </p:nvGraphicFramePr>
        <p:xfrm>
          <a:off x="5001844" y="1821334"/>
          <a:ext cx="3732625" cy="2423244"/>
        </p:xfrm>
        <a:graphic>
          <a:graphicData uri="http://schemas.openxmlformats.org/presentationml/2006/ole">
            <mc:AlternateContent xmlns:mc="http://schemas.openxmlformats.org/markup-compatibility/2006">
              <mc:Choice xmlns:v="urn:schemas-microsoft-com:vml" Requires="v">
                <p:oleObj spid="_x0000_s11288" name="Visio" r:id="rId4" imgW="4413254" imgH="2863735" progId="Visio.Drawing.15">
                  <p:embed/>
                </p:oleObj>
              </mc:Choice>
              <mc:Fallback>
                <p:oleObj name="Visio" r:id="rId4" imgW="4413254" imgH="2863735" progId="Visio.Drawing.15">
                  <p:embed/>
                  <p:pic>
                    <p:nvPicPr>
                      <p:cNvPr id="12" name="对象 11">
                        <a:extLst>
                          <a:ext uri="{FF2B5EF4-FFF2-40B4-BE49-F238E27FC236}">
                            <a16:creationId xmlns:a16="http://schemas.microsoft.com/office/drawing/2014/main" id="{14376B9F-C36B-4D1E-AC3E-7C0146306A46}"/>
                          </a:ext>
                        </a:extLst>
                      </p:cNvPr>
                      <p:cNvPicPr>
                        <a:picLocks noChangeAspect="1" noChangeArrowheads="1"/>
                      </p:cNvPicPr>
                      <p:nvPr/>
                    </p:nvPicPr>
                    <p:blipFill>
                      <a:blip r:embed="rId5"/>
                      <a:srcRect/>
                      <a:stretch>
                        <a:fillRect/>
                      </a:stretch>
                    </p:blipFill>
                    <p:spPr bwMode="auto">
                      <a:xfrm>
                        <a:off x="5001844" y="1821334"/>
                        <a:ext cx="3732625" cy="2423244"/>
                      </a:xfrm>
                      <a:prstGeom prst="rect">
                        <a:avLst/>
                      </a:prstGeom>
                      <a:noFill/>
                    </p:spPr>
                  </p:pic>
                </p:oleObj>
              </mc:Fallback>
            </mc:AlternateContent>
          </a:graphicData>
        </a:graphic>
      </p:graphicFrame>
      <p:sp>
        <p:nvSpPr>
          <p:cNvPr id="13" name="矩形 12">
            <a:extLst>
              <a:ext uri="{FF2B5EF4-FFF2-40B4-BE49-F238E27FC236}">
                <a16:creationId xmlns:a16="http://schemas.microsoft.com/office/drawing/2014/main" id="{AE15D2A3-6559-4078-8094-7BE288F027EE}"/>
              </a:ext>
            </a:extLst>
          </p:cNvPr>
          <p:cNvSpPr/>
          <p:nvPr/>
        </p:nvSpPr>
        <p:spPr>
          <a:xfrm>
            <a:off x="4716016" y="4344099"/>
            <a:ext cx="4367707" cy="1664558"/>
          </a:xfrm>
          <a:prstGeom prst="rect">
            <a:avLst/>
          </a:prstGeom>
        </p:spPr>
        <p:txBody>
          <a:bodyPr wrap="square">
            <a:spAutoFit/>
          </a:bodyPr>
          <a:lstStyle/>
          <a:p>
            <a:pPr marL="285750" indent="-285750" defTabSz="685800" eaLnBrk="1" fontAlgn="auto" hangingPunct="1">
              <a:spcBef>
                <a:spcPts val="0"/>
              </a:spcBef>
              <a:spcAft>
                <a:spcPts val="450"/>
              </a:spcAft>
              <a:buSzPct val="120000"/>
              <a:buFont typeface="Arial" panose="020B0604020202020204" pitchFamily="34" charset="0"/>
              <a:buChar char="•"/>
            </a:pPr>
            <a:r>
              <a:rPr lang="en-US" altLang="zh-CN" sz="1400" kern="0" dirty="0">
                <a:solidFill>
                  <a:prstClr val="black"/>
                </a:solidFill>
                <a:latin typeface="Calibri"/>
              </a:rPr>
              <a:t>Data collection has large impact on other modules of </a:t>
            </a:r>
            <a:r>
              <a:rPr lang="en-US" altLang="zh-CN" sz="1400" dirty="0">
                <a:latin typeface="Calibri" panose="020F0502020204030204" pitchFamily="34" charset="0"/>
                <a:cs typeface="Calibri" panose="020F0502020204030204" pitchFamily="34" charset="0"/>
              </a:rPr>
              <a:t>AI/ML framework. Collections of training data, inference data and monitoring data would have different requirements and procedures..</a:t>
            </a:r>
          </a:p>
          <a:p>
            <a:pPr marL="285750" indent="-285750" defTabSz="685800" eaLnBrk="1" fontAlgn="auto" hangingPunct="1">
              <a:spcBef>
                <a:spcPts val="0"/>
              </a:spcBef>
              <a:spcAft>
                <a:spcPts val="450"/>
              </a:spcAft>
              <a:buSzPct val="120000"/>
              <a:buFont typeface="Arial" panose="020B0604020202020204" pitchFamily="34" charset="0"/>
              <a:buChar char="•"/>
            </a:pPr>
            <a:r>
              <a:rPr lang="en-US" altLang="zh-CN" sz="1400" kern="0" dirty="0">
                <a:solidFill>
                  <a:prstClr val="black"/>
                </a:solidFill>
                <a:latin typeface="Calibri"/>
              </a:rPr>
              <a:t>Terminology such as AI/ML Model, data collection, AI/ML model training, model identification, functionality identification</a:t>
            </a:r>
          </a:p>
        </p:txBody>
      </p:sp>
      <p:pic>
        <p:nvPicPr>
          <p:cNvPr id="5" name="图片 4">
            <a:extLst>
              <a:ext uri="{FF2B5EF4-FFF2-40B4-BE49-F238E27FC236}">
                <a16:creationId xmlns:a16="http://schemas.microsoft.com/office/drawing/2014/main" id="{C22212EE-2834-4E0F-974F-AE102995DD42}"/>
              </a:ext>
            </a:extLst>
          </p:cNvPr>
          <p:cNvPicPr>
            <a:picLocks noChangeAspect="1"/>
          </p:cNvPicPr>
          <p:nvPr/>
        </p:nvPicPr>
        <p:blipFill>
          <a:blip r:embed="rId6"/>
          <a:stretch>
            <a:fillRect/>
          </a:stretch>
        </p:blipFill>
        <p:spPr>
          <a:xfrm>
            <a:off x="107507" y="1556792"/>
            <a:ext cx="2304253" cy="2787307"/>
          </a:xfrm>
          <a:prstGeom prst="rect">
            <a:avLst/>
          </a:prstGeom>
        </p:spPr>
      </p:pic>
      <p:pic>
        <p:nvPicPr>
          <p:cNvPr id="14" name="图片 13">
            <a:extLst>
              <a:ext uri="{FF2B5EF4-FFF2-40B4-BE49-F238E27FC236}">
                <a16:creationId xmlns:a16="http://schemas.microsoft.com/office/drawing/2014/main" id="{EFF351EA-768C-4282-B299-530CC4B00E81}"/>
              </a:ext>
            </a:extLst>
          </p:cNvPr>
          <p:cNvPicPr>
            <a:picLocks noChangeAspect="1"/>
          </p:cNvPicPr>
          <p:nvPr/>
        </p:nvPicPr>
        <p:blipFill>
          <a:blip r:embed="rId7"/>
          <a:stretch>
            <a:fillRect/>
          </a:stretch>
        </p:blipFill>
        <p:spPr>
          <a:xfrm>
            <a:off x="2231130" y="1888246"/>
            <a:ext cx="2088232" cy="2224989"/>
          </a:xfrm>
          <a:prstGeom prst="rect">
            <a:avLst/>
          </a:prstGeom>
        </p:spPr>
      </p:pic>
    </p:spTree>
    <p:extLst>
      <p:ext uri="{BB962C8B-B14F-4D97-AF65-F5344CB8AC3E}">
        <p14:creationId xmlns:p14="http://schemas.microsoft.com/office/powerpoint/2010/main" val="448599318"/>
      </p:ext>
    </p:extLst>
  </p:cSld>
  <p:clrMapOvr>
    <a:masterClrMapping/>
  </p:clrMapOvr>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1234</TotalTime>
  <Words>2940</Words>
  <Application>Microsoft Office PowerPoint</Application>
  <PresentationFormat>全屏显示(4:3)</PresentationFormat>
  <Paragraphs>302</Paragraphs>
  <Slides>25</Slides>
  <Notes>23</Notes>
  <HiddenSlides>0</HiddenSlides>
  <MMClips>0</MMClips>
  <ScaleCrop>false</ScaleCrop>
  <HeadingPairs>
    <vt:vector size="8" baseType="variant">
      <vt:variant>
        <vt:lpstr>已用的字体</vt:lpstr>
      </vt:variant>
      <vt:variant>
        <vt:i4>20</vt:i4>
      </vt:variant>
      <vt:variant>
        <vt:lpstr>主题</vt:lpstr>
      </vt:variant>
      <vt:variant>
        <vt:i4>2</vt:i4>
      </vt:variant>
      <vt:variant>
        <vt:lpstr>嵌入 OLE 服务器</vt:lpstr>
      </vt:variant>
      <vt:variant>
        <vt:i4>1</vt:i4>
      </vt:variant>
      <vt:variant>
        <vt:lpstr>幻灯片标题</vt:lpstr>
      </vt:variant>
      <vt:variant>
        <vt:i4>25</vt:i4>
      </vt:variant>
    </vt:vector>
  </HeadingPairs>
  <TitlesOfParts>
    <vt:vector size="48" baseType="lpstr">
      <vt:lpstr>Batang</vt:lpstr>
      <vt:lpstr>Helvetica Neue</vt:lpstr>
      <vt:lpstr>Helvetica Neue Medium</vt:lpstr>
      <vt:lpstr>vivo Bold</vt:lpstr>
      <vt:lpstr>vivo type CNS</vt:lpstr>
      <vt:lpstr>vivo type CN简 Bold</vt:lpstr>
      <vt:lpstr>vivo type CN简 Light</vt:lpstr>
      <vt:lpstr>vivo type CN简 Regular</vt:lpstr>
      <vt:lpstr>vivo type 简 Heavy</vt:lpstr>
      <vt:lpstr>等线</vt:lpstr>
      <vt:lpstr>等线 Light</vt:lpstr>
      <vt:lpstr>方正兰亭黑_GBK</vt:lpstr>
      <vt:lpstr>宋体</vt:lpstr>
      <vt:lpstr>微软雅黑</vt:lpstr>
      <vt:lpstr>Arial</vt:lpstr>
      <vt:lpstr>Bookman Old Style</vt:lpstr>
      <vt:lpstr>Calibri</vt:lpstr>
      <vt:lpstr>Times</vt:lpstr>
      <vt:lpstr>Times New Roman</vt:lpstr>
      <vt:lpstr>Wingdings</vt:lpstr>
      <vt:lpstr>Office Theme</vt:lpstr>
      <vt:lpstr>Office 主题​​</vt:lpstr>
      <vt:lpstr>Visio</vt:lpstr>
      <vt:lpstr>The discussion on AIML for 5GS Service to enable 5GC and Air interface Intelligence</vt:lpstr>
      <vt:lpstr>Background and Motivation</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MCC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general presentation</dc:title>
  <dc:creator>Maurice Pope</dc:creator>
  <cp:keywords>3GPP</cp:keywords>
  <cp:lastModifiedBy>xiaobo</cp:lastModifiedBy>
  <cp:revision>744</cp:revision>
  <cp:lastPrinted>2000-01-14T10:02:00Z</cp:lastPrinted>
  <dcterms:created xsi:type="dcterms:W3CDTF">1999-11-22T09:19:00Z</dcterms:created>
  <dcterms:modified xsi:type="dcterms:W3CDTF">2023-05-12T10:54:59Z</dcterms:modified>
  <cp:category>Presentation</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C0FC97BA78784AF3B4293E74734FC31B</vt:lpwstr>
  </property>
  <property fmtid="{D5CDD505-2E9C-101B-9397-08002B2CF9AE}" pid="3" name="KSOProductBuildVer">
    <vt:lpwstr>2052-11.8.2.10912</vt:lpwstr>
  </property>
</Properties>
</file>