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828" r:id="rId6"/>
    <p:sldId id="827"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p:scale>
          <a:sx n="66" d="100"/>
          <a:sy n="66" d="100"/>
        </p:scale>
        <p:origin x="1404"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4/23/2023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4/23/2023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S2-2305407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 xmlns:a16="http://schemas.microsoft.com/office/drawing/2014/main"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156</a:t>
            </a:r>
            <a:r>
              <a:rPr lang="en-US" altLang="zh-CN" sz="1400" b="1" kern="1200" dirty="0" smtClean="0">
                <a:solidFill>
                  <a:schemeClr val="tx1"/>
                </a:solidFill>
                <a:latin typeface="+mn-lt"/>
                <a:ea typeface="+mn-ea"/>
                <a:cs typeface="Arial" panose="020B0604020202020204" pitchFamily="34" charset="0"/>
              </a:rPr>
              <a:t>e</a:t>
            </a:r>
            <a:endParaRPr lang="de-DE" altLang="ko-KR" sz="1400" b="1" kern="1200" dirty="0">
              <a:solidFill>
                <a:schemeClr val="tx1"/>
              </a:solidFill>
              <a:latin typeface="+mn-lt"/>
              <a:ea typeface="+mn-ea"/>
              <a:cs typeface="Arial" panose="020B0604020202020204" pitchFamily="34" charset="0"/>
            </a:endParaRPr>
          </a:p>
          <a:p>
            <a:r>
              <a:rPr lang="en-US" altLang="zh-CN" sz="1400" b="1" kern="1200" baseline="0" dirty="0" smtClean="0">
                <a:solidFill>
                  <a:schemeClr val="tx1"/>
                </a:solidFill>
                <a:latin typeface="+mn-lt"/>
                <a:ea typeface="+mn-ea"/>
                <a:cs typeface="Arial" panose="020B0604020202020204" pitchFamily="34" charset="0"/>
              </a:rPr>
              <a:t>Online Apr. 17-21,</a:t>
            </a:r>
            <a:r>
              <a:rPr lang="nb-NO" altLang="ko-KR" sz="1400" b="1" kern="1200" dirty="0" smtClean="0">
                <a:solidFill>
                  <a:schemeClr val="tx1"/>
                </a:solidFill>
                <a:latin typeface="+mn-lt"/>
                <a:ea typeface="+mn-ea"/>
                <a:cs typeface="Arial" panose="020B0604020202020204" pitchFamily="34" charset="0"/>
              </a:rPr>
              <a:t> 2023</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2023</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WG2#156e</a:t>
            </a:r>
            <a:r>
              <a:rPr lang="en-GB" altLang="de-DE" sz="1300" baseline="0" dirty="0" smtClean="0">
                <a:solidFill>
                  <a:schemeClr val="bg1"/>
                </a:solidFill>
                <a:latin typeface="+mn-lt"/>
              </a:rPr>
              <a:t>, Apr. 17-21, </a:t>
            </a:r>
            <a:r>
              <a:rPr lang="en-GB" altLang="de-DE" sz="1300" baseline="0" dirty="0" smtClean="0">
                <a:solidFill>
                  <a:schemeClr val="bg1"/>
                </a:solidFill>
                <a:latin typeface="+mn-lt"/>
              </a:rPr>
              <a:t>2023</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dirty="0"/>
              <a:t>   </a:t>
            </a:r>
            <a:r>
              <a:rPr lang="en-GB" sz="3600" b="1" dirty="0" smtClean="0"/>
              <a:t>eNS_Ph3 </a:t>
            </a:r>
            <a:r>
              <a:rPr lang="en-US" altLang="de-DE" sz="3600" b="1" dirty="0"/>
              <a:t>Status </a:t>
            </a:r>
            <a:r>
              <a:rPr lang="en-GB" altLang="zh-CN" sz="3600" b="1" dirty="0" smtClean="0"/>
              <a:t>Report</a:t>
            </a:r>
            <a:br>
              <a:rPr lang="en-GB" altLang="zh-CN" sz="3600" b="1" dirty="0" smtClean="0"/>
            </a:br>
            <a:r>
              <a:rPr lang="en-GB" altLang="zh-CN" sz="3600" b="1" dirty="0" smtClean="0"/>
              <a:t>after </a:t>
            </a:r>
            <a:r>
              <a:rPr lang="en-GB" altLang="zh-CN" sz="3600" b="1" dirty="0" smtClean="0"/>
              <a:t>SA2#156e </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 xmlns:a16="http://schemas.microsoft.com/office/drawing/2014/main"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 xmlns:a16="http://schemas.microsoft.com/office/drawing/2014/main"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 xmlns:a16="http://schemas.microsoft.com/office/drawing/2014/main"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 xmlns:a16="http://schemas.microsoft.com/office/drawing/2014/main"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 xmlns:a16="http://schemas.microsoft.com/office/drawing/2014/main"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 xmlns:a16="http://schemas.microsoft.com/office/drawing/2014/main"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 xmlns:a16="http://schemas.microsoft.com/office/drawing/2014/main"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 xmlns:a16="http://schemas.microsoft.com/office/drawing/2014/main"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 xmlns:a16="http://schemas.microsoft.com/office/drawing/2014/main"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 xmlns:a16="http://schemas.microsoft.com/office/drawing/2014/main"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 xmlns:a16="http://schemas.microsoft.com/office/drawing/2014/main"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 xmlns:a16="http://schemas.microsoft.com/office/drawing/2014/main"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 xmlns:a16="http://schemas.microsoft.com/office/drawing/2014/main"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 xmlns:a16="http://schemas.microsoft.com/office/drawing/2014/main"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 xmlns:a16="http://schemas.microsoft.com/office/drawing/2014/main"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 xmlns:a16="http://schemas.microsoft.com/office/drawing/2014/main"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 xmlns:a16="http://schemas.microsoft.com/office/drawing/2014/main"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 xmlns:a16="http://schemas.microsoft.com/office/drawing/2014/main"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 xmlns:a16="http://schemas.microsoft.com/office/drawing/2014/main"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 xmlns:a16="http://schemas.microsoft.com/office/drawing/2014/main"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 xmlns:a16="http://schemas.microsoft.com/office/drawing/2014/main"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 xmlns:a16="http://schemas.microsoft.com/office/drawing/2014/main"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 xmlns:a16="http://schemas.microsoft.com/office/drawing/2014/main"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 xmlns:a16="http://schemas.microsoft.com/office/drawing/2014/main"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 xmlns:a16="http://schemas.microsoft.com/office/drawing/2014/main"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 xmlns:a16="http://schemas.microsoft.com/office/drawing/2014/main"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 xmlns:a16="http://schemas.microsoft.com/office/drawing/2014/main"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 xmlns:a16="http://schemas.microsoft.com/office/drawing/2014/main"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 xmlns:a16="http://schemas.microsoft.com/office/drawing/2014/main"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 xmlns:a16="http://schemas.microsoft.com/office/drawing/2014/main"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 xmlns:a16="http://schemas.microsoft.com/office/drawing/2014/main"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 xmlns:a16="http://schemas.microsoft.com/office/drawing/2014/main"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 xmlns:a16="http://schemas.microsoft.com/office/drawing/2014/main"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 xmlns:a16="http://schemas.microsoft.com/office/drawing/2014/main"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de-DE" altLang="de-DE" sz="2800" b="1" dirty="0" smtClean="0"/>
              <a:t>eNS_Ph3 </a:t>
            </a:r>
            <a:r>
              <a:rPr lang="en-US" altLang="de-DE" sz="2800" b="1" dirty="0" smtClean="0"/>
              <a:t>status </a:t>
            </a:r>
            <a:r>
              <a:rPr lang="en-US" altLang="de-DE" sz="2800" b="1" dirty="0"/>
              <a:t>after </a:t>
            </a:r>
            <a:r>
              <a:rPr lang="en-US" altLang="de-DE" sz="2800" b="1" dirty="0" smtClean="0"/>
              <a:t>SA2#156e</a:t>
            </a:r>
            <a:r>
              <a:rPr lang="en-US" altLang="zh-CN" b="1" dirty="0" smtClean="0"/>
              <a:t> </a:t>
            </a:r>
            <a:endParaRPr lang="en-US" dirty="0"/>
          </a:p>
        </p:txBody>
      </p:sp>
      <p:sp>
        <p:nvSpPr>
          <p:cNvPr id="5" name="Content Placeholder 7">
            <a:extLst>
              <a:ext uri="{FF2B5EF4-FFF2-40B4-BE49-F238E27FC236}">
                <a16:creationId xmlns="" xmlns:a16="http://schemas.microsoft.com/office/drawing/2014/main" id="{15D28A3F-B4FD-414F-9637-F7C890005039}"/>
              </a:ext>
            </a:extLst>
          </p:cNvPr>
          <p:cNvSpPr txBox="1">
            <a:spLocks/>
          </p:cNvSpPr>
          <p:nvPr/>
        </p:nvSpPr>
        <p:spPr>
          <a:xfrm>
            <a:off x="230594" y="2369456"/>
            <a:ext cx="8695692" cy="40313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dirty="0" smtClean="0"/>
              <a:t>18 CRs </a:t>
            </a:r>
            <a:r>
              <a:rPr lang="en-US" altLang="de-DE" sz="1200" dirty="0" smtClean="0"/>
              <a:t>on KI#1</a:t>
            </a:r>
            <a:r>
              <a:rPr lang="en-US" altLang="de-DE" sz="1200" dirty="0"/>
              <a:t>, KI#3, KI#4</a:t>
            </a:r>
            <a:r>
              <a:rPr lang="en-US" altLang="de-DE" sz="1200" dirty="0" smtClean="0"/>
              <a:t>, KI#5 a</a:t>
            </a:r>
            <a:r>
              <a:rPr lang="en-US" altLang="zh-CN" sz="1200" dirty="0" smtClean="0"/>
              <a:t>re </a:t>
            </a:r>
            <a:r>
              <a:rPr lang="en-US" altLang="zh-CN" sz="1200" dirty="0"/>
              <a:t>approved</a:t>
            </a:r>
            <a:r>
              <a:rPr lang="en-US" altLang="zh-CN" sz="1200" dirty="0" smtClean="0"/>
              <a:t>.</a:t>
            </a:r>
            <a:endParaRPr lang="en-US" altLang="zh-CN" sz="1200" dirty="0"/>
          </a:p>
          <a:p>
            <a:pPr lvl="1">
              <a:spcBef>
                <a:spcPts val="0"/>
              </a:spcBef>
              <a:spcAft>
                <a:spcPts val="0"/>
              </a:spcAft>
            </a:pPr>
            <a:r>
              <a:rPr lang="en-US" altLang="zh-CN" sz="1200" dirty="0" smtClean="0"/>
              <a:t>Two </a:t>
            </a:r>
            <a:r>
              <a:rPr lang="en-US" altLang="zh-CN" sz="1200" dirty="0"/>
              <a:t>LSs are sent </a:t>
            </a:r>
            <a:r>
              <a:rPr lang="en-US" altLang="zh-CN" sz="1200" dirty="0" smtClean="0"/>
              <a:t>back to RAN2/RAN3</a:t>
            </a:r>
            <a:endParaRPr lang="en-US" altLang="zh-CN" sz="1200" dirty="0"/>
          </a:p>
          <a:p>
            <a:pPr lvl="0">
              <a:spcBef>
                <a:spcPts val="0"/>
              </a:spcBef>
              <a:spcAft>
                <a:spcPts val="300"/>
              </a:spcAft>
            </a:pPr>
            <a:r>
              <a:rPr lang="de-DE" altLang="zh-CN" sz="1600" b="1" dirty="0"/>
              <a:t>Contentious Issue</a:t>
            </a:r>
            <a:r>
              <a:rPr lang="de-DE" altLang="zh-CN" sz="1600" dirty="0"/>
              <a:t>:</a:t>
            </a:r>
          </a:p>
          <a:p>
            <a:pPr lvl="1">
              <a:spcBef>
                <a:spcPts val="0"/>
              </a:spcBef>
              <a:spcAft>
                <a:spcPts val="300"/>
              </a:spcAft>
            </a:pPr>
            <a:r>
              <a:rPr lang="en-US" altLang="zh-CN" sz="1200" dirty="0" smtClean="0"/>
              <a:t>The following issues have RAN impact:</a:t>
            </a:r>
          </a:p>
          <a:p>
            <a:pPr lvl="2">
              <a:spcBef>
                <a:spcPts val="0"/>
              </a:spcBef>
              <a:spcAft>
                <a:spcPts val="300"/>
              </a:spcAft>
            </a:pPr>
            <a:r>
              <a:rPr lang="en-US" altLang="zh-CN" sz="900" dirty="0" smtClean="0"/>
              <a:t>KI#1: </a:t>
            </a:r>
            <a:r>
              <a:rPr lang="en-GB" altLang="zh-CN" sz="900" dirty="0" smtClean="0"/>
              <a:t>How </a:t>
            </a:r>
            <a:r>
              <a:rPr lang="en-GB" altLang="zh-CN" sz="900" dirty="0"/>
              <a:t>to use the existing NG-RAN resource of the replaced S-NSSAI is for FFS</a:t>
            </a:r>
            <a:r>
              <a:rPr lang="en-US" altLang="zh-CN" sz="900" dirty="0" smtClean="0"/>
              <a:t>.</a:t>
            </a:r>
          </a:p>
          <a:p>
            <a:pPr lvl="2">
              <a:spcBef>
                <a:spcPts val="0"/>
              </a:spcBef>
              <a:spcAft>
                <a:spcPts val="300"/>
              </a:spcAft>
            </a:pPr>
            <a:r>
              <a:rPr lang="en-US" altLang="zh-CN" sz="900" dirty="0" smtClean="0"/>
              <a:t>KI#3: The </a:t>
            </a:r>
            <a:r>
              <a:rPr lang="en-US" altLang="zh-CN" sz="900" dirty="0"/>
              <a:t>need for Registration level control is FFS e.g. requiring S-NSSAI to be deregistered when the UE move out of the </a:t>
            </a:r>
            <a:r>
              <a:rPr lang="en-US" altLang="zh-CN" sz="900" dirty="0" smtClean="0"/>
              <a:t>Location</a:t>
            </a:r>
          </a:p>
          <a:p>
            <a:pPr lvl="2">
              <a:spcBef>
                <a:spcPts val="0"/>
              </a:spcBef>
              <a:spcAft>
                <a:spcPts val="300"/>
              </a:spcAft>
            </a:pPr>
            <a:r>
              <a:rPr lang="en-US" altLang="zh-CN" sz="900" dirty="0" smtClean="0"/>
              <a:t>KI#3: The </a:t>
            </a:r>
            <a:r>
              <a:rPr lang="en-US" altLang="zh-CN" sz="900" dirty="0"/>
              <a:t>mechanism to use for monitoring the location and any NG-RAN logic is FFS and is dependent on the RAN WG3 reply.</a:t>
            </a:r>
            <a:endParaRPr lang="en-US" altLang="zh-CN" sz="900" dirty="0"/>
          </a:p>
          <a:p>
            <a:pPr lvl="2">
              <a:spcBef>
                <a:spcPts val="0"/>
              </a:spcBef>
              <a:spcAft>
                <a:spcPts val="300"/>
              </a:spcAft>
            </a:pPr>
            <a:r>
              <a:rPr lang="en-GB" altLang="zh-CN" sz="900" dirty="0" smtClean="0"/>
              <a:t>KI#5: The </a:t>
            </a:r>
            <a:r>
              <a:rPr lang="en-GB" altLang="zh-CN" sz="900" dirty="0"/>
              <a:t>AMF can provide the Partially Allowed NSSAI and the S-NSSAIs of the rejected S-NSSAI partially in the RA without indication of the TAs where these are supported to the NG-RAN (in addition to providing the Partially Allowed NSSAI to the UE), but this will be evaluated after feedback from RAN WG2 and RAN WG3 whether and how to use the Partially Allowed NSSAI in the NG-RAN.</a:t>
            </a:r>
            <a:endParaRPr lang="zh-CN" altLang="zh-CN" sz="900" dirty="0"/>
          </a:p>
          <a:p>
            <a:pPr lvl="1">
              <a:spcBef>
                <a:spcPts val="0"/>
              </a:spcBef>
              <a:spcAft>
                <a:spcPts val="300"/>
              </a:spcAft>
            </a:pPr>
            <a:r>
              <a:rPr lang="en-US" altLang="zh-CN" sz="1200" dirty="0" smtClean="0"/>
              <a:t>The following issue has no RAN impact.</a:t>
            </a:r>
          </a:p>
          <a:p>
            <a:pPr lvl="2">
              <a:spcBef>
                <a:spcPts val="0"/>
              </a:spcBef>
              <a:spcAft>
                <a:spcPts val="300"/>
              </a:spcAft>
            </a:pPr>
            <a:r>
              <a:rPr lang="en-GB" altLang="zh-CN" sz="900" dirty="0" smtClean="0"/>
              <a:t>KI#6: 1</a:t>
            </a:r>
            <a:r>
              <a:rPr lang="en-US" altLang="zh-CN" sz="900" dirty="0" smtClean="0"/>
              <a:t>) </a:t>
            </a:r>
            <a:r>
              <a:rPr lang="en-GB" altLang="zh-CN" sz="900" dirty="0" smtClean="0"/>
              <a:t>Roaming </a:t>
            </a:r>
            <a:r>
              <a:rPr lang="en-GB" altLang="zh-CN" sz="900" dirty="0"/>
              <a:t>aspects are </a:t>
            </a:r>
            <a:r>
              <a:rPr lang="en-GB" altLang="zh-CN" sz="900" dirty="0" smtClean="0"/>
              <a:t>FFS. 2) The 502 CR is not approved in this meeting.</a:t>
            </a:r>
            <a:endParaRPr lang="en-US" altLang="zh-CN" sz="900" dirty="0" smtClean="0"/>
          </a:p>
          <a:p>
            <a:pPr lvl="0">
              <a:spcBef>
                <a:spcPts val="0"/>
              </a:spcBef>
              <a:spcAft>
                <a:spcPts val="300"/>
              </a:spcAft>
            </a:pPr>
            <a:r>
              <a:rPr lang="de-DE" altLang="zh-CN" sz="1400" b="1" dirty="0" smtClean="0"/>
              <a:t>Other WG dependencies</a:t>
            </a:r>
          </a:p>
          <a:p>
            <a:pPr lvl="1">
              <a:spcBef>
                <a:spcPts val="0"/>
              </a:spcBef>
              <a:spcAft>
                <a:spcPts val="300"/>
              </a:spcAft>
            </a:pPr>
            <a:r>
              <a:rPr lang="en-US" altLang="zh-CN" sz="1200" dirty="0" smtClean="0"/>
              <a:t>For </a:t>
            </a:r>
            <a:r>
              <a:rPr lang="en-US" altLang="zh-CN" sz="1200" dirty="0"/>
              <a:t>KI#2, SA2 will do alignment after CT1 complete the work</a:t>
            </a:r>
          </a:p>
          <a:p>
            <a:pPr>
              <a:spcBef>
                <a:spcPts val="0"/>
              </a:spcBef>
              <a:spcAft>
                <a:spcPts val="300"/>
              </a:spcAft>
            </a:pPr>
            <a:r>
              <a:rPr lang="de-DE" altLang="zh-CN" sz="1600" b="1" dirty="0"/>
              <a:t>Focus of the Next Meeting (</a:t>
            </a:r>
            <a:r>
              <a:rPr lang="de-DE" altLang="zh-CN" sz="1600" b="1" dirty="0" smtClean="0"/>
              <a:t>SA2#157)</a:t>
            </a:r>
            <a:r>
              <a:rPr lang="de-DE" altLang="zh-CN" sz="1600" dirty="0" smtClean="0"/>
              <a:t>:</a:t>
            </a:r>
            <a:endParaRPr lang="de-DE" altLang="zh-CN" sz="1600" dirty="0"/>
          </a:p>
          <a:p>
            <a:pPr lvl="1">
              <a:spcBef>
                <a:spcPts val="0"/>
              </a:spcBef>
              <a:spcAft>
                <a:spcPts val="0"/>
              </a:spcAft>
            </a:pPr>
            <a:r>
              <a:rPr lang="en-US" altLang="zh-CN" sz="1200" dirty="0"/>
              <a:t>Resolve </a:t>
            </a:r>
            <a:r>
              <a:rPr lang="en-US" altLang="zh-CN" sz="1200" dirty="0"/>
              <a:t>c</a:t>
            </a:r>
            <a:r>
              <a:rPr lang="de-DE" altLang="zh-CN" sz="1200" dirty="0" smtClean="0"/>
              <a:t>ontentious issue</a:t>
            </a:r>
            <a:r>
              <a:rPr lang="en-US" altLang="zh-CN" sz="1200" dirty="0"/>
              <a:t>s</a:t>
            </a:r>
            <a:endParaRPr lang="en-US" altLang="zh-CN" sz="1200" dirty="0"/>
          </a:p>
          <a:p>
            <a:pPr lvl="1">
              <a:spcBef>
                <a:spcPts val="0"/>
              </a:spcBef>
              <a:spcAft>
                <a:spcPts val="0"/>
              </a:spcAft>
            </a:pPr>
            <a:endParaRPr lang="en-US" altLang="zh-CN" sz="1200" dirty="0"/>
          </a:p>
          <a:p>
            <a:pPr>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7" name="Content Placeholder 8">
            <a:extLst>
              <a:ext uri="{FF2B5EF4-FFF2-40B4-BE49-F238E27FC236}">
                <a16:creationId xmlns=""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13298943"/>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 xmlns:a16="http://schemas.microsoft.com/office/drawing/2014/main" val="20000"/>
                    </a:ext>
                  </a:extLst>
                </a:gridCol>
                <a:gridCol w="3764640">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200" b="1" kern="1200" dirty="0" smtClean="0">
                          <a:solidFill>
                            <a:schemeClr val="lt1"/>
                          </a:solidFill>
                          <a:effectLst/>
                          <a:latin typeface="+mn-lt"/>
                          <a:ea typeface="+mn-ea"/>
                          <a:cs typeface="+mn-cs"/>
                        </a:rPr>
                        <a:t>eNS_Ph</a:t>
                      </a:r>
                      <a:r>
                        <a:rPr lang="en-US" altLang="zh-CN" sz="1200" b="1" kern="1200" dirty="0" smtClean="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Network </a:t>
                      </a:r>
                      <a:r>
                        <a:rPr lang="en-US" sz="1200" b="1" i="0" u="none" strike="noStrike" dirty="0">
                          <a:solidFill>
                            <a:schemeClr val="bg1"/>
                          </a:solidFill>
                          <a:effectLst/>
                          <a:latin typeface="Calibri" panose="020F0502020204030204" pitchFamily="34" charset="0"/>
                        </a:rPr>
                        <a:t>Slicing </a:t>
                      </a:r>
                      <a:r>
                        <a:rPr lang="en-US" sz="1200" b="1" i="0" u="none" strike="noStrike" dirty="0" smtClean="0">
                          <a:solidFill>
                            <a:schemeClr val="bg1"/>
                          </a:solidFill>
                          <a:effectLst/>
                          <a:latin typeface="Calibri" panose="020F0502020204030204" pitchFamily="34" charset="0"/>
                        </a:rPr>
                        <a:t>Phase</a:t>
                      </a:r>
                      <a:r>
                        <a:rPr lang="en-US" altLang="zh-CN" sz="1200" b="1" i="0" u="none" strike="noStrike" dirty="0" smtClean="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50%-&gt;80</a:t>
                      </a:r>
                      <a:r>
                        <a:rPr lang="en-US" altLang="zh-CN" sz="1200" b="1" kern="1200" dirty="0" smtClean="0">
                          <a:solidFill>
                            <a:srgbClr val="7030A0"/>
                          </a:solidFill>
                          <a:latin typeface="+mn-lt"/>
                          <a:ea typeface="+mn-ea"/>
                          <a:cs typeface="+mn-cs"/>
                        </a:rPr>
                        <a:t>%</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Jun 2023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smtClean="0">
                          <a:solidFill>
                            <a:srgbClr val="7030A0"/>
                          </a:solidFill>
                          <a:latin typeface="+mn-lt"/>
                          <a:ea typeface="+mn-ea"/>
                          <a:cs typeface="+mn-cs"/>
                        </a:rPr>
                        <a:t>SP-221135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79075596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Overall plan</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813928345"/>
              </p:ext>
            </p:extLst>
          </p:nvPr>
        </p:nvGraphicFramePr>
        <p:xfrm>
          <a:off x="488950" y="1609344"/>
          <a:ext cx="8388344" cy="797810"/>
        </p:xfrm>
        <a:graphic>
          <a:graphicData uri="http://schemas.openxmlformats.org/drawingml/2006/table">
            <a:tbl>
              <a:tblPr>
                <a:tableStyleId>{5C22544A-7EE6-4342-B048-85BDC9FD1C3A}</a:tableStyleId>
              </a:tblPr>
              <a:tblGrid>
                <a:gridCol w="916909"/>
                <a:gridCol w="583281"/>
                <a:gridCol w="805698"/>
                <a:gridCol w="590090"/>
                <a:gridCol w="499306"/>
                <a:gridCol w="499306"/>
                <a:gridCol w="499306"/>
                <a:gridCol w="499306"/>
                <a:gridCol w="499306"/>
                <a:gridCol w="499306"/>
                <a:gridCol w="499306"/>
                <a:gridCol w="499306"/>
                <a:gridCol w="499306"/>
                <a:gridCol w="499306"/>
                <a:gridCol w="499306"/>
              </a:tblGrid>
              <a:tr h="181825">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1">
                              <a:lumMod val="65000"/>
                            </a:schemeClr>
                          </a:solidFill>
                          <a:effectLst/>
                        </a:rPr>
                        <a:t>Feb, 22</a:t>
                      </a:r>
                      <a:endParaRPr lang="en-US" sz="1200" b="1" i="0" u="none" strike="noStrike">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1">
                              <a:lumMod val="65000"/>
                            </a:schemeClr>
                          </a:solidFill>
                          <a:effectLst/>
                        </a:rPr>
                        <a:t>Apr, 22</a:t>
                      </a:r>
                      <a:endParaRPr lang="en-US" sz="1200" b="1" i="0" u="none" strike="noStrike">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dirty="0">
                          <a:solidFill>
                            <a:schemeClr val="bg1">
                              <a:lumMod val="65000"/>
                            </a:schemeClr>
                          </a:solidFill>
                          <a:effectLst/>
                        </a:rPr>
                        <a:t>May, 22</a:t>
                      </a:r>
                      <a:endParaRPr lang="en-US"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dirty="0">
                          <a:solidFill>
                            <a:schemeClr val="bg1">
                              <a:lumMod val="65000"/>
                            </a:schemeClr>
                          </a:solidFill>
                          <a:effectLst/>
                        </a:rPr>
                        <a:t>Aug, 22</a:t>
                      </a:r>
                      <a:endParaRPr lang="en-US"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1">
                              <a:lumMod val="65000"/>
                            </a:schemeClr>
                          </a:solidFill>
                          <a:effectLst/>
                        </a:rPr>
                        <a:t>Oct, 22</a:t>
                      </a:r>
                      <a:endParaRPr lang="en-US" sz="1200" b="1" i="0" u="none" strike="noStrike">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kern="1200" dirty="0">
                          <a:solidFill>
                            <a:schemeClr val="bg1">
                              <a:lumMod val="65000"/>
                            </a:schemeClr>
                          </a:solidFill>
                          <a:effectLst/>
                          <a:latin typeface="+mn-lt"/>
                          <a:ea typeface="+mn-ea"/>
                          <a:cs typeface="+mn-cs"/>
                        </a:rPr>
                        <a:t>Nov, 22</a:t>
                      </a:r>
                    </a:p>
                  </a:txBody>
                  <a:tcPr marL="5153" marR="5153" marT="5153" marB="0" anchor="b">
                    <a:solidFill>
                      <a:schemeClr val="accent1">
                        <a:lumMod val="60000"/>
                        <a:lumOff val="40000"/>
                      </a:schemeClr>
                    </a:solidFill>
                  </a:tcPr>
                </a:tc>
                <a:tc>
                  <a:txBody>
                    <a:bodyPr/>
                    <a:lstStyle/>
                    <a:p>
                      <a:pPr algn="ctr" fontAlgn="b"/>
                      <a:r>
                        <a:rPr lang="en-US" sz="1200" u="none" strike="noStrike" kern="1200" dirty="0">
                          <a:solidFill>
                            <a:schemeClr val="bg1">
                              <a:lumMod val="65000"/>
                            </a:schemeClr>
                          </a:solidFill>
                          <a:effectLst/>
                          <a:latin typeface="+mn-lt"/>
                          <a:ea typeface="+mn-ea"/>
                          <a:cs typeface="+mn-cs"/>
                        </a:rPr>
                        <a:t>Jan, 23</a:t>
                      </a:r>
                    </a:p>
                  </a:txBody>
                  <a:tcPr marL="5153" marR="5153" marT="5153" marB="0" anchor="b">
                    <a:solidFill>
                      <a:schemeClr val="accent1">
                        <a:lumMod val="60000"/>
                        <a:lumOff val="40000"/>
                      </a:schemeClr>
                    </a:solidFill>
                  </a:tcPr>
                </a:tc>
                <a:tc>
                  <a:txBody>
                    <a:bodyPr/>
                    <a:lstStyle/>
                    <a:p>
                      <a:pPr algn="ctr" fontAlgn="b"/>
                      <a:r>
                        <a:rPr lang="en-US" sz="1200" u="none" strike="noStrike" kern="1200" dirty="0">
                          <a:solidFill>
                            <a:schemeClr val="bg1">
                              <a:lumMod val="65000"/>
                            </a:schemeClr>
                          </a:solidFill>
                          <a:effectLst/>
                          <a:latin typeface="+mn-lt"/>
                          <a:ea typeface="+mn-ea"/>
                          <a:cs typeface="+mn-cs"/>
                        </a:rPr>
                        <a:t>Feb, 23</a:t>
                      </a:r>
                    </a:p>
                  </a:txBody>
                  <a:tcPr marL="5153" marR="5153" marT="5153" marB="0" anchor="b">
                    <a:solidFill>
                      <a:schemeClr val="accent1">
                        <a:lumMod val="60000"/>
                        <a:lumOff val="40000"/>
                      </a:schemeClr>
                    </a:solidFill>
                  </a:tcPr>
                </a:tc>
                <a:tc>
                  <a:txBody>
                    <a:bodyPr/>
                    <a:lstStyle/>
                    <a:p>
                      <a:pPr algn="ctr" fontAlgn="b"/>
                      <a:r>
                        <a:rPr lang="en-US" sz="1200" u="none" strike="noStrike" kern="1200" dirty="0" smtClean="0">
                          <a:solidFill>
                            <a:schemeClr val="bg1">
                              <a:lumMod val="65000"/>
                            </a:schemeClr>
                          </a:solidFill>
                          <a:effectLst/>
                          <a:latin typeface="+mn-lt"/>
                          <a:ea typeface="+mn-ea"/>
                          <a:cs typeface="+mn-cs"/>
                        </a:rPr>
                        <a:t>Apr,23</a:t>
                      </a:r>
                      <a:endParaRPr lang="en-US" sz="1200" u="none" strike="noStrike" kern="1200" dirty="0">
                        <a:solidFill>
                          <a:schemeClr val="bg1">
                            <a:lumMod val="65000"/>
                          </a:schemeClr>
                        </a:solidFill>
                        <a:effectLst/>
                        <a:latin typeface="+mn-lt"/>
                        <a:ea typeface="+mn-ea"/>
                        <a:cs typeface="+mn-cs"/>
                      </a:endParaRPr>
                    </a:p>
                  </a:txBody>
                  <a:tcPr marL="5153" marR="5153" marT="5153" marB="0" anchor="b">
                    <a:solidFill>
                      <a:schemeClr val="accent1">
                        <a:lumMod val="60000"/>
                        <a:lumOff val="40000"/>
                      </a:schemeClr>
                    </a:solidFill>
                  </a:tcPr>
                </a:tc>
                <a:tc>
                  <a:txBody>
                    <a:bodyPr/>
                    <a:lstStyle/>
                    <a:p>
                      <a:pPr algn="ctr" fontAlgn="b"/>
                      <a:r>
                        <a:rPr lang="en-US" sz="1200" u="none" strike="noStrike" kern="1200" dirty="0" smtClean="0">
                          <a:solidFill>
                            <a:schemeClr val="dk1"/>
                          </a:solidFill>
                          <a:effectLst/>
                          <a:latin typeface="+mn-lt"/>
                          <a:ea typeface="+mn-ea"/>
                          <a:cs typeface="+mn-cs"/>
                        </a:rPr>
                        <a:t>May,23</a:t>
                      </a:r>
                      <a:endParaRPr lang="en-US" sz="1200" u="none" strike="noStrike" kern="1200" dirty="0">
                        <a:solidFill>
                          <a:schemeClr val="dk1"/>
                        </a:solidFill>
                        <a:effectLst/>
                        <a:latin typeface="+mn-lt"/>
                        <a:ea typeface="+mn-ea"/>
                        <a:cs typeface="+mn-cs"/>
                      </a:endParaRPr>
                    </a:p>
                  </a:txBody>
                  <a:tcPr marL="5153" marR="5153" marT="5153" marB="0" anchor="b">
                    <a:solidFill>
                      <a:schemeClr val="accent1">
                        <a:lumMod val="60000"/>
                        <a:lumOff val="40000"/>
                      </a:schemeClr>
                    </a:solidFill>
                  </a:tcPr>
                </a:tc>
                <a:tc>
                  <a:txBody>
                    <a:bodyPr/>
                    <a:lstStyle/>
                    <a:p>
                      <a:pPr algn="ctr" fontAlgn="b"/>
                      <a:endParaRPr lang="zh-CN" altLang="en-US" sz="1200" u="none" strike="noStrike" kern="1200" dirty="0">
                        <a:solidFill>
                          <a:schemeClr val="dk1"/>
                        </a:solidFill>
                        <a:effectLst/>
                        <a:latin typeface="+mn-lt"/>
                        <a:ea typeface="+mn-ea"/>
                        <a:cs typeface="+mn-cs"/>
                      </a:endParaRPr>
                    </a:p>
                  </a:txBody>
                  <a:tcPr marL="5153" marR="5153" marT="5153" marB="0" anchor="b">
                    <a:solidFill>
                      <a:schemeClr val="accent1">
                        <a:lumMod val="60000"/>
                        <a:lumOff val="40000"/>
                      </a:schemeClr>
                    </a:solidFill>
                  </a:tcPr>
                </a:tc>
              </a:tr>
              <a:tr h="238864">
                <a:tc>
                  <a:txBody>
                    <a:bodyPr/>
                    <a:lstStyle/>
                    <a:p>
                      <a:pPr algn="ctr" fontAlgn="b"/>
                      <a:r>
                        <a:rPr lang="en-US" sz="1200" u="none" strike="noStrike" dirty="0">
                          <a:effectLst/>
                        </a:rPr>
                        <a:t>SID/WID</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Study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Normative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Total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#149</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#150</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#151</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#152</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#153</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kern="1200" dirty="0">
                          <a:solidFill>
                            <a:schemeClr val="bg1">
                              <a:lumMod val="65000"/>
                            </a:schemeClr>
                          </a:solidFill>
                          <a:effectLst/>
                          <a:latin typeface="+mn-lt"/>
                          <a:ea typeface="+mn-ea"/>
                          <a:cs typeface="+mn-cs"/>
                        </a:rPr>
                        <a:t>#154</a:t>
                      </a:r>
                    </a:p>
                  </a:txBody>
                  <a:tcPr marL="5153" marR="5153" marT="5153" marB="0" anchor="b"/>
                </a:tc>
                <a:tc>
                  <a:txBody>
                    <a:bodyPr/>
                    <a:lstStyle/>
                    <a:p>
                      <a:pPr algn="ctr" fontAlgn="b"/>
                      <a:r>
                        <a:rPr lang="en-US" sz="1200" u="none" strike="noStrike" kern="1200" dirty="0">
                          <a:solidFill>
                            <a:schemeClr val="bg1">
                              <a:lumMod val="65000"/>
                            </a:schemeClr>
                          </a:solidFill>
                          <a:effectLst/>
                          <a:latin typeface="+mn-lt"/>
                          <a:ea typeface="+mn-ea"/>
                          <a:cs typeface="+mn-cs"/>
                        </a:rPr>
                        <a:t>#154AH</a:t>
                      </a:r>
                    </a:p>
                  </a:txBody>
                  <a:tcPr marL="5153" marR="5153" marT="5153" marB="0" anchor="b"/>
                </a:tc>
                <a:tc>
                  <a:txBody>
                    <a:bodyPr/>
                    <a:lstStyle/>
                    <a:p>
                      <a:pPr algn="ctr" fontAlgn="b"/>
                      <a:r>
                        <a:rPr lang="en-US" altLang="zh-CN" sz="1200" u="none" strike="noStrike" kern="1200" dirty="0">
                          <a:solidFill>
                            <a:schemeClr val="bg1">
                              <a:lumMod val="65000"/>
                            </a:schemeClr>
                          </a:solidFill>
                          <a:effectLst/>
                          <a:latin typeface="+mn-lt"/>
                          <a:ea typeface="+mn-ea"/>
                          <a:cs typeface="+mn-cs"/>
                        </a:rPr>
                        <a:t>#155</a:t>
                      </a:r>
                    </a:p>
                  </a:txBody>
                  <a:tcPr marL="5153" marR="5153" marT="5153" marB="0" anchor="b"/>
                </a:tc>
                <a:tc>
                  <a:txBody>
                    <a:bodyPr/>
                    <a:lstStyle/>
                    <a:p>
                      <a:pPr algn="ctr" fontAlgn="b"/>
                      <a:r>
                        <a:rPr lang="en-US" altLang="zh-CN" sz="1200" u="none" strike="noStrike" kern="1200" dirty="0" smtClean="0">
                          <a:solidFill>
                            <a:schemeClr val="bg1">
                              <a:lumMod val="65000"/>
                            </a:schemeClr>
                          </a:solidFill>
                          <a:effectLst/>
                          <a:latin typeface="+mn-lt"/>
                          <a:ea typeface="+mn-ea"/>
                          <a:cs typeface="+mn-cs"/>
                        </a:rPr>
                        <a:t>#156</a:t>
                      </a:r>
                      <a:endParaRPr lang="en-US" altLang="zh-CN" sz="1200" u="none" strike="noStrike" kern="1200" dirty="0">
                        <a:solidFill>
                          <a:schemeClr val="bg1">
                            <a:lumMod val="65000"/>
                          </a:schemeClr>
                        </a:solidFill>
                        <a:effectLst/>
                        <a:latin typeface="+mn-lt"/>
                        <a:ea typeface="+mn-ea"/>
                        <a:cs typeface="+mn-cs"/>
                      </a:endParaRPr>
                    </a:p>
                  </a:txBody>
                  <a:tcPr marL="5153" marR="5153" marT="5153" marB="0" anchor="b"/>
                </a:tc>
                <a:tc>
                  <a:txBody>
                    <a:bodyPr/>
                    <a:lstStyle/>
                    <a:p>
                      <a:pPr algn="ctr" fontAlgn="b"/>
                      <a:r>
                        <a:rPr lang="en-US" altLang="zh-CN" sz="1200" u="none" strike="noStrike" kern="1200" dirty="0" smtClean="0">
                          <a:solidFill>
                            <a:schemeClr val="dk1"/>
                          </a:solidFill>
                          <a:effectLst/>
                          <a:latin typeface="+mn-lt"/>
                          <a:ea typeface="+mn-ea"/>
                          <a:cs typeface="+mn-cs"/>
                        </a:rPr>
                        <a:t>#157</a:t>
                      </a:r>
                      <a:endParaRPr lang="en-US" altLang="zh-CN" sz="1200" u="none" strike="noStrike" kern="1200" dirty="0">
                        <a:solidFill>
                          <a:schemeClr val="dk1"/>
                        </a:solidFill>
                        <a:effectLst/>
                        <a:latin typeface="+mn-lt"/>
                        <a:ea typeface="+mn-ea"/>
                        <a:cs typeface="+mn-cs"/>
                      </a:endParaRPr>
                    </a:p>
                  </a:txBody>
                  <a:tcPr marL="5153" marR="5153" marT="5153" marB="0" anchor="b"/>
                </a:tc>
                <a:tc>
                  <a:txBody>
                    <a:bodyPr/>
                    <a:lstStyle/>
                    <a:p>
                      <a:pPr algn="ctr" fontAlgn="b"/>
                      <a:endParaRPr lang="en-US" sz="1200" u="none" strike="noStrike" kern="1200" dirty="0">
                        <a:solidFill>
                          <a:schemeClr val="dk1"/>
                        </a:solidFill>
                        <a:effectLst/>
                        <a:latin typeface="+mn-lt"/>
                        <a:ea typeface="+mn-ea"/>
                        <a:cs typeface="+mn-cs"/>
                      </a:endParaRPr>
                    </a:p>
                  </a:txBody>
                  <a:tcPr marL="5153" marR="5153" marT="5153" marB="0" anchor="b"/>
                </a:tc>
              </a:tr>
              <a:tr h="238864">
                <a:tc>
                  <a:txBody>
                    <a:bodyPr/>
                    <a:lstStyle/>
                    <a:p>
                      <a:pPr algn="ctr" fontAlgn="b"/>
                      <a:r>
                        <a:rPr lang="en-US" sz="1200" u="none" strike="noStrike">
                          <a:effectLst/>
                        </a:rPr>
                        <a:t>FS_eNS_Ph3</a:t>
                      </a:r>
                      <a:endParaRPr lang="en-US" sz="1200" b="0"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b="0" i="0" u="none" strike="noStrike" dirty="0" smtClean="0">
                          <a:solidFill>
                            <a:schemeClr val="dk1"/>
                          </a:solidFill>
                          <a:effectLst/>
                          <a:latin typeface="+mn-lt"/>
                          <a:ea typeface="+mn-ea"/>
                        </a:rPr>
                        <a:t>6</a:t>
                      </a:r>
                      <a:endParaRPr lang="en-US" altLang="zh-CN"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smtClean="0">
                          <a:effectLst/>
                        </a:rPr>
                        <a:t>7.75</a:t>
                      </a:r>
                      <a:endParaRPr lang="en-US" altLang="zh-CN" sz="1200" b="0" i="0" u="none" strike="noStrike" dirty="0">
                        <a:solidFill>
                          <a:srgbClr val="FF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smtClean="0">
                          <a:effectLst/>
                        </a:rPr>
                        <a:t>13.75</a:t>
                      </a:r>
                      <a:endParaRPr lang="en-US" altLang="zh-CN"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b="0" i="0" u="none" strike="noStrike" dirty="0" smtClean="0">
                          <a:solidFill>
                            <a:schemeClr val="bg1">
                              <a:lumMod val="65000"/>
                            </a:schemeClr>
                          </a:solidFill>
                          <a:effectLst/>
                          <a:latin typeface="等线" panose="02010600030101010101" pitchFamily="2" charset="-122"/>
                          <a:ea typeface="等线" panose="02010600030101010101" pitchFamily="2" charset="-122"/>
                        </a:rPr>
                        <a:t>2</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b="0" i="0" u="none" strike="noStrike" dirty="0" smtClean="0">
                          <a:solidFill>
                            <a:schemeClr val="bg1">
                              <a:lumMod val="65000"/>
                            </a:schemeClr>
                          </a:solidFill>
                          <a:effectLst/>
                          <a:latin typeface="等线" panose="02010600030101010101" pitchFamily="2" charset="-122"/>
                          <a:ea typeface="等线" panose="02010600030101010101" pitchFamily="2" charset="-122"/>
                        </a:rPr>
                        <a:t>1</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smtClean="0">
                          <a:solidFill>
                            <a:schemeClr val="bg1">
                              <a:lumMod val="65000"/>
                            </a:schemeClr>
                          </a:solidFill>
                          <a:effectLst/>
                        </a:rPr>
                        <a:t>1</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kern="1200" dirty="0" smtClean="0">
                          <a:solidFill>
                            <a:schemeClr val="bg1">
                              <a:lumMod val="65000"/>
                            </a:schemeClr>
                          </a:solidFill>
                          <a:effectLst/>
                          <a:latin typeface="+mn-lt"/>
                          <a:ea typeface="+mn-ea"/>
                          <a:cs typeface="+mn-cs"/>
                        </a:rPr>
                        <a:t>2</a:t>
                      </a:r>
                      <a:endParaRPr lang="en-US" altLang="zh-CN" sz="1200" u="none" strike="noStrike" kern="1200" dirty="0">
                        <a:solidFill>
                          <a:schemeClr val="bg1">
                            <a:lumMod val="65000"/>
                          </a:schemeClr>
                        </a:solidFill>
                        <a:effectLst/>
                        <a:latin typeface="+mn-lt"/>
                        <a:ea typeface="+mn-ea"/>
                        <a:cs typeface="+mn-cs"/>
                      </a:endParaRPr>
                    </a:p>
                  </a:txBody>
                  <a:tcPr marL="5153" marR="5153" marT="5153" marB="0" anchor="b"/>
                </a:tc>
                <a:tc>
                  <a:txBody>
                    <a:bodyPr/>
                    <a:lstStyle/>
                    <a:p>
                      <a:pPr algn="ctr" fontAlgn="b"/>
                      <a:r>
                        <a:rPr lang="en-US" altLang="zh-CN" sz="1200" u="none" strike="noStrike" kern="1200" dirty="0" smtClean="0">
                          <a:solidFill>
                            <a:schemeClr val="bg1">
                              <a:lumMod val="65000"/>
                            </a:schemeClr>
                          </a:solidFill>
                          <a:effectLst/>
                          <a:latin typeface="+mn-lt"/>
                          <a:ea typeface="+mn-ea"/>
                          <a:cs typeface="+mn-cs"/>
                        </a:rPr>
                        <a:t>1</a:t>
                      </a:r>
                      <a:endParaRPr lang="en-US" altLang="zh-CN" sz="1200" u="none" strike="noStrike" kern="1200" dirty="0">
                        <a:solidFill>
                          <a:schemeClr val="bg1">
                            <a:lumMod val="65000"/>
                          </a:schemeClr>
                        </a:solidFill>
                        <a:effectLst/>
                        <a:latin typeface="+mn-lt"/>
                        <a:ea typeface="+mn-ea"/>
                        <a:cs typeface="+mn-cs"/>
                      </a:endParaRPr>
                    </a:p>
                  </a:txBody>
                  <a:tcPr marL="5153" marR="5153" marT="5153" marB="0" anchor="b"/>
                </a:tc>
                <a:tc>
                  <a:txBody>
                    <a:bodyPr/>
                    <a:lstStyle/>
                    <a:p>
                      <a:pPr algn="ctr" fontAlgn="b"/>
                      <a:r>
                        <a:rPr lang="en-US" altLang="zh-CN" sz="1200" u="none" strike="noStrike" kern="1200" dirty="0" smtClean="0">
                          <a:solidFill>
                            <a:schemeClr val="bg1">
                              <a:lumMod val="65000"/>
                            </a:schemeClr>
                          </a:solidFill>
                          <a:effectLst/>
                          <a:latin typeface="+mn-lt"/>
                          <a:ea typeface="+mn-ea"/>
                          <a:cs typeface="+mn-cs"/>
                        </a:rPr>
                        <a:t>2</a:t>
                      </a:r>
                      <a:endParaRPr lang="en-US" altLang="zh-CN" sz="1200" u="none" strike="noStrike" kern="1200" dirty="0">
                        <a:solidFill>
                          <a:schemeClr val="bg1">
                            <a:lumMod val="65000"/>
                          </a:schemeClr>
                        </a:solidFill>
                        <a:effectLst/>
                        <a:latin typeface="+mn-lt"/>
                        <a:ea typeface="+mn-ea"/>
                        <a:cs typeface="+mn-cs"/>
                      </a:endParaRPr>
                    </a:p>
                  </a:txBody>
                  <a:tcPr marL="5153" marR="5153" marT="5153" marB="0" anchor="b"/>
                </a:tc>
                <a:tc>
                  <a:txBody>
                    <a:bodyPr/>
                    <a:lstStyle/>
                    <a:p>
                      <a:pPr algn="ctr" fontAlgn="b"/>
                      <a:r>
                        <a:rPr lang="en-US" altLang="zh-CN" sz="1200" u="none" strike="noStrike" kern="1200" dirty="0" smtClean="0">
                          <a:solidFill>
                            <a:schemeClr val="bg1">
                              <a:lumMod val="65000"/>
                            </a:schemeClr>
                          </a:solidFill>
                          <a:effectLst/>
                          <a:latin typeface="+mn-lt"/>
                          <a:ea typeface="+mn-ea"/>
                          <a:cs typeface="+mn-cs"/>
                        </a:rPr>
                        <a:t>1.25</a:t>
                      </a:r>
                      <a:endParaRPr lang="en-US" altLang="zh-CN" sz="1200" u="none" strike="noStrike" kern="1200" dirty="0">
                        <a:solidFill>
                          <a:schemeClr val="bg1">
                            <a:lumMod val="65000"/>
                          </a:schemeClr>
                        </a:solidFill>
                        <a:effectLst/>
                        <a:latin typeface="+mn-lt"/>
                        <a:ea typeface="+mn-ea"/>
                        <a:cs typeface="+mn-cs"/>
                      </a:endParaRPr>
                    </a:p>
                  </a:txBody>
                  <a:tcPr marL="5153" marR="5153" marT="5153" marB="0" anchor="b"/>
                </a:tc>
                <a:tc>
                  <a:txBody>
                    <a:bodyPr/>
                    <a:lstStyle/>
                    <a:p>
                      <a:pPr algn="ctr" fontAlgn="b"/>
                      <a:r>
                        <a:rPr lang="en-US" altLang="zh-CN" sz="1200" u="none" strike="noStrike" kern="1200" dirty="0" smtClean="0">
                          <a:solidFill>
                            <a:schemeClr val="dk1"/>
                          </a:solidFill>
                          <a:effectLst/>
                          <a:latin typeface="+mn-lt"/>
                          <a:ea typeface="+mn-ea"/>
                          <a:cs typeface="+mn-cs"/>
                        </a:rPr>
                        <a:t>1.5</a:t>
                      </a:r>
                      <a:endParaRPr lang="en-US" altLang="zh-CN" sz="1200" u="none" strike="noStrike" kern="1200" dirty="0">
                        <a:solidFill>
                          <a:schemeClr val="dk1"/>
                        </a:solidFill>
                        <a:effectLst/>
                        <a:latin typeface="+mn-lt"/>
                        <a:ea typeface="+mn-ea"/>
                        <a:cs typeface="+mn-cs"/>
                      </a:endParaRPr>
                    </a:p>
                  </a:txBody>
                  <a:tcPr marL="5153" marR="5153" marT="5153" marB="0" anchor="b"/>
                </a:tc>
                <a:tc>
                  <a:txBody>
                    <a:bodyPr/>
                    <a:lstStyle/>
                    <a:p>
                      <a:pPr algn="ctr" fontAlgn="b"/>
                      <a:endParaRPr lang="en-US" altLang="zh-CN" sz="1200" u="none" strike="noStrike" kern="1200" dirty="0">
                        <a:solidFill>
                          <a:schemeClr val="dk1"/>
                        </a:solidFill>
                        <a:effectLst/>
                        <a:latin typeface="+mn-lt"/>
                        <a:ea typeface="+mn-ea"/>
                        <a:cs typeface="+mn-cs"/>
                      </a:endParaRPr>
                    </a:p>
                  </a:txBody>
                  <a:tcPr marL="5153" marR="5153" marT="5153" marB="0" anchor="b"/>
                </a:tc>
              </a:tr>
            </a:tbl>
          </a:graphicData>
        </a:graphic>
      </p:graphicFrame>
      <p:sp>
        <p:nvSpPr>
          <p:cNvPr id="5" name="矩形 4"/>
          <p:cNvSpPr/>
          <p:nvPr/>
        </p:nvSpPr>
        <p:spPr>
          <a:xfrm>
            <a:off x="356616" y="2717901"/>
            <a:ext cx="8476488" cy="4601260"/>
          </a:xfrm>
          <a:prstGeom prst="rect">
            <a:avLst/>
          </a:prstGeom>
        </p:spPr>
        <p:txBody>
          <a:bodyPr wrap="square">
            <a:spAutoFit/>
          </a:bodyPr>
          <a:lstStyle/>
          <a:p>
            <a:pPr marL="171450" indent="-171450">
              <a:spcBef>
                <a:spcPts val="0"/>
              </a:spcBef>
              <a:spcAft>
                <a:spcPts val="300"/>
              </a:spcAft>
              <a:buFont typeface="Arial" panose="020B0604020202020204" pitchFamily="34" charset="0"/>
              <a:buChar char="•"/>
            </a:pPr>
            <a:r>
              <a:rPr lang="en-US" altLang="zh-CN" sz="1600" dirty="0" smtClean="0"/>
              <a:t>SA2#149 </a:t>
            </a:r>
            <a:r>
              <a:rPr lang="en-US" altLang="zh-CN" sz="1600" dirty="0"/>
              <a:t>Feb’22: </a:t>
            </a:r>
            <a:r>
              <a:rPr lang="en-US" altLang="zh-CN" sz="1600" dirty="0" smtClean="0"/>
              <a:t>TR </a:t>
            </a:r>
            <a:r>
              <a:rPr lang="en-US" altLang="zh-CN" sz="1600" dirty="0"/>
              <a:t>skeleton, arch assumptions, KIs</a:t>
            </a:r>
          </a:p>
          <a:p>
            <a:pPr marL="171450" indent="-171450">
              <a:spcBef>
                <a:spcPts val="0"/>
              </a:spcBef>
              <a:spcAft>
                <a:spcPts val="300"/>
              </a:spcAft>
              <a:buFont typeface="Arial" panose="020B0604020202020204" pitchFamily="34" charset="0"/>
              <a:buChar char="•"/>
            </a:pPr>
            <a:r>
              <a:rPr lang="en-US" altLang="zh-CN" sz="1600" dirty="0"/>
              <a:t>SA2#150 Apr’22: solutions discussions, and KIs. Finalize the KIs. Last meeting for </a:t>
            </a:r>
            <a:r>
              <a:rPr lang="en-US" altLang="zh-CN" sz="1600" dirty="0" err="1"/>
              <a:t>Kis</a:t>
            </a:r>
            <a:r>
              <a:rPr lang="en-US" altLang="zh-CN" sz="1600" dirty="0"/>
              <a:t>.</a:t>
            </a:r>
          </a:p>
          <a:p>
            <a:pPr marL="171450" indent="-171450">
              <a:spcBef>
                <a:spcPts val="0"/>
              </a:spcBef>
              <a:spcAft>
                <a:spcPts val="300"/>
              </a:spcAft>
              <a:buFont typeface="Arial" panose="020B0604020202020204" pitchFamily="34" charset="0"/>
              <a:buChar char="•"/>
            </a:pPr>
            <a:r>
              <a:rPr lang="en-US" altLang="zh-CN" sz="1600" dirty="0"/>
              <a:t>SA2#151 May’22: continue the solution discussions and start to evaluate solutions</a:t>
            </a:r>
            <a:r>
              <a:rPr lang="en-US" altLang="zh-CN" sz="1600" strike="sngStrike" dirty="0"/>
              <a:t>; </a:t>
            </a:r>
            <a:r>
              <a:rPr lang="en-US" altLang="zh-CN" sz="1600" dirty="0" smtClean="0"/>
              <a:t>SA2#152 </a:t>
            </a:r>
            <a:r>
              <a:rPr lang="en-US" altLang="zh-CN" sz="1600" dirty="0"/>
              <a:t>Aug’22: solution updates (last meeting for </a:t>
            </a:r>
            <a:r>
              <a:rPr lang="en-US" altLang="zh-CN" sz="1600" dirty="0" smtClean="0"/>
              <a:t>new solution and solution update),</a:t>
            </a:r>
            <a:r>
              <a:rPr lang="en-US" altLang="zh-CN" sz="1600" dirty="0"/>
              <a:t>finalize the evaluation and conclusion ; TR for </a:t>
            </a:r>
            <a:r>
              <a:rPr lang="en-US" altLang="zh-CN" sz="1600" dirty="0" smtClean="0"/>
              <a:t>information; </a:t>
            </a:r>
            <a:r>
              <a:rPr lang="en-US" altLang="zh-CN" sz="1600" dirty="0"/>
              <a:t>WID for approval</a:t>
            </a:r>
          </a:p>
          <a:p>
            <a:pPr marL="171450" indent="-171450">
              <a:spcBef>
                <a:spcPts val="0"/>
              </a:spcBef>
              <a:spcAft>
                <a:spcPts val="300"/>
              </a:spcAft>
              <a:buFont typeface="Arial" panose="020B0604020202020204" pitchFamily="34" charset="0"/>
              <a:buChar char="•"/>
            </a:pPr>
            <a:r>
              <a:rPr lang="en-US" altLang="zh-CN" sz="1600" dirty="0" smtClean="0"/>
              <a:t>SA2#153 </a:t>
            </a:r>
            <a:r>
              <a:rPr lang="en-US" altLang="zh-CN" sz="1600" dirty="0"/>
              <a:t>Oct’22: finalize the conclusions for the </a:t>
            </a:r>
            <a:r>
              <a:rPr lang="en-US" altLang="zh-CN" sz="1600" dirty="0" smtClean="0"/>
              <a:t>KIs </a:t>
            </a:r>
          </a:p>
          <a:p>
            <a:pPr marL="171450" lvl="1" indent="-171450">
              <a:spcBef>
                <a:spcPts val="0"/>
              </a:spcBef>
              <a:spcAft>
                <a:spcPts val="300"/>
              </a:spcAft>
              <a:buFont typeface="Arial" panose="020B0604020202020204" pitchFamily="34" charset="0"/>
              <a:buChar char="•"/>
            </a:pPr>
            <a:r>
              <a:rPr lang="en-US" altLang="zh-CN" sz="1600" dirty="0" smtClean="0"/>
              <a:t>SA2#154 Nov’22: </a:t>
            </a:r>
            <a:r>
              <a:rPr lang="en-US" altLang="zh-CN" sz="1600" dirty="0"/>
              <a:t>Evaluation on KI#3 and finalize the </a:t>
            </a:r>
            <a:r>
              <a:rPr lang="en-US" altLang="zh-CN" sz="1600" dirty="0" smtClean="0"/>
              <a:t>conclusions </a:t>
            </a:r>
            <a:r>
              <a:rPr lang="en-US" altLang="zh-CN" sz="1600" dirty="0"/>
              <a:t>that have interim </a:t>
            </a:r>
            <a:r>
              <a:rPr lang="en-US" altLang="zh-CN" sz="1600" dirty="0" smtClean="0"/>
              <a:t>conclusion, Normative work, TR for approval, WID approval</a:t>
            </a:r>
          </a:p>
          <a:p>
            <a:pPr marL="171450" indent="-171450">
              <a:spcBef>
                <a:spcPts val="0"/>
              </a:spcBef>
              <a:spcAft>
                <a:spcPts val="300"/>
              </a:spcAft>
              <a:buFont typeface="Arial" panose="020B0604020202020204" pitchFamily="34" charset="0"/>
              <a:buChar char="•"/>
            </a:pPr>
            <a:r>
              <a:rPr lang="en-US" altLang="zh-CN" sz="1600" dirty="0"/>
              <a:t>SA2#154AH: Normative work, focus on 501 CR</a:t>
            </a:r>
          </a:p>
          <a:p>
            <a:pPr marL="171450" indent="-171450">
              <a:spcBef>
                <a:spcPts val="0"/>
              </a:spcBef>
              <a:spcAft>
                <a:spcPts val="300"/>
              </a:spcAft>
              <a:buFont typeface="Arial" panose="020B0604020202020204" pitchFamily="34" charset="0"/>
              <a:buChar char="•"/>
            </a:pPr>
            <a:r>
              <a:rPr lang="en-US" altLang="zh-CN" sz="1600" dirty="0"/>
              <a:t>SA2#155 meeting: Focus on remaining 501 </a:t>
            </a:r>
            <a:r>
              <a:rPr lang="en-US" altLang="zh-CN" sz="1600" dirty="0" smtClean="0"/>
              <a:t>CRs</a:t>
            </a:r>
            <a:endParaRPr lang="en-US" altLang="zh-CN" sz="1600" dirty="0"/>
          </a:p>
          <a:p>
            <a:pPr marL="171450" indent="-171450">
              <a:spcBef>
                <a:spcPts val="0"/>
              </a:spcBef>
              <a:spcAft>
                <a:spcPts val="300"/>
              </a:spcAft>
              <a:buFont typeface="Arial" panose="020B0604020202020204" pitchFamily="34" charset="0"/>
              <a:buChar char="•"/>
            </a:pPr>
            <a:r>
              <a:rPr lang="en-US" altLang="zh-CN" sz="1600" dirty="0" smtClean="0"/>
              <a:t>SA2#156E </a:t>
            </a:r>
            <a:r>
              <a:rPr lang="en-US" altLang="zh-CN" sz="1600" dirty="0"/>
              <a:t>meeting: </a:t>
            </a:r>
            <a:r>
              <a:rPr lang="en-US" altLang="zh-CN" sz="1600" dirty="0" smtClean="0"/>
              <a:t>resolve FFS in 23.501 and approve 23.502&amp;23.503 CRs,</a:t>
            </a:r>
            <a:r>
              <a:rPr lang="en-US" altLang="zh-CN" sz="1600" dirty="0"/>
              <a:t> Update taking RAN WG feedback into account for KI#3+5</a:t>
            </a:r>
          </a:p>
          <a:p>
            <a:pPr marL="171450" indent="-171450">
              <a:spcBef>
                <a:spcPts val="0"/>
              </a:spcBef>
              <a:spcAft>
                <a:spcPts val="300"/>
              </a:spcAft>
              <a:buFont typeface="Arial" panose="020B0604020202020204" pitchFamily="34" charset="0"/>
              <a:buChar char="•"/>
            </a:pPr>
            <a:r>
              <a:rPr lang="en-US" altLang="zh-CN" sz="1600" u="sng" dirty="0"/>
              <a:t>SA2#157 meeting: </a:t>
            </a:r>
            <a:r>
              <a:rPr lang="en-US" altLang="zh-CN" sz="1600" u="sng" dirty="0" smtClean="0"/>
              <a:t>Resolve remaining</a:t>
            </a:r>
            <a:r>
              <a:rPr lang="en-US" altLang="zh-CN" sz="1600" u="sng" dirty="0"/>
              <a:t> c</a:t>
            </a:r>
            <a:r>
              <a:rPr lang="de-DE" altLang="zh-CN" sz="1600" u="sng" dirty="0"/>
              <a:t>ontentious issue</a:t>
            </a:r>
            <a:r>
              <a:rPr lang="en-US" altLang="zh-CN" sz="1600" u="sng" dirty="0"/>
              <a:t>s</a:t>
            </a:r>
            <a:endParaRPr lang="de-DE" altLang="de-DE" sz="1600" u="sng" dirty="0"/>
          </a:p>
          <a:p>
            <a:pPr marL="171450" indent="-171450">
              <a:spcBef>
                <a:spcPts val="0"/>
              </a:spcBef>
              <a:spcAft>
                <a:spcPts val="300"/>
              </a:spcAft>
              <a:buFont typeface="Arial" panose="020B0604020202020204" pitchFamily="34" charset="0"/>
              <a:buChar char="•"/>
            </a:pPr>
            <a:endParaRPr lang="de-DE" altLang="de-DE" sz="3600" b="1" i="1" u="sng" dirty="0">
              <a:solidFill>
                <a:schemeClr val="tx2">
                  <a:lumMod val="60000"/>
                  <a:lumOff val="40000"/>
                </a:schemeClr>
              </a:solidFill>
            </a:endParaRPr>
          </a:p>
          <a:p>
            <a:pPr marL="171450" indent="-171450">
              <a:spcBef>
                <a:spcPts val="0"/>
              </a:spcBef>
              <a:spcAft>
                <a:spcPts val="300"/>
              </a:spcAft>
              <a:buFont typeface="Arial" panose="020B0604020202020204" pitchFamily="34" charset="0"/>
              <a:buChar char="•"/>
            </a:pPr>
            <a:endParaRPr lang="de-DE" altLang="de-DE" sz="2400" b="1" i="1" u="sng" dirty="0">
              <a:solidFill>
                <a:schemeClr val="tx2">
                  <a:lumMod val="60000"/>
                  <a:lumOff val="40000"/>
                </a:schemeClr>
              </a:solidFill>
            </a:endParaRPr>
          </a:p>
        </p:txBody>
      </p:sp>
    </p:spTree>
    <p:extLst>
      <p:ext uri="{BB962C8B-B14F-4D97-AF65-F5344CB8AC3E}">
        <p14:creationId xmlns:p14="http://schemas.microsoft.com/office/powerpoint/2010/main" val="29038311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customXml/itemProps3.xml><?xml version="1.0" encoding="utf-8"?>
<ds:datastoreItem xmlns:ds="http://schemas.openxmlformats.org/officeDocument/2006/customXml" ds:itemID="{84F624C1-4DDE-4760-8225-960B226866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29858</TotalTime>
  <Words>401</Words>
  <Application>Microsoft Office PowerPoint</Application>
  <PresentationFormat>全屏显示(4:3)</PresentationFormat>
  <Paragraphs>79</Paragraphs>
  <Slides>3</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Arial </vt:lpstr>
      <vt:lpstr>맑은 고딕</vt:lpstr>
      <vt:lpstr>等线</vt:lpstr>
      <vt:lpstr>宋体</vt:lpstr>
      <vt:lpstr>Arial</vt:lpstr>
      <vt:lpstr>Calibri</vt:lpstr>
      <vt:lpstr>Times New Roman</vt:lpstr>
      <vt:lpstr>Office Theme</vt:lpstr>
      <vt:lpstr>   eNS_Ph3 Status Report after SA2#156e </vt:lpstr>
      <vt:lpstr>eNS_Ph3 status after SA2#156e </vt:lpstr>
      <vt:lpstr>Overall plan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ZTEr03</cp:lastModifiedBy>
  <cp:revision>1403</cp:revision>
  <dcterms:created xsi:type="dcterms:W3CDTF">2008-08-30T09:32:10Z</dcterms:created>
  <dcterms:modified xsi:type="dcterms:W3CDTF">2023-04-23T03:11:22Z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