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904" r:id="rId2"/>
  </p:sldMasterIdLst>
  <p:notesMasterIdLst>
    <p:notesMasterId r:id="rId10"/>
  </p:notesMasterIdLst>
  <p:handoutMasterIdLst>
    <p:handoutMasterId r:id="rId11"/>
  </p:handoutMasterIdLst>
  <p:sldIdLst>
    <p:sldId id="496" r:id="rId3"/>
    <p:sldId id="497" r:id="rId4"/>
    <p:sldId id="498" r:id="rId5"/>
    <p:sldId id="499" r:id="rId6"/>
    <p:sldId id="500" r:id="rId7"/>
    <p:sldId id="501" r:id="rId8"/>
    <p:sldId id="314" r:id="rId9"/>
  </p:sldIdLst>
  <p:sldSz cx="12188825" cy="6858000"/>
  <p:notesSz cx="7315200" cy="96012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D632804-BBD3-984C-A477-A5B66191D0A2}">
          <p14:sldIdLst>
            <p14:sldId id="496"/>
            <p14:sldId id="497"/>
            <p14:sldId id="498"/>
            <p14:sldId id="499"/>
            <p14:sldId id="500"/>
            <p14:sldId id="501"/>
            <p14:sldId id="314"/>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meh Naguib" initials="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232C2F"/>
    <a:srgbClr val="ED812D"/>
    <a:srgbClr val="DDEBF7"/>
    <a:srgbClr val="8DA6B1"/>
    <a:srgbClr val="5B9BD5"/>
    <a:srgbClr val="E7E6E6"/>
    <a:srgbClr val="7F7F7F"/>
    <a:srgbClr val="EBE600"/>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39" autoAdjust="0"/>
    <p:restoredTop sz="74231" autoAdjust="0"/>
  </p:normalViewPr>
  <p:slideViewPr>
    <p:cSldViewPr snapToGrid="0">
      <p:cViewPr varScale="1">
        <p:scale>
          <a:sx n="52" d="100"/>
          <a:sy n="52" d="100"/>
        </p:scale>
        <p:origin x="1572" y="48"/>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3" d="100"/>
          <a:sy n="83" d="100"/>
        </p:scale>
        <p:origin x="-3156"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E821AA6-70BE-4FDE-A8DC-DB381A688FD8}" type="datetimeFigureOut">
              <a:rPr lang="en-US"/>
              <a:t>10/16/2018</a:t>
            </a:fld>
            <a:endParaRPr dirty="0"/>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dirty="0"/>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46088" y="400050"/>
            <a:ext cx="4800600" cy="2701925"/>
          </a:xfrm>
          <a:prstGeom prst="rect">
            <a:avLst/>
          </a:prstGeom>
          <a:noFill/>
          <a:ln w="12700">
            <a:solidFill>
              <a:prstClr val="black"/>
            </a:solidFill>
          </a:ln>
        </p:spPr>
        <p:txBody>
          <a:bodyPr vert="horz" lIns="96661" tIns="48331" rIns="96661" bIns="48331" rtlCol="0" anchor="ctr"/>
          <a:lstStyle/>
          <a:p>
            <a:endParaRPr dirty="0"/>
          </a:p>
        </p:txBody>
      </p:sp>
      <p:sp>
        <p:nvSpPr>
          <p:cNvPr id="5" name="Notes Placeholder 4"/>
          <p:cNvSpPr>
            <a:spLocks noGrp="1"/>
          </p:cNvSpPr>
          <p:nvPr>
            <p:ph type="body" sz="quarter" idx="3"/>
          </p:nvPr>
        </p:nvSpPr>
        <p:spPr>
          <a:xfrm>
            <a:off x="406400" y="3280410"/>
            <a:ext cx="6502400" cy="5600700"/>
          </a:xfrm>
          <a:prstGeom prst="rect">
            <a:avLst/>
          </a:prstGeom>
        </p:spPr>
        <p:txBody>
          <a:bodyPr vert="horz" lIns="0" tIns="0" rIns="0" bIns="96661" rtlCol="0">
            <a:normAutofit/>
          </a:bodyPr>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406400" y="9041130"/>
            <a:ext cx="4958080" cy="238364"/>
          </a:xfrm>
          <a:prstGeom prst="rect">
            <a:avLst/>
          </a:prstGeom>
        </p:spPr>
        <p:txBody>
          <a:bodyPr vert="horz" lIns="96661" tIns="48331" rIns="96661" bIns="48331" rtlCol="0" anchor="b"/>
          <a:lstStyle>
            <a:lvl1pPr algn="l">
              <a:defRPr sz="1300"/>
            </a:lvl1pPr>
          </a:lstStyle>
          <a:p>
            <a:endParaRPr dirty="0"/>
          </a:p>
        </p:txBody>
      </p:sp>
      <p:sp>
        <p:nvSpPr>
          <p:cNvPr id="7" name="Slide Number Placeholder 6"/>
          <p:cNvSpPr>
            <a:spLocks noGrp="1"/>
          </p:cNvSpPr>
          <p:nvPr>
            <p:ph type="sldNum" sz="quarter" idx="5"/>
          </p:nvPr>
        </p:nvSpPr>
        <p:spPr>
          <a:xfrm>
            <a:off x="6096000" y="9041130"/>
            <a:ext cx="812800" cy="238364"/>
          </a:xfrm>
          <a:prstGeom prst="rect">
            <a:avLst/>
          </a:prstGeom>
        </p:spPr>
        <p:txBody>
          <a:bodyPr vert="horz" lIns="96661" tIns="48331" rIns="96661" bIns="48331" rtlCol="0" anchor="b"/>
          <a:lstStyle>
            <a:lvl1pPr algn="r">
              <a:defRPr sz="13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chemeClr val="tx1"/>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a:t>
            </a:fld>
            <a:endParaRPr lang="en-US" dirty="0">
              <a:solidFill>
                <a:srgbClr val="5F5F5F"/>
              </a:solidFill>
            </a:endParaRPr>
          </a:p>
        </p:txBody>
      </p:sp>
    </p:spTree>
    <p:extLst>
      <p:ext uri="{BB962C8B-B14F-4D97-AF65-F5344CB8AC3E}">
        <p14:creationId xmlns:p14="http://schemas.microsoft.com/office/powerpoint/2010/main" val="3634579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functionality allocated to the SF.</a:t>
            </a:r>
          </a:p>
          <a:p>
            <a:pPr marL="171450" indent="-171450">
              <a:buFont typeface="Arial" panose="020B0604020202020204" pitchFamily="34" charset="0"/>
              <a:buChar char="•"/>
            </a:pPr>
            <a:r>
              <a:rPr lang="en-US" baseline="0" dirty="0" smtClean="0"/>
              <a:t>Taken from Point 2 with changes:</a:t>
            </a:r>
          </a:p>
          <a:p>
            <a:pPr marL="400050" lvl="1" indent="-171450">
              <a:buFont typeface="Arial" panose="020B0604020202020204" pitchFamily="34" charset="0"/>
              <a:buChar char="•"/>
            </a:pPr>
            <a:r>
              <a:rPr lang="en-US" baseline="0" dirty="0" smtClean="0"/>
              <a:t>Clarified name/wording of the functionality</a:t>
            </a:r>
          </a:p>
          <a:p>
            <a:pPr marL="400050" lvl="1" indent="-171450">
              <a:buFont typeface="Arial" panose="020B0604020202020204" pitchFamily="34" charset="0"/>
              <a:buChar char="•"/>
            </a:pPr>
            <a:r>
              <a:rPr lang="en-US" baseline="0" dirty="0" smtClean="0"/>
              <a:t>Aligned with functions shown in the SF figure.</a:t>
            </a:r>
          </a:p>
          <a:p>
            <a:pPr marL="400050" lvl="1" indent="-171450">
              <a:buFont typeface="Arial" panose="020B0604020202020204" pitchFamily="34" charset="0"/>
              <a:buChar char="•"/>
            </a:pPr>
            <a:r>
              <a:rPr lang="en-US" baseline="0" dirty="0" smtClean="0"/>
              <a:t>Added Adaptation Function to clarify its role.</a:t>
            </a:r>
          </a:p>
          <a:p>
            <a:pPr marL="400050" lvl="1" indent="-171450">
              <a:buFont typeface="Arial" panose="020B0604020202020204" pitchFamily="34" charset="0"/>
              <a:buChar char="•"/>
            </a:pPr>
            <a:r>
              <a:rPr lang="en-US" baseline="0" dirty="0" smtClean="0"/>
              <a:t>Re-ordered functions in the list.</a:t>
            </a:r>
          </a:p>
          <a:p>
            <a:pPr marL="171450" lvl="0" indent="-171450">
              <a:buFont typeface="Arial" panose="020B0604020202020204" pitchFamily="34" charset="0"/>
              <a:buChar char="•"/>
            </a:pPr>
            <a:r>
              <a:rPr lang="en-US" baseline="0" dirty="0" smtClean="0"/>
              <a:t>Objective is to agree what the SF is expected to do.</a:t>
            </a:r>
          </a:p>
        </p:txBody>
      </p:sp>
      <p:sp>
        <p:nvSpPr>
          <p:cNvPr id="4" name="Slide Number Placeholder 3"/>
          <p:cNvSpPr>
            <a:spLocks noGrp="1"/>
          </p:cNvSpPr>
          <p:nvPr>
            <p:ph type="sldNum" sz="quarter" idx="10"/>
          </p:nvPr>
        </p:nvSpPr>
        <p:spPr/>
        <p:txBody>
          <a:bodyPr/>
          <a:lstStyle/>
          <a:p>
            <a:fld id="{8C72D9AE-7182-4680-8F79-479C4181FF08}" type="slidenum">
              <a:rPr lang="en-US" smtClean="0"/>
              <a:t>3</a:t>
            </a:fld>
            <a:endParaRPr lang="en-US" dirty="0"/>
          </a:p>
        </p:txBody>
      </p:sp>
    </p:spTree>
    <p:extLst>
      <p:ext uri="{BB962C8B-B14F-4D97-AF65-F5344CB8AC3E}">
        <p14:creationId xmlns:p14="http://schemas.microsoft.com/office/powerpoint/2010/main" val="4289622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how the SF interfaces</a:t>
            </a:r>
            <a:r>
              <a:rPr lang="en-US" baseline="0" dirty="0" smtClean="0"/>
              <a:t> with the NF.</a:t>
            </a:r>
          </a:p>
          <a:p>
            <a:pPr marL="171450" indent="-171450">
              <a:buFont typeface="Arial" panose="020B0604020202020204" pitchFamily="34" charset="0"/>
              <a:buChar char="•"/>
            </a:pPr>
            <a:r>
              <a:rPr lang="en-US" baseline="0" dirty="0" smtClean="0"/>
              <a:t>Taken from point 4 – changes TBD</a:t>
            </a:r>
          </a:p>
          <a:p>
            <a:pPr lvl="1"/>
            <a:r>
              <a:rPr lang="en-US" baseline="0" dirty="0" smtClean="0"/>
              <a:t>Backward compatibility</a:t>
            </a:r>
          </a:p>
          <a:p>
            <a:pPr lvl="2"/>
            <a:r>
              <a:rPr lang="en-US" baseline="0" dirty="0" smtClean="0"/>
              <a:t>No changes to R15 SBI</a:t>
            </a:r>
          </a:p>
          <a:p>
            <a:pPr lvl="1"/>
            <a:r>
              <a:rPr lang="en-US" baseline="0" dirty="0" smtClean="0"/>
              <a:t>Forward compatibility</a:t>
            </a:r>
          </a:p>
          <a:p>
            <a:pPr lvl="2"/>
            <a:r>
              <a:rPr lang="en-US" baseline="0" dirty="0" smtClean="0"/>
              <a:t>Use of R16 SF Enhancements is conditional (</a:t>
            </a:r>
            <a:r>
              <a:rPr lang="en-US" baseline="0" dirty="0" err="1" smtClean="0"/>
              <a:t>ie</a:t>
            </a:r>
            <a:r>
              <a:rPr lang="en-US" baseline="0" dirty="0" smtClean="0"/>
              <a:t>.  NF can continue to use R15 SBI and procedures)</a:t>
            </a:r>
          </a:p>
          <a:p>
            <a:pPr lvl="2"/>
            <a:r>
              <a:rPr lang="en-US" baseline="0" dirty="0" smtClean="0"/>
              <a:t>Allows interoperation between R15 and R16 NF</a:t>
            </a:r>
          </a:p>
          <a:p>
            <a:pPr lvl="1"/>
            <a:r>
              <a:rPr lang="en-US" baseline="0" dirty="0" smtClean="0"/>
              <a:t>Extensibility</a:t>
            </a:r>
          </a:p>
          <a:p>
            <a:pPr lvl="2"/>
            <a:r>
              <a:rPr lang="en-US" baseline="0" dirty="0" smtClean="0"/>
              <a:t>New features introduced without impacting older NF</a:t>
            </a:r>
          </a:p>
          <a:p>
            <a:pPr marL="171450" lvl="0" indent="-171450">
              <a:buFont typeface="Arial" panose="020B0604020202020204" pitchFamily="34" charset="0"/>
              <a:buChar char="•"/>
            </a:pPr>
            <a:r>
              <a:rPr lang="en-US" baseline="0" dirty="0" smtClean="0"/>
              <a:t>Objective is to agree on how the SF enables a path forward for Service Based architecture.</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4</a:t>
            </a:fld>
            <a:endParaRPr lang="en-US" dirty="0"/>
          </a:p>
        </p:txBody>
      </p:sp>
    </p:spTree>
    <p:extLst>
      <p:ext uri="{BB962C8B-B14F-4D97-AF65-F5344CB8AC3E}">
        <p14:creationId xmlns:p14="http://schemas.microsoft.com/office/powerpoint/2010/main" val="310236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topology</a:t>
            </a:r>
            <a:r>
              <a:rPr lang="en-US" baseline="0" dirty="0" smtClean="0"/>
              <a:t> of the SF when deployed in a network</a:t>
            </a:r>
          </a:p>
          <a:p>
            <a:pPr marL="171450" indent="-171450">
              <a:buFont typeface="Arial" panose="020B0604020202020204" pitchFamily="34" charset="0"/>
              <a:buChar char="•"/>
            </a:pPr>
            <a:r>
              <a:rPr lang="en-US" baseline="0" dirty="0" smtClean="0"/>
              <a:t>Taken from points 7 and 8 – changes TBD</a:t>
            </a:r>
          </a:p>
          <a:p>
            <a:pPr marL="171450" indent="-171450">
              <a:buFont typeface="Arial" panose="020B0604020202020204" pitchFamily="34" charset="0"/>
              <a:buChar char="•"/>
            </a:pPr>
            <a:r>
              <a:rPr lang="en-US" baseline="0" dirty="0" smtClean="0"/>
              <a:t>Objective is to agree on:</a:t>
            </a:r>
          </a:p>
          <a:p>
            <a:pPr marL="400050" lvl="1" indent="-171450">
              <a:buFont typeface="Arial" panose="020B0604020202020204" pitchFamily="34" charset="0"/>
              <a:buChar char="•"/>
            </a:pPr>
            <a:r>
              <a:rPr lang="en-US" baseline="0" dirty="0" smtClean="0"/>
              <a:t>Scope / domain of an instance of SF</a:t>
            </a:r>
          </a:p>
          <a:p>
            <a:pPr marL="400050" lvl="1" indent="-171450">
              <a:buFont typeface="Arial" panose="020B0604020202020204" pitchFamily="34" charset="0"/>
              <a:buChar char="•"/>
            </a:pPr>
            <a:r>
              <a:rPr lang="en-US" baseline="0" dirty="0" smtClean="0"/>
              <a:t>Levels of hierarchy at which an SF can be deployed.</a:t>
            </a:r>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t>5</a:t>
            </a:fld>
            <a:endParaRPr lang="en-US" dirty="0"/>
          </a:p>
        </p:txBody>
      </p:sp>
    </p:spTree>
    <p:extLst>
      <p:ext uri="{BB962C8B-B14F-4D97-AF65-F5344CB8AC3E}">
        <p14:creationId xmlns:p14="http://schemas.microsoft.com/office/powerpoint/2010/main" val="3088730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endParaRPr lang="en-US" dirty="0"/>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9" name="Picture 8"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0" name="Picture 9"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5" name="Rectangle 14" descr="Full bleed 4-color photo can be inserted here" title="Section Header with Pictu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9" name="Picture 18"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20" name="TextBox 1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a:t>Click to edit Master text styles</a:t>
            </a:r>
          </a:p>
          <a:p>
            <a:pPr lvl="1"/>
            <a:r>
              <a:rPr lang="en-US"/>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a:t>XX</a:t>
            </a:r>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0" name="Picture 9"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9" name="Picture 8"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1EAA63-D034-42AE-91FA-B13B9518C7BE}" type="slidenum">
              <a:rPr lang="en-US" smtClean="0"/>
              <a:t>‹#›</a:t>
            </a:fld>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endParaRPr lang="en-US" dirty="0"/>
          </a:p>
        </p:txBody>
      </p:sp>
      <p:sp>
        <p:nvSpPr>
          <p:cNvPr id="14" name="TextBox 13"/>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1" name="Picture 10"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a:t>
            </a: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dirty="0"/>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1025071"/>
          </a:xfrm>
        </p:spPr>
        <p:txBody>
          <a:bodyPr anchor="t" anchorCtr="0"/>
          <a:lstStyle/>
          <a:p>
            <a:r>
              <a:rPr lang="en-US"/>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54240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5" name="Picture 14"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dirty="0"/>
          </a:p>
        </p:txBody>
      </p:sp>
      <p:sp>
        <p:nvSpPr>
          <p:cNvPr id="4" name="Footer Placeholder 3"/>
          <p:cNvSpPr>
            <a:spLocks noGrp="1"/>
          </p:cNvSpPr>
          <p:nvPr>
            <p:ph type="ftr" sz="quarter" idx="11"/>
          </p:nvPr>
        </p:nvSpPr>
        <p:spPr/>
        <p:txBody>
          <a:bodyPr/>
          <a:lstStyle/>
          <a:p>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1"/>
            <a:ext cx="12188825" cy="68579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sp>
        <p:nvSpPr>
          <p:cNvPr id="7" name="Rectangle 6"/>
          <p:cNvSpPr/>
          <p:nvPr userDrawn="1"/>
        </p:nvSpPr>
        <p:spPr>
          <a:xfrm>
            <a:off x="7618016" y="0"/>
            <a:ext cx="4570809" cy="68580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lang="en-US" dirty="0"/>
          </a:p>
        </p:txBody>
      </p:sp>
      <p:pic>
        <p:nvPicPr>
          <p:cNvPr id="8" name="Picture 7" descr="O_signature_wh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8485" y="338661"/>
            <a:ext cx="2864374" cy="883412"/>
          </a:xfrm>
          <a:prstGeom prst="rect">
            <a:avLst/>
          </a:prstGeom>
        </p:spPr>
      </p:pic>
      <p:sp>
        <p:nvSpPr>
          <p:cNvPr id="17" name="Title 1"/>
          <p:cNvSpPr>
            <a:spLocks noGrp="1"/>
          </p:cNvSpPr>
          <p:nvPr>
            <p:ph type="title" hasCustomPrompt="1"/>
          </p:nvPr>
        </p:nvSpPr>
        <p:spPr bwMode="white">
          <a:xfrm>
            <a:off x="601822" y="2111023"/>
            <a:ext cx="6700187" cy="1640876"/>
          </a:xfrm>
        </p:spPr>
        <p:txBody>
          <a:bodyPr anchor="b" anchorCtr="0"/>
          <a:lstStyle>
            <a:lvl1pPr>
              <a:defRPr sz="3700">
                <a:solidFill>
                  <a:schemeClr val="bg1"/>
                </a:solidFill>
              </a:defRPr>
            </a:lvl1pPr>
          </a:lstStyle>
          <a:p>
            <a:r>
              <a:rPr lang="en-US" dirty="0"/>
              <a:t>Click to edit title</a:t>
            </a:r>
          </a:p>
        </p:txBody>
      </p:sp>
      <p:sp>
        <p:nvSpPr>
          <p:cNvPr id="5" name="Text Placeholder 4"/>
          <p:cNvSpPr>
            <a:spLocks noGrp="1"/>
          </p:cNvSpPr>
          <p:nvPr>
            <p:ph type="body" sz="quarter" idx="13"/>
          </p:nvPr>
        </p:nvSpPr>
        <p:spPr bwMode="white">
          <a:xfrm>
            <a:off x="600976" y="3885701"/>
            <a:ext cx="6701032" cy="1397499"/>
          </a:xfrm>
        </p:spPr>
        <p:txBody>
          <a:bodyPr lIns="0" tIns="0"/>
          <a:lstStyle>
            <a:lvl1pPr marL="0" indent="0">
              <a:spcAft>
                <a:spcPts val="0"/>
              </a:spcAft>
              <a:buNone/>
              <a:defRPr>
                <a:solidFill>
                  <a:schemeClr val="bg1"/>
                </a:solidFill>
              </a:defRPr>
            </a:lvl1pPr>
          </a:lstStyle>
          <a:p>
            <a:pPr lvl="0"/>
            <a:r>
              <a:rPr lang="en-US"/>
              <a:t>Click to edit Master text styles</a:t>
            </a:r>
          </a:p>
        </p:txBody>
      </p:sp>
      <p:sp>
        <p:nvSpPr>
          <p:cNvPr id="3" name="Picture Placeholder 2"/>
          <p:cNvSpPr>
            <a:spLocks noGrp="1"/>
          </p:cNvSpPr>
          <p:nvPr>
            <p:ph type="pic" sz="quarter" idx="14" hasCustomPrompt="1"/>
          </p:nvPr>
        </p:nvSpPr>
        <p:spPr>
          <a:xfrm>
            <a:off x="7618016" y="0"/>
            <a:ext cx="4570809" cy="6858000"/>
          </a:xfrm>
          <a:effectLst>
            <a:innerShdw blurRad="63500" dist="50800" dir="10800000">
              <a:prstClr val="black">
                <a:alpha val="50000"/>
              </a:prstClr>
            </a:innerShdw>
          </a:effectLst>
        </p:spPr>
        <p:txBody>
          <a:bodyPr anchor="ctr" anchorCtr="1"/>
          <a:lstStyle>
            <a:lvl1pPr marL="80419" indent="0">
              <a:buFontTx/>
              <a:buNone/>
              <a:defRPr baseline="0">
                <a:solidFill>
                  <a:schemeClr val="bg1"/>
                </a:solidFill>
              </a:defRPr>
            </a:lvl1pPr>
          </a:lstStyle>
          <a:p>
            <a:r>
              <a:rPr lang="en-US" dirty="0"/>
              <a:t>Insert Picture Here</a:t>
            </a:r>
          </a:p>
        </p:txBody>
      </p:sp>
    </p:spTree>
    <p:extLst>
      <p:ext uri="{BB962C8B-B14F-4D97-AF65-F5344CB8AC3E}">
        <p14:creationId xmlns:p14="http://schemas.microsoft.com/office/powerpoint/2010/main" val="109098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New Template_Graphic Section Divider">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1070070" y="2095791"/>
            <a:ext cx="6277102" cy="1467631"/>
          </a:xfrm>
        </p:spPr>
        <p:txBody>
          <a:bodyPr anchor="t" anchorCtr="0"/>
          <a:lstStyle>
            <a:lvl1pPr>
              <a:defRPr sz="3700" b="1">
                <a:ln w="0">
                  <a:noFill/>
                </a:ln>
                <a:solidFill>
                  <a:schemeClr val="tx1"/>
                </a:solidFill>
                <a:effectLst/>
              </a:defRPr>
            </a:lvl1pPr>
          </a:lstStyle>
          <a:p>
            <a:r>
              <a:rPr lang="en-US" dirty="0"/>
              <a:t>Click to edit text </a:t>
            </a:r>
          </a:p>
        </p:txBody>
      </p:sp>
      <p:sp>
        <p:nvSpPr>
          <p:cNvPr id="12" name="Rectangle 11"/>
          <p:cNvSpPr/>
          <p:nvPr userDrawn="1"/>
        </p:nvSpPr>
        <p:spPr>
          <a:xfrm>
            <a:off x="7618016" y="1"/>
            <a:ext cx="4570809" cy="6175023"/>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grpSp>
        <p:nvGrpSpPr>
          <p:cNvPr id="6" name="Group 5"/>
          <p:cNvGrpSpPr/>
          <p:nvPr userDrawn="1"/>
        </p:nvGrpSpPr>
        <p:grpSpPr>
          <a:xfrm>
            <a:off x="0" y="6172201"/>
            <a:ext cx="12188825" cy="224367"/>
            <a:chOff x="0" y="4629150"/>
            <a:chExt cx="9144000" cy="168275"/>
          </a:xfrm>
        </p:grpSpPr>
        <p:pic>
          <p:nvPicPr>
            <p:cNvPr id="7" name="Picture 25" descr="Red B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8"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p14="http://schemas.microsoft.com/office/powerpoint/2010/main" val="4671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72183" y="327385"/>
            <a:ext cx="10969924" cy="541860"/>
          </a:xfrm>
        </p:spPr>
        <p:txBody>
          <a:bodyPr anchor="t" anchorCtr="0"/>
          <a:lstStyle/>
          <a:p>
            <a:r>
              <a:rPr lang="en-US" dirty="0"/>
              <a:t>Click to edit Master title style</a:t>
            </a:r>
            <a:br>
              <a:rPr lang="en-US" dirty="0"/>
            </a:b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86428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385654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dirty="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18E200CA-304A-C040-8993-92140E9F0226}" type="datetime1">
              <a:rPr lang="en-US" smtClean="0"/>
              <a:pPr/>
              <a:t>10/16/2018</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dirty="0"/>
              <a:t>Confidential – Oracle Internal Restricted</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0531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5422F447-0638-D54F-A582-4FDB58DEC84B}" type="datetime1">
              <a:rPr lang="en-US" smtClean="0"/>
              <a:pPr/>
              <a:t>10/16/2018</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1694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OIC 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ctangle 11"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03492"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03544"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4" y="3429451"/>
            <a:ext cx="5034099"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C1AB73E5-ADCA-1347-A350-C9B89A458CDF}" type="datetime1">
              <a:rPr lang="en-US" smtClean="0">
                <a:solidFill>
                  <a:srgbClr val="FFFFFF"/>
                </a:solidFill>
              </a:rPr>
              <a:pPr/>
              <a:t>10/16/2018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36716715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5" name="Rectangle 14"/>
          <p:cNvSpPr/>
          <p:nvPr/>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8" name="Rectangle 17"/>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OIC Title Slide with Graphics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26495"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26547"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1B1D274B-EA0C-5441-BC53-D6DE452EB9E7}" type="datetime1">
              <a:rPr lang="en-US" smtClean="0">
                <a:solidFill>
                  <a:srgbClr val="FFFFFF"/>
                </a:solidFill>
              </a:rPr>
              <a:pPr/>
              <a:t>10/16/2018</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3" name="Text Placeholder 12"/>
          <p:cNvSpPr>
            <a:spLocks noGrp="1"/>
          </p:cNvSpPr>
          <p:nvPr>
            <p:ph type="body" sz="quarter" idx="13" hasCustomPrompt="1"/>
          </p:nvPr>
        </p:nvSpPr>
        <p:spPr>
          <a:xfrm>
            <a:off x="531815" y="3429451"/>
            <a:ext cx="4941334"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2348169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D73DEB30-233D-2949-81C2-C8BFBD45E096}" type="datetime1">
              <a:rPr lang="en-US" smtClean="0">
                <a:solidFill>
                  <a:srgbClr val="58595B"/>
                </a:solidFill>
              </a:rPr>
              <a:pPr/>
              <a:t>10/16/2018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89712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76FE6C8E-A310-8245-A41A-E019203CBC36}" type="datetime1">
              <a:rPr lang="en-US" smtClean="0">
                <a:solidFill>
                  <a:srgbClr val="58595B"/>
                </a:solidFill>
              </a:rPr>
              <a:pPr/>
              <a:t>10/16/2018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32663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4" name="Date Placeholder 3"/>
          <p:cNvSpPr>
            <a:spLocks noGrp="1"/>
          </p:cNvSpPr>
          <p:nvPr>
            <p:ph type="dt" sz="half" idx="10"/>
          </p:nvPr>
        </p:nvSpPr>
        <p:spPr/>
        <p:txBody>
          <a:bodyPr/>
          <a:lstStyle/>
          <a:p>
            <a:fld id="{FA59907D-644C-9347-A162-0C74DD30CB26}" type="datetime1">
              <a:rPr lang="en-US" smtClean="0">
                <a:solidFill>
                  <a:srgbClr val="58595B"/>
                </a:solidFill>
              </a:rPr>
              <a:pPr/>
              <a:t>10/16/2018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4286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35D608-A191-744F-B4DE-7F9FD4F38567}" type="datetime1">
              <a:rPr lang="en-US" smtClean="0">
                <a:solidFill>
                  <a:srgbClr val="58595B"/>
                </a:solidFill>
              </a:rPr>
              <a:pPr/>
              <a:t>10/16/2018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21957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OIC 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01C5BE51-33B7-B04F-A26C-F86548CE84DE}" type="datetime1">
              <a:rPr lang="en-US" smtClean="0"/>
              <a:pPr/>
              <a:t>10/16/2018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8746412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1_OIC Section Header wGraphic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F886DFF0-5146-224F-A622-350E2308A1C6}" type="datetime1">
              <a:rPr lang="en-US" smtClean="0"/>
              <a:pPr/>
              <a:t>10/16/2018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48091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B67EC88-2A6A-4341-8E53-4689E0FAFC2E}"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0648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658F403-91D3-414C-AE1A-332247EC4E84}"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99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B57D92A-BDD5-B84D-A7FC-DA862CF35DA4}"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321717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D6E915C-8096-0F42-842E-622E3F8232BB}"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240000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844456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7706333"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8742348" y="1524001"/>
            <a:ext cx="2914664"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2093BA85-1790-6649-A834-14A800818DCA}"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943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21EF1F4-BAFD-E74F-8D0D-64442B66D718}"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42474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C735826-A579-DA4E-A49A-B13316F3C57B}"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9553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34C318E-E116-F34E-963F-A2A7AECC11F2}"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47441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7FA5BE3-EDA7-324B-B979-595737CC74C3}"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a:t>XX</a:t>
            </a:r>
          </a:p>
        </p:txBody>
      </p:sp>
    </p:spTree>
    <p:extLst>
      <p:ext uri="{BB962C8B-B14F-4D97-AF65-F5344CB8AC3E}">
        <p14:creationId xmlns:p14="http://schemas.microsoft.com/office/powerpoint/2010/main" val="235600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4578D28-22D0-8B4D-9F28-010FD74DA5D4}" type="datetime1">
              <a:rPr lang="en-US" smtClean="0">
                <a:solidFill>
                  <a:srgbClr val="58595B"/>
                </a:solidFill>
              </a:rPr>
              <a:pPr/>
              <a:t>10/16/2018</a:t>
            </a:fld>
            <a:endParaRPr dirty="0">
              <a:solidFill>
                <a:srgbClr val="58595B"/>
              </a:solidFill>
            </a:endParaRPr>
          </a:p>
        </p:txBody>
      </p:sp>
      <p:sp>
        <p:nvSpPr>
          <p:cNvPr id="8" name="Footer Placeholder 7"/>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9" name="Slide Number Placeholder 8"/>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55116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3BE3699-E197-BF4F-83BF-1D583F194DB1}" type="datetime1">
              <a:rPr lang="en-US" smtClean="0">
                <a:solidFill>
                  <a:srgbClr val="58595B"/>
                </a:solidFill>
              </a:rPr>
              <a:pPr/>
              <a:t>10/16/2018</a:t>
            </a:fld>
            <a:endParaRPr dirty="0">
              <a:solidFill>
                <a:srgbClr val="58595B"/>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472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DB7F48-2C86-C644-A361-6DA7C525CD24}" type="datetime1">
              <a:rPr lang="en-US" smtClean="0">
                <a:solidFill>
                  <a:srgbClr val="58595B"/>
                </a:solidFill>
              </a:rPr>
              <a:pPr/>
              <a:t>10/16/2018</a:t>
            </a:fld>
            <a:endParaRPr dirty="0">
              <a:solidFill>
                <a:srgbClr val="58595B"/>
              </a:solidFill>
            </a:endParaRPr>
          </a:p>
        </p:txBody>
      </p:sp>
      <p:sp>
        <p:nvSpPr>
          <p:cNvPr id="4" name="Footer Placeholder 3"/>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5607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879AC0-9D5C-7E41-9C4D-E4701E96D3C8}" type="datetime1">
              <a:rPr lang="en-US" smtClean="0">
                <a:solidFill>
                  <a:srgbClr val="58595B"/>
                </a:solidFill>
              </a:rPr>
              <a:pPr/>
              <a:t>10/16/2018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2729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C581C0C-4D02-7F4A-AD00-E64339EE41A8}"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8339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835BB95-B3F1-CB40-ACE7-D831C532E5AD}"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09463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E73186C-0FDC-7942-AD88-0399BF4DFA74}"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688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44850ED-D3ED-034F-BB6D-D76BACAD9B00}"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26514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162DB567-A021-DB4A-A9C1-65AF0F0C2D5E}"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77127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C9DA1AF9-1D22-AF4D-BD3E-ADAADC9B2549}"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367653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6ECDAF1B-5A67-EC43-8E95-3B002A6B16DA}"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6793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04476E59-BB68-C640-825F-908353AC7E26}" type="datetime1">
              <a:rPr lang="en-US" smtClean="0">
                <a:solidFill>
                  <a:srgbClr val="58595B"/>
                </a:solidFill>
              </a:rPr>
              <a:pPr/>
              <a:t>10/16/2018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174885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A8D21224-B37C-FB43-AED0-6DE4DC743C8E}" type="datetime1">
              <a:rPr lang="en-US" smtClean="0"/>
              <a:pPr/>
              <a:t>10/16/2018</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105166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A82EC3-2C05-D343-977D-A2829AEB470C}" type="datetime1">
              <a:rPr lang="en-US" smtClean="0">
                <a:solidFill>
                  <a:srgbClr val="58595B"/>
                </a:solidFill>
              </a:rPr>
              <a:pPr/>
              <a:t>10/16/2018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89392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B20E30-9C67-0F42-89CE-BF075DF05DC8}" type="datetime1">
              <a:rPr lang="en-US" smtClean="0">
                <a:solidFill>
                  <a:srgbClr val="58595B"/>
                </a:solidFill>
              </a:rPr>
              <a:pPr/>
              <a:t>10/16/2018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8391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1FEED605-C284-3E49-94A7-F5CA7FC3D761}" type="datetime1">
              <a:rPr lang="en-US" smtClean="0">
                <a:solidFill>
                  <a:srgbClr val="58595B"/>
                </a:solidFill>
              </a:rPr>
              <a:pPr/>
              <a:t>10/16/2018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33052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userDrawn="1"/>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Tree>
    <p:extLst>
      <p:ext uri="{BB962C8B-B14F-4D97-AF65-F5344CB8AC3E}">
        <p14:creationId xmlns:p14="http://schemas.microsoft.com/office/powerpoint/2010/main" val="8803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737CB7B-EF57-914D-ACE9-8B17D3369D6C}" type="datetime1">
              <a:rPr lang="en-US" smtClean="0">
                <a:solidFill>
                  <a:srgbClr val="58595B"/>
                </a:solidFill>
              </a:rPr>
              <a:pPr/>
              <a:t>10/16/2018</a:t>
            </a:fld>
            <a:endParaRPr lang="en-US"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8595B"/>
                </a:solidFill>
              </a:rPr>
              <a:pPr/>
              <a:t>‹#›</a:t>
            </a:fld>
            <a:endParaRPr lang="en-US" dirty="0">
              <a:solidFill>
                <a:srgbClr val="58595B"/>
              </a:solidFill>
            </a:endParaRPr>
          </a:p>
        </p:txBody>
      </p:sp>
    </p:spTree>
    <p:extLst>
      <p:ext uri="{BB962C8B-B14F-4D97-AF65-F5344CB8AC3E}">
        <p14:creationId xmlns:p14="http://schemas.microsoft.com/office/powerpoint/2010/main" val="390889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8D045E1C-F06C-BF45-B44D-DD716CCA4F6C}" type="datetime1">
              <a:rPr lang="en-US" smtClean="0">
                <a:solidFill>
                  <a:srgbClr val="58595B"/>
                </a:solidFill>
              </a:rPr>
              <a:pPr/>
              <a:t>10/16/2018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5950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cSld name="Title Slide with Pictur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solidFill>
                  <a:srgbClr val="FFFFFF">
                    <a:alpha val="0"/>
                  </a:srgbClr>
                </a:solidFill>
              </a:rPr>
              <a:pPr/>
              <a:t>‹#›</a:t>
            </a:fld>
            <a:endParaRPr dirty="0">
              <a:solidFill>
                <a:srgbClr val="FFFFFF">
                  <a:alpha val="0"/>
                </a:srgbClr>
              </a:solidFill>
            </a:endParaRPr>
          </a:p>
        </p:txBody>
      </p:sp>
      <p:sp>
        <p:nvSpPr>
          <p:cNvPr id="6" name="Rectangle 5" descr="Full slide 4-color photo can be inserted here" title="Title Slide with Picture"/>
          <p:cNvSpPr/>
          <p:nvPr userDrawn="1"/>
        </p:nvSpPr>
        <p:spPr bwMode="hidden">
          <a:xfrm>
            <a:off x="1381"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3" name="Date Placeholder 2"/>
          <p:cNvSpPr>
            <a:spLocks noGrp="1"/>
          </p:cNvSpPr>
          <p:nvPr>
            <p:ph type="dt" sz="half" idx="10"/>
          </p:nvPr>
        </p:nvSpPr>
        <p:spPr/>
        <p:txBody>
          <a:bodyPr/>
          <a:lstStyle>
            <a:lvl1pPr>
              <a:defRPr>
                <a:solidFill>
                  <a:schemeClr val="tx1"/>
                </a:solidFill>
              </a:defRPr>
            </a:lvl1pPr>
          </a:lstStyle>
          <a:p>
            <a:fld id="{BDA1E4B5-029C-5E43-AFCB-FB9268DE535E}" type="datetime1">
              <a:rPr lang="en-US">
                <a:solidFill>
                  <a:srgbClr val="FFFFFF"/>
                </a:solidFill>
              </a:rPr>
              <a:pPr/>
              <a:t>10/16/2018</a:t>
            </a:fld>
            <a:endParaRPr dirty="0">
              <a:solidFill>
                <a:srgbClr val="FFFFFF"/>
              </a:solidFill>
            </a:endParaRPr>
          </a:p>
        </p:txBody>
      </p:sp>
      <p:sp>
        <p:nvSpPr>
          <p:cNvPr id="4" name="Footer Placeholder 3"/>
          <p:cNvSpPr>
            <a:spLocks noGrp="1"/>
          </p:cNvSpPr>
          <p:nvPr>
            <p:ph type="ftr" sz="quarter" idx="11"/>
          </p:nvPr>
        </p:nvSpPr>
        <p:spPr>
          <a:xfrm>
            <a:off x="8621423" y="6556248"/>
            <a:ext cx="2743200" cy="182880"/>
          </a:xfrm>
          <a:prstGeom prst="rect">
            <a:avLst/>
          </a:prstGeom>
        </p:spPr>
        <p:txBody>
          <a:bodyPr/>
          <a:lstStyle>
            <a:lvl1pPr>
              <a:defRPr>
                <a:solidFill>
                  <a:schemeClr val="tx1"/>
                </a:solidFill>
              </a:defRPr>
            </a:lvl1pPr>
          </a:lstStyle>
          <a:p>
            <a:r>
              <a:rPr lang="en-US" dirty="0">
                <a:solidFill>
                  <a:srgbClr val="FFFFFF"/>
                </a:solidFill>
              </a:rPr>
              <a:t>Confidential – Oracle Restricted</a:t>
            </a:r>
            <a:endParaRPr dirty="0">
              <a:solidFill>
                <a:srgbClr val="FFFFFF"/>
              </a:solidFill>
            </a:endParaRPr>
          </a:p>
        </p:txBody>
      </p:sp>
      <p:sp>
        <p:nvSpPr>
          <p:cNvPr id="7" name="TextBox 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2017, Oracle and/or its affiliates. All rights reserved.  |</a:t>
            </a: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601200" cy="1470025"/>
          </a:xfrm>
        </p:spPr>
        <p:txBody>
          <a:bodyPr/>
          <a:lstStyle>
            <a:lvl1pPr>
              <a:defRPr sz="4800"/>
            </a:lvl1pPr>
          </a:lstStyle>
          <a:p>
            <a:r>
              <a:t>Click to edit Master title style</a:t>
            </a:r>
          </a:p>
        </p:txBody>
      </p:sp>
      <p:sp>
        <p:nvSpPr>
          <p:cNvPr id="12" name="Text Placeholder 10"/>
          <p:cNvSpPr>
            <a:spLocks noGrp="1"/>
          </p:cNvSpPr>
          <p:nvPr>
            <p:ph type="body" sz="quarter" idx="14" hasCustomPrompt="1"/>
          </p:nvPr>
        </p:nvSpPr>
        <p:spPr>
          <a:xfrm>
            <a:off x="531814" y="3429451"/>
            <a:ext cx="96012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presenter’s name, title, division/business unit/organization and date</a:t>
            </a:r>
          </a:p>
        </p:txBody>
      </p:sp>
      <p:sp>
        <p:nvSpPr>
          <p:cNvPr id="13"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Tree>
    <p:extLst>
      <p:ext uri="{BB962C8B-B14F-4D97-AF65-F5344CB8AC3E}">
        <p14:creationId xmlns:p14="http://schemas.microsoft.com/office/powerpoint/2010/main" val="33982915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image" Target="../media/image1.png"/><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4"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201</a:t>
            </a:r>
            <a:r>
              <a:rPr lang="en-US" sz="850" dirty="0">
                <a:solidFill>
                  <a:schemeClr val="tx1"/>
                </a:solidFill>
              </a:rPr>
              <a:t>7,</a:t>
            </a:r>
            <a:r>
              <a:rPr sz="850" dirty="0">
                <a:solidFill>
                  <a:schemeClr val="tx1"/>
                </a:solidFill>
              </a:rPr>
              <a:t> Oracle and/or its affiliates. All rights reserved.  |</a:t>
            </a:r>
          </a:p>
        </p:txBody>
      </p:sp>
      <p:pic>
        <p:nvPicPr>
          <p:cNvPr id="22" name="Picture 21" descr="Oracle logo in white on red staging background" title="Oracle red badge logo"/>
          <p:cNvPicPr>
            <a:picLocks noChangeAspect="1"/>
          </p:cNvPicPr>
          <p:nvPr userDrawn="1"/>
        </p:nvPicPr>
        <p:blipFill>
          <a:blip r:embed="rId49"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 id="2147483884" r:id="rId20"/>
    <p:sldLayoutId id="2147483885" r:id="rId21"/>
    <p:sldLayoutId id="2147483886" r:id="rId22"/>
    <p:sldLayoutId id="2147483887" r:id="rId23"/>
    <p:sldLayoutId id="2147483888" r:id="rId24"/>
    <p:sldLayoutId id="2147483889" r:id="rId25"/>
    <p:sldLayoutId id="2147483890" r:id="rId26"/>
    <p:sldLayoutId id="2147483891" r:id="rId27"/>
    <p:sldLayoutId id="2147483892" r:id="rId28"/>
    <p:sldLayoutId id="2147483893" r:id="rId29"/>
    <p:sldLayoutId id="2147483894" r:id="rId30"/>
    <p:sldLayoutId id="2147483895" r:id="rId31"/>
    <p:sldLayoutId id="2147483896" r:id="rId32"/>
    <p:sldLayoutId id="2147483897" r:id="rId33"/>
    <p:sldLayoutId id="2147483898" r:id="rId34"/>
    <p:sldLayoutId id="2147483899" r:id="rId35"/>
    <p:sldLayoutId id="2147483900" r:id="rId36"/>
    <p:sldLayoutId id="2147483901" r:id="rId37"/>
    <p:sldLayoutId id="2147483902" r:id="rId38"/>
    <p:sldLayoutId id="2147483903" r:id="rId39"/>
    <p:sldLayoutId id="2147483692" r:id="rId40"/>
    <p:sldLayoutId id="2147483654" r:id="rId41"/>
    <p:sldLayoutId id="2147483690" r:id="rId42"/>
    <p:sldLayoutId id="2147483691" r:id="rId43"/>
    <p:sldLayoutId id="2147483695" r:id="rId44"/>
    <p:sldLayoutId id="2147483697" r:id="rId45"/>
    <p:sldLayoutId id="2147483698"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148750E1-15B9-2747-83DF-337C8D20D0AB}" type="datetime1">
              <a:rPr lang="en-US" smtClean="0">
                <a:solidFill>
                  <a:srgbClr val="58595B"/>
                </a:solidFill>
              </a:rPr>
              <a:pPr/>
              <a:t>10/16/2018</a:t>
            </a:fld>
            <a:endParaRPr lang="en-US" dirty="0">
              <a:solidFill>
                <a:srgbClr val="58595B"/>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dirty="0">
                <a:solidFill>
                  <a:srgbClr val="58595B"/>
                </a:solidFill>
              </a:rPr>
              <a:t>Confidential – Oracle Internal Restricted</a:t>
            </a: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8595B"/>
                </a:solidFill>
              </a:rPr>
              <a:pPr/>
              <a:t>‹#›</a:t>
            </a:fld>
            <a:endParaRPr lang="en-US" dirty="0">
              <a:solidFill>
                <a:srgbClr val="58595B"/>
              </a:solidFill>
            </a:endParaRP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8595B"/>
                </a:solidFill>
              </a:rPr>
              <a:t>Copyright © </a:t>
            </a:r>
            <a:r>
              <a:rPr lang="en-US" sz="850" dirty="0">
                <a:solidFill>
                  <a:srgbClr val="58595B"/>
                </a:solidFill>
              </a:rPr>
              <a:t>2017,</a:t>
            </a:r>
            <a:r>
              <a:rPr sz="850" dirty="0">
                <a:solidFill>
                  <a:srgbClr val="58595B"/>
                </a:solidFill>
              </a:rPr>
              <a:t> Oracle and/or its affiliates. All rights reserved.  |</a:t>
            </a:r>
          </a:p>
        </p:txBody>
      </p:sp>
      <p:pic>
        <p:nvPicPr>
          <p:cNvPr id="16" name="Picture 15" descr="Oracle logo in white on red staging background"/>
          <p:cNvPicPr>
            <a:picLocks noChangeAspect="1"/>
          </p:cNvPicPr>
          <p:nvPr userDrawn="1"/>
        </p:nvPicPr>
        <p:blipFill>
          <a:blip r:embed="rId41"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42595241"/>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 id="2147483921" r:id="rId17"/>
    <p:sldLayoutId id="2147483922" r:id="rId18"/>
    <p:sldLayoutId id="2147483923"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 id="2147483937" r:id="rId33"/>
    <p:sldLayoutId id="2147483938" r:id="rId34"/>
    <p:sldLayoutId id="2147483939" r:id="rId35"/>
    <p:sldLayoutId id="2147483940" r:id="rId36"/>
    <p:sldLayoutId id="2147483941" r:id="rId37"/>
    <p:sldLayoutId id="2147483942" r:id="rId38"/>
    <p:sldLayoutId id="2147483943"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Visio_Drawing3.vsdx"/><Relationship Id="rId3" Type="http://schemas.openxmlformats.org/officeDocument/2006/relationships/notesSlide" Target="../notesSlides/notesSlide4.xml"/><Relationship Id="rId7" Type="http://schemas.openxmlformats.org/officeDocument/2006/relationships/image" Target="../media/image25.emf"/><Relationship Id="rId2" Type="http://schemas.openxmlformats.org/officeDocument/2006/relationships/slideLayout" Target="../slideLayouts/slideLayout51.xml"/><Relationship Id="rId1" Type="http://schemas.openxmlformats.org/officeDocument/2006/relationships/vmlDrawing" Target="../drawings/vmlDrawing1.vml"/><Relationship Id="rId6" Type="http://schemas.openxmlformats.org/officeDocument/2006/relationships/package" Target="../embeddings/Microsoft_Visio_Drawing2.vsdx"/><Relationship Id="rId5" Type="http://schemas.openxmlformats.org/officeDocument/2006/relationships/image" Target="../media/image24.emf"/><Relationship Id="rId4" Type="http://schemas.openxmlformats.org/officeDocument/2006/relationships/package" Target="../embeddings/Microsoft_Visio_Drawing1.vsdx"/><Relationship Id="rId9" Type="http://schemas.openxmlformats.org/officeDocument/2006/relationships/image" Target="../media/image2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1EAA63-D034-42AE-91FA-B13B9518C7BE}" type="slidenum">
              <a:rPr lang="uk-UA">
                <a:solidFill>
                  <a:srgbClr val="FFFFFF">
                    <a:alpha val="0"/>
                  </a:srgbClr>
                </a:solidFill>
              </a:rPr>
              <a:pPr/>
              <a:t>1</a:t>
            </a:fld>
            <a:endParaRPr lang="uk-UA">
              <a:solidFill>
                <a:srgbClr val="FFFFFF">
                  <a:alpha val="0"/>
                </a:srgbClr>
              </a:solidFill>
            </a:endParaRPr>
          </a:p>
        </p:txBody>
      </p:sp>
      <p:sp>
        <p:nvSpPr>
          <p:cNvPr id="2" name="Title 1"/>
          <p:cNvSpPr>
            <a:spLocks noGrp="1"/>
          </p:cNvSpPr>
          <p:nvPr>
            <p:ph type="title"/>
          </p:nvPr>
        </p:nvSpPr>
        <p:spPr/>
        <p:txBody>
          <a:bodyPr/>
          <a:lstStyle/>
          <a:p>
            <a:r>
              <a:rPr lang="en-US" dirty="0" smtClean="0"/>
              <a:t>Drafting Session</a:t>
            </a:r>
            <a:br>
              <a:rPr lang="en-US" dirty="0" smtClean="0"/>
            </a:br>
            <a:r>
              <a:rPr lang="en-US" dirty="0" smtClean="0"/>
              <a:t>23.742 </a:t>
            </a:r>
            <a:r>
              <a:rPr lang="en-US" dirty="0" err="1" smtClean="0"/>
              <a:t>eSBA</a:t>
            </a:r>
            <a:r>
              <a:rPr lang="en-US" dirty="0" smtClean="0"/>
              <a:t> Key Issue #3 Conclusions</a:t>
            </a:r>
            <a:endParaRPr lang="en-US" sz="4400" dirty="0"/>
          </a:p>
        </p:txBody>
      </p:sp>
      <p:sp>
        <p:nvSpPr>
          <p:cNvPr id="6" name="Text Placeholder 5"/>
          <p:cNvSpPr>
            <a:spLocks noGrp="1"/>
          </p:cNvSpPr>
          <p:nvPr>
            <p:ph type="body" sz="quarter" idx="14"/>
          </p:nvPr>
        </p:nvSpPr>
        <p:spPr/>
        <p:txBody>
          <a:bodyPr>
            <a:normAutofit/>
          </a:bodyPr>
          <a:lstStyle/>
          <a:p>
            <a:endParaRPr lang="en-US" dirty="0"/>
          </a:p>
          <a:p>
            <a:endParaRPr lang="en-US" dirty="0"/>
          </a:p>
          <a:p>
            <a:endParaRPr lang="en-US" dirty="0"/>
          </a:p>
          <a:p>
            <a:endParaRPr lang="en-US" dirty="0"/>
          </a:p>
          <a:p>
            <a:r>
              <a:rPr lang="en-US" dirty="0" smtClean="0"/>
              <a:t>October, </a:t>
            </a:r>
            <a:r>
              <a:rPr lang="en-US" dirty="0"/>
              <a:t>2018</a:t>
            </a:r>
          </a:p>
        </p:txBody>
      </p:sp>
    </p:spTree>
    <p:extLst>
      <p:ext uri="{BB962C8B-B14F-4D97-AF65-F5344CB8AC3E}">
        <p14:creationId xmlns:p14="http://schemas.microsoft.com/office/powerpoint/2010/main" val="156959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Agenda</a:t>
            </a:r>
            <a:endParaRPr lang="en-US" dirty="0"/>
          </a:p>
        </p:txBody>
      </p:sp>
      <p:sp>
        <p:nvSpPr>
          <p:cNvPr id="8" name="Content Placeholder 7"/>
          <p:cNvSpPr>
            <a:spLocks noGrp="1"/>
          </p:cNvSpPr>
          <p:nvPr>
            <p:ph idx="1"/>
          </p:nvPr>
        </p:nvSpPr>
        <p:spPr>
          <a:xfrm>
            <a:off x="531151" y="1524000"/>
            <a:ext cx="11126522" cy="4856921"/>
          </a:xfrm>
        </p:spPr>
        <p:txBody>
          <a:bodyPr/>
          <a:lstStyle/>
          <a:p>
            <a:pPr lvl="0"/>
            <a:r>
              <a:rPr lang="en-US" sz="2400" dirty="0" smtClean="0"/>
              <a:t>Agree on scope of drafting session</a:t>
            </a:r>
          </a:p>
          <a:p>
            <a:pPr lvl="1"/>
            <a:r>
              <a:rPr lang="en-US" sz="2000" dirty="0" smtClean="0"/>
              <a:t>Identify </a:t>
            </a:r>
            <a:r>
              <a:rPr lang="en-US" sz="2000" dirty="0"/>
              <a:t>any principles which are missing from the 9 points</a:t>
            </a:r>
            <a:r>
              <a:rPr lang="en-US" sz="2000" dirty="0" smtClean="0"/>
              <a:t>.</a:t>
            </a:r>
          </a:p>
          <a:p>
            <a:pPr lvl="1"/>
            <a:r>
              <a:rPr lang="en-US" sz="2000" dirty="0" smtClean="0"/>
              <a:t>Introduce / agree most contentious points to discuss.</a:t>
            </a:r>
          </a:p>
          <a:p>
            <a:pPr lvl="0"/>
            <a:r>
              <a:rPr lang="en-US" sz="2400" dirty="0" smtClean="0"/>
              <a:t>Discuss / Agree on Service Framework Functionality</a:t>
            </a:r>
          </a:p>
          <a:p>
            <a:pPr lvl="1"/>
            <a:r>
              <a:rPr lang="en-US" sz="2000" dirty="0" smtClean="0"/>
              <a:t>Discuss </a:t>
            </a:r>
            <a:r>
              <a:rPr lang="en-US" sz="2000" dirty="0"/>
              <a:t>point 2 (functionality for service framework)</a:t>
            </a:r>
          </a:p>
          <a:p>
            <a:pPr lvl="0"/>
            <a:r>
              <a:rPr lang="en-US" sz="2400" dirty="0" smtClean="0"/>
              <a:t>Discuss / Agree on Service Framework Compatibility and Extensibility</a:t>
            </a:r>
          </a:p>
          <a:p>
            <a:pPr lvl="1"/>
            <a:r>
              <a:rPr lang="en-US" sz="2000" dirty="0" smtClean="0"/>
              <a:t>Discuss </a:t>
            </a:r>
            <a:r>
              <a:rPr lang="en-US" sz="2000" dirty="0"/>
              <a:t>point 4 (backward/forward compatibility, flexibility and extensibility)</a:t>
            </a:r>
          </a:p>
          <a:p>
            <a:pPr lvl="0"/>
            <a:r>
              <a:rPr lang="en-US" sz="2400" dirty="0" smtClean="0"/>
              <a:t>Discuss / Agree on Service Framework Topology</a:t>
            </a:r>
          </a:p>
          <a:p>
            <a:pPr lvl="1"/>
            <a:r>
              <a:rPr lang="en-US" sz="2000" dirty="0" smtClean="0"/>
              <a:t>Discuss </a:t>
            </a:r>
            <a:r>
              <a:rPr lang="en-US" sz="2000" dirty="0"/>
              <a:t>points 7 &amp; 8 (topology, SF domain/scope)</a:t>
            </a:r>
          </a:p>
          <a:p>
            <a:r>
              <a:rPr lang="en-US" sz="2400" dirty="0" smtClean="0"/>
              <a:t>Discuss / Agree Other Points Which Require Clarification</a:t>
            </a:r>
          </a:p>
          <a:p>
            <a:pPr lvl="1"/>
            <a:r>
              <a:rPr lang="en-US" sz="2000" dirty="0" smtClean="0"/>
              <a:t>Time permitting</a:t>
            </a:r>
            <a:r>
              <a:rPr lang="en-US" sz="2000" dirty="0"/>
              <a:t> </a:t>
            </a:r>
          </a:p>
          <a:p>
            <a:endParaRPr lang="en-US" sz="2400" dirty="0"/>
          </a:p>
        </p:txBody>
      </p:sp>
      <p:sp>
        <p:nvSpPr>
          <p:cNvPr id="2" name="Slide Number Placeholder 1"/>
          <p:cNvSpPr>
            <a:spLocks noGrp="1"/>
          </p:cNvSpPr>
          <p:nvPr>
            <p:ph type="sldNum" sz="quarter" idx="12"/>
          </p:nvPr>
        </p:nvSpPr>
        <p:spPr/>
        <p:txBody>
          <a:bodyPr/>
          <a:lstStyle/>
          <a:p>
            <a:fld id="{C51EAA63-D034-42AE-91FA-B13B9518C7BE}" type="slidenum">
              <a:rPr lang="en-US" smtClean="0">
                <a:solidFill>
                  <a:srgbClr val="FFFFFF">
                    <a:alpha val="0"/>
                  </a:srgbClr>
                </a:solidFill>
              </a:rPr>
              <a:pPr/>
              <a:t>2</a:t>
            </a:fld>
            <a:endParaRPr lang="en-US" dirty="0">
              <a:solidFill>
                <a:srgbClr val="FFFFFF">
                  <a:alpha val="0"/>
                </a:srgbClr>
              </a:solidFill>
            </a:endParaRPr>
          </a:p>
        </p:txBody>
      </p:sp>
    </p:spTree>
    <p:extLst>
      <p:ext uri="{BB962C8B-B14F-4D97-AF65-F5344CB8AC3E}">
        <p14:creationId xmlns:p14="http://schemas.microsoft.com/office/powerpoint/2010/main" val="281385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96563" y="1524001"/>
            <a:ext cx="5645450" cy="4419600"/>
          </a:xfrm>
        </p:spPr>
        <p:txBody>
          <a:bodyPr/>
          <a:lstStyle/>
          <a:p>
            <a:r>
              <a:rPr lang="en-GB" sz="2000" dirty="0"/>
              <a:t>Service Registration Management</a:t>
            </a:r>
          </a:p>
          <a:p>
            <a:pPr lvl="1"/>
            <a:r>
              <a:rPr lang="en-GB" sz="1800" dirty="0"/>
              <a:t>Extension of R15 SBA (</a:t>
            </a:r>
            <a:r>
              <a:rPr lang="en-GB" sz="1800" dirty="0" err="1"/>
              <a:t>ie</a:t>
            </a:r>
            <a:r>
              <a:rPr lang="en-GB" sz="1800" dirty="0"/>
              <a:t>. NRF)</a:t>
            </a:r>
          </a:p>
          <a:p>
            <a:pPr lvl="1"/>
            <a:r>
              <a:rPr lang="en-GB" sz="1800" dirty="0"/>
              <a:t>Handling of addition, removal and replacement of NF service instances</a:t>
            </a:r>
          </a:p>
          <a:p>
            <a:pPr lvl="2"/>
            <a:r>
              <a:rPr lang="en-GB" sz="1600" dirty="0"/>
              <a:t>When new selectable peers become available or existing peers disappear from the system.</a:t>
            </a:r>
          </a:p>
          <a:p>
            <a:r>
              <a:rPr lang="en-GB" sz="2000" dirty="0"/>
              <a:t> Adaptation Function</a:t>
            </a:r>
          </a:p>
          <a:p>
            <a:pPr lvl="1"/>
            <a:r>
              <a:rPr lang="en-US" sz="1800" dirty="0"/>
              <a:t>Adapt 3GPP SBI to the Service </a:t>
            </a:r>
            <a:r>
              <a:rPr lang="en-US" sz="1800" dirty="0" smtClean="0"/>
              <a:t>Framework.</a:t>
            </a:r>
          </a:p>
          <a:p>
            <a:pPr lvl="1"/>
            <a:r>
              <a:rPr lang="en-US" sz="1800" dirty="0" smtClean="0"/>
              <a:t>Implementation not specified by 3GPP.</a:t>
            </a:r>
            <a:endParaRPr lang="en-US" sz="1800" dirty="0"/>
          </a:p>
          <a:p>
            <a:pPr lvl="1"/>
            <a:r>
              <a:rPr lang="en-US" sz="1800" dirty="0"/>
              <a:t>Enable backward and forward compatible extension of R15 SBI</a:t>
            </a:r>
          </a:p>
          <a:p>
            <a:pPr hangingPunct="0"/>
            <a:r>
              <a:rPr lang="en-GB" sz="2000" dirty="0" smtClean="0"/>
              <a:t>Discovery of communication peers</a:t>
            </a:r>
          </a:p>
          <a:p>
            <a:pPr lvl="1" hangingPunct="0"/>
            <a:r>
              <a:rPr lang="en-US" sz="1800" dirty="0" smtClean="0"/>
              <a:t>Maintain compatibility with R15</a:t>
            </a:r>
          </a:p>
          <a:p>
            <a:pPr lvl="1" hangingPunct="0"/>
            <a:r>
              <a:rPr lang="en-US" sz="1800" dirty="0" smtClean="0"/>
              <a:t>Enable separation of business logic and discovery in NF.</a:t>
            </a:r>
            <a:endParaRPr lang="en-US" dirty="0"/>
          </a:p>
        </p:txBody>
      </p:sp>
      <p:sp>
        <p:nvSpPr>
          <p:cNvPr id="6" name="Content Placeholder 5"/>
          <p:cNvSpPr>
            <a:spLocks noGrp="1"/>
          </p:cNvSpPr>
          <p:nvPr>
            <p:ph sz="half" idx="2"/>
          </p:nvPr>
        </p:nvSpPr>
        <p:spPr/>
        <p:txBody>
          <a:bodyPr/>
          <a:lstStyle/>
          <a:p>
            <a:pPr hangingPunct="0"/>
            <a:r>
              <a:rPr lang="en-GB" sz="2000" dirty="0"/>
              <a:t>Selection of communication peers</a:t>
            </a:r>
          </a:p>
          <a:p>
            <a:pPr lvl="1" hangingPunct="0"/>
            <a:r>
              <a:rPr lang="en-GB" sz="1800" dirty="0"/>
              <a:t>Includes load-balancing between selectable communication peers.</a:t>
            </a:r>
          </a:p>
          <a:p>
            <a:pPr lvl="1" hangingPunct="0"/>
            <a:r>
              <a:rPr lang="en-GB" sz="1800" dirty="0"/>
              <a:t>Enable separation of business logic and selection in NF.</a:t>
            </a:r>
            <a:endParaRPr lang="en-US" sz="1800" dirty="0"/>
          </a:p>
          <a:p>
            <a:pPr hangingPunct="0"/>
            <a:r>
              <a:rPr lang="en-GB" sz="2000" dirty="0"/>
              <a:t>Communication Service</a:t>
            </a:r>
          </a:p>
          <a:p>
            <a:pPr lvl="1" hangingPunct="0"/>
            <a:r>
              <a:rPr lang="en-GB" sz="1800" dirty="0"/>
              <a:t>Reliable delivery of messages (request and response) between communication peers</a:t>
            </a:r>
            <a:endParaRPr lang="en-US" sz="1800" dirty="0"/>
          </a:p>
          <a:p>
            <a:pPr lvl="1" hangingPunct="0"/>
            <a:r>
              <a:rPr lang="en-US" sz="1800" dirty="0"/>
              <a:t>Congestion / overload control</a:t>
            </a:r>
            <a:endParaRPr lang="en-GB" sz="1600" dirty="0"/>
          </a:p>
          <a:p>
            <a:pPr hangingPunct="0"/>
            <a:r>
              <a:rPr lang="en-GB" sz="2000" dirty="0" smtClean="0"/>
              <a:t>Authorization </a:t>
            </a:r>
            <a:r>
              <a:rPr lang="en-GB" sz="2000" dirty="0"/>
              <a:t>Management</a:t>
            </a:r>
          </a:p>
          <a:p>
            <a:pPr lvl="1" hangingPunct="0"/>
            <a:r>
              <a:rPr lang="en-GB" sz="1800" dirty="0"/>
              <a:t>Policy enforcement, authorization of the message delivery</a:t>
            </a:r>
            <a:r>
              <a:rPr lang="en-GB" sz="1800" dirty="0" smtClean="0"/>
              <a:t>.</a:t>
            </a:r>
          </a:p>
          <a:p>
            <a:pPr hangingPunct="0"/>
            <a:r>
              <a:rPr lang="en-GB" sz="2000" dirty="0" smtClean="0"/>
              <a:t>Service Monitoring</a:t>
            </a:r>
          </a:p>
          <a:p>
            <a:pPr lvl="1" hangingPunct="0"/>
            <a:r>
              <a:rPr lang="en-GB" sz="1600" dirty="0" smtClean="0"/>
              <a:t>Enables load balancing, circuit breaking, etc</a:t>
            </a:r>
            <a:r>
              <a:rPr lang="en-GB" sz="1600" dirty="0" smtClean="0"/>
              <a:t>.</a:t>
            </a:r>
            <a:endParaRPr lang="en-US" sz="1600" dirty="0"/>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8595B"/>
                </a:solidFill>
              </a:rPr>
              <a:pPr/>
              <a:t>3</a:t>
            </a:fld>
            <a:endParaRPr lang="en-US" dirty="0">
              <a:solidFill>
                <a:srgbClr val="58595B"/>
              </a:solidFill>
            </a:endParaRPr>
          </a:p>
        </p:txBody>
      </p:sp>
      <p:sp>
        <p:nvSpPr>
          <p:cNvPr id="2" name="Title 1"/>
          <p:cNvSpPr>
            <a:spLocks noGrp="1"/>
          </p:cNvSpPr>
          <p:nvPr>
            <p:ph type="title"/>
          </p:nvPr>
        </p:nvSpPr>
        <p:spPr/>
        <p:txBody>
          <a:bodyPr/>
          <a:lstStyle/>
          <a:p>
            <a:r>
              <a:rPr lang="en-US" dirty="0" smtClean="0"/>
              <a:t>Service Framework Functionality</a:t>
            </a:r>
            <a:br>
              <a:rPr lang="en-US" dirty="0" smtClean="0"/>
            </a:br>
            <a:r>
              <a:rPr lang="en-GB" sz="2400" b="1" dirty="0"/>
              <a:t>Common Service Framework functionalities include, but are not limited to:</a:t>
            </a:r>
            <a:endParaRPr lang="en-US" sz="2400" b="1" dirty="0"/>
          </a:p>
        </p:txBody>
      </p:sp>
    </p:spTree>
    <p:extLst>
      <p:ext uri="{BB962C8B-B14F-4D97-AF65-F5344CB8AC3E}">
        <p14:creationId xmlns:p14="http://schemas.microsoft.com/office/powerpoint/2010/main" val="3467310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Framework Compatibility and Extensibility</a:t>
            </a:r>
            <a:endParaRPr lang="en-US" dirty="0"/>
          </a:p>
        </p:txBody>
      </p:sp>
      <p:sp>
        <p:nvSpPr>
          <p:cNvPr id="3" name="Content Placeholder 2"/>
          <p:cNvSpPr>
            <a:spLocks noGrp="1"/>
          </p:cNvSpPr>
          <p:nvPr>
            <p:ph idx="1"/>
          </p:nvPr>
        </p:nvSpPr>
        <p:spPr>
          <a:xfrm>
            <a:off x="531151" y="1524000"/>
            <a:ext cx="11126522" cy="4876799"/>
          </a:xfrm>
          <a:solidFill>
            <a:schemeClr val="bg1"/>
          </a:solidFill>
        </p:spPr>
        <p:txBody>
          <a:bodyPr/>
          <a:lstStyle/>
          <a:p>
            <a:pPr hangingPunct="0"/>
            <a:r>
              <a:rPr lang="en-GB" sz="1800" dirty="0"/>
              <a:t>Interface between the NF services and the Service Framework</a:t>
            </a:r>
            <a:r>
              <a:rPr lang="en-US" sz="1800" dirty="0"/>
              <a:t>: </a:t>
            </a:r>
            <a:r>
              <a:rPr lang="en-GB" sz="1800" dirty="0"/>
              <a:t> the selected solution shall </a:t>
            </a:r>
            <a:r>
              <a:rPr lang="en-US" sz="1800" dirty="0"/>
              <a:t>use the SBIs used by consumers and producers in SBA.</a:t>
            </a:r>
          </a:p>
          <a:p>
            <a:pPr lvl="1" hangingPunct="0"/>
            <a:r>
              <a:rPr lang="en-GB" sz="1600" dirty="0" smtClean="0"/>
              <a:t>In </a:t>
            </a:r>
            <a:r>
              <a:rPr lang="en-GB" sz="1600" dirty="0"/>
              <a:t>case of service discovery and/or NF service selection delegated to the Service Framework (aka implicit mode of discovery), the 3GPP SBI</a:t>
            </a:r>
            <a:r>
              <a:rPr lang="en-US" sz="1600" dirty="0"/>
              <a:t>s</a:t>
            </a:r>
            <a:r>
              <a:rPr lang="en-GB" sz="1600" dirty="0"/>
              <a:t> may be enhanced to provide additional information (</a:t>
            </a:r>
            <a:r>
              <a:rPr lang="en-GB" sz="1600" dirty="0" err="1"/>
              <a:t>ie</a:t>
            </a:r>
            <a:r>
              <a:rPr lang="en-GB" sz="1600" dirty="0"/>
              <a:t> SBI additional parameters) that can be consumed by the service framework.</a:t>
            </a:r>
            <a:endParaRPr lang="en-US" sz="1600" dirty="0"/>
          </a:p>
          <a:p>
            <a:pPr lvl="2" hangingPunct="0"/>
            <a:r>
              <a:rPr lang="en-GB" sz="1400" dirty="0" smtClean="0"/>
              <a:t>Enhancements </a:t>
            </a:r>
            <a:r>
              <a:rPr lang="en-GB" sz="1400" dirty="0"/>
              <a:t>to the SBIs shall be conditionally required based on the functionality being invoked by the request.</a:t>
            </a:r>
            <a:endParaRPr lang="en-US" sz="1400" dirty="0"/>
          </a:p>
          <a:p>
            <a:pPr lvl="2" hangingPunct="0"/>
            <a:r>
              <a:rPr lang="en-GB" sz="1400" dirty="0" smtClean="0"/>
              <a:t>Any </a:t>
            </a:r>
            <a:r>
              <a:rPr lang="en-GB" sz="1400" dirty="0"/>
              <a:t>additional parameters required to support the enhanced Service Framework functionality (</a:t>
            </a:r>
            <a:r>
              <a:rPr lang="en-GB" sz="1400" dirty="0" err="1"/>
              <a:t>ie</a:t>
            </a:r>
            <a:r>
              <a:rPr lang="en-GB" sz="1400" dirty="0"/>
              <a:t>. Service discovery) should be located in the http headers or the URI as opposed to the body of the message.  This precludes having the Service Framework parse the body of the request for the parameters. </a:t>
            </a:r>
            <a:endParaRPr lang="en-US" sz="1400" dirty="0"/>
          </a:p>
          <a:p>
            <a:pPr lvl="1" hangingPunct="0"/>
            <a:r>
              <a:rPr lang="en-US" sz="1600" dirty="0" smtClean="0"/>
              <a:t>Impacts </a:t>
            </a:r>
            <a:r>
              <a:rPr lang="en-US" sz="1600" dirty="0"/>
              <a:t>on existing Services and Interfaces (backward compatibility):  </a:t>
            </a:r>
            <a:r>
              <a:rPr lang="en-GB" sz="1600" dirty="0"/>
              <a:t>The service framework is compatible with R15. The R15 consumer is not aware of a R16 service framework existence, other than have it configured as its HTTP outbound proxy.</a:t>
            </a:r>
            <a:endParaRPr lang="en-US" sz="1600" dirty="0"/>
          </a:p>
          <a:p>
            <a:pPr lvl="1" hangingPunct="0"/>
            <a:r>
              <a:rPr lang="en-US" sz="1600" dirty="0" smtClean="0"/>
              <a:t>Impacts </a:t>
            </a:r>
            <a:r>
              <a:rPr lang="en-US" sz="1600" dirty="0"/>
              <a:t>on existing Services and Interfaces (forward compatibility):  Delegation of service discovery to the service framework </a:t>
            </a:r>
            <a:r>
              <a:rPr lang="en-GB" sz="1600" dirty="0"/>
              <a:t>can be achieved by means of configuration, i.e. the service consumer can be configured to skip service discovery and simply send the actual service request to the service framework. In case the discovery is skipped additional parameters needed for NF service selection may be needed</a:t>
            </a:r>
            <a:r>
              <a:rPr lang="en-GB" sz="1600" dirty="0" smtClean="0"/>
              <a:t>.</a:t>
            </a:r>
          </a:p>
          <a:p>
            <a:pPr lvl="1" hangingPunct="0"/>
            <a:r>
              <a:rPr lang="en-GB" sz="1600" dirty="0"/>
              <a:t>Impacts from conclusions to key issue 4 (reliability):  Several of the proposed solutions for key issue 4 introduce a set concept to identify groups of services and/or NF.  These sets represent a discoverable entity.  Dependent on the selected solution to key issue 4, the Service Framework should support discovery and selection of sets.  Any enhancements required to the discovery function to support sets shall apply to both explicit and implicit modes of operation (</a:t>
            </a:r>
            <a:r>
              <a:rPr lang="en-GB" sz="1600" dirty="0" err="1"/>
              <a:t>ie</a:t>
            </a:r>
            <a:r>
              <a:rPr lang="en-GB" sz="1600" dirty="0"/>
              <a:t>.  A Rel-16 NF which invokes explicit discovery will be able to discover sets for use in producer selection).</a:t>
            </a:r>
            <a:endParaRPr lang="en-US" sz="1600" dirty="0"/>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8595B"/>
                </a:solidFill>
              </a:rPr>
              <a:pPr/>
              <a:t>4</a:t>
            </a:fld>
            <a:endParaRPr lang="en-US" dirty="0">
              <a:solidFill>
                <a:srgbClr val="58595B"/>
              </a:solidFill>
            </a:endParaRPr>
          </a:p>
        </p:txBody>
      </p:sp>
    </p:spTree>
    <p:extLst>
      <p:ext uri="{BB962C8B-B14F-4D97-AF65-F5344CB8AC3E}">
        <p14:creationId xmlns:p14="http://schemas.microsoft.com/office/powerpoint/2010/main" val="139321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Framework Topology</a:t>
            </a:r>
            <a:endParaRPr lang="en-US" dirty="0"/>
          </a:p>
        </p:txBody>
      </p:sp>
      <p:sp>
        <p:nvSpPr>
          <p:cNvPr id="3" name="Content Placeholder 2"/>
          <p:cNvSpPr>
            <a:spLocks noGrp="1"/>
          </p:cNvSpPr>
          <p:nvPr>
            <p:ph idx="1"/>
          </p:nvPr>
        </p:nvSpPr>
        <p:spPr>
          <a:xfrm>
            <a:off x="531150" y="1524001"/>
            <a:ext cx="6764171" cy="4419600"/>
          </a:xfrm>
        </p:spPr>
        <p:txBody>
          <a:bodyPr/>
          <a:lstStyle/>
          <a:p>
            <a:r>
              <a:rPr lang="en-US" sz="2400" dirty="0"/>
              <a:t>Network slicing: </a:t>
            </a:r>
            <a:endParaRPr lang="en-US" sz="2400" dirty="0" smtClean="0"/>
          </a:p>
          <a:p>
            <a:pPr lvl="1"/>
            <a:r>
              <a:rPr lang="en-US" sz="2000" dirty="0" smtClean="0"/>
              <a:t>The </a:t>
            </a:r>
            <a:r>
              <a:rPr lang="en-US" sz="2000" dirty="0"/>
              <a:t>Service Framework, based on operator preferences, may be deployed at three levels </a:t>
            </a:r>
            <a:r>
              <a:rPr lang="en-GB" sz="2000" dirty="0"/>
              <a:t>a</a:t>
            </a:r>
            <a:r>
              <a:rPr lang="en-US" sz="2000" dirty="0"/>
              <a:t>t</a:t>
            </a:r>
            <a:r>
              <a:rPr lang="en-GB" sz="2000" dirty="0"/>
              <a:t> a minimum</a:t>
            </a:r>
            <a:r>
              <a:rPr lang="en-US" sz="2000" dirty="0" smtClean="0"/>
              <a:t>:</a:t>
            </a:r>
          </a:p>
          <a:p>
            <a:pPr lvl="2"/>
            <a:r>
              <a:rPr lang="en-US" sz="1800" dirty="0" smtClean="0"/>
              <a:t>PLMN </a:t>
            </a:r>
            <a:r>
              <a:rPr lang="en-US" sz="1800" dirty="0"/>
              <a:t>level (one SF for the </a:t>
            </a:r>
            <a:r>
              <a:rPr lang="en-US" sz="1800" dirty="0" smtClean="0"/>
              <a:t>PLMN)</a:t>
            </a:r>
          </a:p>
          <a:p>
            <a:pPr lvl="2"/>
            <a:r>
              <a:rPr lang="en-US" sz="1800" dirty="0" smtClean="0"/>
              <a:t>Slice </a:t>
            </a:r>
            <a:r>
              <a:rPr lang="en-US" sz="1800" dirty="0"/>
              <a:t>common level (one SF for the PLMN level and another SF for all </a:t>
            </a:r>
            <a:r>
              <a:rPr lang="en-US" sz="1800" dirty="0" smtClean="0"/>
              <a:t>NS)</a:t>
            </a:r>
          </a:p>
          <a:p>
            <a:pPr lvl="2"/>
            <a:r>
              <a:rPr lang="en-US" sz="1800" dirty="0" smtClean="0"/>
              <a:t>Slice </a:t>
            </a:r>
            <a:r>
              <a:rPr lang="en-US" sz="1800" dirty="0"/>
              <a:t>level (one SF for the PLMN level and another SF for each </a:t>
            </a:r>
            <a:r>
              <a:rPr lang="en-US" sz="1800" dirty="0" smtClean="0"/>
              <a:t>NS)</a:t>
            </a:r>
            <a:endParaRPr lang="en-US" sz="1800" dirty="0"/>
          </a:p>
          <a:p>
            <a:r>
              <a:rPr lang="en-GB" sz="2400" dirty="0"/>
              <a:t>Roaming support</a:t>
            </a:r>
            <a:r>
              <a:rPr lang="en-US" sz="2400" dirty="0"/>
              <a:t>: </a:t>
            </a:r>
            <a:endParaRPr lang="en-US" sz="2400" dirty="0" smtClean="0"/>
          </a:p>
          <a:p>
            <a:pPr lvl="1"/>
            <a:r>
              <a:rPr lang="en-GB" sz="2000" dirty="0" smtClean="0"/>
              <a:t>The </a:t>
            </a:r>
            <a:r>
              <a:rPr lang="en-GB" sz="2000" dirty="0"/>
              <a:t>SEPP communicates with the Service </a:t>
            </a:r>
            <a:r>
              <a:rPr lang="en-GB" sz="2000" dirty="0" smtClean="0"/>
              <a:t>Framework using </a:t>
            </a:r>
            <a:r>
              <a:rPr lang="en-GB" sz="2000" dirty="0"/>
              <a:t>the 3GPP SBI. </a:t>
            </a:r>
            <a:endParaRPr lang="en-GB" sz="2000" dirty="0" smtClean="0"/>
          </a:p>
          <a:p>
            <a:pPr lvl="2"/>
            <a:r>
              <a:rPr lang="en-GB" sz="1600" dirty="0" smtClean="0"/>
              <a:t>The SEPP is one of the services shown in the PLMN level.</a:t>
            </a:r>
          </a:p>
          <a:p>
            <a:pPr lvl="1"/>
            <a:r>
              <a:rPr lang="en-GB" sz="2000" dirty="0" smtClean="0"/>
              <a:t>The </a:t>
            </a:r>
            <a:r>
              <a:rPr lang="en-GB" sz="2000" dirty="0"/>
              <a:t>interactions between NF services and the SEPP for roaming procedures are handled by the </a:t>
            </a:r>
            <a:r>
              <a:rPr lang="en-GB" sz="2000" dirty="0" smtClean="0"/>
              <a:t>Service Framework.</a:t>
            </a:r>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8595B"/>
                </a:solidFill>
              </a:rPr>
              <a:pPr/>
              <a:t>5</a:t>
            </a:fld>
            <a:endParaRPr lang="en-US" dirty="0">
              <a:solidFill>
                <a:srgbClr val="58595B"/>
              </a:solidFill>
            </a:endParaRPr>
          </a:p>
        </p:txBody>
      </p:sp>
      <p:sp>
        <p:nvSpPr>
          <p:cNvPr id="6" name="Rectangle 2"/>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774209213"/>
              </p:ext>
            </p:extLst>
          </p:nvPr>
        </p:nvGraphicFramePr>
        <p:xfrm>
          <a:off x="7580371" y="944349"/>
          <a:ext cx="3210718" cy="1828800"/>
        </p:xfrm>
        <a:graphic>
          <a:graphicData uri="http://schemas.openxmlformats.org/presentationml/2006/ole">
            <mc:AlternateContent xmlns:mc="http://schemas.openxmlformats.org/markup-compatibility/2006">
              <mc:Choice xmlns:v="urn:schemas-microsoft-com:vml" Requires="v">
                <p:oleObj spid="_x0000_s1068" name="Visio" r:id="rId4" imgW="5931073" imgH="3365544" progId="Visio.Drawing.15">
                  <p:embed/>
                </p:oleObj>
              </mc:Choice>
              <mc:Fallback>
                <p:oleObj name="Visio" r:id="rId4" imgW="5931073" imgH="3365544"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0371" y="944349"/>
                        <a:ext cx="3210718" cy="182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9"/>
          <p:cNvSpPr>
            <a:spLocks noChangeArrowheads="1"/>
          </p:cNvSpPr>
          <p:nvPr/>
        </p:nvSpPr>
        <p:spPr bwMode="auto">
          <a:xfrm>
            <a:off x="0" y="0"/>
            <a:ext cx="1218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marL="342900" indent="-342900" eaLnBrk="0" fontAlgn="base" hangingPunct="0">
              <a:spcBef>
                <a:spcPct val="20000"/>
              </a:spcBef>
              <a:spcAft>
                <a:spcPct val="0"/>
              </a:spcAft>
              <a:buChar char="•"/>
              <a:defRPr sz="3200">
                <a:solidFill>
                  <a:schemeClr val="tx1"/>
                </a:solidFill>
                <a:latin typeface="Arial" panose="020B0604020202020204" pitchFamily="34" charset="0"/>
              </a:defRPr>
            </a:lvl1pPr>
            <a:lvl2pPr marL="742950" indent="-285750" eaLnBrk="0" fontAlgn="base" hangingPunct="0">
              <a:spcBef>
                <a:spcPct val="20000"/>
              </a:spcBef>
              <a:spcAft>
                <a:spcPct val="0"/>
              </a:spcAft>
              <a:buChar char="–"/>
              <a:defRPr sz="2800">
                <a:solidFill>
                  <a:schemeClr val="tx1"/>
                </a:solidFill>
                <a:latin typeface="Arial" panose="020B0604020202020204" pitchFamily="34" charset="0"/>
              </a:defRPr>
            </a:lvl2pPr>
            <a:lvl3pPr marL="1143000" indent="-228600" eaLnBrk="0" fontAlgn="base" hangingPunct="0">
              <a:spcBef>
                <a:spcPct val="20000"/>
              </a:spcBef>
              <a:spcAft>
                <a:spcPct val="0"/>
              </a:spcAft>
              <a:buChar char="•"/>
              <a:defRPr sz="2400">
                <a:solidFill>
                  <a:schemeClr val="tx1"/>
                </a:solidFill>
                <a:latin typeface="Arial" panose="020B0604020202020204" pitchFamily="34" charset="0"/>
              </a:defRPr>
            </a:lvl3pPr>
            <a:lvl4pPr marL="1600200" indent="-22860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742950" marR="0" lvl="1" indent="-285750" algn="l" defTabSz="914400" rtl="0" eaLnBrk="0" fontAlgn="base" latinLnBrk="0" hangingPunct="0">
              <a:lnSpc>
                <a:spcPct val="100000"/>
              </a:lnSpc>
              <a:spcBef>
                <a:spcPct val="20000"/>
              </a:spcBef>
              <a:spcAft>
                <a:spcPct val="0"/>
              </a:spcAft>
              <a:buClrTx/>
              <a:buSzTx/>
              <a:buFontTx/>
              <a:buChar char="–"/>
              <a:tabLst/>
            </a:pPr>
            <a:endParaRPr kumimoji="0" lang="en-US" altLang="en-US" sz="2800" b="0" i="0" u="none" strike="noStrike" cap="none" normalizeH="0" baseline="0" smtClean="0">
              <a:ln>
                <a:noFill/>
              </a:ln>
              <a:solidFill>
                <a:schemeClr val="tx1"/>
              </a:solidFill>
              <a:effectLst/>
              <a:latin typeface="Arial" panose="020B0604020202020204" pitchFamily="34"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448613876"/>
              </p:ext>
            </p:extLst>
          </p:nvPr>
        </p:nvGraphicFramePr>
        <p:xfrm>
          <a:off x="7580376" y="2758174"/>
          <a:ext cx="3210713" cy="1828800"/>
        </p:xfrm>
        <a:graphic>
          <a:graphicData uri="http://schemas.openxmlformats.org/presentationml/2006/ole">
            <mc:AlternateContent xmlns:mc="http://schemas.openxmlformats.org/markup-compatibility/2006">
              <mc:Choice xmlns:v="urn:schemas-microsoft-com:vml" Requires="v">
                <p:oleObj spid="_x0000_s1069" name="Visio" r:id="rId6" imgW="5931073" imgH="3365544" progId="Visio.Drawing.15">
                  <p:embed/>
                </p:oleObj>
              </mc:Choice>
              <mc:Fallback>
                <p:oleObj name="Visio" r:id="rId6" imgW="5931073" imgH="3365544" progId="Visio.Drawing.15">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0376" y="2758174"/>
                        <a:ext cx="3210713" cy="182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0"/>
          <p:cNvSpPr>
            <a:spLocks noChangeArrowheads="1"/>
          </p:cNvSpPr>
          <p:nvPr/>
        </p:nvSpPr>
        <p:spPr bwMode="auto">
          <a:xfrm>
            <a:off x="0" y="383540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152400" y="152400"/>
            <a:ext cx="1218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marL="342900" indent="-342900" eaLnBrk="0" fontAlgn="base" hangingPunct="0">
              <a:spcBef>
                <a:spcPct val="20000"/>
              </a:spcBef>
              <a:spcAft>
                <a:spcPct val="0"/>
              </a:spcAft>
              <a:buChar char="•"/>
              <a:defRPr sz="3200">
                <a:solidFill>
                  <a:schemeClr val="tx1"/>
                </a:solidFill>
                <a:latin typeface="Arial" panose="020B0604020202020204" pitchFamily="34" charset="0"/>
              </a:defRPr>
            </a:lvl1pPr>
            <a:lvl2pPr marL="742950" indent="-285750" eaLnBrk="0" fontAlgn="base" hangingPunct="0">
              <a:spcBef>
                <a:spcPct val="20000"/>
              </a:spcBef>
              <a:spcAft>
                <a:spcPct val="0"/>
              </a:spcAft>
              <a:buChar char="–"/>
              <a:defRPr sz="2800">
                <a:solidFill>
                  <a:schemeClr val="tx1"/>
                </a:solidFill>
                <a:latin typeface="Arial" panose="020B0604020202020204" pitchFamily="34" charset="0"/>
              </a:defRPr>
            </a:lvl2pPr>
            <a:lvl3pPr marL="1143000" indent="-228600" eaLnBrk="0" fontAlgn="base" hangingPunct="0">
              <a:spcBef>
                <a:spcPct val="20000"/>
              </a:spcBef>
              <a:spcAft>
                <a:spcPct val="0"/>
              </a:spcAft>
              <a:buChar char="•"/>
              <a:defRPr sz="2400">
                <a:solidFill>
                  <a:schemeClr val="tx1"/>
                </a:solidFill>
                <a:latin typeface="Arial" panose="020B0604020202020204" pitchFamily="34" charset="0"/>
              </a:defRPr>
            </a:lvl3pPr>
            <a:lvl4pPr marL="1600200" indent="-22860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742950" marR="0" lvl="1" indent="-285750" algn="l" defTabSz="914400" rtl="0" eaLnBrk="0" fontAlgn="base" latinLnBrk="0" hangingPunct="0">
              <a:lnSpc>
                <a:spcPct val="100000"/>
              </a:lnSpc>
              <a:spcBef>
                <a:spcPct val="20000"/>
              </a:spcBef>
              <a:spcAft>
                <a:spcPct val="0"/>
              </a:spcAft>
              <a:buClrTx/>
              <a:buSzTx/>
              <a:buFontTx/>
              <a:buChar char="–"/>
              <a:tabLst/>
            </a:pPr>
            <a:endParaRPr kumimoji="0" lang="en-US" altLang="en-US" sz="2800" b="0" i="0" u="none" strike="noStrike" cap="none" normalizeH="0" baseline="0" smtClean="0">
              <a:ln>
                <a:noFill/>
              </a:ln>
              <a:solidFill>
                <a:schemeClr val="tx1"/>
              </a:solidFill>
              <a:effectLst/>
              <a:latin typeface="Arial" panose="020B0604020202020204" pitchFamily="34"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1970558067"/>
              </p:ext>
            </p:extLst>
          </p:nvPr>
        </p:nvGraphicFramePr>
        <p:xfrm>
          <a:off x="7580376" y="4572000"/>
          <a:ext cx="3210713" cy="1828800"/>
        </p:xfrm>
        <a:graphic>
          <a:graphicData uri="http://schemas.openxmlformats.org/presentationml/2006/ole">
            <mc:AlternateContent xmlns:mc="http://schemas.openxmlformats.org/markup-compatibility/2006">
              <mc:Choice xmlns:v="urn:schemas-microsoft-com:vml" Requires="v">
                <p:oleObj spid="_x0000_s1070" name="Visio" r:id="rId8" imgW="5931073" imgH="3365544" progId="Visio.Drawing.15">
                  <p:embed/>
                </p:oleObj>
              </mc:Choice>
              <mc:Fallback>
                <p:oleObj name="Visio" r:id="rId8" imgW="5931073" imgH="3365544" progId="Visio.Drawing.15">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80376" y="4572000"/>
                        <a:ext cx="3210713" cy="182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3"/>
          <p:cNvSpPr>
            <a:spLocks noChangeArrowheads="1"/>
          </p:cNvSpPr>
          <p:nvPr/>
        </p:nvSpPr>
        <p:spPr bwMode="auto">
          <a:xfrm>
            <a:off x="152400" y="398780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178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on Remaining Points</a:t>
            </a:r>
            <a:endParaRPr lang="en-US" dirty="0"/>
          </a:p>
        </p:txBody>
      </p:sp>
      <p:sp>
        <p:nvSpPr>
          <p:cNvPr id="3" name="Content Placeholder 2"/>
          <p:cNvSpPr>
            <a:spLocks noGrp="1"/>
          </p:cNvSpPr>
          <p:nvPr>
            <p:ph idx="1"/>
          </p:nvPr>
        </p:nvSpPr>
        <p:spPr/>
        <p:txBody>
          <a:bodyPr/>
          <a:lstStyle/>
          <a:p>
            <a:r>
              <a:rPr lang="en-US" dirty="0" smtClean="0"/>
              <a:t>As time permits, discussion regarding terminology / clarification of remaining points.</a:t>
            </a:r>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solidFill>
                  <a:srgbClr val="58595B"/>
                </a:solidFill>
              </a:rPr>
              <a:pPr/>
              <a:t>6</a:t>
            </a:fld>
            <a:endParaRPr lang="en-US" dirty="0">
              <a:solidFill>
                <a:srgbClr val="58595B"/>
              </a:solidFill>
            </a:endParaRPr>
          </a:p>
        </p:txBody>
      </p:sp>
    </p:spTree>
    <p:extLst>
      <p:ext uri="{BB962C8B-B14F-4D97-AF65-F5344CB8AC3E}">
        <p14:creationId xmlns:p14="http://schemas.microsoft.com/office/powerpoint/2010/main" val="364485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06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5">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_16x9-2014-v2.1.x" id="{327BA289-4253-4B1F-93E1-0383345A9128}" vid="{D6F0D91B-DD93-4308-9726-31EB480EB9A1}"/>
    </a:ext>
  </a:extLst>
</a:theme>
</file>

<file path=ppt/theme/theme2.xml><?xml version="1.0" encoding="utf-8"?>
<a:theme xmlns:a="http://schemas.openxmlformats.org/drawingml/2006/main" name="Oracle_16x9_2016">
  <a:themeElements>
    <a:clrScheme name="Oracle 10g">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v1.potx" id="{35B949F9-3D9B-8545-ABB1-2D605795AFEE}" vid="{03E2794D-D50C-4E4B-B0AA-789E97C39BD8}"/>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88518</TotalTime>
  <Words>709</Words>
  <Application>Microsoft Office PowerPoint</Application>
  <PresentationFormat>Custom</PresentationFormat>
  <Paragraphs>92</Paragraphs>
  <Slides>7</Slides>
  <Notes>4</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2" baseType="lpstr">
      <vt:lpstr>Arial</vt:lpstr>
      <vt:lpstr>Calibri</vt:lpstr>
      <vt:lpstr>Oracle_16x9_2015</vt:lpstr>
      <vt:lpstr>Oracle_16x9_2016</vt:lpstr>
      <vt:lpstr>Visio</vt:lpstr>
      <vt:lpstr>Drafting Session 23.742 eSBA Key Issue #3 Conclusions</vt:lpstr>
      <vt:lpstr>Agenda</vt:lpstr>
      <vt:lpstr>Service Framework Functionality Common Service Framework functionalities include, but are not limited to:</vt:lpstr>
      <vt:lpstr>Service Framework Compatibility and Extensibility</vt:lpstr>
      <vt:lpstr>Service Framework Topology</vt:lpstr>
      <vt:lpstr>Discussion on Remaining Points</vt:lpstr>
      <vt:lpstr>PowerPoint Presentation</vt:lpstr>
    </vt:vector>
  </TitlesOfParts>
  <Company>Oracle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eSBA KI#3 Conclusions</dc:title>
  <dc:subject>Overview of the market and OCSR</dc:subject>
  <dc:creator>wallace</dc:creator>
  <cp:keywords/>
  <cp:lastModifiedBy>Oracle4</cp:lastModifiedBy>
  <cp:revision>1524</cp:revision>
  <cp:lastPrinted>2017-06-14T00:16:05Z</cp:lastPrinted>
  <dcterms:created xsi:type="dcterms:W3CDTF">2014-04-23T00:57:37Z</dcterms:created>
  <dcterms:modified xsi:type="dcterms:W3CDTF">2018-10-17T02:08:51Z</dcterms:modified>
  <cp:category>Drafting Session</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