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4" r:id="rId2"/>
    <p:sldId id="259" r:id="rId3"/>
    <p:sldId id="263" r:id="rId4"/>
    <p:sldId id="261" r:id="rId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8" d="100"/>
          <a:sy n="68" d="100"/>
        </p:scale>
        <p:origin x="79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F7ECBA7-C091-4D35-9F96-7416047558C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EF094EE5-0FCC-4522-8D63-04BFBC2C79E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C9EB3C4D-AFC6-4308-933A-45442D349D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A233A1-FC97-40D5-B687-A002D1BD1106}" type="datetimeFigureOut">
              <a:rPr lang="zh-CN" altLang="en-US" smtClean="0"/>
              <a:t>2018/11/30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5B3A862-8BF5-4D9B-9AF5-8EBEDBBE26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5D363BAF-99C3-4241-ADCD-286F3E5EBA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4CF308-BA7F-4E44-9C03-5C7264C817B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57255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F1669BE-8309-4A45-BB98-728CBAF2EB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43DB012D-3E60-4C24-A28D-8936F429013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67B339F8-BAAF-47D9-911B-4CDEB8F2D8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A233A1-FC97-40D5-B687-A002D1BD1106}" type="datetimeFigureOut">
              <a:rPr lang="zh-CN" altLang="en-US" smtClean="0"/>
              <a:t>2018/11/30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20B4190-552C-4A62-9A6F-339326706C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300205-CA25-46F0-8F75-5F195DB90C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4CF308-BA7F-4E44-9C03-5C7264C817B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22364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8F84D3D5-C611-4D8F-A553-8CE9768BB63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EC6A0F3F-6108-4DCA-9F4A-4B7110FCD3B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F9279CF-A1E1-4BC4-9AB1-AEBAB1881A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A233A1-FC97-40D5-B687-A002D1BD1106}" type="datetimeFigureOut">
              <a:rPr lang="zh-CN" altLang="en-US" smtClean="0"/>
              <a:t>2018/11/30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B7468E7-FB93-4167-9C69-E8DC79272D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3007850-2195-4A1A-A77C-3E827BA7E1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4CF308-BA7F-4E44-9C03-5C7264C817B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34884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37232CE-1982-4013-A743-4BCE1EA09C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A0618137-D605-4F7B-8179-97D6BCD4BA9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C3CE8C74-E36F-42BB-9EFF-F64EA8E05D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A233A1-FC97-40D5-B687-A002D1BD1106}" type="datetimeFigureOut">
              <a:rPr lang="zh-CN" altLang="en-US" smtClean="0"/>
              <a:t>2018/11/30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6178601-2A03-440E-944B-9444EE83BC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99DE2B2-DA62-4B96-A489-15C1C3F064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4CF308-BA7F-4E44-9C03-5C7264C817B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72155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814AF59-3062-44BB-A4D5-9172330034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DDDF2772-1260-43F7-94CA-71143B7D18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C761E03F-D525-4F8F-B560-BA3D69CDD0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A233A1-FC97-40D5-B687-A002D1BD1106}" type="datetimeFigureOut">
              <a:rPr lang="zh-CN" altLang="en-US" smtClean="0"/>
              <a:t>2018/11/30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4195C97-938A-400C-B431-48760FFBA1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5F30B86-9009-46B6-871B-C038F28F02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4CF308-BA7F-4E44-9C03-5C7264C817B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1657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EC698F1-7FE8-48FB-B54F-22D266C06B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42423BBE-5A06-4E1B-9CA7-AE69A41EA94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B3E16873-23BB-4EA3-94DF-BE0CB8E34CE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033A93E-DDBA-4056-99DD-B9D2AEA828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A233A1-FC97-40D5-B687-A002D1BD1106}" type="datetimeFigureOut">
              <a:rPr lang="zh-CN" altLang="en-US" smtClean="0"/>
              <a:t>2018/11/30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F316E0F3-A3AE-4791-BB3E-3FDA3C7C29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568C9F4-AE8E-4AFA-A09E-E5B45B248D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4CF308-BA7F-4E44-9C03-5C7264C817B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79651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AF48089-CF8A-49A7-B380-93438E6207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FCD6279C-CC45-4AD9-B4BB-9187F9BA6E4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AC942714-E19A-49E1-A19B-35B777E39C0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75F6E122-870C-4369-A828-D94B446A679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8A6E4987-26BF-4D3A-B003-401423AAC78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CC56ABF-0411-4636-A229-E07C2A4CDD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A233A1-FC97-40D5-B687-A002D1BD1106}" type="datetimeFigureOut">
              <a:rPr lang="zh-CN" altLang="en-US" smtClean="0"/>
              <a:t>2018/11/30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5F790CE7-83E9-4D77-B29F-328C40B3B1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7C38009D-2B05-42FA-BBA5-7FAD7D48E3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4CF308-BA7F-4E44-9C03-5C7264C817B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70438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FA9B994-E9F4-4743-8266-A3AFC3FBE1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DBA9D28-E3C4-4AD4-ABF6-E56D8D67A8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A233A1-FC97-40D5-B687-A002D1BD1106}" type="datetimeFigureOut">
              <a:rPr lang="zh-CN" altLang="en-US" smtClean="0"/>
              <a:t>2018/11/30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DEBC593F-1861-490C-84BE-87DD7DB145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2A40C075-184A-4DCD-A37F-CDB7977879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4CF308-BA7F-4E44-9C03-5C7264C817B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80877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76767147-C074-4295-B80C-7C68BFC4AE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A233A1-FC97-40D5-B687-A002D1BD1106}" type="datetimeFigureOut">
              <a:rPr lang="zh-CN" altLang="en-US" smtClean="0"/>
              <a:t>2018/11/30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929D8616-0BE9-479D-A4F0-6312C1D207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EF10CE03-6F0B-4BC8-A09E-B77BA6CD84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4CF308-BA7F-4E44-9C03-5C7264C817B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88321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BCF035F-8CB5-41C5-A45B-A915B2B0DC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875DC867-B6AC-4BFD-91DA-4A32520B65D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496360E7-7A9D-4D1D-8A95-2401E142DE8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D67D0091-4B57-4EE3-BCAF-317FF72AA7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A233A1-FC97-40D5-B687-A002D1BD1106}" type="datetimeFigureOut">
              <a:rPr lang="zh-CN" altLang="en-US" smtClean="0"/>
              <a:t>2018/11/30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8C3CBF19-F819-4B5D-BC78-DF5BEF7349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DC4911D1-5A84-4B09-920B-DC35F75D5C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4CF308-BA7F-4E44-9C03-5C7264C817B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95235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D9DBBA1-6301-49CF-A4D8-E9FA7FF6F9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FB443D09-6251-4490-BC8F-85DB0DF235F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52B8FD16-2F19-4ED1-889A-D8E07C08D90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78B15A6B-6B66-4D3B-94A6-8C3C395C12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A233A1-FC97-40D5-B687-A002D1BD1106}" type="datetimeFigureOut">
              <a:rPr lang="zh-CN" altLang="en-US" smtClean="0"/>
              <a:t>2018/11/30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8B6D7CDC-639C-4E7A-9D1D-F17F55CE76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F34497BE-8615-4479-B6AB-A4B0719DD1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4CF308-BA7F-4E44-9C03-5C7264C817B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32113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2D695261-40B0-48A7-89C5-321B25A68C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D57B6D36-B466-469D-8AE5-7550F1C08D0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83C223F-B25F-4788-864A-FF03FA70068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A233A1-FC97-40D5-B687-A002D1BD1106}" type="datetimeFigureOut">
              <a:rPr lang="zh-CN" altLang="en-US" smtClean="0"/>
              <a:t>2018/11/30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F33CF611-C4DB-4151-B7F4-A159369175D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5B9FF91A-5C51-431F-A845-0778E651DC8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4CF308-BA7F-4E44-9C03-5C7264C817B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41810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577BF229-7C73-4E7B-A53F-A02CEC322BA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6892" y="28774"/>
            <a:ext cx="9144000" cy="1655762"/>
          </a:xfrm>
        </p:spPr>
        <p:txBody>
          <a:bodyPr>
            <a:normAutofit lnSpcReduction="10000"/>
          </a:bodyPr>
          <a:lstStyle/>
          <a:p>
            <a:endParaRPr lang="en-GB" altLang="zh-CN" b="1" dirty="0"/>
          </a:p>
          <a:p>
            <a:r>
              <a:rPr lang="en-GB" altLang="zh-CN" b="1" dirty="0"/>
              <a:t>SA WG2 Meeting #129 Bis	</a:t>
            </a:r>
            <a:endParaRPr lang="zh-CN" altLang="zh-CN" dirty="0"/>
          </a:p>
          <a:p>
            <a:r>
              <a:rPr lang="en-GB" altLang="zh-CN" b="1" dirty="0"/>
              <a:t>26th - 30th Nov., 2018, West Palm Beach, USA</a:t>
            </a:r>
          </a:p>
          <a:p>
            <a:r>
              <a:rPr lang="en-GB" altLang="zh-CN" b="1" dirty="0"/>
              <a:t>	</a:t>
            </a:r>
            <a:endParaRPr lang="zh-CN" alt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2F6123A8-F19B-46A3-BEF4-AF3C0B4DA1AB}"/>
              </a:ext>
            </a:extLst>
          </p:cNvPr>
          <p:cNvSpPr/>
          <p:nvPr/>
        </p:nvSpPr>
        <p:spPr>
          <a:xfrm>
            <a:off x="1599028" y="2049658"/>
            <a:ext cx="8993944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350645" indent="-1350645" hangingPunct="0">
              <a:spcAft>
                <a:spcPts val="900"/>
              </a:spcAft>
            </a:pPr>
            <a:r>
              <a:rPr lang="en-GB" altLang="zh-CN" sz="20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Source:	Nokia, Nokia Shanghai Bell</a:t>
            </a:r>
            <a:endParaRPr lang="zh-CN" altLang="zh-CN" sz="2000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1350645" indent="-1350645" hangingPunct="0">
              <a:spcAft>
                <a:spcPts val="900"/>
              </a:spcAft>
            </a:pPr>
            <a:r>
              <a:rPr lang="en-GB" altLang="zh-CN" sz="20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Title:	</a:t>
            </a:r>
            <a:r>
              <a:rPr lang="en-US" altLang="zh-CN" sz="20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Usage monitoring for multiple PCF deployment of the same DNN and S-NSSAI</a:t>
            </a:r>
          </a:p>
          <a:p>
            <a:pPr marL="1350645" indent="-1350645" hangingPunct="0">
              <a:spcAft>
                <a:spcPts val="900"/>
              </a:spcAft>
            </a:pPr>
            <a:r>
              <a:rPr lang="en-GB" altLang="zh-CN" sz="20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Document for:	Discussion</a:t>
            </a:r>
            <a:endParaRPr lang="zh-CN" altLang="zh-CN" sz="2000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1350645" indent="-1350645" hangingPunct="0">
              <a:spcAft>
                <a:spcPts val="900"/>
              </a:spcAft>
            </a:pPr>
            <a:r>
              <a:rPr lang="en-GB" altLang="zh-CN" sz="20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Agenda Item:	6.5.6</a:t>
            </a:r>
            <a:endParaRPr lang="zh-CN" altLang="zh-CN" sz="2000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1350645" indent="-1350645" hangingPunct="0">
              <a:spcAft>
                <a:spcPts val="900"/>
              </a:spcAft>
            </a:pPr>
            <a:r>
              <a:rPr lang="en-GB" altLang="zh-CN" sz="20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Work Item / Release:	5GS_Ph1/Rel-15</a:t>
            </a:r>
            <a:endParaRPr lang="zh-CN" altLang="zh-CN" sz="2000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3E75C5B-7547-43E3-B3D4-35FAA57D7AE3}"/>
              </a:ext>
            </a:extLst>
          </p:cNvPr>
          <p:cNvSpPr txBox="1"/>
          <p:nvPr/>
        </p:nvSpPr>
        <p:spPr>
          <a:xfrm>
            <a:off x="8876714" y="393896"/>
            <a:ext cx="270099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/>
              <a:t>S2-1813325</a:t>
            </a:r>
            <a:endParaRPr lang="zh-CN" altLang="en-US" sz="3200" b="1" dirty="0"/>
          </a:p>
        </p:txBody>
      </p:sp>
    </p:spTree>
    <p:extLst>
      <p:ext uri="{BB962C8B-B14F-4D97-AF65-F5344CB8AC3E}">
        <p14:creationId xmlns:p14="http://schemas.microsoft.com/office/powerpoint/2010/main" val="359491226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文本框 28">
            <a:extLst>
              <a:ext uri="{FF2B5EF4-FFF2-40B4-BE49-F238E27FC236}">
                <a16:creationId xmlns:a16="http://schemas.microsoft.com/office/drawing/2014/main" id="{FAD1AB76-3A87-45CA-A1D1-580626630B76}"/>
              </a:ext>
            </a:extLst>
          </p:cNvPr>
          <p:cNvSpPr txBox="1"/>
          <p:nvPr/>
        </p:nvSpPr>
        <p:spPr>
          <a:xfrm>
            <a:off x="521207" y="420624"/>
            <a:ext cx="544487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/>
              <a:t>Problem Statement </a:t>
            </a:r>
            <a:endParaRPr lang="zh-CN" altLang="en-US" sz="3200" b="1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69D0AD2-1329-4189-B728-EF470EE7E985}"/>
              </a:ext>
            </a:extLst>
          </p:cNvPr>
          <p:cNvSpPr txBox="1"/>
          <p:nvPr/>
        </p:nvSpPr>
        <p:spPr>
          <a:xfrm>
            <a:off x="672904" y="1547446"/>
            <a:ext cx="10846191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/>
              <a:t>If multiple PCFs are deployed in a [DNN, S-NSSAI], when usage monitoring is applied, “</a:t>
            </a:r>
            <a:r>
              <a:rPr lang="en-GB" altLang="zh-CN" sz="2800" dirty="0"/>
              <a:t>Remaining allowed usage subscription information</a:t>
            </a:r>
            <a:r>
              <a:rPr lang="en-US" altLang="zh-CN" sz="2800" dirty="0"/>
              <a:t>” stored in the UDR may be retrieved and updated by multiple PCFs, thus the sum of the usage controlled by all the PCFs in a [DNN, S-NSSAI] may be over the retrieved “</a:t>
            </a:r>
            <a:r>
              <a:rPr lang="en-GB" altLang="zh-CN" sz="2800" dirty="0"/>
              <a:t>Remaining allowed usage”, as there’s no PCF interaction.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92068302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文本框 28">
            <a:extLst>
              <a:ext uri="{FF2B5EF4-FFF2-40B4-BE49-F238E27FC236}">
                <a16:creationId xmlns:a16="http://schemas.microsoft.com/office/drawing/2014/main" id="{FAD1AB76-3A87-45CA-A1D1-580626630B76}"/>
              </a:ext>
            </a:extLst>
          </p:cNvPr>
          <p:cNvSpPr txBox="1"/>
          <p:nvPr/>
        </p:nvSpPr>
        <p:spPr>
          <a:xfrm>
            <a:off x="521207" y="420624"/>
            <a:ext cx="739359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/>
              <a:t>Way forward Options </a:t>
            </a:r>
            <a:endParaRPr lang="zh-CN" altLang="en-US" sz="3200" b="1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69D0AD2-1329-4189-B728-EF470EE7E985}"/>
              </a:ext>
            </a:extLst>
          </p:cNvPr>
          <p:cNvSpPr txBox="1"/>
          <p:nvPr/>
        </p:nvSpPr>
        <p:spPr>
          <a:xfrm>
            <a:off x="463869" y="1540760"/>
            <a:ext cx="11264262" cy="40934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altLang="zh-CN" sz="2000" b="1" dirty="0"/>
              <a:t>Option 1</a:t>
            </a:r>
            <a:r>
              <a:rPr lang="en-GB" altLang="zh-CN" sz="2000" dirty="0"/>
              <a:t>: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altLang="zh-CN" sz="2000" dirty="0"/>
              <a:t>Define a solution in R15 to enable the same PCF is selected for all PDU sessions of the same </a:t>
            </a:r>
            <a:r>
              <a:rPr lang="en-US" altLang="zh-CN" sz="2000" dirty="0"/>
              <a:t>[DNN, S-NSSAI] for the UE when usage monitoring is required for this UE (see next page for the solution)</a:t>
            </a:r>
          </a:p>
          <a:p>
            <a:endParaRPr lang="en-US" altLang="zh-CN" sz="2000" b="1" dirty="0"/>
          </a:p>
          <a:p>
            <a:r>
              <a:rPr lang="en-US" altLang="zh-CN" sz="2000" b="1" dirty="0"/>
              <a:t>Option 2: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altLang="zh-CN" sz="2000" dirty="0"/>
              <a:t>Define a solution in R15 to enable </a:t>
            </a:r>
            <a:r>
              <a:rPr lang="es-ES_tradnl" altLang="zh-CN" sz="2000" dirty="0" err="1"/>
              <a:t>sharing</a:t>
            </a:r>
            <a:r>
              <a:rPr lang="es-ES_tradnl" altLang="zh-CN" sz="2000" dirty="0"/>
              <a:t> of </a:t>
            </a:r>
            <a:r>
              <a:rPr lang="es-ES_tradnl" altLang="zh-CN" sz="2000" dirty="0" err="1"/>
              <a:t>allowed</a:t>
            </a:r>
            <a:r>
              <a:rPr lang="es-ES_tradnl" altLang="zh-CN" sz="2000" dirty="0"/>
              <a:t> </a:t>
            </a:r>
            <a:r>
              <a:rPr lang="es-ES_tradnl" altLang="zh-CN" sz="2000" dirty="0" err="1"/>
              <a:t>usage</a:t>
            </a:r>
            <a:r>
              <a:rPr lang="es-ES_tradnl" altLang="zh-CN" sz="2000" dirty="0"/>
              <a:t> per [DNN,S-NSSAI] </a:t>
            </a:r>
            <a:r>
              <a:rPr lang="es-ES_tradnl" altLang="zh-CN" sz="2000" dirty="0" err="1"/>
              <a:t>by</a:t>
            </a:r>
            <a:r>
              <a:rPr lang="es-ES_tradnl" altLang="zh-CN" sz="2000" dirty="0"/>
              <a:t> </a:t>
            </a:r>
            <a:r>
              <a:rPr lang="es-ES_tradnl" altLang="zh-CN" sz="2000" dirty="0" err="1"/>
              <a:t>multiple</a:t>
            </a:r>
            <a:r>
              <a:rPr lang="es-ES_tradnl" altLang="zh-CN" sz="2000" dirty="0"/>
              <a:t> </a:t>
            </a:r>
            <a:r>
              <a:rPr lang="es-ES_tradnl" altLang="zh-CN" sz="2000" dirty="0" err="1"/>
              <a:t>PCFs</a:t>
            </a:r>
            <a:r>
              <a:rPr lang="es-ES_tradnl" altLang="zh-CN" sz="2000" dirty="0"/>
              <a:t>, </a:t>
            </a:r>
            <a:r>
              <a:rPr lang="es-ES_tradnl" altLang="zh-CN" sz="2000" dirty="0" err="1"/>
              <a:t>each</a:t>
            </a:r>
            <a:r>
              <a:rPr lang="es-ES_tradnl" altLang="zh-CN" sz="2000" dirty="0"/>
              <a:t> of </a:t>
            </a:r>
            <a:r>
              <a:rPr lang="es-ES_tradnl" altLang="zh-CN" sz="2000" dirty="0" err="1"/>
              <a:t>them</a:t>
            </a:r>
            <a:r>
              <a:rPr lang="es-ES_tradnl" altLang="zh-CN" sz="2000" dirty="0"/>
              <a:t> </a:t>
            </a:r>
            <a:r>
              <a:rPr lang="es-ES_tradnl" altLang="zh-CN" sz="2000" dirty="0" err="1"/>
              <a:t>handling</a:t>
            </a:r>
            <a:r>
              <a:rPr lang="es-ES_tradnl" altLang="zh-CN" sz="2000" dirty="0"/>
              <a:t> a SM </a:t>
            </a:r>
            <a:r>
              <a:rPr lang="es-ES_tradnl" altLang="zh-CN" sz="2000" dirty="0" err="1"/>
              <a:t>Policy</a:t>
            </a:r>
            <a:r>
              <a:rPr lang="es-ES_tradnl" altLang="zh-CN" sz="2000" dirty="0"/>
              <a:t> </a:t>
            </a:r>
            <a:r>
              <a:rPr lang="es-ES_tradnl" altLang="zh-CN" sz="2000" dirty="0" err="1"/>
              <a:t>assoication</a:t>
            </a:r>
            <a:r>
              <a:rPr lang="es-ES_tradnl" altLang="zh-CN" sz="2000" dirty="0"/>
              <a:t> </a:t>
            </a:r>
            <a:r>
              <a:rPr lang="es-ES_tradnl" altLang="zh-CN" sz="2000" dirty="0" err="1"/>
              <a:t>to</a:t>
            </a:r>
            <a:r>
              <a:rPr lang="es-ES_tradnl" altLang="zh-CN" sz="2000" dirty="0"/>
              <a:t> </a:t>
            </a:r>
            <a:r>
              <a:rPr lang="es-ES_tradnl" altLang="zh-CN" sz="2000" dirty="0" err="1"/>
              <a:t>the</a:t>
            </a:r>
            <a:r>
              <a:rPr lang="es-ES_tradnl" altLang="zh-CN" sz="2000" dirty="0"/>
              <a:t> [DNN, S-NSSAI]. No </a:t>
            </a:r>
            <a:r>
              <a:rPr lang="es-ES_tradnl" altLang="zh-CN" sz="2000" dirty="0" err="1"/>
              <a:t>restrictions</a:t>
            </a:r>
            <a:r>
              <a:rPr lang="es-ES_tradnl" altLang="zh-CN" sz="2000" dirty="0"/>
              <a:t> </a:t>
            </a:r>
            <a:r>
              <a:rPr lang="es-ES_tradnl" altLang="zh-CN" sz="2000" dirty="0" err="1"/>
              <a:t>to</a:t>
            </a:r>
            <a:r>
              <a:rPr lang="es-ES_tradnl" altLang="zh-CN" sz="2000" dirty="0"/>
              <a:t> </a:t>
            </a:r>
            <a:r>
              <a:rPr lang="es-ES_tradnl" altLang="zh-CN" sz="2000" dirty="0" err="1"/>
              <a:t>select</a:t>
            </a:r>
            <a:r>
              <a:rPr lang="es-ES_tradnl" altLang="zh-CN" sz="2000" dirty="0"/>
              <a:t> </a:t>
            </a:r>
            <a:r>
              <a:rPr lang="es-ES_tradnl" altLang="zh-CN" sz="2000" dirty="0" err="1"/>
              <a:t>the</a:t>
            </a:r>
            <a:r>
              <a:rPr lang="es-ES_tradnl" altLang="zh-CN" sz="2000" dirty="0"/>
              <a:t> </a:t>
            </a:r>
            <a:r>
              <a:rPr lang="es-ES_tradnl" altLang="zh-CN" sz="2000" dirty="0" err="1"/>
              <a:t>same</a:t>
            </a:r>
            <a:r>
              <a:rPr lang="es-ES_tradnl" altLang="zh-CN" sz="2000" dirty="0"/>
              <a:t> PCF.</a:t>
            </a:r>
            <a:endParaRPr lang="en-US" altLang="zh-CN" sz="2000" dirty="0"/>
          </a:p>
          <a:p>
            <a:pPr lvl="1"/>
            <a:endParaRPr lang="en-US" altLang="zh-CN" sz="2000" b="1" dirty="0"/>
          </a:p>
          <a:p>
            <a:r>
              <a:rPr lang="en-US" altLang="zh-CN" sz="2000" b="1" dirty="0"/>
              <a:t>Option 3: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zh-CN" sz="2000" dirty="0"/>
              <a:t>Ensure only one PCF is selected per [DNN, S-NSSAI] by operator configuration (e.g. using NRF configuration or SMF local configuration) in R15.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zh-CN" sz="2000" dirty="0"/>
              <a:t>Develop a solution in R16.</a:t>
            </a:r>
          </a:p>
        </p:txBody>
      </p:sp>
    </p:spTree>
    <p:extLst>
      <p:ext uri="{BB962C8B-B14F-4D97-AF65-F5344CB8AC3E}">
        <p14:creationId xmlns:p14="http://schemas.microsoft.com/office/powerpoint/2010/main" val="169595752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D49C6D44-9D54-43C8-B627-DFAC6843AE28}"/>
              </a:ext>
            </a:extLst>
          </p:cNvPr>
          <p:cNvSpPr/>
          <p:nvPr/>
        </p:nvSpPr>
        <p:spPr>
          <a:xfrm>
            <a:off x="2694432" y="3566707"/>
            <a:ext cx="1097280" cy="68072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tx1"/>
                </a:solidFill>
              </a:rPr>
              <a:t>AMF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346384C8-93AE-4FED-9B49-CB9B7E896AC5}"/>
              </a:ext>
            </a:extLst>
          </p:cNvPr>
          <p:cNvSpPr/>
          <p:nvPr/>
        </p:nvSpPr>
        <p:spPr>
          <a:xfrm>
            <a:off x="8251954" y="3566707"/>
            <a:ext cx="1097280" cy="68072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tx1"/>
                </a:solidFill>
              </a:rPr>
              <a:t>PCF 2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04E8CF5E-0B1E-49D1-A127-338CE2062539}"/>
              </a:ext>
            </a:extLst>
          </p:cNvPr>
          <p:cNvSpPr/>
          <p:nvPr/>
        </p:nvSpPr>
        <p:spPr>
          <a:xfrm>
            <a:off x="5473193" y="3566707"/>
            <a:ext cx="1097280" cy="68072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tx1"/>
                </a:solidFill>
              </a:rPr>
              <a:t>SMF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DCA53D86-62FF-48B3-878E-1C00373F7AFD}"/>
              </a:ext>
            </a:extLst>
          </p:cNvPr>
          <p:cNvSpPr/>
          <p:nvPr/>
        </p:nvSpPr>
        <p:spPr>
          <a:xfrm>
            <a:off x="8251954" y="1932979"/>
            <a:ext cx="1097280" cy="68072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tx1"/>
                </a:solidFill>
              </a:rPr>
              <a:t>BSF</a:t>
            </a:r>
            <a:endParaRPr lang="zh-CN" altLang="en-US" dirty="0">
              <a:solidFill>
                <a:schemeClr val="tx1"/>
              </a:solidFill>
            </a:endParaRPr>
          </a:p>
        </p:txBody>
      </p: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id="{47AF4E8A-43FF-4B67-A0C1-98155B24761F}"/>
              </a:ext>
            </a:extLst>
          </p:cNvPr>
          <p:cNvCxnSpPr>
            <a:stCxn id="4" idx="3"/>
            <a:endCxn id="7" idx="1"/>
          </p:cNvCxnSpPr>
          <p:nvPr/>
        </p:nvCxnSpPr>
        <p:spPr>
          <a:xfrm>
            <a:off x="3791712" y="3907067"/>
            <a:ext cx="1681481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箭头连接符 22">
            <a:extLst>
              <a:ext uri="{FF2B5EF4-FFF2-40B4-BE49-F238E27FC236}">
                <a16:creationId xmlns:a16="http://schemas.microsoft.com/office/drawing/2014/main" id="{D3B0688C-85B0-4E99-B185-943503C9D00B}"/>
              </a:ext>
            </a:extLst>
          </p:cNvPr>
          <p:cNvCxnSpPr>
            <a:stCxn id="7" idx="3"/>
            <a:endCxn id="6" idx="1"/>
          </p:cNvCxnSpPr>
          <p:nvPr/>
        </p:nvCxnSpPr>
        <p:spPr>
          <a:xfrm>
            <a:off x="6570473" y="3907067"/>
            <a:ext cx="1681481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箭头连接符 24">
            <a:extLst>
              <a:ext uri="{FF2B5EF4-FFF2-40B4-BE49-F238E27FC236}">
                <a16:creationId xmlns:a16="http://schemas.microsoft.com/office/drawing/2014/main" id="{4B261345-CC27-47C9-A4DD-87EFFDBC2735}"/>
              </a:ext>
            </a:extLst>
          </p:cNvPr>
          <p:cNvCxnSpPr>
            <a:stCxn id="6" idx="0"/>
            <a:endCxn id="10" idx="2"/>
          </p:cNvCxnSpPr>
          <p:nvPr/>
        </p:nvCxnSpPr>
        <p:spPr>
          <a:xfrm flipV="1">
            <a:off x="8800594" y="2613699"/>
            <a:ext cx="0" cy="95300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文本框 47">
            <a:extLst>
              <a:ext uri="{FF2B5EF4-FFF2-40B4-BE49-F238E27FC236}">
                <a16:creationId xmlns:a16="http://schemas.microsoft.com/office/drawing/2014/main" id="{BE5FEE3A-77C5-4BFD-865C-3FB2F03DD91C}"/>
              </a:ext>
            </a:extLst>
          </p:cNvPr>
          <p:cNvSpPr txBox="1"/>
          <p:nvPr/>
        </p:nvSpPr>
        <p:spPr>
          <a:xfrm>
            <a:off x="8894645" y="2562220"/>
            <a:ext cx="113817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/>
              <a:t>SUPI, </a:t>
            </a:r>
          </a:p>
          <a:p>
            <a:r>
              <a:rPr lang="en-US" altLang="zh-CN" sz="1200" dirty="0"/>
              <a:t>IP, </a:t>
            </a:r>
          </a:p>
          <a:p>
            <a:r>
              <a:rPr lang="en-US" altLang="zh-CN" sz="1200" dirty="0"/>
              <a:t>DNN, </a:t>
            </a:r>
          </a:p>
          <a:p>
            <a:r>
              <a:rPr lang="en-US" altLang="zh-CN" sz="1200" dirty="0"/>
              <a:t>S-NSSAI,</a:t>
            </a:r>
          </a:p>
          <a:p>
            <a:r>
              <a:rPr lang="en-US" altLang="zh-CN" sz="1200" dirty="0"/>
              <a:t>PCF 2 ID </a:t>
            </a:r>
            <a:endParaRPr lang="zh-CN" altLang="en-US" sz="1200" dirty="0"/>
          </a:p>
        </p:txBody>
      </p:sp>
      <p:sp>
        <p:nvSpPr>
          <p:cNvPr id="54" name="文本框 53">
            <a:extLst>
              <a:ext uri="{FF2B5EF4-FFF2-40B4-BE49-F238E27FC236}">
                <a16:creationId xmlns:a16="http://schemas.microsoft.com/office/drawing/2014/main" id="{4D9444DF-A964-4CAF-8741-2F5D166B173C}"/>
              </a:ext>
            </a:extLst>
          </p:cNvPr>
          <p:cNvSpPr txBox="1"/>
          <p:nvPr/>
        </p:nvSpPr>
        <p:spPr>
          <a:xfrm>
            <a:off x="176108" y="346522"/>
            <a:ext cx="1151622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/>
              <a:t>Solution to select the same PCF for multiple PCF sessions of the UE in the same [DNN, S-NSSAI]</a:t>
            </a:r>
            <a:endParaRPr lang="zh-CN" altLang="en-US" sz="3200" b="1" dirty="0"/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52C6BA0D-EDE9-4115-87E7-D5DB66BEED9E}"/>
              </a:ext>
            </a:extLst>
          </p:cNvPr>
          <p:cNvSpPr txBox="1"/>
          <p:nvPr/>
        </p:nvSpPr>
        <p:spPr>
          <a:xfrm>
            <a:off x="326011" y="4530891"/>
            <a:ext cx="1151622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dirty="0"/>
              <a:t>PCF registers itself to the BSF once IP address is allocated for the PDU session.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dirty="0"/>
              <a:t>When PCF registers itself to the BSF, and BSF discovered that for the same [SUPI,DNN, S-NSSAI] there is already a PCF registered, it returns a PCF ID to the PCF.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dirty="0"/>
              <a:t>If usage monitoring is required for the SUPI, the PCF provides the PCF ID to the SMF for it to reselect a PCF.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dirty="0"/>
              <a:t>SMF terminates the SM policy association with the PCF and establishes SM policy association with the PCF based on the received PCF ID. </a:t>
            </a:r>
          </a:p>
          <a:p>
            <a:endParaRPr lang="en-US" altLang="zh-CN" dirty="0"/>
          </a:p>
          <a:p>
            <a:r>
              <a:rPr lang="en-US" altLang="zh-CN" dirty="0"/>
              <a:t>Note: PCF can identify whether usage monitoring is required from the PCC policy data retrieved from the UDR</a:t>
            </a:r>
            <a:endParaRPr lang="zh-CN" altLang="en-US" dirty="0"/>
          </a:p>
        </p:txBody>
      </p:sp>
      <p:cxnSp>
        <p:nvCxnSpPr>
          <p:cNvPr id="3" name="Straight Arrow Connector 2">
            <a:extLst>
              <a:ext uri="{FF2B5EF4-FFF2-40B4-BE49-F238E27FC236}">
                <a16:creationId xmlns:a16="http://schemas.microsoft.com/office/drawing/2014/main" id="{8BE29A6D-74A3-45EB-BDDA-830C4395E5FA}"/>
              </a:ext>
            </a:extLst>
          </p:cNvPr>
          <p:cNvCxnSpPr/>
          <p:nvPr/>
        </p:nvCxnSpPr>
        <p:spPr>
          <a:xfrm>
            <a:off x="8525022" y="2613699"/>
            <a:ext cx="0" cy="96418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文本框 47">
            <a:extLst>
              <a:ext uri="{FF2B5EF4-FFF2-40B4-BE49-F238E27FC236}">
                <a16:creationId xmlns:a16="http://schemas.microsoft.com/office/drawing/2014/main" id="{92FC2C9A-9B30-45C5-A240-DF1792F560D8}"/>
              </a:ext>
            </a:extLst>
          </p:cNvPr>
          <p:cNvSpPr txBox="1"/>
          <p:nvPr/>
        </p:nvSpPr>
        <p:spPr>
          <a:xfrm>
            <a:off x="7787161" y="2666780"/>
            <a:ext cx="113817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/>
              <a:t>SUPI, </a:t>
            </a:r>
          </a:p>
          <a:p>
            <a:r>
              <a:rPr lang="en-US" altLang="zh-CN" sz="1200" dirty="0"/>
              <a:t>DNN, </a:t>
            </a:r>
          </a:p>
          <a:p>
            <a:r>
              <a:rPr lang="en-US" altLang="zh-CN" sz="1200" dirty="0"/>
              <a:t>S-NSSAI,</a:t>
            </a:r>
          </a:p>
          <a:p>
            <a:r>
              <a:rPr lang="en-US" altLang="zh-CN" sz="1200" dirty="0"/>
              <a:t>PCF 1 ID </a:t>
            </a:r>
            <a:endParaRPr lang="zh-CN" altLang="en-US" sz="1200" dirty="0"/>
          </a:p>
        </p:txBody>
      </p: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2BE722CF-39AA-4C87-903C-2C680F60D1A8}"/>
              </a:ext>
            </a:extLst>
          </p:cNvPr>
          <p:cNvCxnSpPr/>
          <p:nvPr/>
        </p:nvCxnSpPr>
        <p:spPr>
          <a:xfrm flipH="1">
            <a:off x="6570473" y="3770142"/>
            <a:ext cx="1681481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文本框 47">
            <a:extLst>
              <a:ext uri="{FF2B5EF4-FFF2-40B4-BE49-F238E27FC236}">
                <a16:creationId xmlns:a16="http://schemas.microsoft.com/office/drawing/2014/main" id="{E76D5CA0-C8F5-48CB-B441-16081421BA9E}"/>
              </a:ext>
            </a:extLst>
          </p:cNvPr>
          <p:cNvSpPr txBox="1"/>
          <p:nvPr/>
        </p:nvSpPr>
        <p:spPr>
          <a:xfrm>
            <a:off x="6789011" y="2954529"/>
            <a:ext cx="113817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/>
              <a:t>SUPI, </a:t>
            </a:r>
          </a:p>
          <a:p>
            <a:r>
              <a:rPr lang="en-US" altLang="zh-CN" sz="1200" dirty="0"/>
              <a:t>DNN, </a:t>
            </a:r>
          </a:p>
          <a:p>
            <a:r>
              <a:rPr lang="en-US" altLang="zh-CN" sz="1200" dirty="0"/>
              <a:t>S-NSSAI,</a:t>
            </a:r>
          </a:p>
          <a:p>
            <a:r>
              <a:rPr lang="en-US" altLang="zh-CN" sz="1200" dirty="0"/>
              <a:t>PCF 1 ID </a:t>
            </a:r>
            <a:endParaRPr lang="zh-CN" altLang="en-US" sz="1200" dirty="0"/>
          </a:p>
        </p:txBody>
      </p:sp>
      <p:sp>
        <p:nvSpPr>
          <p:cNvPr id="56" name="矩形 5">
            <a:extLst>
              <a:ext uri="{FF2B5EF4-FFF2-40B4-BE49-F238E27FC236}">
                <a16:creationId xmlns:a16="http://schemas.microsoft.com/office/drawing/2014/main" id="{3EAAA240-5F69-4B22-8BFC-486A7E5973D7}"/>
              </a:ext>
            </a:extLst>
          </p:cNvPr>
          <p:cNvSpPr/>
          <p:nvPr/>
        </p:nvSpPr>
        <p:spPr>
          <a:xfrm>
            <a:off x="5467412" y="1932979"/>
            <a:ext cx="1097280" cy="68072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tx1"/>
                </a:solidFill>
              </a:rPr>
              <a:t>PCF 1</a:t>
            </a:r>
            <a:endParaRPr lang="zh-CN" altLang="en-US" dirty="0">
              <a:solidFill>
                <a:schemeClr val="tx1"/>
              </a:solidFill>
            </a:endParaRPr>
          </a:p>
        </p:txBody>
      </p: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3114D018-2F7F-4BAB-BC0C-A84B6E9A964B}"/>
              </a:ext>
            </a:extLst>
          </p:cNvPr>
          <p:cNvCxnSpPr>
            <a:stCxn id="7" idx="0"/>
            <a:endCxn id="56" idx="2"/>
          </p:cNvCxnSpPr>
          <p:nvPr/>
        </p:nvCxnSpPr>
        <p:spPr>
          <a:xfrm flipH="1" flipV="1">
            <a:off x="6016052" y="2613699"/>
            <a:ext cx="5781" cy="95300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TextBox 56">
            <a:extLst>
              <a:ext uri="{FF2B5EF4-FFF2-40B4-BE49-F238E27FC236}">
                <a16:creationId xmlns:a16="http://schemas.microsoft.com/office/drawing/2014/main" id="{D1B87D3E-88B7-4CB4-A753-D6A7042B55D4}"/>
              </a:ext>
            </a:extLst>
          </p:cNvPr>
          <p:cNvSpPr txBox="1"/>
          <p:nvPr/>
        </p:nvSpPr>
        <p:spPr>
          <a:xfrm>
            <a:off x="395327" y="1722094"/>
            <a:ext cx="354472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</a:rPr>
              <a:t>Con: </a:t>
            </a:r>
          </a:p>
          <a:p>
            <a:pPr marL="285750" indent="-285750">
              <a:buFontTx/>
              <a:buChar char="-"/>
            </a:pPr>
            <a:r>
              <a:rPr lang="en-US" altLang="zh-CN" dirty="0">
                <a:solidFill>
                  <a:srgbClr val="FF0000"/>
                </a:solidFill>
              </a:rPr>
              <a:t>PCF redirection may be required (SMF terminates the current SM policy association and establishes a new SM policy association)</a:t>
            </a:r>
          </a:p>
          <a:p>
            <a:pPr marL="285750" indent="-285750">
              <a:buFontTx/>
              <a:buChar char="-"/>
            </a:pPr>
            <a:endParaRPr lang="en-US" altLang="zh-CN" dirty="0">
              <a:solidFill>
                <a:srgbClr val="FF0000"/>
              </a:solidFill>
            </a:endParaRPr>
          </a:p>
          <a:p>
            <a:endParaRPr lang="zh-CN" alt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923899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744</TotalTime>
  <Words>421</Words>
  <Application>Microsoft Office PowerPoint</Application>
  <PresentationFormat>Widescreen</PresentationFormat>
  <Paragraphs>49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0" baseType="lpstr">
      <vt:lpstr>等线</vt:lpstr>
      <vt:lpstr>等线 Light</vt:lpstr>
      <vt:lpstr>宋体</vt:lpstr>
      <vt:lpstr>Arial</vt:lpstr>
      <vt:lpstr>Times New Roman</vt:lpstr>
      <vt:lpstr>Office 主题​​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Nokia-SS1</dc:creator>
  <cp:lastModifiedBy>Nokia1</cp:lastModifiedBy>
  <cp:revision>69</cp:revision>
  <dcterms:created xsi:type="dcterms:W3CDTF">2018-10-18T11:32:25Z</dcterms:created>
  <dcterms:modified xsi:type="dcterms:W3CDTF">2018-11-30T02:44:30Z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AdHocReviewCycleID">
    <vt:i4>-1049057645</vt:i4>
  </property>
  <property fmtid="{D5CDD505-2E9C-101B-9397-08002B2CF9AE}" pid="3" name="_NewReviewCycle">
    <vt:lpwstr/>
  </property>
  <property fmtid="{D5CDD505-2E9C-101B-9397-08002B2CF9AE}" pid="4" name="_EmailSubject">
    <vt:lpwstr>Problem of Usage monitoring when multiple PCF is deployed for a single [SUPI, DNN, S-NSSAI]</vt:lpwstr>
  </property>
  <property fmtid="{D5CDD505-2E9C-101B-9397-08002B2CF9AE}" pid="5" name="_AuthorEmail">
    <vt:lpwstr>maryse.gardella@nokia.com</vt:lpwstr>
  </property>
  <property fmtid="{D5CDD505-2E9C-101B-9397-08002B2CF9AE}" pid="6" name="_AuthorEmailDisplayName">
    <vt:lpwstr>Gardella, Maryse (Nokia - FR/Paris-Saclay)</vt:lpwstr>
  </property>
</Properties>
</file>