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97" r:id="rId3"/>
    <p:sldId id="298" r:id="rId4"/>
    <p:sldId id="300" r:id="rId5"/>
    <p:sldId id="303" r:id="rId6"/>
    <p:sldId id="302" r:id="rId7"/>
    <p:sldId id="304" r:id="rId8"/>
    <p:sldId id="301"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4" d="100"/>
          <a:sy n="64" d="100"/>
        </p:scale>
        <p:origin x="748"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6829E-B361-49F6-8ED2-B65F24E08BF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0CD9C5F-9914-4225-A74D-DD7B080878A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5D143CA-1317-4D0D-A94F-AEC08E0289CF}"/>
              </a:ext>
            </a:extLst>
          </p:cNvPr>
          <p:cNvSpPr>
            <a:spLocks noGrp="1"/>
          </p:cNvSpPr>
          <p:nvPr>
            <p:ph type="dt" sz="half" idx="10"/>
          </p:nvPr>
        </p:nvSpPr>
        <p:spPr/>
        <p:txBody>
          <a:bodyPr/>
          <a:lstStyle/>
          <a:p>
            <a:fld id="{7A9A5A7D-4D79-4452-8362-F36774D1305A}" type="datetimeFigureOut">
              <a:rPr lang="en-US" smtClean="0"/>
              <a:t>11/27/2018</a:t>
            </a:fld>
            <a:endParaRPr lang="en-US"/>
          </a:p>
        </p:txBody>
      </p:sp>
      <p:sp>
        <p:nvSpPr>
          <p:cNvPr id="5" name="Footer Placeholder 4">
            <a:extLst>
              <a:ext uri="{FF2B5EF4-FFF2-40B4-BE49-F238E27FC236}">
                <a16:creationId xmlns:a16="http://schemas.microsoft.com/office/drawing/2014/main" id="{B89D0D26-B570-41DD-95D9-7D596E9862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E597A5F-07F7-481A-999B-251583FDEA2C}"/>
              </a:ext>
            </a:extLst>
          </p:cNvPr>
          <p:cNvSpPr>
            <a:spLocks noGrp="1"/>
          </p:cNvSpPr>
          <p:nvPr>
            <p:ph type="sldNum" sz="quarter" idx="12"/>
          </p:nvPr>
        </p:nvSpPr>
        <p:spPr/>
        <p:txBody>
          <a:bodyPr/>
          <a:lstStyle/>
          <a:p>
            <a:fld id="{AD025550-0351-4D0A-8CD6-A22228A8C93D}" type="slidenum">
              <a:rPr lang="en-US" smtClean="0"/>
              <a:t>‹#›</a:t>
            </a:fld>
            <a:endParaRPr lang="en-US"/>
          </a:p>
        </p:txBody>
      </p:sp>
    </p:spTree>
    <p:extLst>
      <p:ext uri="{BB962C8B-B14F-4D97-AF65-F5344CB8AC3E}">
        <p14:creationId xmlns:p14="http://schemas.microsoft.com/office/powerpoint/2010/main" val="10117703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94BB7-2A13-4E3E-9948-8868E8C4AE6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1537DF8-33CE-4DE2-B118-94E227448CDB}"/>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A55A92F-71F7-4AC8-8C18-E24523CA2398}"/>
              </a:ext>
            </a:extLst>
          </p:cNvPr>
          <p:cNvSpPr>
            <a:spLocks noGrp="1"/>
          </p:cNvSpPr>
          <p:nvPr>
            <p:ph type="dt" sz="half" idx="10"/>
          </p:nvPr>
        </p:nvSpPr>
        <p:spPr/>
        <p:txBody>
          <a:bodyPr/>
          <a:lstStyle/>
          <a:p>
            <a:fld id="{7A9A5A7D-4D79-4452-8362-F36774D1305A}" type="datetimeFigureOut">
              <a:rPr lang="en-US" smtClean="0"/>
              <a:t>11/27/2018</a:t>
            </a:fld>
            <a:endParaRPr lang="en-US"/>
          </a:p>
        </p:txBody>
      </p:sp>
      <p:sp>
        <p:nvSpPr>
          <p:cNvPr id="5" name="Footer Placeholder 4">
            <a:extLst>
              <a:ext uri="{FF2B5EF4-FFF2-40B4-BE49-F238E27FC236}">
                <a16:creationId xmlns:a16="http://schemas.microsoft.com/office/drawing/2014/main" id="{8EEC2A59-1763-4CA6-8A11-7FC802E1E0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D8294E2-74D7-4A53-A2AE-564038020780}"/>
              </a:ext>
            </a:extLst>
          </p:cNvPr>
          <p:cNvSpPr>
            <a:spLocks noGrp="1"/>
          </p:cNvSpPr>
          <p:nvPr>
            <p:ph type="sldNum" sz="quarter" idx="12"/>
          </p:nvPr>
        </p:nvSpPr>
        <p:spPr/>
        <p:txBody>
          <a:bodyPr/>
          <a:lstStyle/>
          <a:p>
            <a:fld id="{AD025550-0351-4D0A-8CD6-A22228A8C93D}" type="slidenum">
              <a:rPr lang="en-US" smtClean="0"/>
              <a:t>‹#›</a:t>
            </a:fld>
            <a:endParaRPr lang="en-US"/>
          </a:p>
        </p:txBody>
      </p:sp>
    </p:spTree>
    <p:extLst>
      <p:ext uri="{BB962C8B-B14F-4D97-AF65-F5344CB8AC3E}">
        <p14:creationId xmlns:p14="http://schemas.microsoft.com/office/powerpoint/2010/main" val="7997789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A4874F0-7D22-406A-92B0-2114BF78583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ACCA598-6352-4A6A-A742-67A925C8DC21}"/>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56BBDF7-5407-4810-9F67-E777F1CE5354}"/>
              </a:ext>
            </a:extLst>
          </p:cNvPr>
          <p:cNvSpPr>
            <a:spLocks noGrp="1"/>
          </p:cNvSpPr>
          <p:nvPr>
            <p:ph type="dt" sz="half" idx="10"/>
          </p:nvPr>
        </p:nvSpPr>
        <p:spPr/>
        <p:txBody>
          <a:bodyPr/>
          <a:lstStyle/>
          <a:p>
            <a:fld id="{7A9A5A7D-4D79-4452-8362-F36774D1305A}" type="datetimeFigureOut">
              <a:rPr lang="en-US" smtClean="0"/>
              <a:t>11/27/2018</a:t>
            </a:fld>
            <a:endParaRPr lang="en-US"/>
          </a:p>
        </p:txBody>
      </p:sp>
      <p:sp>
        <p:nvSpPr>
          <p:cNvPr id="5" name="Footer Placeholder 4">
            <a:extLst>
              <a:ext uri="{FF2B5EF4-FFF2-40B4-BE49-F238E27FC236}">
                <a16:creationId xmlns:a16="http://schemas.microsoft.com/office/drawing/2014/main" id="{CE53BE2A-6860-47F9-B23D-59BFF3A06D2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1A30DBC-958C-4EEA-9220-D2E936F97667}"/>
              </a:ext>
            </a:extLst>
          </p:cNvPr>
          <p:cNvSpPr>
            <a:spLocks noGrp="1"/>
          </p:cNvSpPr>
          <p:nvPr>
            <p:ph type="sldNum" sz="quarter" idx="12"/>
          </p:nvPr>
        </p:nvSpPr>
        <p:spPr/>
        <p:txBody>
          <a:bodyPr/>
          <a:lstStyle/>
          <a:p>
            <a:fld id="{AD025550-0351-4D0A-8CD6-A22228A8C93D}" type="slidenum">
              <a:rPr lang="en-US" smtClean="0"/>
              <a:t>‹#›</a:t>
            </a:fld>
            <a:endParaRPr lang="en-US"/>
          </a:p>
        </p:txBody>
      </p:sp>
    </p:spTree>
    <p:extLst>
      <p:ext uri="{BB962C8B-B14F-4D97-AF65-F5344CB8AC3E}">
        <p14:creationId xmlns:p14="http://schemas.microsoft.com/office/powerpoint/2010/main" val="36531884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mn-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mn-lt"/>
              </a:defRPr>
            </a:lvl1pPr>
          </a:lstStyle>
          <a:p>
            <a:pPr lvl="0"/>
            <a:r>
              <a:rPr lang="en-US" noProof="0" dirty="0"/>
              <a:t>Click to edit headline</a:t>
            </a:r>
          </a:p>
        </p:txBody>
      </p:sp>
      <p:sp>
        <p:nvSpPr>
          <p:cNvPr id="4" name="Text Placeholder 3"/>
          <p:cNvSpPr>
            <a:spLocks noGrp="1"/>
          </p:cNvSpPr>
          <p:nvPr>
            <p:ph type="body" sz="quarter" idx="12"/>
          </p:nvPr>
        </p:nvSpPr>
        <p:spPr>
          <a:xfrm>
            <a:off x="556800" y="1440000"/>
            <a:ext cx="110784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mn-lt"/>
                <a:ea typeface="Nokia Pure Text Light" panose="020B0403020202020204" pitchFamily="34" charset="0"/>
              </a:defRPr>
            </a:lvl1pPr>
            <a:lvl2pPr marL="307192" indent="0">
              <a:spcBef>
                <a:spcPts val="0"/>
              </a:spcBef>
              <a:spcAft>
                <a:spcPts val="800"/>
              </a:spcAft>
              <a:buNone/>
              <a:defRPr sz="1867">
                <a:solidFill>
                  <a:schemeClr val="tx2"/>
                </a:solidFill>
                <a:latin typeface="+mn-lt"/>
                <a:ea typeface="Nokia Pure Text Light" panose="020B0403020202020204" pitchFamily="34" charset="0"/>
              </a:defRPr>
            </a:lvl2pPr>
            <a:lvl3pPr marL="616785" indent="0">
              <a:spcBef>
                <a:spcPts val="0"/>
              </a:spcBef>
              <a:spcAft>
                <a:spcPts val="800"/>
              </a:spcAft>
              <a:buNone/>
              <a:defRPr sz="1600">
                <a:solidFill>
                  <a:schemeClr val="tx2"/>
                </a:solidFill>
                <a:latin typeface="+mn-lt"/>
                <a:ea typeface="Nokia Pure Text Light" panose="020B0403020202020204" pitchFamily="34" charset="0"/>
              </a:defRPr>
            </a:lvl3pPr>
            <a:lvl4pPr marL="923977" indent="0">
              <a:spcBef>
                <a:spcPts val="0"/>
              </a:spcBef>
              <a:spcAft>
                <a:spcPts val="800"/>
              </a:spcAft>
              <a:buNone/>
              <a:defRPr sz="1333">
                <a:solidFill>
                  <a:schemeClr val="tx2"/>
                </a:solidFill>
                <a:latin typeface="+mn-lt"/>
                <a:ea typeface="Nokia Pure Text Light" panose="020B0403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mn-lt"/>
                <a:ea typeface="Nokia Pure Text Light" panose="020B0403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latin typeface="Nokia Pure Text Light" panose="020B0403020202020204" pitchFamily="34" charset="0"/>
                <a:ea typeface="Nokia Pure Text Light" panose="020B0403020202020204" pitchFamily="34" charset="0"/>
              </a:defRPr>
            </a:lvl6pPr>
            <a:lvl7pPr marL="2150346">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539">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6" name="Footer Placeholder 27"/>
          <p:cNvSpPr>
            <a:spLocks noGrp="1"/>
          </p:cNvSpPr>
          <p:nvPr>
            <p:ph type="ftr" sz="quarter" idx="3"/>
          </p:nvPr>
        </p:nvSpPr>
        <p:spPr>
          <a:xfrm>
            <a:off x="3072000" y="6422400"/>
            <a:ext cx="6048000" cy="163200"/>
          </a:xfrm>
          <a:prstGeom prst="rect">
            <a:avLst/>
          </a:prstGeom>
        </p:spPr>
        <p:txBody>
          <a:bodyPr vert="horz" lIns="0" tIns="0" rIns="0" bIns="0" rtlCol="0" anchor="b"/>
          <a:lstStyle>
            <a:lvl1pPr algn="l">
              <a:defRPr sz="1067">
                <a:solidFill>
                  <a:schemeClr val="tx2"/>
                </a:solidFill>
                <a:latin typeface="+mn-lt"/>
                <a:ea typeface="Nokia Pure Text Light" panose="020B0304040602060303" pitchFamily="34" charset="0"/>
                <a:cs typeface="Arial" panose="020B0604020202020204" pitchFamily="34" charset="0"/>
              </a:defRPr>
            </a:lvl1pPr>
          </a:lstStyle>
          <a:p>
            <a:r>
              <a:rPr lang="en-US" dirty="0"/>
              <a:t>&lt;Document ID: change ID in footer or remove&gt; &lt;Change information classification in footer&gt;</a:t>
            </a:r>
          </a:p>
        </p:txBody>
      </p:sp>
    </p:spTree>
    <p:extLst>
      <p:ext uri="{BB962C8B-B14F-4D97-AF65-F5344CB8AC3E}">
        <p14:creationId xmlns:p14="http://schemas.microsoft.com/office/powerpoint/2010/main" val="20610887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F1491B-6976-45E5-A24E-CA9F7DAAEAF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2CEF43D-EF08-49A0-97F4-65D7AE5D9A2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38814E-E707-40D4-B53E-AFD108A91C95}"/>
              </a:ext>
            </a:extLst>
          </p:cNvPr>
          <p:cNvSpPr>
            <a:spLocks noGrp="1"/>
          </p:cNvSpPr>
          <p:nvPr>
            <p:ph type="dt" sz="half" idx="10"/>
          </p:nvPr>
        </p:nvSpPr>
        <p:spPr/>
        <p:txBody>
          <a:bodyPr/>
          <a:lstStyle/>
          <a:p>
            <a:fld id="{7A9A5A7D-4D79-4452-8362-F36774D1305A}" type="datetimeFigureOut">
              <a:rPr lang="en-US" smtClean="0"/>
              <a:t>11/27/2018</a:t>
            </a:fld>
            <a:endParaRPr lang="en-US"/>
          </a:p>
        </p:txBody>
      </p:sp>
      <p:sp>
        <p:nvSpPr>
          <p:cNvPr id="5" name="Footer Placeholder 4">
            <a:extLst>
              <a:ext uri="{FF2B5EF4-FFF2-40B4-BE49-F238E27FC236}">
                <a16:creationId xmlns:a16="http://schemas.microsoft.com/office/drawing/2014/main" id="{07F3608F-4478-44E8-9A71-37B264B4365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53BB5AC-A2A1-4AC4-B8B8-2B09087B8CC9}"/>
              </a:ext>
            </a:extLst>
          </p:cNvPr>
          <p:cNvSpPr>
            <a:spLocks noGrp="1"/>
          </p:cNvSpPr>
          <p:nvPr>
            <p:ph type="sldNum" sz="quarter" idx="12"/>
          </p:nvPr>
        </p:nvSpPr>
        <p:spPr/>
        <p:txBody>
          <a:bodyPr/>
          <a:lstStyle/>
          <a:p>
            <a:fld id="{AD025550-0351-4D0A-8CD6-A22228A8C93D}" type="slidenum">
              <a:rPr lang="en-US" smtClean="0"/>
              <a:t>‹#›</a:t>
            </a:fld>
            <a:endParaRPr lang="en-US"/>
          </a:p>
        </p:txBody>
      </p:sp>
    </p:spTree>
    <p:extLst>
      <p:ext uri="{BB962C8B-B14F-4D97-AF65-F5344CB8AC3E}">
        <p14:creationId xmlns:p14="http://schemas.microsoft.com/office/powerpoint/2010/main" val="30101128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023076-000E-49A9-8E36-878C831EA84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EAFA925-AF01-4599-94F0-FD6E549B47D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BDDBAFE6-8FFD-4499-85C6-3073A2DCA954}"/>
              </a:ext>
            </a:extLst>
          </p:cNvPr>
          <p:cNvSpPr>
            <a:spLocks noGrp="1"/>
          </p:cNvSpPr>
          <p:nvPr>
            <p:ph type="dt" sz="half" idx="10"/>
          </p:nvPr>
        </p:nvSpPr>
        <p:spPr/>
        <p:txBody>
          <a:bodyPr/>
          <a:lstStyle/>
          <a:p>
            <a:fld id="{7A9A5A7D-4D79-4452-8362-F36774D1305A}" type="datetimeFigureOut">
              <a:rPr lang="en-US" smtClean="0"/>
              <a:t>11/27/2018</a:t>
            </a:fld>
            <a:endParaRPr lang="en-US"/>
          </a:p>
        </p:txBody>
      </p:sp>
      <p:sp>
        <p:nvSpPr>
          <p:cNvPr id="5" name="Footer Placeholder 4">
            <a:extLst>
              <a:ext uri="{FF2B5EF4-FFF2-40B4-BE49-F238E27FC236}">
                <a16:creationId xmlns:a16="http://schemas.microsoft.com/office/drawing/2014/main" id="{230FE698-8821-4F18-A6F8-843385383E8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2174894-0DAF-41D8-8EFE-70198AD8FA03}"/>
              </a:ext>
            </a:extLst>
          </p:cNvPr>
          <p:cNvSpPr>
            <a:spLocks noGrp="1"/>
          </p:cNvSpPr>
          <p:nvPr>
            <p:ph type="sldNum" sz="quarter" idx="12"/>
          </p:nvPr>
        </p:nvSpPr>
        <p:spPr/>
        <p:txBody>
          <a:bodyPr/>
          <a:lstStyle/>
          <a:p>
            <a:fld id="{AD025550-0351-4D0A-8CD6-A22228A8C93D}" type="slidenum">
              <a:rPr lang="en-US" smtClean="0"/>
              <a:t>‹#›</a:t>
            </a:fld>
            <a:endParaRPr lang="en-US"/>
          </a:p>
        </p:txBody>
      </p:sp>
    </p:spTree>
    <p:extLst>
      <p:ext uri="{BB962C8B-B14F-4D97-AF65-F5344CB8AC3E}">
        <p14:creationId xmlns:p14="http://schemas.microsoft.com/office/powerpoint/2010/main" val="38950464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A5FD4-91C4-45FB-871A-F8E62CDBE01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68C2D05-939E-44F6-8507-7C35EC84B5E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502F687-C06E-41A4-85D8-F77DA052290F}"/>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37096C0-F716-451E-9568-EC5E56D2C330}"/>
              </a:ext>
            </a:extLst>
          </p:cNvPr>
          <p:cNvSpPr>
            <a:spLocks noGrp="1"/>
          </p:cNvSpPr>
          <p:nvPr>
            <p:ph type="dt" sz="half" idx="10"/>
          </p:nvPr>
        </p:nvSpPr>
        <p:spPr/>
        <p:txBody>
          <a:bodyPr/>
          <a:lstStyle/>
          <a:p>
            <a:fld id="{7A9A5A7D-4D79-4452-8362-F36774D1305A}" type="datetimeFigureOut">
              <a:rPr lang="en-US" smtClean="0"/>
              <a:t>11/27/2018</a:t>
            </a:fld>
            <a:endParaRPr lang="en-US"/>
          </a:p>
        </p:txBody>
      </p:sp>
      <p:sp>
        <p:nvSpPr>
          <p:cNvPr id="6" name="Footer Placeholder 5">
            <a:extLst>
              <a:ext uri="{FF2B5EF4-FFF2-40B4-BE49-F238E27FC236}">
                <a16:creationId xmlns:a16="http://schemas.microsoft.com/office/drawing/2014/main" id="{E31B60B3-FE05-48F3-A5D3-5D1ECA0867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D00DAE-0198-450C-9A94-FFC75BBEBEB7}"/>
              </a:ext>
            </a:extLst>
          </p:cNvPr>
          <p:cNvSpPr>
            <a:spLocks noGrp="1"/>
          </p:cNvSpPr>
          <p:nvPr>
            <p:ph type="sldNum" sz="quarter" idx="12"/>
          </p:nvPr>
        </p:nvSpPr>
        <p:spPr/>
        <p:txBody>
          <a:bodyPr/>
          <a:lstStyle/>
          <a:p>
            <a:fld id="{AD025550-0351-4D0A-8CD6-A22228A8C93D}" type="slidenum">
              <a:rPr lang="en-US" smtClean="0"/>
              <a:t>‹#›</a:t>
            </a:fld>
            <a:endParaRPr lang="en-US"/>
          </a:p>
        </p:txBody>
      </p:sp>
    </p:spTree>
    <p:extLst>
      <p:ext uri="{BB962C8B-B14F-4D97-AF65-F5344CB8AC3E}">
        <p14:creationId xmlns:p14="http://schemas.microsoft.com/office/powerpoint/2010/main" val="10949125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515DE-F74A-4C1F-947F-DAE48AD6A1A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A60BBA5-A8CE-4B2D-AE47-102BB6B9544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18FAB656-AC68-41F1-9573-1473AA7DDAEA}"/>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D8AD97B-5037-4884-A9F8-97ECFC09F09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6C26C8EB-FA14-4275-84DB-E529BBAF3CA8}"/>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A8B9E63-B900-4F3C-A4A7-7F21CD7B48B4}"/>
              </a:ext>
            </a:extLst>
          </p:cNvPr>
          <p:cNvSpPr>
            <a:spLocks noGrp="1"/>
          </p:cNvSpPr>
          <p:nvPr>
            <p:ph type="dt" sz="half" idx="10"/>
          </p:nvPr>
        </p:nvSpPr>
        <p:spPr/>
        <p:txBody>
          <a:bodyPr/>
          <a:lstStyle/>
          <a:p>
            <a:fld id="{7A9A5A7D-4D79-4452-8362-F36774D1305A}" type="datetimeFigureOut">
              <a:rPr lang="en-US" smtClean="0"/>
              <a:t>11/27/2018</a:t>
            </a:fld>
            <a:endParaRPr lang="en-US"/>
          </a:p>
        </p:txBody>
      </p:sp>
      <p:sp>
        <p:nvSpPr>
          <p:cNvPr id="8" name="Footer Placeholder 7">
            <a:extLst>
              <a:ext uri="{FF2B5EF4-FFF2-40B4-BE49-F238E27FC236}">
                <a16:creationId xmlns:a16="http://schemas.microsoft.com/office/drawing/2014/main" id="{F54E67FD-86B0-4BE3-812D-B8084753456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2C18A74-C3F5-4D74-BAF4-AF9160834E24}"/>
              </a:ext>
            </a:extLst>
          </p:cNvPr>
          <p:cNvSpPr>
            <a:spLocks noGrp="1"/>
          </p:cNvSpPr>
          <p:nvPr>
            <p:ph type="sldNum" sz="quarter" idx="12"/>
          </p:nvPr>
        </p:nvSpPr>
        <p:spPr/>
        <p:txBody>
          <a:bodyPr/>
          <a:lstStyle/>
          <a:p>
            <a:fld id="{AD025550-0351-4D0A-8CD6-A22228A8C93D}" type="slidenum">
              <a:rPr lang="en-US" smtClean="0"/>
              <a:t>‹#›</a:t>
            </a:fld>
            <a:endParaRPr lang="en-US"/>
          </a:p>
        </p:txBody>
      </p:sp>
    </p:spTree>
    <p:extLst>
      <p:ext uri="{BB962C8B-B14F-4D97-AF65-F5344CB8AC3E}">
        <p14:creationId xmlns:p14="http://schemas.microsoft.com/office/powerpoint/2010/main" val="14326934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957B47-0DA6-468B-A2C6-BFF4BBF6EAF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BCC7B2C-572F-4D56-AE87-C8DEF17010F4}"/>
              </a:ext>
            </a:extLst>
          </p:cNvPr>
          <p:cNvSpPr>
            <a:spLocks noGrp="1"/>
          </p:cNvSpPr>
          <p:nvPr>
            <p:ph type="dt" sz="half" idx="10"/>
          </p:nvPr>
        </p:nvSpPr>
        <p:spPr/>
        <p:txBody>
          <a:bodyPr/>
          <a:lstStyle/>
          <a:p>
            <a:fld id="{7A9A5A7D-4D79-4452-8362-F36774D1305A}" type="datetimeFigureOut">
              <a:rPr lang="en-US" smtClean="0"/>
              <a:t>11/27/2018</a:t>
            </a:fld>
            <a:endParaRPr lang="en-US"/>
          </a:p>
        </p:txBody>
      </p:sp>
      <p:sp>
        <p:nvSpPr>
          <p:cNvPr id="4" name="Footer Placeholder 3">
            <a:extLst>
              <a:ext uri="{FF2B5EF4-FFF2-40B4-BE49-F238E27FC236}">
                <a16:creationId xmlns:a16="http://schemas.microsoft.com/office/drawing/2014/main" id="{26182F00-3AE7-4028-A892-188CF2C6F27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DE1BD6B-F1FA-4119-AA7C-24BF8ED1B3F4}"/>
              </a:ext>
            </a:extLst>
          </p:cNvPr>
          <p:cNvSpPr>
            <a:spLocks noGrp="1"/>
          </p:cNvSpPr>
          <p:nvPr>
            <p:ph type="sldNum" sz="quarter" idx="12"/>
          </p:nvPr>
        </p:nvSpPr>
        <p:spPr/>
        <p:txBody>
          <a:bodyPr/>
          <a:lstStyle/>
          <a:p>
            <a:fld id="{AD025550-0351-4D0A-8CD6-A22228A8C93D}" type="slidenum">
              <a:rPr lang="en-US" smtClean="0"/>
              <a:t>‹#›</a:t>
            </a:fld>
            <a:endParaRPr lang="en-US"/>
          </a:p>
        </p:txBody>
      </p:sp>
    </p:spTree>
    <p:extLst>
      <p:ext uri="{BB962C8B-B14F-4D97-AF65-F5344CB8AC3E}">
        <p14:creationId xmlns:p14="http://schemas.microsoft.com/office/powerpoint/2010/main" val="742299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2635882-D0C3-4C05-A593-05F502295AA3}"/>
              </a:ext>
            </a:extLst>
          </p:cNvPr>
          <p:cNvSpPr>
            <a:spLocks noGrp="1"/>
          </p:cNvSpPr>
          <p:nvPr>
            <p:ph type="dt" sz="half" idx="10"/>
          </p:nvPr>
        </p:nvSpPr>
        <p:spPr/>
        <p:txBody>
          <a:bodyPr/>
          <a:lstStyle/>
          <a:p>
            <a:fld id="{7A9A5A7D-4D79-4452-8362-F36774D1305A}" type="datetimeFigureOut">
              <a:rPr lang="en-US" smtClean="0"/>
              <a:t>11/27/2018</a:t>
            </a:fld>
            <a:endParaRPr lang="en-US"/>
          </a:p>
        </p:txBody>
      </p:sp>
      <p:sp>
        <p:nvSpPr>
          <p:cNvPr id="3" name="Footer Placeholder 2">
            <a:extLst>
              <a:ext uri="{FF2B5EF4-FFF2-40B4-BE49-F238E27FC236}">
                <a16:creationId xmlns:a16="http://schemas.microsoft.com/office/drawing/2014/main" id="{0BB6A542-F9B5-4C45-856F-29FA7498A30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8FB45AC-70BC-4CB4-8C66-A0E08A121DF1}"/>
              </a:ext>
            </a:extLst>
          </p:cNvPr>
          <p:cNvSpPr>
            <a:spLocks noGrp="1"/>
          </p:cNvSpPr>
          <p:nvPr>
            <p:ph type="sldNum" sz="quarter" idx="12"/>
          </p:nvPr>
        </p:nvSpPr>
        <p:spPr/>
        <p:txBody>
          <a:bodyPr/>
          <a:lstStyle/>
          <a:p>
            <a:fld id="{AD025550-0351-4D0A-8CD6-A22228A8C93D}" type="slidenum">
              <a:rPr lang="en-US" smtClean="0"/>
              <a:t>‹#›</a:t>
            </a:fld>
            <a:endParaRPr lang="en-US"/>
          </a:p>
        </p:txBody>
      </p:sp>
    </p:spTree>
    <p:extLst>
      <p:ext uri="{BB962C8B-B14F-4D97-AF65-F5344CB8AC3E}">
        <p14:creationId xmlns:p14="http://schemas.microsoft.com/office/powerpoint/2010/main" val="41830578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69005-ACF4-493B-9486-BD357188E22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050F927-1516-484F-95EA-CD0B2F202FD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7457CA9-FCA1-4761-950C-777ADDD6DEB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193930C-E438-4476-A056-84A8AF2A43A9}"/>
              </a:ext>
            </a:extLst>
          </p:cNvPr>
          <p:cNvSpPr>
            <a:spLocks noGrp="1"/>
          </p:cNvSpPr>
          <p:nvPr>
            <p:ph type="dt" sz="half" idx="10"/>
          </p:nvPr>
        </p:nvSpPr>
        <p:spPr/>
        <p:txBody>
          <a:bodyPr/>
          <a:lstStyle/>
          <a:p>
            <a:fld id="{7A9A5A7D-4D79-4452-8362-F36774D1305A}" type="datetimeFigureOut">
              <a:rPr lang="en-US" smtClean="0"/>
              <a:t>11/27/2018</a:t>
            </a:fld>
            <a:endParaRPr lang="en-US"/>
          </a:p>
        </p:txBody>
      </p:sp>
      <p:sp>
        <p:nvSpPr>
          <p:cNvPr id="6" name="Footer Placeholder 5">
            <a:extLst>
              <a:ext uri="{FF2B5EF4-FFF2-40B4-BE49-F238E27FC236}">
                <a16:creationId xmlns:a16="http://schemas.microsoft.com/office/drawing/2014/main" id="{55E1493A-276C-4BD0-9C49-891DFB5DF78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155EA15-E811-4A4B-BF98-7DEF04532EA3}"/>
              </a:ext>
            </a:extLst>
          </p:cNvPr>
          <p:cNvSpPr>
            <a:spLocks noGrp="1"/>
          </p:cNvSpPr>
          <p:nvPr>
            <p:ph type="sldNum" sz="quarter" idx="12"/>
          </p:nvPr>
        </p:nvSpPr>
        <p:spPr/>
        <p:txBody>
          <a:bodyPr/>
          <a:lstStyle/>
          <a:p>
            <a:fld id="{AD025550-0351-4D0A-8CD6-A22228A8C93D}" type="slidenum">
              <a:rPr lang="en-US" smtClean="0"/>
              <a:t>‹#›</a:t>
            </a:fld>
            <a:endParaRPr lang="en-US"/>
          </a:p>
        </p:txBody>
      </p:sp>
    </p:spTree>
    <p:extLst>
      <p:ext uri="{BB962C8B-B14F-4D97-AF65-F5344CB8AC3E}">
        <p14:creationId xmlns:p14="http://schemas.microsoft.com/office/powerpoint/2010/main" val="32578716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F636FD-246F-42CB-B51A-038DCE14F62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7ED524A-CB56-42D9-AB2B-114A1A59F0B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F6C70FA-70A1-4F82-A422-67B687CAEB1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0C7E5797-FC7B-4BF3-A2F9-E9F6BD68C6FC}"/>
              </a:ext>
            </a:extLst>
          </p:cNvPr>
          <p:cNvSpPr>
            <a:spLocks noGrp="1"/>
          </p:cNvSpPr>
          <p:nvPr>
            <p:ph type="dt" sz="half" idx="10"/>
          </p:nvPr>
        </p:nvSpPr>
        <p:spPr/>
        <p:txBody>
          <a:bodyPr/>
          <a:lstStyle/>
          <a:p>
            <a:fld id="{7A9A5A7D-4D79-4452-8362-F36774D1305A}" type="datetimeFigureOut">
              <a:rPr lang="en-US" smtClean="0"/>
              <a:t>11/27/2018</a:t>
            </a:fld>
            <a:endParaRPr lang="en-US"/>
          </a:p>
        </p:txBody>
      </p:sp>
      <p:sp>
        <p:nvSpPr>
          <p:cNvPr id="6" name="Footer Placeholder 5">
            <a:extLst>
              <a:ext uri="{FF2B5EF4-FFF2-40B4-BE49-F238E27FC236}">
                <a16:creationId xmlns:a16="http://schemas.microsoft.com/office/drawing/2014/main" id="{354D8434-69EF-4F57-8CB4-56CECE5E1F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825C437-D048-4DAA-A43F-B54E4B0A6055}"/>
              </a:ext>
            </a:extLst>
          </p:cNvPr>
          <p:cNvSpPr>
            <a:spLocks noGrp="1"/>
          </p:cNvSpPr>
          <p:nvPr>
            <p:ph type="sldNum" sz="quarter" idx="12"/>
          </p:nvPr>
        </p:nvSpPr>
        <p:spPr/>
        <p:txBody>
          <a:bodyPr/>
          <a:lstStyle/>
          <a:p>
            <a:fld id="{AD025550-0351-4D0A-8CD6-A22228A8C93D}" type="slidenum">
              <a:rPr lang="en-US" smtClean="0"/>
              <a:t>‹#›</a:t>
            </a:fld>
            <a:endParaRPr lang="en-US"/>
          </a:p>
        </p:txBody>
      </p:sp>
    </p:spTree>
    <p:extLst>
      <p:ext uri="{BB962C8B-B14F-4D97-AF65-F5344CB8AC3E}">
        <p14:creationId xmlns:p14="http://schemas.microsoft.com/office/powerpoint/2010/main" val="31774054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F157CB9-89C0-4B92-ABE9-2DA35AD82CD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A953801-CDB7-444D-8EFA-DFB2EEF16BD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2F3235D-FC49-4FC1-BDFC-9410D3E540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9A5A7D-4D79-4452-8362-F36774D1305A}" type="datetimeFigureOut">
              <a:rPr lang="en-US" smtClean="0"/>
              <a:t>11/27/2018</a:t>
            </a:fld>
            <a:endParaRPr lang="en-US"/>
          </a:p>
        </p:txBody>
      </p:sp>
      <p:sp>
        <p:nvSpPr>
          <p:cNvPr id="5" name="Footer Placeholder 4">
            <a:extLst>
              <a:ext uri="{FF2B5EF4-FFF2-40B4-BE49-F238E27FC236}">
                <a16:creationId xmlns:a16="http://schemas.microsoft.com/office/drawing/2014/main" id="{8468B511-1E84-42AA-B4F2-223983AE66D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7A2EE10-72A0-408E-B515-63E23425F63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025550-0351-4D0A-8CD6-A22228A8C93D}" type="slidenum">
              <a:rPr lang="en-US" smtClean="0"/>
              <a:t>‹#›</a:t>
            </a:fld>
            <a:endParaRPr lang="en-US"/>
          </a:p>
        </p:txBody>
      </p:sp>
    </p:spTree>
    <p:extLst>
      <p:ext uri="{BB962C8B-B14F-4D97-AF65-F5344CB8AC3E}">
        <p14:creationId xmlns:p14="http://schemas.microsoft.com/office/powerpoint/2010/main" val="37731478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ftp://ftp.3gpp.org/tsg_sa/WG2_Arch/TSGS2_129BIS_West_Palm_Beach/Docs/S2-1811826.zip" TargetMode="External"/><Relationship Id="rId2" Type="http://schemas.openxmlformats.org/officeDocument/2006/relationships/hyperlink" Target="ftp://ftp.3gpp.org/tsg_sa/WG2_Arch/TSGS2_129BIS_West_Palm_Beach/Docs/S2-1811770.zip" TargetMode="Externa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hyperlink" Target="ftp://ftp.3gpp.org/tsg_sa/WG2_Arch/TSGS2_129BIS_West_Palm_Beach/Docs/S2-1812295.zip" TargetMode="External"/><Relationship Id="rId2" Type="http://schemas.openxmlformats.org/officeDocument/2006/relationships/hyperlink" Target="ftp://ftp.3gpp.org/tsg_sa/WG2_Arch/TSGS2_129BIS_West_Palm_Beach/Docs/S2-1811770.zip" TargetMode="External"/><Relationship Id="rId1" Type="http://schemas.openxmlformats.org/officeDocument/2006/relationships/slideLayout" Target="../slideLayouts/slideLayout12.xml"/><Relationship Id="rId4" Type="http://schemas.openxmlformats.org/officeDocument/2006/relationships/hyperlink" Target="ftp://ftp.3gpp.org/tsg_sa/WG2_Arch/TSGS2_129BIS_West_Palm_Beach/Docs/S2-1812193.zip" TargetMode="External"/></Relationships>
</file>

<file path=ppt/slides/_rels/slide4.xml.rels><?xml version="1.0" encoding="UTF-8" standalone="yes"?>
<Relationships xmlns="http://schemas.openxmlformats.org/package/2006/relationships"><Relationship Id="rId8" Type="http://schemas.openxmlformats.org/officeDocument/2006/relationships/hyperlink" Target="ftp://ftp.3gpp.org/tsg_sa/WG2_Arch/TSGS2_129BIS_West_Palm_Beach/Docs/S2-1812413.zip" TargetMode="External"/><Relationship Id="rId3" Type="http://schemas.openxmlformats.org/officeDocument/2006/relationships/hyperlink" Target="ftp://ftp.3gpp.org/tsg_sa/WG2_Arch/TSGS2_129BIS_West_Palm_Beach/Docs/S2-1811830.zip" TargetMode="External"/><Relationship Id="rId7" Type="http://schemas.openxmlformats.org/officeDocument/2006/relationships/hyperlink" Target="ftp://ftp.3gpp.org/tsg_sa/WG2_Arch/TSGS2_129BIS_West_Palm_Beach/Docs/S2-1812417.zip" TargetMode="External"/><Relationship Id="rId2" Type="http://schemas.openxmlformats.org/officeDocument/2006/relationships/hyperlink" Target="ftp://ftp.3gpp.org/tsg_sa/WG2_Arch/TSGS2_129BIS_West_Palm_Beach/Docs/S2-1811829.zip" TargetMode="External"/><Relationship Id="rId1" Type="http://schemas.openxmlformats.org/officeDocument/2006/relationships/slideLayout" Target="../slideLayouts/slideLayout12.xml"/><Relationship Id="rId6" Type="http://schemas.openxmlformats.org/officeDocument/2006/relationships/hyperlink" Target="ftp://ftp.3gpp.org/tsg_sa/WG2_Arch/TSGS2_129BIS_West_Palm_Beach/Docs/S2-1812420.zip" TargetMode="External"/><Relationship Id="rId5" Type="http://schemas.openxmlformats.org/officeDocument/2006/relationships/hyperlink" Target="ftp://ftp.3gpp.org/tsg_sa/WG2_Arch/TSGS2_129BIS_West_Palm_Beach/Docs/S2-1812419.zip" TargetMode="External"/><Relationship Id="rId10" Type="http://schemas.openxmlformats.org/officeDocument/2006/relationships/hyperlink" Target="ftp://ftp.3gpp.org/tsg_sa/WG2_Arch/TSGS2_129BIS_West_Palm_Beach/Docs/S2-1811770.zip" TargetMode="External"/><Relationship Id="rId4" Type="http://schemas.openxmlformats.org/officeDocument/2006/relationships/hyperlink" Target="ftp://ftp.3gpp.org/tsg_sa/WG2_Arch/TSGS2_129BIS_West_Palm_Beach/Docs/S2-1812418.zip" TargetMode="External"/><Relationship Id="rId9" Type="http://schemas.openxmlformats.org/officeDocument/2006/relationships/hyperlink" Target="ftp://ftp.3gpp.org/tsg_sa/WG2_Arch/TSGS2_129BIS_West_Palm_Beach/Docs/S2-1812296.zip"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hyperlink" Target="ftp://ftp.3gpp.org/tsg_sa/WG2_Arch/TSGS2_129BIS_West_Palm_Beach/Docs/S2-1811830.zip" TargetMode="External"/><Relationship Id="rId2" Type="http://schemas.openxmlformats.org/officeDocument/2006/relationships/hyperlink" Target="ftp://ftp.3gpp.org/tsg_sa/WG2_Arch/TSGS2_129BIS_West_Palm_Beach/Docs/S2-1812413.zip" TargetMode="External"/><Relationship Id="rId1" Type="http://schemas.openxmlformats.org/officeDocument/2006/relationships/slideLayout" Target="../slideLayouts/slideLayout2.xml"/><Relationship Id="rId4" Type="http://schemas.openxmlformats.org/officeDocument/2006/relationships/hyperlink" Target="ftp://ftp.3gpp.org/tsg_sa/WG2_Arch/TSGS2_129BIS_West_Palm_Beach/Docs/S2-1812296.zip" TargetMode="External"/></Relationships>
</file>

<file path=ppt/slides/_rels/slide7.xml.rels><?xml version="1.0" encoding="UTF-8" standalone="yes"?>
<Relationships xmlns="http://schemas.openxmlformats.org/package/2006/relationships"><Relationship Id="rId2" Type="http://schemas.openxmlformats.org/officeDocument/2006/relationships/hyperlink" Target="ftp://ftp.3gpp.org/tsg_sa/WG2_Arch/TSGS2_129BIS_West_Palm_Beach/Docs/S2-1812420.zip"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C869BA-D046-4C9E-AED4-187F43BD9050}"/>
              </a:ext>
            </a:extLst>
          </p:cNvPr>
          <p:cNvSpPr>
            <a:spLocks noGrp="1"/>
          </p:cNvSpPr>
          <p:nvPr>
            <p:ph type="ctrTitle"/>
          </p:nvPr>
        </p:nvSpPr>
        <p:spPr/>
        <p:txBody>
          <a:bodyPr>
            <a:normAutofit/>
          </a:bodyPr>
          <a:lstStyle/>
          <a:p>
            <a:r>
              <a:rPr lang="en-US" dirty="0" err="1"/>
              <a:t>FS_Vertical_LAN</a:t>
            </a:r>
            <a:r>
              <a:rPr lang="en-US" dirty="0"/>
              <a:t>/TSN</a:t>
            </a:r>
            <a:br>
              <a:rPr lang="en-US" dirty="0"/>
            </a:br>
            <a:r>
              <a:rPr lang="en-US" dirty="0"/>
              <a:t>Drafting Session</a:t>
            </a:r>
          </a:p>
        </p:txBody>
      </p:sp>
      <p:sp>
        <p:nvSpPr>
          <p:cNvPr id="3" name="Subtitle 2">
            <a:extLst>
              <a:ext uri="{FF2B5EF4-FFF2-40B4-BE49-F238E27FC236}">
                <a16:creationId xmlns:a16="http://schemas.microsoft.com/office/drawing/2014/main" id="{8196D067-5BD6-4481-BF6C-F5CDA8532A11}"/>
              </a:ext>
            </a:extLst>
          </p:cNvPr>
          <p:cNvSpPr>
            <a:spLocks noGrp="1"/>
          </p:cNvSpPr>
          <p:nvPr>
            <p:ph type="subTitle" idx="1"/>
          </p:nvPr>
        </p:nvSpPr>
        <p:spPr/>
        <p:txBody>
          <a:bodyPr/>
          <a:lstStyle/>
          <a:p>
            <a:r>
              <a:rPr lang="en-US" dirty="0"/>
              <a:t>Devaki Chandramouli (Rapporteur)</a:t>
            </a:r>
          </a:p>
          <a:p>
            <a:r>
              <a:rPr lang="en-US" dirty="0"/>
              <a:t>Nokia, Nokia Shanghai Bell</a:t>
            </a:r>
          </a:p>
          <a:p>
            <a:endParaRPr lang="en-US" dirty="0"/>
          </a:p>
        </p:txBody>
      </p:sp>
      <p:sp>
        <p:nvSpPr>
          <p:cNvPr id="4" name="TextBox 3">
            <a:extLst>
              <a:ext uri="{FF2B5EF4-FFF2-40B4-BE49-F238E27FC236}">
                <a16:creationId xmlns:a16="http://schemas.microsoft.com/office/drawing/2014/main" id="{F75336D2-BB66-4B4C-9F07-9334A073FCF8}"/>
              </a:ext>
            </a:extLst>
          </p:cNvPr>
          <p:cNvSpPr txBox="1"/>
          <p:nvPr/>
        </p:nvSpPr>
        <p:spPr>
          <a:xfrm>
            <a:off x="9835848" y="203542"/>
            <a:ext cx="2041072" cy="369332"/>
          </a:xfrm>
          <a:prstGeom prst="rect">
            <a:avLst/>
          </a:prstGeom>
          <a:noFill/>
        </p:spPr>
        <p:txBody>
          <a:bodyPr wrap="square" rtlCol="0">
            <a:spAutoFit/>
          </a:bodyPr>
          <a:lstStyle/>
          <a:p>
            <a:r>
              <a:rPr lang="en-US"/>
              <a:t>S2-1813053</a:t>
            </a:r>
            <a:endParaRPr lang="en-US" dirty="0"/>
          </a:p>
        </p:txBody>
      </p:sp>
    </p:spTree>
    <p:extLst>
      <p:ext uri="{BB962C8B-B14F-4D97-AF65-F5344CB8AC3E}">
        <p14:creationId xmlns:p14="http://schemas.microsoft.com/office/powerpoint/2010/main" val="30873097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C2FE6F85-F4AB-457F-A81C-58BA4618B67F}"/>
              </a:ext>
            </a:extLst>
          </p:cNvPr>
          <p:cNvSpPr>
            <a:spLocks noGrp="1"/>
          </p:cNvSpPr>
          <p:nvPr>
            <p:ph type="body" sz="quarter" idx="10"/>
          </p:nvPr>
        </p:nvSpPr>
        <p:spPr/>
        <p:txBody>
          <a:bodyPr/>
          <a:lstStyle/>
          <a:p>
            <a:r>
              <a:rPr lang="en-US" dirty="0">
                <a:solidFill>
                  <a:schemeClr val="tx1"/>
                </a:solidFill>
              </a:rPr>
              <a:t>Key issue 3.1</a:t>
            </a:r>
          </a:p>
        </p:txBody>
      </p:sp>
      <p:sp>
        <p:nvSpPr>
          <p:cNvPr id="16" name="Text Placeholder 15">
            <a:extLst>
              <a:ext uri="{FF2B5EF4-FFF2-40B4-BE49-F238E27FC236}">
                <a16:creationId xmlns:a16="http://schemas.microsoft.com/office/drawing/2014/main" id="{00EC5CDC-DFA4-4060-A6CE-0C99A9EF286A}"/>
              </a:ext>
            </a:extLst>
          </p:cNvPr>
          <p:cNvSpPr>
            <a:spLocks noGrp="1"/>
          </p:cNvSpPr>
          <p:nvPr>
            <p:ph type="body" sz="quarter" idx="11"/>
          </p:nvPr>
        </p:nvSpPr>
        <p:spPr/>
        <p:txBody>
          <a:bodyPr/>
          <a:lstStyle/>
          <a:p>
            <a:r>
              <a:rPr lang="en-US" dirty="0" err="1"/>
              <a:t>FS_Vertical</a:t>
            </a:r>
            <a:r>
              <a:rPr lang="en-US" dirty="0"/>
              <a:t> LAN</a:t>
            </a:r>
          </a:p>
        </p:txBody>
      </p:sp>
      <p:sp>
        <p:nvSpPr>
          <p:cNvPr id="4" name="Text Placeholder 3">
            <a:extLst>
              <a:ext uri="{FF2B5EF4-FFF2-40B4-BE49-F238E27FC236}">
                <a16:creationId xmlns:a16="http://schemas.microsoft.com/office/drawing/2014/main" id="{00571D6F-CAC9-48DF-B38B-726FED6DE50B}"/>
              </a:ext>
            </a:extLst>
          </p:cNvPr>
          <p:cNvSpPr>
            <a:spLocks noGrp="1"/>
          </p:cNvSpPr>
          <p:nvPr>
            <p:ph type="body" sz="quarter" idx="12"/>
          </p:nvPr>
        </p:nvSpPr>
        <p:spPr/>
        <p:txBody>
          <a:bodyPr/>
          <a:lstStyle/>
          <a:p>
            <a:pPr marL="380990" indent="-380990">
              <a:buFont typeface="Arial" panose="020B0604020202020204" pitchFamily="34" charset="0"/>
              <a:buChar char="•"/>
            </a:pPr>
            <a:r>
              <a:rPr lang="en-US" dirty="0"/>
              <a:t>Architecture Conclusion – </a:t>
            </a:r>
            <a:r>
              <a:rPr lang="en-GB" u="sng" dirty="0">
                <a:hlinkClick r:id="rId2"/>
              </a:rPr>
              <a:t>S2-1811770</a:t>
            </a:r>
            <a:r>
              <a:rPr lang="en-US" dirty="0"/>
              <a:t> (Samsung), </a:t>
            </a:r>
            <a:r>
              <a:rPr lang="en-GB" u="sng" dirty="0">
                <a:hlinkClick r:id="rId3"/>
              </a:rPr>
              <a:t>S2-1811826</a:t>
            </a:r>
            <a:r>
              <a:rPr lang="en-US" dirty="0"/>
              <a:t> (Nokia, QCOM, Ericsson)</a:t>
            </a:r>
          </a:p>
          <a:p>
            <a:pPr marL="380990" indent="-380990">
              <a:buFont typeface="Arial" panose="020B0604020202020204" pitchFamily="34" charset="0"/>
              <a:buChar char="•"/>
            </a:pPr>
            <a:r>
              <a:rPr lang="en-US" b="1" dirty="0"/>
              <a:t>S2-1811770</a:t>
            </a:r>
            <a:r>
              <a:rPr lang="en-US" dirty="0"/>
              <a:t> proposes to specify all architecture options – Link model (Solution #7), Bridge model (Solution #8), Integration model (Solution #10)</a:t>
            </a:r>
          </a:p>
          <a:p>
            <a:pPr marL="380990" indent="-380990">
              <a:buFont typeface="Arial" panose="020B0604020202020204" pitchFamily="34" charset="0"/>
              <a:buChar char="•"/>
            </a:pPr>
            <a:r>
              <a:rPr lang="en-US" b="1" dirty="0"/>
              <a:t>S2-1811826</a:t>
            </a:r>
            <a:r>
              <a:rPr lang="en-US" dirty="0"/>
              <a:t> proposes to specify Bridge model (Solution #8)</a:t>
            </a:r>
          </a:p>
          <a:p>
            <a:pPr marL="380990" indent="-380990">
              <a:buFont typeface="Arial" panose="020B0604020202020204" pitchFamily="34" charset="0"/>
              <a:buChar char="•"/>
            </a:pPr>
            <a:r>
              <a:rPr lang="en-US" dirty="0"/>
              <a:t>Way forward:</a:t>
            </a:r>
          </a:p>
          <a:p>
            <a:pPr marL="688182" lvl="1" indent="-380990">
              <a:buFont typeface="Arial" panose="020B0604020202020204" pitchFamily="34" charset="0"/>
              <a:buChar char="•"/>
            </a:pPr>
            <a:r>
              <a:rPr lang="en-US" dirty="0"/>
              <a:t>S2-1811826 revised to consider the two points below.</a:t>
            </a:r>
          </a:p>
          <a:p>
            <a:pPr marL="688182" lvl="1" indent="-380990">
              <a:buFont typeface="Arial" panose="020B0604020202020204" pitchFamily="34" charset="0"/>
              <a:buChar char="•"/>
            </a:pPr>
            <a:r>
              <a:rPr lang="en-US"/>
              <a:t>Solution </a:t>
            </a:r>
            <a:r>
              <a:rPr lang="en-US" dirty="0"/>
              <a:t>8 with updates related to N6 (Translator)/N60.</a:t>
            </a:r>
          </a:p>
          <a:p>
            <a:pPr marL="688182" lvl="1" indent="-380990">
              <a:buFont typeface="Arial" panose="020B0604020202020204" pitchFamily="34" charset="0"/>
              <a:buChar char="•"/>
            </a:pPr>
            <a:r>
              <a:rPr lang="en-US" dirty="0"/>
              <a:t>Add deployment recommendation in an annex:</a:t>
            </a:r>
          </a:p>
          <a:p>
            <a:pPr marL="997775" lvl="2" indent="-380990">
              <a:buFont typeface="Arial" panose="020B0604020202020204" pitchFamily="34" charset="0"/>
              <a:buChar char="•"/>
            </a:pPr>
            <a:r>
              <a:rPr lang="en-US" sz="1800" dirty="0"/>
              <a:t>Mapping of QoS flows from multiple UE(s) to backhaul streams (e.g. TSN) – potential description in the annex</a:t>
            </a:r>
          </a:p>
          <a:p>
            <a:pPr marL="380990" indent="-380990">
              <a:buFont typeface="Arial" panose="020B0604020202020204" pitchFamily="34" charset="0"/>
              <a:buChar char="•"/>
            </a:pPr>
            <a:endParaRPr lang="en-US" dirty="0"/>
          </a:p>
          <a:p>
            <a:pPr marL="380990" indent="-380990">
              <a:buFont typeface="Arial" panose="020B0604020202020204" pitchFamily="34" charset="0"/>
              <a:buChar char="•"/>
            </a:pPr>
            <a:endParaRPr lang="en-US" dirty="0"/>
          </a:p>
          <a:p>
            <a:pPr marL="380990" indent="-380990">
              <a:buFont typeface="Arial" panose="020B0604020202020204" pitchFamily="34" charset="0"/>
              <a:buChar char="•"/>
            </a:pPr>
            <a:endParaRPr lang="en-US" dirty="0"/>
          </a:p>
        </p:txBody>
      </p:sp>
      <p:sp>
        <p:nvSpPr>
          <p:cNvPr id="5" name="TextBox 4">
            <a:extLst>
              <a:ext uri="{FF2B5EF4-FFF2-40B4-BE49-F238E27FC236}">
                <a16:creationId xmlns:a16="http://schemas.microsoft.com/office/drawing/2014/main" id="{A8A8E57C-029C-4C77-A4BE-4DD93A422BFB}"/>
              </a:ext>
            </a:extLst>
          </p:cNvPr>
          <p:cNvSpPr txBox="1"/>
          <p:nvPr/>
        </p:nvSpPr>
        <p:spPr>
          <a:xfrm>
            <a:off x="10150928" y="211468"/>
            <a:ext cx="2041072" cy="369332"/>
          </a:xfrm>
          <a:prstGeom prst="rect">
            <a:avLst/>
          </a:prstGeom>
          <a:noFill/>
        </p:spPr>
        <p:txBody>
          <a:bodyPr wrap="square" rtlCol="0">
            <a:spAutoFit/>
          </a:bodyPr>
          <a:lstStyle/>
          <a:p>
            <a:r>
              <a:rPr lang="en-US" dirty="0"/>
              <a:t>S2-1813053</a:t>
            </a:r>
          </a:p>
        </p:txBody>
      </p:sp>
    </p:spTree>
    <p:extLst>
      <p:ext uri="{BB962C8B-B14F-4D97-AF65-F5344CB8AC3E}">
        <p14:creationId xmlns:p14="http://schemas.microsoft.com/office/powerpoint/2010/main" val="2172115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C2FE6F85-F4AB-457F-A81C-58BA4618B67F}"/>
              </a:ext>
            </a:extLst>
          </p:cNvPr>
          <p:cNvSpPr>
            <a:spLocks noGrp="1"/>
          </p:cNvSpPr>
          <p:nvPr>
            <p:ph type="body" sz="quarter" idx="10"/>
          </p:nvPr>
        </p:nvSpPr>
        <p:spPr/>
        <p:txBody>
          <a:bodyPr/>
          <a:lstStyle/>
          <a:p>
            <a:r>
              <a:rPr lang="en-US" dirty="0">
                <a:solidFill>
                  <a:schemeClr val="tx1"/>
                </a:solidFill>
              </a:rPr>
              <a:t>Key issue 3.1 – QoS part</a:t>
            </a:r>
          </a:p>
        </p:txBody>
      </p:sp>
      <p:sp>
        <p:nvSpPr>
          <p:cNvPr id="16" name="Text Placeholder 15">
            <a:extLst>
              <a:ext uri="{FF2B5EF4-FFF2-40B4-BE49-F238E27FC236}">
                <a16:creationId xmlns:a16="http://schemas.microsoft.com/office/drawing/2014/main" id="{00EC5CDC-DFA4-4060-A6CE-0C99A9EF286A}"/>
              </a:ext>
            </a:extLst>
          </p:cNvPr>
          <p:cNvSpPr>
            <a:spLocks noGrp="1"/>
          </p:cNvSpPr>
          <p:nvPr>
            <p:ph type="body" sz="quarter" idx="11"/>
          </p:nvPr>
        </p:nvSpPr>
        <p:spPr/>
        <p:txBody>
          <a:bodyPr/>
          <a:lstStyle/>
          <a:p>
            <a:r>
              <a:rPr lang="en-US" dirty="0" err="1"/>
              <a:t>FS_Vertical</a:t>
            </a:r>
            <a:r>
              <a:rPr lang="en-US" dirty="0"/>
              <a:t> LAN</a:t>
            </a:r>
          </a:p>
        </p:txBody>
      </p:sp>
      <p:sp>
        <p:nvSpPr>
          <p:cNvPr id="4" name="Text Placeholder 3">
            <a:extLst>
              <a:ext uri="{FF2B5EF4-FFF2-40B4-BE49-F238E27FC236}">
                <a16:creationId xmlns:a16="http://schemas.microsoft.com/office/drawing/2014/main" id="{00571D6F-CAC9-48DF-B38B-726FED6DE50B}"/>
              </a:ext>
            </a:extLst>
          </p:cNvPr>
          <p:cNvSpPr>
            <a:spLocks noGrp="1"/>
          </p:cNvSpPr>
          <p:nvPr>
            <p:ph type="body" sz="quarter" idx="12"/>
          </p:nvPr>
        </p:nvSpPr>
        <p:spPr/>
        <p:txBody>
          <a:bodyPr>
            <a:normAutofit fontScale="92500"/>
          </a:bodyPr>
          <a:lstStyle/>
          <a:p>
            <a:pPr marL="380990" indent="-380990">
              <a:buFont typeface="Arial" panose="020B0604020202020204" pitchFamily="34" charset="0"/>
              <a:buChar char="•"/>
            </a:pPr>
            <a:r>
              <a:rPr lang="en-US" dirty="0"/>
              <a:t>QoS conclusion – </a:t>
            </a:r>
            <a:r>
              <a:rPr lang="en-GB" u="sng" dirty="0">
                <a:hlinkClick r:id="rId2"/>
              </a:rPr>
              <a:t>S2-1811770</a:t>
            </a:r>
            <a:r>
              <a:rPr lang="en-US" dirty="0"/>
              <a:t> (Samsung), </a:t>
            </a:r>
            <a:r>
              <a:rPr lang="en-GB" u="sng" dirty="0">
                <a:hlinkClick r:id="rId3"/>
              </a:rPr>
              <a:t>S2-1812295</a:t>
            </a:r>
            <a:r>
              <a:rPr lang="en-US" dirty="0"/>
              <a:t> (ZTE), </a:t>
            </a:r>
            <a:r>
              <a:rPr lang="en-GB" u="sng" dirty="0">
                <a:hlinkClick r:id="rId4"/>
              </a:rPr>
              <a:t>S2-1812193</a:t>
            </a:r>
            <a:r>
              <a:rPr lang="en-US" dirty="0"/>
              <a:t> (Nokia)</a:t>
            </a:r>
          </a:p>
          <a:p>
            <a:pPr marL="380990" indent="-380990">
              <a:buFont typeface="Arial" panose="020B0604020202020204" pitchFamily="34" charset="0"/>
              <a:buChar char="•"/>
            </a:pPr>
            <a:r>
              <a:rPr lang="en-US" b="1" dirty="0"/>
              <a:t>S2-1811770</a:t>
            </a:r>
            <a:r>
              <a:rPr lang="en-US" dirty="0"/>
              <a:t> proposes to specify QoS updates for all architecture options – Link model, Bridge model, Integration model</a:t>
            </a:r>
          </a:p>
          <a:p>
            <a:pPr marL="380990" indent="-380990">
              <a:buFont typeface="Arial" panose="020B0604020202020204" pitchFamily="34" charset="0"/>
              <a:buChar char="•"/>
            </a:pPr>
            <a:r>
              <a:rPr lang="en-US" b="1" dirty="0"/>
              <a:t>S2-1812295</a:t>
            </a:r>
            <a:r>
              <a:rPr lang="en-US" dirty="0"/>
              <a:t> proposes to </a:t>
            </a:r>
            <a:r>
              <a:rPr lang="en-GB" dirty="0"/>
              <a:t>adopt the merged solution (#16/#17) as way forward for the key issue#3.1</a:t>
            </a:r>
            <a:endParaRPr lang="en-US" dirty="0"/>
          </a:p>
          <a:p>
            <a:pPr marL="380990" indent="-380990">
              <a:buFont typeface="Arial" panose="020B0604020202020204" pitchFamily="34" charset="0"/>
              <a:buChar char="•"/>
            </a:pPr>
            <a:r>
              <a:rPr lang="en-US" b="1" dirty="0"/>
              <a:t>S2-1812193</a:t>
            </a:r>
            <a:r>
              <a:rPr lang="en-US" dirty="0"/>
              <a:t> proposes the principles to be considered for QoS framework as part of normative work. </a:t>
            </a:r>
          </a:p>
          <a:p>
            <a:pPr marL="380990" indent="-380990">
              <a:buFont typeface="Arial" panose="020B0604020202020204" pitchFamily="34" charset="0"/>
              <a:buChar char="•"/>
            </a:pPr>
            <a:r>
              <a:rPr lang="en-US" dirty="0"/>
              <a:t>Question:</a:t>
            </a:r>
          </a:p>
          <a:p>
            <a:pPr marL="688182" lvl="1" indent="-380990">
              <a:buFont typeface="Arial" panose="020B0604020202020204" pitchFamily="34" charset="0"/>
              <a:buChar char="•"/>
            </a:pPr>
            <a:r>
              <a:rPr lang="en-US" dirty="0"/>
              <a:t>Should we agree on a specific solution to be progressed for QoS improvements as part of the conclusion? (or)</a:t>
            </a:r>
          </a:p>
          <a:p>
            <a:pPr marL="688182" lvl="1" indent="-380990">
              <a:buFont typeface="Arial" panose="020B0604020202020204" pitchFamily="34" charset="0"/>
              <a:buChar char="•"/>
            </a:pPr>
            <a:r>
              <a:rPr lang="en-US" dirty="0"/>
              <a:t>Should we specify the agreeable principles as part of the conclusion and specify the actual improvements (e.g. additional parameters needed for deterministic QoS support/TSC scheduled transmission in the 5GS) as part of normative phase?</a:t>
            </a:r>
          </a:p>
          <a:p>
            <a:pPr marL="380990" indent="-380990">
              <a:buFont typeface="Arial" panose="020B0604020202020204" pitchFamily="34" charset="0"/>
              <a:buChar char="•"/>
            </a:pPr>
            <a:r>
              <a:rPr lang="en-US" dirty="0"/>
              <a:t>Way forward:</a:t>
            </a:r>
          </a:p>
          <a:p>
            <a:pPr marL="688182" lvl="1" indent="-380990">
              <a:buFont typeface="Arial" panose="020B0604020202020204" pitchFamily="34" charset="0"/>
              <a:buChar char="•"/>
            </a:pPr>
            <a:r>
              <a:rPr lang="en-US" sz="1900" dirty="0"/>
              <a:t>Agree that 5GS QoS is reused with enhancements during the normative phase in order to support time sensitive communication. QoS requirements coming from CP/UP should be considered</a:t>
            </a:r>
          </a:p>
          <a:p>
            <a:pPr marL="380990" indent="-380990">
              <a:buFont typeface="Arial" panose="020B0604020202020204" pitchFamily="34" charset="0"/>
              <a:buChar char="•"/>
            </a:pPr>
            <a:endParaRPr lang="en-US" dirty="0"/>
          </a:p>
          <a:p>
            <a:pPr marL="380990" indent="-380990">
              <a:buFont typeface="Arial" panose="020B0604020202020204" pitchFamily="34" charset="0"/>
              <a:buChar char="•"/>
            </a:pPr>
            <a:endParaRPr lang="en-US" dirty="0"/>
          </a:p>
        </p:txBody>
      </p:sp>
      <p:sp>
        <p:nvSpPr>
          <p:cNvPr id="5" name="TextBox 4">
            <a:extLst>
              <a:ext uri="{FF2B5EF4-FFF2-40B4-BE49-F238E27FC236}">
                <a16:creationId xmlns:a16="http://schemas.microsoft.com/office/drawing/2014/main" id="{A8A8E57C-029C-4C77-A4BE-4DD93A422BFB}"/>
              </a:ext>
            </a:extLst>
          </p:cNvPr>
          <p:cNvSpPr txBox="1"/>
          <p:nvPr/>
        </p:nvSpPr>
        <p:spPr>
          <a:xfrm>
            <a:off x="10150928" y="211468"/>
            <a:ext cx="2041072" cy="369332"/>
          </a:xfrm>
          <a:prstGeom prst="rect">
            <a:avLst/>
          </a:prstGeom>
          <a:noFill/>
        </p:spPr>
        <p:txBody>
          <a:bodyPr wrap="square" rtlCol="0">
            <a:spAutoFit/>
          </a:bodyPr>
          <a:lstStyle/>
          <a:p>
            <a:r>
              <a:rPr lang="en-US" dirty="0"/>
              <a:t>S2-181xxxx</a:t>
            </a:r>
          </a:p>
        </p:txBody>
      </p:sp>
    </p:spTree>
    <p:extLst>
      <p:ext uri="{BB962C8B-B14F-4D97-AF65-F5344CB8AC3E}">
        <p14:creationId xmlns:p14="http://schemas.microsoft.com/office/powerpoint/2010/main" val="26315058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C2FE6F85-F4AB-457F-A81C-58BA4618B67F}"/>
              </a:ext>
            </a:extLst>
          </p:cNvPr>
          <p:cNvSpPr>
            <a:spLocks noGrp="1"/>
          </p:cNvSpPr>
          <p:nvPr>
            <p:ph type="body" sz="quarter" idx="10"/>
          </p:nvPr>
        </p:nvSpPr>
        <p:spPr/>
        <p:txBody>
          <a:bodyPr/>
          <a:lstStyle/>
          <a:p>
            <a:r>
              <a:rPr lang="en-US" dirty="0">
                <a:solidFill>
                  <a:schemeClr val="tx1"/>
                </a:solidFill>
              </a:rPr>
              <a:t>Key issue 3.2 – TSN Synchronization</a:t>
            </a:r>
          </a:p>
        </p:txBody>
      </p:sp>
      <p:sp>
        <p:nvSpPr>
          <p:cNvPr id="16" name="Text Placeholder 15">
            <a:extLst>
              <a:ext uri="{FF2B5EF4-FFF2-40B4-BE49-F238E27FC236}">
                <a16:creationId xmlns:a16="http://schemas.microsoft.com/office/drawing/2014/main" id="{00EC5CDC-DFA4-4060-A6CE-0C99A9EF286A}"/>
              </a:ext>
            </a:extLst>
          </p:cNvPr>
          <p:cNvSpPr>
            <a:spLocks noGrp="1"/>
          </p:cNvSpPr>
          <p:nvPr>
            <p:ph type="body" sz="quarter" idx="11"/>
          </p:nvPr>
        </p:nvSpPr>
        <p:spPr/>
        <p:txBody>
          <a:bodyPr/>
          <a:lstStyle/>
          <a:p>
            <a:r>
              <a:rPr lang="en-US" dirty="0" err="1"/>
              <a:t>FS_Vertical</a:t>
            </a:r>
            <a:r>
              <a:rPr lang="en-US" dirty="0"/>
              <a:t> LAN</a:t>
            </a:r>
          </a:p>
        </p:txBody>
      </p:sp>
      <p:sp>
        <p:nvSpPr>
          <p:cNvPr id="4" name="Text Placeholder 3">
            <a:extLst>
              <a:ext uri="{FF2B5EF4-FFF2-40B4-BE49-F238E27FC236}">
                <a16:creationId xmlns:a16="http://schemas.microsoft.com/office/drawing/2014/main" id="{00571D6F-CAC9-48DF-B38B-726FED6DE50B}"/>
              </a:ext>
            </a:extLst>
          </p:cNvPr>
          <p:cNvSpPr>
            <a:spLocks noGrp="1"/>
          </p:cNvSpPr>
          <p:nvPr>
            <p:ph type="body" sz="quarter" idx="12"/>
          </p:nvPr>
        </p:nvSpPr>
        <p:spPr/>
        <p:txBody>
          <a:bodyPr/>
          <a:lstStyle/>
          <a:p>
            <a:pPr marL="380990" indent="-380990">
              <a:buFont typeface="Arial" panose="020B0604020202020204" pitchFamily="34" charset="0"/>
              <a:buChar char="•"/>
            </a:pPr>
            <a:r>
              <a:rPr lang="en-US" dirty="0"/>
              <a:t>TSN Synchronization – Samsung, Huawei, Nokia/QCOM, Ericsson</a:t>
            </a:r>
          </a:p>
          <a:p>
            <a:pPr marL="380990" indent="-380990">
              <a:buFont typeface="Arial" panose="020B0604020202020204" pitchFamily="34" charset="0"/>
              <a:buChar char="•"/>
            </a:pPr>
            <a:r>
              <a:rPr lang="en-US" dirty="0"/>
              <a:t>Nokia, QCOM - </a:t>
            </a:r>
            <a:r>
              <a:rPr lang="en-GB" u="sng" dirty="0">
                <a:hlinkClick r:id="rId2"/>
              </a:rPr>
              <a:t>S2-1811829</a:t>
            </a:r>
            <a:r>
              <a:rPr lang="en-GB" u="sng" dirty="0"/>
              <a:t> (solution update), </a:t>
            </a:r>
            <a:r>
              <a:rPr lang="en-GB" u="sng" dirty="0">
                <a:hlinkClick r:id="rId3"/>
              </a:rPr>
              <a:t>S2-1811830</a:t>
            </a:r>
            <a:r>
              <a:rPr lang="en-GB" u="sng" dirty="0"/>
              <a:t> (conclusion for solution #11 merged Option 2/3)</a:t>
            </a:r>
            <a:endParaRPr lang="en-US" dirty="0"/>
          </a:p>
          <a:p>
            <a:pPr marL="380990" indent="-380990">
              <a:buFont typeface="Arial" panose="020B0604020202020204" pitchFamily="34" charset="0"/>
              <a:buChar char="•"/>
            </a:pPr>
            <a:r>
              <a:rPr lang="en-US" dirty="0"/>
              <a:t>Ericsson proposals - </a:t>
            </a:r>
            <a:r>
              <a:rPr lang="en-GB" dirty="0">
                <a:hlinkClick r:id="rId4"/>
              </a:rPr>
              <a:t>S2-1812418</a:t>
            </a:r>
            <a:r>
              <a:rPr lang="en-GB" dirty="0"/>
              <a:t>, </a:t>
            </a:r>
            <a:r>
              <a:rPr lang="en-GB" dirty="0">
                <a:hlinkClick r:id="rId5"/>
              </a:rPr>
              <a:t>S2-1812419</a:t>
            </a:r>
            <a:r>
              <a:rPr lang="en-GB" dirty="0"/>
              <a:t>, </a:t>
            </a:r>
            <a:r>
              <a:rPr lang="en-GB" dirty="0">
                <a:hlinkClick r:id="rId6"/>
              </a:rPr>
              <a:t>S2-1812420</a:t>
            </a:r>
            <a:r>
              <a:rPr lang="en-GB" dirty="0"/>
              <a:t>, </a:t>
            </a:r>
            <a:r>
              <a:rPr lang="en-GB" dirty="0">
                <a:hlinkClick r:id="rId7"/>
              </a:rPr>
              <a:t>S2-1812417</a:t>
            </a:r>
            <a:r>
              <a:rPr lang="en-GB" dirty="0"/>
              <a:t> (solution updates)</a:t>
            </a:r>
          </a:p>
          <a:p>
            <a:pPr marL="380990" indent="-380990">
              <a:buFont typeface="Arial" panose="020B0604020202020204" pitchFamily="34" charset="0"/>
              <a:buChar char="•"/>
            </a:pPr>
            <a:r>
              <a:rPr lang="en-GB" dirty="0"/>
              <a:t>Huawei proposals - </a:t>
            </a:r>
            <a:r>
              <a:rPr lang="en-GB" dirty="0">
                <a:hlinkClick r:id="rId8"/>
              </a:rPr>
              <a:t>S2-1812413</a:t>
            </a:r>
            <a:r>
              <a:rPr lang="en-GB" dirty="0"/>
              <a:t>, S2-1812219 (solution updates – solution #19)</a:t>
            </a:r>
          </a:p>
          <a:p>
            <a:pPr marL="380990" indent="-380990">
              <a:buFont typeface="Arial" panose="020B0604020202020204" pitchFamily="34" charset="0"/>
              <a:buChar char="•"/>
            </a:pPr>
            <a:r>
              <a:rPr lang="en-GB" dirty="0"/>
              <a:t>ZTE - </a:t>
            </a:r>
            <a:r>
              <a:rPr lang="en-GB" dirty="0">
                <a:hlinkClick r:id="rId9"/>
              </a:rPr>
              <a:t>S2-1812296</a:t>
            </a:r>
            <a:r>
              <a:rPr lang="en-GB" dirty="0"/>
              <a:t> (conclusion proposal – solution 11 option 2/3)</a:t>
            </a:r>
          </a:p>
          <a:p>
            <a:pPr marL="380990" indent="-380990">
              <a:buFont typeface="Arial" panose="020B0604020202020204" pitchFamily="34" charset="0"/>
              <a:buChar char="•"/>
            </a:pPr>
            <a:r>
              <a:rPr lang="en-GB" dirty="0"/>
              <a:t>Samsung - </a:t>
            </a:r>
            <a:r>
              <a:rPr lang="en-GB" dirty="0">
                <a:hlinkClick r:id="rId10"/>
              </a:rPr>
              <a:t>S2-1811770</a:t>
            </a:r>
            <a:r>
              <a:rPr lang="en-GB" dirty="0"/>
              <a:t> (conclusion proposal)</a:t>
            </a:r>
            <a:endParaRPr lang="en-US" dirty="0"/>
          </a:p>
          <a:p>
            <a:pPr marL="380990" indent="-380990">
              <a:buFont typeface="Arial" panose="020B0604020202020204" pitchFamily="34" charset="0"/>
              <a:buChar char="•"/>
            </a:pPr>
            <a:r>
              <a:rPr lang="en-US" dirty="0"/>
              <a:t>Can we consider further merge?</a:t>
            </a:r>
          </a:p>
          <a:p>
            <a:pPr marL="380990" indent="-380990">
              <a:buFont typeface="Arial" panose="020B0604020202020204" pitchFamily="34" charset="0"/>
              <a:buChar char="•"/>
            </a:pPr>
            <a:r>
              <a:rPr lang="en-US" dirty="0"/>
              <a:t>Way forward:</a:t>
            </a:r>
          </a:p>
          <a:p>
            <a:pPr marL="688182" lvl="1" indent="-380990">
              <a:buFont typeface="Arial" panose="020B0604020202020204" pitchFamily="34" charset="0"/>
              <a:buChar char="•"/>
            </a:pPr>
            <a:r>
              <a:rPr lang="en-US" dirty="0"/>
              <a:t>Narrow down the solution options (e.g. merge solutions that are similar). Identify System level impacts.</a:t>
            </a:r>
          </a:p>
          <a:p>
            <a:pPr marL="688182" lvl="1" indent="-380990">
              <a:buFont typeface="Arial" panose="020B0604020202020204" pitchFamily="34" charset="0"/>
              <a:buChar char="•"/>
            </a:pPr>
            <a:r>
              <a:rPr lang="en-US" dirty="0"/>
              <a:t>Send an LS to RAN1/2 for further feedback on the solution options. Explain the impact from SA2 (e.g. UE to UPF) perspective.</a:t>
            </a:r>
          </a:p>
          <a:p>
            <a:pPr marL="380990" indent="-380990">
              <a:buFont typeface="Arial" panose="020B0604020202020204" pitchFamily="34" charset="0"/>
              <a:buChar char="•"/>
            </a:pPr>
            <a:endParaRPr lang="en-US" dirty="0"/>
          </a:p>
          <a:p>
            <a:pPr marL="380990" indent="-380990">
              <a:buFont typeface="Arial" panose="020B0604020202020204" pitchFamily="34" charset="0"/>
              <a:buChar char="•"/>
            </a:pPr>
            <a:endParaRPr lang="en-US" dirty="0"/>
          </a:p>
          <a:p>
            <a:pPr marL="380990" indent="-380990">
              <a:buFont typeface="Arial" panose="020B0604020202020204" pitchFamily="34" charset="0"/>
              <a:buChar char="•"/>
            </a:pPr>
            <a:endParaRPr lang="en-US" dirty="0"/>
          </a:p>
        </p:txBody>
      </p:sp>
      <p:sp>
        <p:nvSpPr>
          <p:cNvPr id="5" name="TextBox 4">
            <a:extLst>
              <a:ext uri="{FF2B5EF4-FFF2-40B4-BE49-F238E27FC236}">
                <a16:creationId xmlns:a16="http://schemas.microsoft.com/office/drawing/2014/main" id="{A8A8E57C-029C-4C77-A4BE-4DD93A422BFB}"/>
              </a:ext>
            </a:extLst>
          </p:cNvPr>
          <p:cNvSpPr txBox="1"/>
          <p:nvPr/>
        </p:nvSpPr>
        <p:spPr>
          <a:xfrm>
            <a:off x="10150928" y="211468"/>
            <a:ext cx="2041072" cy="369332"/>
          </a:xfrm>
          <a:prstGeom prst="rect">
            <a:avLst/>
          </a:prstGeom>
          <a:noFill/>
        </p:spPr>
        <p:txBody>
          <a:bodyPr wrap="square" rtlCol="0">
            <a:spAutoFit/>
          </a:bodyPr>
          <a:lstStyle/>
          <a:p>
            <a:r>
              <a:rPr lang="en-US" dirty="0"/>
              <a:t>S2-1813053</a:t>
            </a:r>
          </a:p>
        </p:txBody>
      </p:sp>
    </p:spTree>
    <p:extLst>
      <p:ext uri="{BB962C8B-B14F-4D97-AF65-F5344CB8AC3E}">
        <p14:creationId xmlns:p14="http://schemas.microsoft.com/office/powerpoint/2010/main" val="38448521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BEA12B-641B-4691-83AE-797C882614B9}"/>
              </a:ext>
            </a:extLst>
          </p:cNvPr>
          <p:cNvSpPr>
            <a:spLocks noGrp="1"/>
          </p:cNvSpPr>
          <p:nvPr>
            <p:ph type="title"/>
          </p:nvPr>
        </p:nvSpPr>
        <p:spPr/>
        <p:txBody>
          <a:bodyPr/>
          <a:lstStyle/>
          <a:p>
            <a:r>
              <a:rPr lang="en-US" dirty="0"/>
              <a:t>BACK UP</a:t>
            </a:r>
          </a:p>
        </p:txBody>
      </p:sp>
    </p:spTree>
    <p:extLst>
      <p:ext uri="{BB962C8B-B14F-4D97-AF65-F5344CB8AC3E}">
        <p14:creationId xmlns:p14="http://schemas.microsoft.com/office/powerpoint/2010/main" val="26594384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B47D7-9E03-4EAF-A672-29580B5794EB}"/>
              </a:ext>
            </a:extLst>
          </p:cNvPr>
          <p:cNvSpPr>
            <a:spLocks noGrp="1"/>
          </p:cNvSpPr>
          <p:nvPr>
            <p:ph type="title"/>
          </p:nvPr>
        </p:nvSpPr>
        <p:spPr/>
        <p:txBody>
          <a:bodyPr/>
          <a:lstStyle/>
          <a:p>
            <a:r>
              <a:rPr lang="en-US" dirty="0"/>
              <a:t>TSN Sync comparison</a:t>
            </a:r>
          </a:p>
        </p:txBody>
      </p:sp>
      <p:sp>
        <p:nvSpPr>
          <p:cNvPr id="3" name="Content Placeholder 2">
            <a:extLst>
              <a:ext uri="{FF2B5EF4-FFF2-40B4-BE49-F238E27FC236}">
                <a16:creationId xmlns:a16="http://schemas.microsoft.com/office/drawing/2014/main" id="{7DD849EB-6E02-4EBE-BAF9-34B745AF859F}"/>
              </a:ext>
            </a:extLst>
          </p:cNvPr>
          <p:cNvSpPr>
            <a:spLocks noGrp="1"/>
          </p:cNvSpPr>
          <p:nvPr>
            <p:ph idx="1"/>
          </p:nvPr>
        </p:nvSpPr>
        <p:spPr>
          <a:xfrm>
            <a:off x="838200" y="1825625"/>
            <a:ext cx="5562600" cy="4351338"/>
          </a:xfrm>
        </p:spPr>
        <p:txBody>
          <a:bodyPr>
            <a:normAutofit fontScale="55000" lnSpcReduction="20000"/>
          </a:bodyPr>
          <a:lstStyle/>
          <a:p>
            <a:pPr hangingPunct="0"/>
            <a:r>
              <a:rPr lang="en-US" b="1" dirty="0"/>
              <a:t>Huawei (</a:t>
            </a:r>
            <a:r>
              <a:rPr lang="en-GB" b="1" dirty="0">
                <a:hlinkClick r:id="rId2"/>
              </a:rPr>
              <a:t>S2-1812413</a:t>
            </a:r>
            <a:r>
              <a:rPr lang="en-GB" b="1" dirty="0"/>
              <a:t>)</a:t>
            </a:r>
            <a:r>
              <a:rPr lang="en-US" b="1" dirty="0"/>
              <a:t> –</a:t>
            </a:r>
          </a:p>
          <a:p>
            <a:pPr marL="0" indent="0" hangingPunct="0">
              <a:buNone/>
            </a:pPr>
            <a:r>
              <a:rPr lang="en-GB" dirty="0"/>
              <a:t>Two pre-conditions are as follows:</a:t>
            </a:r>
            <a:endParaRPr lang="en-US" dirty="0"/>
          </a:p>
          <a:p>
            <a:pPr marL="0" indent="0" hangingPunct="0">
              <a:buNone/>
            </a:pPr>
            <a:r>
              <a:rPr lang="en-GB" dirty="0"/>
              <a:t>1.	It is assumed UPF is synchronized with TSN GM T1, using mechanism defined by IEEE 802.1AS.</a:t>
            </a:r>
            <a:endParaRPr lang="en-US" dirty="0"/>
          </a:p>
          <a:p>
            <a:pPr marL="0" indent="0" hangingPunct="0">
              <a:buNone/>
            </a:pPr>
            <a:r>
              <a:rPr lang="en-GB" dirty="0"/>
              <a:t>2.	It is also assumed UE, NG-RAN, UPF are synchronized with 3GPP GM T2.</a:t>
            </a:r>
            <a:endParaRPr lang="en-US" dirty="0"/>
          </a:p>
          <a:p>
            <a:pPr hangingPunct="0"/>
            <a:r>
              <a:rPr lang="en-GB" dirty="0"/>
              <a:t>In order that UE can be synchronized with TSN GM, when the UPF receives the </a:t>
            </a:r>
            <a:r>
              <a:rPr lang="en-GB" dirty="0" err="1"/>
              <a:t>gPTP</a:t>
            </a:r>
            <a:r>
              <a:rPr lang="en-GB" dirty="0"/>
              <a:t> message from TSN GM, it forwards the </a:t>
            </a:r>
            <a:r>
              <a:rPr lang="en-GB" dirty="0" err="1"/>
              <a:t>gPTP</a:t>
            </a:r>
            <a:r>
              <a:rPr lang="en-GB" dirty="0"/>
              <a:t> message to the UE using the PDU session user plane.</a:t>
            </a:r>
            <a:endParaRPr lang="en-US" dirty="0"/>
          </a:p>
          <a:p>
            <a:pPr hangingPunct="0"/>
            <a:r>
              <a:rPr lang="en-GB" dirty="0"/>
              <a:t>When UPF sends </a:t>
            </a:r>
            <a:r>
              <a:rPr lang="en-GB" dirty="0" err="1"/>
              <a:t>gPTP</a:t>
            </a:r>
            <a:r>
              <a:rPr lang="en-GB" dirty="0"/>
              <a:t> packet to the downlink direction, it marks time stamps at both PDU layer (T) and layer (t).</a:t>
            </a:r>
            <a:endParaRPr lang="en-US" dirty="0"/>
          </a:p>
          <a:p>
            <a:pPr hangingPunct="0"/>
            <a:r>
              <a:rPr lang="en-GB" dirty="0"/>
              <a:t>For the UL transmission, UE sends the </a:t>
            </a:r>
            <a:r>
              <a:rPr lang="en-GB" dirty="0" err="1"/>
              <a:t>gPTP</a:t>
            </a:r>
            <a:r>
              <a:rPr lang="en-GB" dirty="0"/>
              <a:t> packet to the UPF, using the similar approach as DL packet handling.</a:t>
            </a:r>
            <a:endParaRPr lang="en-US" dirty="0"/>
          </a:p>
          <a:p>
            <a:r>
              <a:rPr lang="en-GB" dirty="0"/>
              <a:t>NOTE:	The transport layer can be GTP layer between UPF and RAN, and PDCP layer between RAN and UE, which requires RAN mark the time stamp on PDCP layer using the same value of GTP layer time stamp received from UPF.</a:t>
            </a:r>
            <a:endParaRPr lang="en-US" dirty="0"/>
          </a:p>
        </p:txBody>
      </p:sp>
      <p:sp>
        <p:nvSpPr>
          <p:cNvPr id="4" name="Content Placeholder 2">
            <a:extLst>
              <a:ext uri="{FF2B5EF4-FFF2-40B4-BE49-F238E27FC236}">
                <a16:creationId xmlns:a16="http://schemas.microsoft.com/office/drawing/2014/main" id="{9D7FE5F3-5BD1-49BA-B228-E9D954BA1F20}"/>
              </a:ext>
            </a:extLst>
          </p:cNvPr>
          <p:cNvSpPr txBox="1">
            <a:spLocks/>
          </p:cNvSpPr>
          <p:nvPr/>
        </p:nvSpPr>
        <p:spPr>
          <a:xfrm>
            <a:off x="6397474" y="1838879"/>
            <a:ext cx="5562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hangingPunct="0"/>
            <a:r>
              <a:rPr lang="en-US" sz="1600" b="1" dirty="0"/>
              <a:t>Nokia, QCOM, ZTE (</a:t>
            </a:r>
            <a:r>
              <a:rPr lang="en-GB" sz="1600" u="sng" dirty="0">
                <a:hlinkClick r:id="rId3"/>
              </a:rPr>
              <a:t>S2-1811830</a:t>
            </a:r>
            <a:r>
              <a:rPr lang="en-GB" sz="1600" u="sng" dirty="0"/>
              <a:t>,</a:t>
            </a:r>
            <a:r>
              <a:rPr lang="en-US" sz="1600" b="1" dirty="0"/>
              <a:t> </a:t>
            </a:r>
            <a:r>
              <a:rPr lang="en-GB" sz="1600" dirty="0">
                <a:hlinkClick r:id="rId4"/>
              </a:rPr>
              <a:t>S2-1812296</a:t>
            </a:r>
            <a:r>
              <a:rPr lang="en-GB" sz="1600" b="1" dirty="0"/>
              <a:t>)</a:t>
            </a:r>
            <a:r>
              <a:rPr lang="en-US" sz="1600" b="1" dirty="0"/>
              <a:t> –</a:t>
            </a:r>
          </a:p>
          <a:p>
            <a:pPr hangingPunct="0">
              <a:lnSpc>
                <a:spcPct val="80000"/>
              </a:lnSpc>
            </a:pPr>
            <a:r>
              <a:rPr lang="en-GB" sz="1600" dirty="0"/>
              <a:t>In this option, the 5G RAN utilizes its fine-frame structure (e.g. below PHY symbol level) to convey precise timing to the UE. </a:t>
            </a:r>
          </a:p>
          <a:p>
            <a:pPr hangingPunct="0">
              <a:lnSpc>
                <a:spcPct val="80000"/>
              </a:lnSpc>
            </a:pPr>
            <a:r>
              <a:rPr lang="en-GB" sz="1600" dirty="0"/>
              <a:t>The 5G RAN receives the TSN timing information via direct connectivity with the TSN master clock, e.g. via underlying transport network by having an embedded TSN client within the </a:t>
            </a:r>
            <a:r>
              <a:rPr lang="en-GB" sz="1600" dirty="0" err="1"/>
              <a:t>gNB</a:t>
            </a:r>
            <a:r>
              <a:rPr lang="en-GB" sz="1600" dirty="0"/>
              <a:t> (this option does not use UE specific 802.1AS messages).</a:t>
            </a:r>
          </a:p>
          <a:p>
            <a:pPr hangingPunct="0"/>
            <a:r>
              <a:rPr lang="en-GB" sz="1600" dirty="0"/>
              <a:t>UPF is synchronized with TSN master clock with embedded PTP slave entity. In this option, the 5G system appears as an 802.1AS compliant entity, i.e. time aware relay, that allows 5G system to use 802.1AS standardized signalling to exchange time information with neighbouring entities.</a:t>
            </a:r>
            <a:endParaRPr lang="en-US" sz="1600" dirty="0"/>
          </a:p>
          <a:p>
            <a:r>
              <a:rPr lang="en-GB" sz="1600" dirty="0"/>
              <a:t>External TSN clock is made available for UEs when </a:t>
            </a:r>
            <a:r>
              <a:rPr lang="en-GB" sz="1600" dirty="0" err="1"/>
              <a:t>gNB</a:t>
            </a:r>
            <a:r>
              <a:rPr lang="en-GB" sz="1600" dirty="0"/>
              <a:t> is synchronized with TSN GM through underlying PTP capable transport network by using (g)PTP.</a:t>
            </a:r>
            <a:endParaRPr lang="en-US" sz="1600" dirty="0"/>
          </a:p>
          <a:p>
            <a:pPr hangingPunct="0">
              <a:lnSpc>
                <a:spcPct val="80000"/>
              </a:lnSpc>
            </a:pPr>
            <a:endParaRPr lang="en-US" sz="1600" dirty="0"/>
          </a:p>
        </p:txBody>
      </p:sp>
      <p:sp>
        <p:nvSpPr>
          <p:cNvPr id="5" name="TextBox 4">
            <a:extLst>
              <a:ext uri="{FF2B5EF4-FFF2-40B4-BE49-F238E27FC236}">
                <a16:creationId xmlns:a16="http://schemas.microsoft.com/office/drawing/2014/main" id="{4AF46200-5AE0-4E39-BAA7-CF7C9851334E}"/>
              </a:ext>
            </a:extLst>
          </p:cNvPr>
          <p:cNvSpPr txBox="1"/>
          <p:nvPr/>
        </p:nvSpPr>
        <p:spPr>
          <a:xfrm>
            <a:off x="10150928" y="211468"/>
            <a:ext cx="2041072" cy="369332"/>
          </a:xfrm>
          <a:prstGeom prst="rect">
            <a:avLst/>
          </a:prstGeom>
          <a:noFill/>
        </p:spPr>
        <p:txBody>
          <a:bodyPr wrap="square" rtlCol="0">
            <a:spAutoFit/>
          </a:bodyPr>
          <a:lstStyle/>
          <a:p>
            <a:r>
              <a:rPr lang="en-US" dirty="0"/>
              <a:t>S2-1813053</a:t>
            </a:r>
          </a:p>
        </p:txBody>
      </p:sp>
    </p:spTree>
    <p:extLst>
      <p:ext uri="{BB962C8B-B14F-4D97-AF65-F5344CB8AC3E}">
        <p14:creationId xmlns:p14="http://schemas.microsoft.com/office/powerpoint/2010/main" val="19348656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B47D7-9E03-4EAF-A672-29580B5794EB}"/>
              </a:ext>
            </a:extLst>
          </p:cNvPr>
          <p:cNvSpPr>
            <a:spLocks noGrp="1"/>
          </p:cNvSpPr>
          <p:nvPr>
            <p:ph type="title"/>
          </p:nvPr>
        </p:nvSpPr>
        <p:spPr/>
        <p:txBody>
          <a:bodyPr/>
          <a:lstStyle/>
          <a:p>
            <a:r>
              <a:rPr lang="en-US" dirty="0"/>
              <a:t>TSN Sync comparison</a:t>
            </a:r>
          </a:p>
        </p:txBody>
      </p:sp>
      <p:sp>
        <p:nvSpPr>
          <p:cNvPr id="3" name="Content Placeholder 2">
            <a:extLst>
              <a:ext uri="{FF2B5EF4-FFF2-40B4-BE49-F238E27FC236}">
                <a16:creationId xmlns:a16="http://schemas.microsoft.com/office/drawing/2014/main" id="{7DD849EB-6E02-4EBE-BAF9-34B745AF859F}"/>
              </a:ext>
            </a:extLst>
          </p:cNvPr>
          <p:cNvSpPr>
            <a:spLocks noGrp="1"/>
          </p:cNvSpPr>
          <p:nvPr>
            <p:ph idx="1"/>
          </p:nvPr>
        </p:nvSpPr>
        <p:spPr>
          <a:xfrm>
            <a:off x="838200" y="1825625"/>
            <a:ext cx="5562600" cy="4351338"/>
          </a:xfrm>
        </p:spPr>
        <p:txBody>
          <a:bodyPr>
            <a:normAutofit fontScale="77500" lnSpcReduction="20000"/>
          </a:bodyPr>
          <a:lstStyle/>
          <a:p>
            <a:pPr hangingPunct="0"/>
            <a:r>
              <a:rPr lang="en-US" dirty="0"/>
              <a:t>Ericsson</a:t>
            </a:r>
            <a:r>
              <a:rPr lang="en-US" b="1" dirty="0"/>
              <a:t> (</a:t>
            </a:r>
            <a:r>
              <a:rPr lang="en-GB" dirty="0">
                <a:hlinkClick r:id="rId2"/>
              </a:rPr>
              <a:t>S2-1812420</a:t>
            </a:r>
            <a:r>
              <a:rPr lang="en-GB" b="1" dirty="0"/>
              <a:t>)</a:t>
            </a:r>
            <a:r>
              <a:rPr lang="en-US" b="1" dirty="0"/>
              <a:t> –</a:t>
            </a:r>
          </a:p>
          <a:p>
            <a:pPr hangingPunct="0"/>
            <a:r>
              <a:rPr lang="en-US" dirty="0"/>
              <a:t>An alternative option can be an implementation with 5G </a:t>
            </a:r>
            <a:r>
              <a:rPr lang="en-US" dirty="0" err="1"/>
              <a:t>blackbox</a:t>
            </a:r>
            <a:r>
              <a:rPr lang="en-US" dirty="0"/>
              <a:t> model as described by Solution#8. In such an implementation, the entire 5G system can be kept untouched, therefore there will have minimal impact on the 5G system nodes.  </a:t>
            </a:r>
          </a:p>
          <a:p>
            <a:pPr hangingPunct="0"/>
            <a:r>
              <a:rPr lang="en-US" dirty="0"/>
              <a:t>The translator/adaptor function located at the edge of 5G system, can take care all 802.1AS related functions.  For example, the (g)PTP support, time stamping can be all implemented in the translator.  The translator function can be implemented either as part of UPF/UE, or as a stand-alone entity.</a:t>
            </a:r>
          </a:p>
        </p:txBody>
      </p:sp>
      <p:sp>
        <p:nvSpPr>
          <p:cNvPr id="4" name="Content Placeholder 2">
            <a:extLst>
              <a:ext uri="{FF2B5EF4-FFF2-40B4-BE49-F238E27FC236}">
                <a16:creationId xmlns:a16="http://schemas.microsoft.com/office/drawing/2014/main" id="{9D7FE5F3-5BD1-49BA-B228-E9D954BA1F20}"/>
              </a:ext>
            </a:extLst>
          </p:cNvPr>
          <p:cNvSpPr txBox="1">
            <a:spLocks/>
          </p:cNvSpPr>
          <p:nvPr/>
        </p:nvSpPr>
        <p:spPr>
          <a:xfrm>
            <a:off x="6397474" y="1838879"/>
            <a:ext cx="5562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hangingPunct="0">
              <a:lnSpc>
                <a:spcPct val="80000"/>
              </a:lnSpc>
            </a:pPr>
            <a:endParaRPr lang="en-US" sz="1600" dirty="0"/>
          </a:p>
        </p:txBody>
      </p:sp>
    </p:spTree>
    <p:extLst>
      <p:ext uri="{BB962C8B-B14F-4D97-AF65-F5344CB8AC3E}">
        <p14:creationId xmlns:p14="http://schemas.microsoft.com/office/powerpoint/2010/main" val="33815335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7" name="Rectangle 136">
            <a:extLst>
              <a:ext uri="{FF2B5EF4-FFF2-40B4-BE49-F238E27FC236}">
                <a16:creationId xmlns:a16="http://schemas.microsoft.com/office/drawing/2014/main" id="{CEB41C5C-0F34-4DDA-9D7C-5E717F35F6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6134677" y="303591"/>
            <a:ext cx="5735590" cy="5896743"/>
          </a:xfrm>
          <a:prstGeom prst="rect">
            <a:avLst/>
          </a:prstGeom>
          <a:solidFill>
            <a:schemeClr val="tx1">
              <a:alpha val="15000"/>
            </a:schemeClr>
          </a:solidFill>
          <a:ln w="127000" cap="sq" cmpd="thinThick">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935C26B-C6B1-49C8-9ED8-B5570CFEFD91}"/>
              </a:ext>
            </a:extLst>
          </p:cNvPr>
          <p:cNvSpPr>
            <a:spLocks noGrp="1"/>
          </p:cNvSpPr>
          <p:nvPr>
            <p:ph type="title"/>
          </p:nvPr>
        </p:nvSpPr>
        <p:spPr>
          <a:xfrm>
            <a:off x="6392598" y="640263"/>
            <a:ext cx="5221266" cy="1344975"/>
          </a:xfrm>
        </p:spPr>
        <p:txBody>
          <a:bodyPr>
            <a:normAutofit/>
          </a:bodyPr>
          <a:lstStyle/>
          <a:p>
            <a:pPr algn="ctr"/>
            <a:r>
              <a:rPr lang="en-US" sz="4000"/>
              <a:t>Consideration for TSN Synchronization</a:t>
            </a:r>
          </a:p>
        </p:txBody>
      </p:sp>
      <p:pic>
        <p:nvPicPr>
          <p:cNvPr id="1028" name="Picture 1" descr="http://ontimenet.com/wp-content/themes/cloudberryaero/images/PTP-Message-Sequences.png">
            <a:extLst>
              <a:ext uri="{FF2B5EF4-FFF2-40B4-BE49-F238E27FC236}">
                <a16:creationId xmlns:a16="http://schemas.microsoft.com/office/drawing/2014/main" id="{6FD951F5-2DBC-4F0B-8574-54A5BA5BA88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632" y="673980"/>
            <a:ext cx="5126736" cy="53545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a:extLst>
              <a:ext uri="{FF2B5EF4-FFF2-40B4-BE49-F238E27FC236}">
                <a16:creationId xmlns:a16="http://schemas.microsoft.com/office/drawing/2014/main" id="{7AEFFFCE-998D-43F9-8690-42767E3CE3D2}"/>
              </a:ext>
            </a:extLst>
          </p:cNvPr>
          <p:cNvSpPr>
            <a:spLocks noGrp="1"/>
          </p:cNvSpPr>
          <p:nvPr>
            <p:ph idx="1"/>
          </p:nvPr>
        </p:nvSpPr>
        <p:spPr>
          <a:xfrm>
            <a:off x="6391903" y="2121763"/>
            <a:ext cx="5235490" cy="3773010"/>
          </a:xfrm>
        </p:spPr>
        <p:txBody>
          <a:bodyPr>
            <a:normAutofit/>
          </a:bodyPr>
          <a:lstStyle/>
          <a:p>
            <a:r>
              <a:rPr lang="en-US" sz="1400" dirty="0"/>
              <a:t>    In many PTP implementations 125 </a:t>
            </a:r>
            <a:r>
              <a:rPr lang="en-US" sz="1400" dirty="0" err="1"/>
              <a:t>ms</a:t>
            </a:r>
            <a:r>
              <a:rPr lang="en-US" sz="1400" dirty="0"/>
              <a:t> sync interval has been chosen. It could be also considered as minimum for Stratum 4 clocks with 4.6ppm error with synchronicity target if &lt;1µs =&gt; Possible synch message rate values are in steps of 2^n.</a:t>
            </a:r>
          </a:p>
          <a:p>
            <a:r>
              <a:rPr lang="en-US" sz="1400" dirty="0"/>
              <a:t>    If 1 step approach is used then there would be 3 messages or 4 messages total as in figure, transmitted with mentioned rate. </a:t>
            </a:r>
          </a:p>
          <a:p>
            <a:r>
              <a:rPr lang="en-US" sz="1400" dirty="0"/>
              <a:t>These messages fly between UPF  and UE through N3 and </a:t>
            </a:r>
            <a:r>
              <a:rPr lang="en-US" sz="1400" dirty="0" err="1"/>
              <a:t>Uu</a:t>
            </a:r>
            <a:r>
              <a:rPr lang="en-US" sz="1400" dirty="0"/>
              <a:t>.  So if there are 60 UEs in cell it means up to 1920 PTP messages per second in solutions that </a:t>
            </a:r>
          </a:p>
          <a:p>
            <a:r>
              <a:rPr lang="en-US" sz="1400" dirty="0"/>
              <a:t>Scheduling of UL needs to be aware of clock drift so that relay request messages are not lost. </a:t>
            </a:r>
          </a:p>
          <a:p>
            <a:r>
              <a:rPr lang="en-US" sz="1400" dirty="0"/>
              <a:t> Whilst in #11 Option 2&amp;3, SIB broadcast is sent with 160ms period reaching all UEs by one shot.</a:t>
            </a:r>
          </a:p>
          <a:p>
            <a:r>
              <a:rPr lang="en-US" sz="1400" dirty="0"/>
              <a:t> “Which one is more complex  6.25 messages per second or 1920 messages per second”?</a:t>
            </a:r>
          </a:p>
          <a:p>
            <a:endParaRPr lang="en-US" sz="1400" dirty="0"/>
          </a:p>
        </p:txBody>
      </p:sp>
    </p:spTree>
    <p:extLst>
      <p:ext uri="{BB962C8B-B14F-4D97-AF65-F5344CB8AC3E}">
        <p14:creationId xmlns:p14="http://schemas.microsoft.com/office/powerpoint/2010/main" val="75635690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422</TotalTime>
  <Words>769</Words>
  <Application>Microsoft Office PowerPoint</Application>
  <PresentationFormat>Widescreen</PresentationFormat>
  <Paragraphs>69</Paragraphs>
  <Slides>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Calibri</vt:lpstr>
      <vt:lpstr>Calibri Light</vt:lpstr>
      <vt:lpstr>Nokia Pure Text</vt:lpstr>
      <vt:lpstr>Nokia Pure Text Light</vt:lpstr>
      <vt:lpstr>Office Theme</vt:lpstr>
      <vt:lpstr>FS_Vertical_LAN/TSN Drafting Session</vt:lpstr>
      <vt:lpstr>PowerPoint Presentation</vt:lpstr>
      <vt:lpstr>PowerPoint Presentation</vt:lpstr>
      <vt:lpstr>PowerPoint Presentation</vt:lpstr>
      <vt:lpstr>BACK UP</vt:lpstr>
      <vt:lpstr>TSN Sync comparison</vt:lpstr>
      <vt:lpstr>TSN Sync comparison</vt:lpstr>
      <vt:lpstr>Consideration for TSN Synchronization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FS_Vertical_LAN Way Forward proposal</dc:title>
  <dc:creator>Nokia</dc:creator>
  <cp:lastModifiedBy>Nokia</cp:lastModifiedBy>
  <cp:revision>32</cp:revision>
  <dcterms:created xsi:type="dcterms:W3CDTF">2018-11-21T06:14:37Z</dcterms:created>
  <dcterms:modified xsi:type="dcterms:W3CDTF">2018-11-27T23:31:39Z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1aa2129-79ec-42c0-bfac-e5b7a0374572_Enabled">
    <vt:lpwstr>True</vt:lpwstr>
  </property>
  <property fmtid="{D5CDD505-2E9C-101B-9397-08002B2CF9AE}" pid="3" name="MSIP_Label_b1aa2129-79ec-42c0-bfac-e5b7a0374572_SiteId">
    <vt:lpwstr>5d471751-9675-428d-917b-70f44f9630b0</vt:lpwstr>
  </property>
  <property fmtid="{D5CDD505-2E9C-101B-9397-08002B2CF9AE}" pid="4" name="MSIP_Label_b1aa2129-79ec-42c0-bfac-e5b7a0374572_Owner">
    <vt:lpwstr>devaki.chandramouli@nokia.com</vt:lpwstr>
  </property>
  <property fmtid="{D5CDD505-2E9C-101B-9397-08002B2CF9AE}" pid="5" name="MSIP_Label_b1aa2129-79ec-42c0-bfac-e5b7a0374572_SetDate">
    <vt:lpwstr>2018-11-27T01:07:02.5920248Z</vt:lpwstr>
  </property>
  <property fmtid="{D5CDD505-2E9C-101B-9397-08002B2CF9AE}" pid="6" name="MSIP_Label_b1aa2129-79ec-42c0-bfac-e5b7a0374572_Name">
    <vt:lpwstr>Public</vt:lpwstr>
  </property>
  <property fmtid="{D5CDD505-2E9C-101B-9397-08002B2CF9AE}" pid="7" name="MSIP_Label_b1aa2129-79ec-42c0-bfac-e5b7a0374572_Application">
    <vt:lpwstr>Microsoft Azure Information Protection</vt:lpwstr>
  </property>
  <property fmtid="{D5CDD505-2E9C-101B-9397-08002B2CF9AE}" pid="8" name="MSIP_Label_b1aa2129-79ec-42c0-bfac-e5b7a0374572_Extended_MSFT_Method">
    <vt:lpwstr>Manual</vt:lpwstr>
  </property>
  <property fmtid="{D5CDD505-2E9C-101B-9397-08002B2CF9AE}" pid="9" name="Sensitivity">
    <vt:lpwstr>Public</vt:lpwstr>
  </property>
</Properties>
</file>