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26"/>
    <p:restoredTop sz="94679"/>
  </p:normalViewPr>
  <p:slideViewPr>
    <p:cSldViewPr snapToGrid="0" snapToObjects="1">
      <p:cViewPr>
        <p:scale>
          <a:sx n="66" d="100"/>
          <a:sy n="66" d="100"/>
        </p:scale>
        <p:origin x="984" y="9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presProps" Target="presProps.xml"/><Relationship Id="rId1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655160B-6300-624F-8C19-FB5406D3C95A}" type="datetimeFigureOut">
              <a:rPr lang="en-US" smtClean="0"/>
              <a:pPr/>
              <a:t>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D906C5-A5E3-6C4D-AF85-27095C754E86}" type="slidenum">
              <a:rPr lang="en-US" smtClean="0"/>
              <a:pPr/>
              <a:t>‹#›</a:t>
            </a:fld>
            <a:endParaRPr lang="en-US"/>
          </a:p>
        </p:txBody>
      </p:sp>
    </p:spTree>
    <p:extLst>
      <p:ext uri="{BB962C8B-B14F-4D97-AF65-F5344CB8AC3E}">
        <p14:creationId xmlns:p14="http://schemas.microsoft.com/office/powerpoint/2010/main" val="10111886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55160B-6300-624F-8C19-FB5406D3C95A}" type="datetimeFigureOut">
              <a:rPr lang="en-US" smtClean="0"/>
              <a:pPr/>
              <a:t>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D906C5-A5E3-6C4D-AF85-27095C754E86}" type="slidenum">
              <a:rPr lang="en-US" smtClean="0"/>
              <a:pPr/>
              <a:t>‹#›</a:t>
            </a:fld>
            <a:endParaRPr lang="en-US"/>
          </a:p>
        </p:txBody>
      </p:sp>
    </p:spTree>
    <p:extLst>
      <p:ext uri="{BB962C8B-B14F-4D97-AF65-F5344CB8AC3E}">
        <p14:creationId xmlns:p14="http://schemas.microsoft.com/office/powerpoint/2010/main" val="2716854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55160B-6300-624F-8C19-FB5406D3C95A}" type="datetimeFigureOut">
              <a:rPr lang="en-US" smtClean="0"/>
              <a:pPr/>
              <a:t>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D906C5-A5E3-6C4D-AF85-27095C754E86}" type="slidenum">
              <a:rPr lang="en-US" smtClean="0"/>
              <a:pPr/>
              <a:t>‹#›</a:t>
            </a:fld>
            <a:endParaRPr lang="en-US"/>
          </a:p>
        </p:txBody>
      </p:sp>
    </p:spTree>
    <p:extLst>
      <p:ext uri="{BB962C8B-B14F-4D97-AF65-F5344CB8AC3E}">
        <p14:creationId xmlns:p14="http://schemas.microsoft.com/office/powerpoint/2010/main" val="6666036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55160B-6300-624F-8C19-FB5406D3C95A}" type="datetimeFigureOut">
              <a:rPr lang="en-US" smtClean="0"/>
              <a:pPr/>
              <a:t>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D906C5-A5E3-6C4D-AF85-27095C754E86}" type="slidenum">
              <a:rPr lang="en-US" smtClean="0"/>
              <a:pPr/>
              <a:t>‹#›</a:t>
            </a:fld>
            <a:endParaRPr lang="en-US"/>
          </a:p>
        </p:txBody>
      </p:sp>
    </p:spTree>
    <p:extLst>
      <p:ext uri="{BB962C8B-B14F-4D97-AF65-F5344CB8AC3E}">
        <p14:creationId xmlns:p14="http://schemas.microsoft.com/office/powerpoint/2010/main" val="169912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55160B-6300-624F-8C19-FB5406D3C95A}" type="datetimeFigureOut">
              <a:rPr lang="en-US" smtClean="0"/>
              <a:pPr/>
              <a:t>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D906C5-A5E3-6C4D-AF85-27095C754E86}" type="slidenum">
              <a:rPr lang="en-US" smtClean="0"/>
              <a:pPr/>
              <a:t>‹#›</a:t>
            </a:fld>
            <a:endParaRPr lang="en-US"/>
          </a:p>
        </p:txBody>
      </p:sp>
    </p:spTree>
    <p:extLst>
      <p:ext uri="{BB962C8B-B14F-4D97-AF65-F5344CB8AC3E}">
        <p14:creationId xmlns:p14="http://schemas.microsoft.com/office/powerpoint/2010/main" val="1707082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655160B-6300-624F-8C19-FB5406D3C95A}" type="datetimeFigureOut">
              <a:rPr lang="en-US" smtClean="0"/>
              <a:pPr/>
              <a:t>2/15/17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D906C5-A5E3-6C4D-AF85-27095C754E86}" type="slidenum">
              <a:rPr lang="en-US" smtClean="0"/>
              <a:pPr/>
              <a:t>‹#›</a:t>
            </a:fld>
            <a:endParaRPr lang="en-US"/>
          </a:p>
        </p:txBody>
      </p:sp>
    </p:spTree>
    <p:extLst>
      <p:ext uri="{BB962C8B-B14F-4D97-AF65-F5344CB8AC3E}">
        <p14:creationId xmlns:p14="http://schemas.microsoft.com/office/powerpoint/2010/main" val="557650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655160B-6300-624F-8C19-FB5406D3C95A}" type="datetimeFigureOut">
              <a:rPr lang="en-US" smtClean="0"/>
              <a:pPr/>
              <a:t>2/15/17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D906C5-A5E3-6C4D-AF85-27095C754E86}" type="slidenum">
              <a:rPr lang="en-US" smtClean="0"/>
              <a:pPr/>
              <a:t>‹#›</a:t>
            </a:fld>
            <a:endParaRPr lang="en-US"/>
          </a:p>
        </p:txBody>
      </p:sp>
    </p:spTree>
    <p:extLst>
      <p:ext uri="{BB962C8B-B14F-4D97-AF65-F5344CB8AC3E}">
        <p14:creationId xmlns:p14="http://schemas.microsoft.com/office/powerpoint/2010/main" val="809586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655160B-6300-624F-8C19-FB5406D3C95A}" type="datetimeFigureOut">
              <a:rPr lang="en-US" smtClean="0"/>
              <a:pPr/>
              <a:t>2/15/17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D906C5-A5E3-6C4D-AF85-27095C754E86}" type="slidenum">
              <a:rPr lang="en-US" smtClean="0"/>
              <a:pPr/>
              <a:t>‹#›</a:t>
            </a:fld>
            <a:endParaRPr lang="en-US"/>
          </a:p>
        </p:txBody>
      </p:sp>
    </p:spTree>
    <p:extLst>
      <p:ext uri="{BB962C8B-B14F-4D97-AF65-F5344CB8AC3E}">
        <p14:creationId xmlns:p14="http://schemas.microsoft.com/office/powerpoint/2010/main" val="269598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55160B-6300-624F-8C19-FB5406D3C95A}" type="datetimeFigureOut">
              <a:rPr lang="en-US" smtClean="0"/>
              <a:pPr/>
              <a:t>2/15/17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D906C5-A5E3-6C4D-AF85-27095C754E86}" type="slidenum">
              <a:rPr lang="en-US" smtClean="0"/>
              <a:pPr/>
              <a:t>‹#›</a:t>
            </a:fld>
            <a:endParaRPr lang="en-US"/>
          </a:p>
        </p:txBody>
      </p:sp>
    </p:spTree>
    <p:extLst>
      <p:ext uri="{BB962C8B-B14F-4D97-AF65-F5344CB8AC3E}">
        <p14:creationId xmlns:p14="http://schemas.microsoft.com/office/powerpoint/2010/main" val="2105263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55160B-6300-624F-8C19-FB5406D3C95A}" type="datetimeFigureOut">
              <a:rPr lang="en-US" smtClean="0"/>
              <a:pPr/>
              <a:t>2/15/17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D906C5-A5E3-6C4D-AF85-27095C754E86}" type="slidenum">
              <a:rPr lang="en-US" smtClean="0"/>
              <a:pPr/>
              <a:t>‹#›</a:t>
            </a:fld>
            <a:endParaRPr lang="en-US"/>
          </a:p>
        </p:txBody>
      </p:sp>
    </p:spTree>
    <p:extLst>
      <p:ext uri="{BB962C8B-B14F-4D97-AF65-F5344CB8AC3E}">
        <p14:creationId xmlns:p14="http://schemas.microsoft.com/office/powerpoint/2010/main" val="12280345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55160B-6300-624F-8C19-FB5406D3C95A}" type="datetimeFigureOut">
              <a:rPr lang="en-US" smtClean="0"/>
              <a:pPr/>
              <a:t>2/15/17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D906C5-A5E3-6C4D-AF85-27095C754E86}" type="slidenum">
              <a:rPr lang="en-US" smtClean="0"/>
              <a:pPr/>
              <a:t>‹#›</a:t>
            </a:fld>
            <a:endParaRPr lang="en-US"/>
          </a:p>
        </p:txBody>
      </p:sp>
    </p:spTree>
    <p:extLst>
      <p:ext uri="{BB962C8B-B14F-4D97-AF65-F5344CB8AC3E}">
        <p14:creationId xmlns:p14="http://schemas.microsoft.com/office/powerpoint/2010/main" val="1120732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55160B-6300-624F-8C19-FB5406D3C95A}" type="datetimeFigureOut">
              <a:rPr lang="en-US" smtClean="0"/>
              <a:pPr/>
              <a:t>2/15/17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906C5-A5E3-6C4D-AF85-27095C754E86}" type="slidenum">
              <a:rPr lang="en-US" smtClean="0"/>
              <a:pPr/>
              <a:t>‹#›</a:t>
            </a:fld>
            <a:endParaRPr lang="en-US"/>
          </a:p>
        </p:txBody>
      </p:sp>
    </p:spTree>
    <p:extLst>
      <p:ext uri="{BB962C8B-B14F-4D97-AF65-F5344CB8AC3E}">
        <p14:creationId xmlns:p14="http://schemas.microsoft.com/office/powerpoint/2010/main" val="7976202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1" Type="http://schemas.openxmlformats.org/officeDocument/2006/relationships/hyperlink" Target="Docs/S2-170967.zip" TargetMode="External"/><Relationship Id="rId12" Type="http://schemas.openxmlformats.org/officeDocument/2006/relationships/hyperlink" Target="Docs/S2-171096.zip" TargetMode="External"/><Relationship Id="rId13" Type="http://schemas.openxmlformats.org/officeDocument/2006/relationships/hyperlink" Target="Docs/S2-170936.zip" TargetMode="External"/><Relationship Id="rId14" Type="http://schemas.openxmlformats.org/officeDocument/2006/relationships/hyperlink" Target="Docs/S2-170937.zip" TargetMode="External"/><Relationship Id="rId15" Type="http://schemas.openxmlformats.org/officeDocument/2006/relationships/hyperlink" Target="Docs/S2-170805.zip" TargetMode="External"/><Relationship Id="rId16" Type="http://schemas.openxmlformats.org/officeDocument/2006/relationships/hyperlink" Target="Docs/S2-171013.zip" TargetMode="External"/><Relationship Id="rId17" Type="http://schemas.openxmlformats.org/officeDocument/2006/relationships/hyperlink" Target="Docs/S2-170982.zip" TargetMode="External"/><Relationship Id="rId1" Type="http://schemas.openxmlformats.org/officeDocument/2006/relationships/slideLayout" Target="../slideLayouts/slideLayout2.xml"/><Relationship Id="rId2" Type="http://schemas.openxmlformats.org/officeDocument/2006/relationships/hyperlink" Target="Docs/S2-170918.zip" TargetMode="External"/><Relationship Id="rId3" Type="http://schemas.openxmlformats.org/officeDocument/2006/relationships/hyperlink" Target="Docs/S2-170934.zip" TargetMode="External"/><Relationship Id="rId4" Type="http://schemas.openxmlformats.org/officeDocument/2006/relationships/hyperlink" Target="Docs/S2-170743.zip" TargetMode="External"/><Relationship Id="rId5" Type="http://schemas.openxmlformats.org/officeDocument/2006/relationships/hyperlink" Target="Docs/S2-171004.zip" TargetMode="External"/><Relationship Id="rId6" Type="http://schemas.openxmlformats.org/officeDocument/2006/relationships/hyperlink" Target="Docs/S2-171188.zip" TargetMode="External"/><Relationship Id="rId7" Type="http://schemas.openxmlformats.org/officeDocument/2006/relationships/hyperlink" Target="Docs/S2-171012.zip" TargetMode="External"/><Relationship Id="rId8" Type="http://schemas.openxmlformats.org/officeDocument/2006/relationships/hyperlink" Target="Docs/S2-170935.zip" TargetMode="External"/><Relationship Id="rId9" Type="http://schemas.openxmlformats.org/officeDocument/2006/relationships/hyperlink" Target="Docs/S2-170804.zip" TargetMode="External"/><Relationship Id="rId10" Type="http://schemas.openxmlformats.org/officeDocument/2006/relationships/hyperlink" Target="Docs/S2-170919.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Drafting Session on Interworking and Migration</a:t>
            </a:r>
            <a:endParaRPr lang="en-US" dirty="0"/>
          </a:p>
        </p:txBody>
      </p:sp>
      <p:sp>
        <p:nvSpPr>
          <p:cNvPr id="3" name="Subtitle 2"/>
          <p:cNvSpPr>
            <a:spLocks noGrp="1"/>
          </p:cNvSpPr>
          <p:nvPr>
            <p:ph type="subTitle" idx="1"/>
          </p:nvPr>
        </p:nvSpPr>
        <p:spPr/>
        <p:txBody>
          <a:bodyPr/>
          <a:lstStyle/>
          <a:p>
            <a:r>
              <a:rPr lang="en-US" dirty="0" smtClean="0"/>
              <a:t>Tuesday, Feb 14 Lunch</a:t>
            </a:r>
            <a:endParaRPr lang="en-US" dirty="0"/>
          </a:p>
        </p:txBody>
      </p:sp>
    </p:spTree>
    <p:extLst>
      <p:ext uri="{BB962C8B-B14F-4D97-AF65-F5344CB8AC3E}">
        <p14:creationId xmlns:p14="http://schemas.microsoft.com/office/powerpoint/2010/main" val="20089367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 </a:t>
            </a:r>
            <a:endParaRPr lang="en-US" dirty="0"/>
          </a:p>
        </p:txBody>
      </p:sp>
      <p:sp>
        <p:nvSpPr>
          <p:cNvPr id="3" name="Content Placeholder 2"/>
          <p:cNvSpPr>
            <a:spLocks noGrp="1"/>
          </p:cNvSpPr>
          <p:nvPr>
            <p:ph idx="1"/>
          </p:nvPr>
        </p:nvSpPr>
        <p:spPr/>
        <p:txBody>
          <a:bodyPr/>
          <a:lstStyle/>
          <a:p>
            <a:r>
              <a:rPr lang="en-US" dirty="0" smtClean="0"/>
              <a:t>Get to some principle level agreements/reduce extended discussions in the main session.</a:t>
            </a:r>
            <a:endParaRPr lang="en-US" dirty="0"/>
          </a:p>
          <a:p>
            <a:pPr marL="0" indent="0">
              <a:buNone/>
            </a:pPr>
            <a:r>
              <a:rPr lang="en-US" dirty="0" smtClean="0"/>
              <a:t>Key ISSUES:</a:t>
            </a:r>
          </a:p>
          <a:p>
            <a:pPr marL="514350" indent="-514350">
              <a:buFont typeface="+mj-lt"/>
              <a:buAutoNum type="arabicPeriod"/>
            </a:pPr>
            <a:r>
              <a:rPr lang="en-US" dirty="0" smtClean="0"/>
              <a:t>Single Registration/Dual Registration co-existence</a:t>
            </a:r>
          </a:p>
          <a:p>
            <a:pPr lvl="1"/>
            <a:r>
              <a:rPr lang="en-US" dirty="0" smtClean="0"/>
              <a:t>Does network provide indication to UE about which mode is selected?</a:t>
            </a:r>
          </a:p>
          <a:p>
            <a:pPr lvl="2"/>
            <a:r>
              <a:rPr lang="en-US" dirty="0" smtClean="0"/>
              <a:t>If so, is this (a) </a:t>
            </a:r>
            <a:r>
              <a:rPr lang="en-US" dirty="0" err="1" smtClean="0"/>
              <a:t>Nx</a:t>
            </a:r>
            <a:r>
              <a:rPr lang="en-US" dirty="0" smtClean="0"/>
              <a:t> support, or (b) single/dual registration mode support?</a:t>
            </a:r>
          </a:p>
          <a:p>
            <a:pPr lvl="2"/>
            <a:r>
              <a:rPr lang="en-US" dirty="0" smtClean="0"/>
              <a:t>If so, is this PLMN wide or 5G registration area wide?</a:t>
            </a:r>
          </a:p>
          <a:p>
            <a:pPr marL="514350" indent="-514350">
              <a:buFont typeface="+mj-lt"/>
              <a:buAutoNum type="arabicPeriod"/>
            </a:pPr>
            <a:r>
              <a:rPr lang="en-US" dirty="0" smtClean="0"/>
              <a:t>Which flow to use for 5GC&lt;-&gt; EPC HO?</a:t>
            </a:r>
          </a:p>
        </p:txBody>
      </p:sp>
    </p:spTree>
    <p:extLst>
      <p:ext uri="{BB962C8B-B14F-4D97-AF65-F5344CB8AC3E}">
        <p14:creationId xmlns:p14="http://schemas.microsoft.com/office/powerpoint/2010/main" val="184703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Single/Dual registration definition </a:t>
            </a:r>
            <a:r>
              <a:rPr lang="en-US" sz="3600" dirty="0" smtClean="0"/>
              <a:t>(S2-170935)</a:t>
            </a:r>
            <a:endParaRPr lang="en-US" dirty="0"/>
          </a:p>
        </p:txBody>
      </p:sp>
      <p:sp>
        <p:nvSpPr>
          <p:cNvPr id="3" name="Content Placeholder 2"/>
          <p:cNvSpPr>
            <a:spLocks noGrp="1"/>
          </p:cNvSpPr>
          <p:nvPr>
            <p:ph idx="1"/>
          </p:nvPr>
        </p:nvSpPr>
        <p:spPr>
          <a:xfrm>
            <a:off x="838200" y="1825625"/>
            <a:ext cx="10515600" cy="3136119"/>
          </a:xfrm>
        </p:spPr>
        <p:txBody>
          <a:bodyPr>
            <a:normAutofit/>
          </a:bodyPr>
          <a:lstStyle/>
          <a:p>
            <a:pPr hangingPunct="0"/>
            <a:r>
              <a:rPr lang="en-GB" sz="2000" dirty="0"/>
              <a:t>In </a:t>
            </a:r>
            <a:r>
              <a:rPr lang="en-GB" sz="2000" dirty="0">
                <a:solidFill>
                  <a:srgbClr val="FF0000"/>
                </a:solidFill>
              </a:rPr>
              <a:t>single-registration mode</a:t>
            </a:r>
            <a:r>
              <a:rPr lang="en-GB" sz="2000" dirty="0"/>
              <a:t>, UE has only one active MM state machine and is either in N1 mode or in S1 mode (when connected to 5GC or EPC, respectively). Similarly, the network keeps only one active MM state machine that is synchronised with the MM state machine in the UE and is located in either the AMF or in the MME. UE maintains </a:t>
            </a:r>
            <a:r>
              <a:rPr lang="en-GB" sz="2000" i="1" dirty="0"/>
              <a:t>one common registration </a:t>
            </a:r>
            <a:r>
              <a:rPr lang="en-GB" sz="2000" dirty="0"/>
              <a:t>for EMM and NMM indicating whether the UE is registered for packet services or not.</a:t>
            </a:r>
            <a:endParaRPr lang="en-US" sz="2000" dirty="0"/>
          </a:p>
          <a:p>
            <a:pPr hangingPunct="0"/>
            <a:r>
              <a:rPr lang="en-GB" sz="2000" dirty="0" smtClean="0"/>
              <a:t>In </a:t>
            </a:r>
            <a:r>
              <a:rPr lang="en-GB" sz="2000" dirty="0">
                <a:solidFill>
                  <a:srgbClr val="FF0000"/>
                </a:solidFill>
              </a:rPr>
              <a:t>dual-registration mode</a:t>
            </a:r>
            <a:r>
              <a:rPr lang="en-GB" sz="2000" dirty="0"/>
              <a:t>, UE can handle </a:t>
            </a:r>
            <a:r>
              <a:rPr lang="en-GB" sz="2000" i="1" dirty="0"/>
              <a:t>independent MM state machines</a:t>
            </a:r>
            <a:r>
              <a:rPr lang="en-GB" sz="2000" dirty="0"/>
              <a:t>: one MM state machine in N1 mode (i.e. for UE’s connection to 5GC) and one MM state machine in S1 mode (i.e. for UE’s connection to EPC). In this mode, the UE may be registered to 5GC only or EPC only or to both.</a:t>
            </a:r>
            <a:endParaRPr lang="en-US" sz="2000" dirty="0"/>
          </a:p>
          <a:p>
            <a:endParaRPr lang="en-US" sz="2000" dirty="0"/>
          </a:p>
        </p:txBody>
      </p:sp>
      <p:sp>
        <p:nvSpPr>
          <p:cNvPr id="4" name="TextBox 3"/>
          <p:cNvSpPr txBox="1"/>
          <p:nvPr/>
        </p:nvSpPr>
        <p:spPr>
          <a:xfrm>
            <a:off x="3072984" y="5231567"/>
            <a:ext cx="6606680" cy="584775"/>
          </a:xfrm>
          <a:prstGeom prst="rect">
            <a:avLst/>
          </a:prstGeom>
          <a:noFill/>
        </p:spPr>
        <p:txBody>
          <a:bodyPr wrap="none" rtlCol="0">
            <a:spAutoFit/>
          </a:bodyPr>
          <a:lstStyle/>
          <a:p>
            <a:r>
              <a:rPr lang="en-US" sz="3200" dirty="0" smtClean="0">
                <a:solidFill>
                  <a:srgbClr val="FF0000"/>
                </a:solidFill>
              </a:rPr>
              <a:t>Mostly OK, can be edited in revisions. </a:t>
            </a:r>
            <a:endParaRPr lang="en-US" sz="3200" dirty="0">
              <a:solidFill>
                <a:srgbClr val="FF0000"/>
              </a:solidFill>
            </a:endParaRPr>
          </a:p>
        </p:txBody>
      </p:sp>
    </p:spTree>
    <p:extLst>
      <p:ext uri="{BB962C8B-B14F-4D97-AF65-F5344CB8AC3E}">
        <p14:creationId xmlns:p14="http://schemas.microsoft.com/office/powerpoint/2010/main" val="20078930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 Selection</a:t>
            </a:r>
            <a:endParaRPr lang="en-US" dirty="0"/>
          </a:p>
        </p:txBody>
      </p:sp>
      <p:sp>
        <p:nvSpPr>
          <p:cNvPr id="3" name="Content Placeholder 2"/>
          <p:cNvSpPr>
            <a:spLocks noGrp="1"/>
          </p:cNvSpPr>
          <p:nvPr>
            <p:ph idx="1"/>
          </p:nvPr>
        </p:nvSpPr>
        <p:spPr>
          <a:xfrm>
            <a:off x="838200" y="1825625"/>
            <a:ext cx="10515600" cy="2971227"/>
          </a:xfrm>
        </p:spPr>
        <p:txBody>
          <a:bodyPr>
            <a:normAutofit/>
          </a:bodyPr>
          <a:lstStyle/>
          <a:p>
            <a:r>
              <a:rPr lang="en-US" dirty="0" smtClean="0"/>
              <a:t>Selected Mode provided by network to UE </a:t>
            </a:r>
            <a:r>
              <a:rPr lang="en-US" sz="2000" dirty="0" smtClean="0"/>
              <a:t>(open S2-170934, </a:t>
            </a:r>
            <a:r>
              <a:rPr lang="en-US" sz="2000" dirty="0" err="1" smtClean="0"/>
              <a:t>pg</a:t>
            </a:r>
            <a:r>
              <a:rPr lang="en-US" sz="2000" dirty="0" smtClean="0"/>
              <a:t> 9-11):</a:t>
            </a:r>
          </a:p>
          <a:p>
            <a:pPr lvl="1"/>
            <a:r>
              <a:rPr lang="en-US" dirty="0" smtClean="0"/>
              <a:t>QCOM (single/dual), NTT DOCOMO (single/dual), Intel (</a:t>
            </a:r>
            <a:r>
              <a:rPr lang="en-US" dirty="0" err="1" smtClean="0"/>
              <a:t>nx</a:t>
            </a:r>
            <a:r>
              <a:rPr lang="en-US" dirty="0" smtClean="0"/>
              <a:t>/no </a:t>
            </a:r>
            <a:r>
              <a:rPr lang="en-US" dirty="0" err="1" smtClean="0"/>
              <a:t>nx</a:t>
            </a:r>
            <a:r>
              <a:rPr lang="en-US" dirty="0" smtClean="0"/>
              <a:t>), LGE (</a:t>
            </a:r>
            <a:r>
              <a:rPr lang="en-US" dirty="0" err="1" smtClean="0"/>
              <a:t>nx</a:t>
            </a:r>
            <a:r>
              <a:rPr lang="en-US" dirty="0" smtClean="0"/>
              <a:t>/no </a:t>
            </a:r>
            <a:r>
              <a:rPr lang="en-US" dirty="0" err="1" smtClean="0"/>
              <a:t>nx</a:t>
            </a:r>
            <a:r>
              <a:rPr lang="en-US" dirty="0" smtClean="0"/>
              <a:t>)</a:t>
            </a:r>
          </a:p>
          <a:p>
            <a:pPr lvl="2"/>
            <a:r>
              <a:rPr lang="en-US" u="sng" dirty="0" smtClean="0"/>
              <a:t>Reason</a:t>
            </a:r>
            <a:r>
              <a:rPr lang="en-US" dirty="0" smtClean="0"/>
              <a:t>: TAU Reject for single-registered UE on NGS-&gt;EPS HO. All sessions terminated on HO.</a:t>
            </a:r>
          </a:p>
          <a:p>
            <a:r>
              <a:rPr lang="en-US" dirty="0" smtClean="0"/>
              <a:t>Selected Mode not provided by network to UE</a:t>
            </a:r>
          </a:p>
        </p:txBody>
      </p:sp>
      <p:sp>
        <p:nvSpPr>
          <p:cNvPr id="4" name="TextBox 3"/>
          <p:cNvSpPr txBox="1"/>
          <p:nvPr/>
        </p:nvSpPr>
        <p:spPr>
          <a:xfrm>
            <a:off x="1420766" y="4401040"/>
            <a:ext cx="9532577" cy="2246769"/>
          </a:xfrm>
          <a:prstGeom prst="rect">
            <a:avLst/>
          </a:prstGeom>
          <a:noFill/>
          <a:ln>
            <a:solidFill>
              <a:schemeClr val="tx1"/>
            </a:solidFill>
          </a:ln>
        </p:spPr>
        <p:txBody>
          <a:bodyPr wrap="square" rtlCol="0">
            <a:spAutoFit/>
          </a:bodyPr>
          <a:lstStyle/>
          <a:p>
            <a:r>
              <a:rPr lang="en-US" sz="2000" dirty="0" smtClean="0">
                <a:solidFill>
                  <a:srgbClr val="FF0000"/>
                </a:solidFill>
              </a:rPr>
              <a:t>Way forward: </a:t>
            </a:r>
          </a:p>
          <a:p>
            <a:pPr marL="342900" indent="-342900">
              <a:buFont typeface="Arial" charset="0"/>
              <a:buChar char="•"/>
            </a:pPr>
            <a:r>
              <a:rPr lang="en-US" sz="2000" dirty="0" err="1" smtClean="0">
                <a:solidFill>
                  <a:srgbClr val="FF0000"/>
                </a:solidFill>
              </a:rPr>
              <a:t>Nx</a:t>
            </a:r>
            <a:r>
              <a:rPr lang="en-US" sz="2000" dirty="0" smtClean="0">
                <a:solidFill>
                  <a:srgbClr val="FF0000"/>
                </a:solidFill>
              </a:rPr>
              <a:t> support is not needed to be provided to UE. </a:t>
            </a:r>
          </a:p>
          <a:p>
            <a:pPr marL="342900" indent="-342900">
              <a:buFont typeface="Arial" charset="0"/>
              <a:buChar char="•"/>
            </a:pPr>
            <a:r>
              <a:rPr lang="en-US" sz="2000" u="sng" dirty="0" smtClean="0">
                <a:solidFill>
                  <a:srgbClr val="FF0000"/>
                </a:solidFill>
              </a:rPr>
              <a:t>Single or dual mode </a:t>
            </a:r>
            <a:r>
              <a:rPr lang="en-US" sz="2000" dirty="0" smtClean="0">
                <a:solidFill>
                  <a:srgbClr val="FF0000"/>
                </a:solidFill>
              </a:rPr>
              <a:t>is provided to the UE on 5GC registration</a:t>
            </a:r>
          </a:p>
          <a:p>
            <a:r>
              <a:rPr lang="en-US" sz="2000" dirty="0">
                <a:solidFill>
                  <a:srgbClr val="FF0000"/>
                </a:solidFill>
              </a:rPr>
              <a:t> </a:t>
            </a:r>
            <a:r>
              <a:rPr lang="en-US" sz="2000" dirty="0" smtClean="0">
                <a:solidFill>
                  <a:srgbClr val="FF0000"/>
                </a:solidFill>
              </a:rPr>
              <a:t>                  FFS: If this indication is also needed on EPC/EUTRAN Attach</a:t>
            </a:r>
          </a:p>
          <a:p>
            <a:endParaRPr lang="en-US" sz="2000" dirty="0" smtClean="0">
              <a:solidFill>
                <a:srgbClr val="FF0000"/>
              </a:solidFill>
            </a:endParaRPr>
          </a:p>
          <a:p>
            <a:r>
              <a:rPr lang="en-US" sz="2000" dirty="0" smtClean="0">
                <a:solidFill>
                  <a:srgbClr val="FF0000"/>
                </a:solidFill>
              </a:rPr>
              <a:t>Scoped on Accepted 5GC Registration area</a:t>
            </a:r>
          </a:p>
          <a:p>
            <a:r>
              <a:rPr lang="en-US" sz="2000" dirty="0">
                <a:solidFill>
                  <a:srgbClr val="FF0000"/>
                </a:solidFill>
              </a:rPr>
              <a:t> </a:t>
            </a:r>
            <a:r>
              <a:rPr lang="en-US" sz="2000" dirty="0" smtClean="0">
                <a:solidFill>
                  <a:srgbClr val="FF0000"/>
                </a:solidFill>
              </a:rPr>
              <a:t>   Can be updated at next 5G Registration update. Valid in 5G Registration area.</a:t>
            </a:r>
          </a:p>
        </p:txBody>
      </p:sp>
    </p:spTree>
    <p:extLst>
      <p:ext uri="{BB962C8B-B14F-4D97-AF65-F5344CB8AC3E}">
        <p14:creationId xmlns:p14="http://schemas.microsoft.com/office/powerpoint/2010/main" val="3772237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modes MUST the UE support</a:t>
            </a:r>
            <a:endParaRPr lang="en-US" dirty="0"/>
          </a:p>
        </p:txBody>
      </p:sp>
      <p:sp>
        <p:nvSpPr>
          <p:cNvPr id="3" name="Content Placeholder 2"/>
          <p:cNvSpPr>
            <a:spLocks noGrp="1"/>
          </p:cNvSpPr>
          <p:nvPr>
            <p:ph idx="1"/>
          </p:nvPr>
        </p:nvSpPr>
        <p:spPr>
          <a:xfrm>
            <a:off x="799289" y="1747803"/>
            <a:ext cx="10515600" cy="4351338"/>
          </a:xfrm>
        </p:spPr>
        <p:txBody>
          <a:bodyPr/>
          <a:lstStyle/>
          <a:p>
            <a:r>
              <a:rPr lang="en-US" dirty="0" smtClean="0"/>
              <a:t>For UE supporting EPC/5GC and require seamless session continuity, the UE must support dual-registration and single-registration</a:t>
            </a:r>
          </a:p>
          <a:p>
            <a:pPr lvl="1"/>
            <a:endParaRPr lang="en-US" dirty="0" smtClean="0"/>
          </a:p>
          <a:p>
            <a:r>
              <a:rPr lang="en-US" dirty="0" smtClean="0"/>
              <a:t>Must support single-registration</a:t>
            </a:r>
          </a:p>
          <a:p>
            <a:pPr lvl="1"/>
            <a:r>
              <a:rPr lang="en-US" dirty="0" smtClean="0"/>
              <a:t>Nokia</a:t>
            </a:r>
            <a:endParaRPr lang="en-US" dirty="0"/>
          </a:p>
        </p:txBody>
      </p:sp>
      <p:sp>
        <p:nvSpPr>
          <p:cNvPr id="4" name="TextBox 3"/>
          <p:cNvSpPr txBox="1"/>
          <p:nvPr/>
        </p:nvSpPr>
        <p:spPr>
          <a:xfrm>
            <a:off x="1331893" y="4936868"/>
            <a:ext cx="10071027" cy="1569660"/>
          </a:xfrm>
          <a:prstGeom prst="rect">
            <a:avLst/>
          </a:prstGeom>
          <a:noFill/>
          <a:ln>
            <a:solidFill>
              <a:schemeClr val="tx1"/>
            </a:solidFill>
          </a:ln>
        </p:spPr>
        <p:txBody>
          <a:bodyPr wrap="none" rtlCol="0">
            <a:spAutoFit/>
          </a:bodyPr>
          <a:lstStyle/>
          <a:p>
            <a:r>
              <a:rPr lang="en-US" sz="2400" dirty="0" smtClean="0">
                <a:solidFill>
                  <a:srgbClr val="FF0000"/>
                </a:solidFill>
              </a:rPr>
              <a:t>Way forward: </a:t>
            </a:r>
          </a:p>
          <a:p>
            <a:pPr marL="342900" indent="-342900">
              <a:buFont typeface="Arial" charset="0"/>
              <a:buChar char="•"/>
            </a:pPr>
            <a:r>
              <a:rPr lang="en-US" sz="2400" dirty="0" smtClean="0">
                <a:solidFill>
                  <a:srgbClr val="FF0000"/>
                </a:solidFill>
              </a:rPr>
              <a:t>UE signals capability and network decides</a:t>
            </a:r>
          </a:p>
          <a:p>
            <a:pPr lvl="2"/>
            <a:r>
              <a:rPr lang="en-US" sz="2400" dirty="0" smtClean="0">
                <a:solidFill>
                  <a:srgbClr val="FF0000"/>
                </a:solidFill>
              </a:rPr>
              <a:t>FFS: The need for mandating UE to support of one option or other.</a:t>
            </a:r>
          </a:p>
          <a:p>
            <a:pPr lvl="2"/>
            <a:r>
              <a:rPr lang="en-US" sz="2400" dirty="0" smtClean="0">
                <a:solidFill>
                  <a:srgbClr val="FF0000"/>
                </a:solidFill>
              </a:rPr>
              <a:t>FFS: The need for mandating network to support of one option or other.</a:t>
            </a:r>
          </a:p>
        </p:txBody>
      </p:sp>
    </p:spTree>
    <p:extLst>
      <p:ext uri="{BB962C8B-B14F-4D97-AF65-F5344CB8AC3E}">
        <p14:creationId xmlns:p14="http://schemas.microsoft.com/office/powerpoint/2010/main" val="152672049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Which </a:t>
            </a:r>
            <a:r>
              <a:rPr lang="en-US" dirty="0" err="1" smtClean="0"/>
              <a:t>QoS</a:t>
            </a:r>
            <a:r>
              <a:rPr lang="en-US" dirty="0" smtClean="0"/>
              <a:t> flows should be </a:t>
            </a:r>
            <a:r>
              <a:rPr lang="en-US" u="sng" dirty="0" smtClean="0"/>
              <a:t>prepared</a:t>
            </a:r>
            <a:r>
              <a:rPr lang="en-US" dirty="0" smtClean="0"/>
              <a:t> during HO? (NGS -&gt; EPS)</a:t>
            </a:r>
            <a:endParaRPr lang="en-US" dirty="0"/>
          </a:p>
        </p:txBody>
      </p:sp>
      <p:sp>
        <p:nvSpPr>
          <p:cNvPr id="3" name="Content Placeholder 2"/>
          <p:cNvSpPr>
            <a:spLocks noGrp="1"/>
          </p:cNvSpPr>
          <p:nvPr>
            <p:ph idx="1"/>
          </p:nvPr>
        </p:nvSpPr>
        <p:spPr>
          <a:xfrm>
            <a:off x="838200" y="1825625"/>
            <a:ext cx="10515600" cy="3780696"/>
          </a:xfrm>
        </p:spPr>
        <p:txBody>
          <a:bodyPr>
            <a:normAutofit/>
          </a:bodyPr>
          <a:lstStyle/>
          <a:p>
            <a:r>
              <a:rPr lang="en-US" dirty="0" smtClean="0"/>
              <a:t>Default-</a:t>
            </a:r>
            <a:r>
              <a:rPr lang="en-US" dirty="0" err="1" smtClean="0"/>
              <a:t>QoS</a:t>
            </a:r>
            <a:r>
              <a:rPr lang="en-US" dirty="0" smtClean="0"/>
              <a:t> flows only</a:t>
            </a:r>
          </a:p>
          <a:p>
            <a:pPr lvl="1"/>
            <a:r>
              <a:rPr lang="en-US" dirty="0" smtClean="0"/>
              <a:t>S2-170919</a:t>
            </a:r>
          </a:p>
          <a:p>
            <a:r>
              <a:rPr lang="en-US" altLang="zh-CN" dirty="0" smtClean="0"/>
              <a:t>Default &amp; GBR </a:t>
            </a:r>
            <a:r>
              <a:rPr lang="en-US" altLang="zh-CN" strike="sngStrike" dirty="0" smtClean="0"/>
              <a:t>+</a:t>
            </a:r>
            <a:r>
              <a:rPr lang="en-US" strike="sngStrike" dirty="0" smtClean="0"/>
              <a:t>All</a:t>
            </a:r>
            <a:r>
              <a:rPr lang="en-US" dirty="0" smtClean="0"/>
              <a:t> </a:t>
            </a:r>
            <a:r>
              <a:rPr lang="en-US" dirty="0" err="1" smtClean="0"/>
              <a:t>QoS</a:t>
            </a:r>
            <a:r>
              <a:rPr lang="en-US" dirty="0" smtClean="0"/>
              <a:t> flows</a:t>
            </a:r>
            <a:r>
              <a:rPr lang="en-US" altLang="zh-CN" dirty="0" smtClean="0"/>
              <a:t> triggered by PGW/PCRF </a:t>
            </a:r>
            <a:r>
              <a:rPr lang="en-US" altLang="zh-CN" u="sng" dirty="0" smtClean="0"/>
              <a:t>during</a:t>
            </a:r>
            <a:r>
              <a:rPr lang="en-US" altLang="zh-CN" dirty="0" smtClean="0"/>
              <a:t> HO</a:t>
            </a:r>
            <a:endParaRPr lang="en-US" dirty="0" smtClean="0"/>
          </a:p>
          <a:p>
            <a:pPr lvl="1"/>
            <a:r>
              <a:rPr lang="en-US" dirty="0" smtClean="0"/>
              <a:t>S2-171013</a:t>
            </a:r>
            <a:endParaRPr lang="en-US" u="sng" dirty="0" smtClean="0"/>
          </a:p>
          <a:p>
            <a:r>
              <a:rPr lang="en-US" dirty="0" smtClean="0"/>
              <a:t>Default &amp; GBR </a:t>
            </a:r>
            <a:r>
              <a:rPr lang="en-US" dirty="0" err="1" smtClean="0"/>
              <a:t>QoS</a:t>
            </a:r>
            <a:r>
              <a:rPr lang="en-US" dirty="0" smtClean="0"/>
              <a:t> flows only </a:t>
            </a:r>
            <a:r>
              <a:rPr lang="en-US" u="sng" dirty="0" smtClean="0"/>
              <a:t>with context mapping</a:t>
            </a:r>
          </a:p>
          <a:p>
            <a:pPr lvl="1"/>
            <a:r>
              <a:rPr lang="en-US" smtClean="0"/>
              <a:t>S2-170737</a:t>
            </a:r>
            <a:endParaRPr lang="en-US" dirty="0" smtClean="0"/>
          </a:p>
          <a:p>
            <a:r>
              <a:rPr lang="en-US" strike="sngStrike" dirty="0" smtClean="0"/>
              <a:t>All </a:t>
            </a:r>
            <a:r>
              <a:rPr lang="en-US" strike="sngStrike" dirty="0" err="1" smtClean="0"/>
              <a:t>QoS</a:t>
            </a:r>
            <a:r>
              <a:rPr lang="en-US" strike="sngStrike" dirty="0" smtClean="0"/>
              <a:t> flows triggered by PGW/PCRF </a:t>
            </a:r>
            <a:r>
              <a:rPr lang="en-US" u="sng" strike="sngStrike" dirty="0" smtClean="0"/>
              <a:t>during</a:t>
            </a:r>
            <a:r>
              <a:rPr lang="en-US" strike="sngStrike" dirty="0" smtClean="0"/>
              <a:t> HO</a:t>
            </a:r>
          </a:p>
          <a:p>
            <a:pPr lvl="1"/>
            <a:r>
              <a:rPr lang="en-US" strike="sngStrike" dirty="0" smtClean="0"/>
              <a:t>Huawei.</a:t>
            </a:r>
          </a:p>
        </p:txBody>
      </p:sp>
      <p:sp>
        <p:nvSpPr>
          <p:cNvPr id="4" name="TextBox 3"/>
          <p:cNvSpPr txBox="1"/>
          <p:nvPr/>
        </p:nvSpPr>
        <p:spPr>
          <a:xfrm>
            <a:off x="2098623" y="5696262"/>
            <a:ext cx="7862665" cy="707886"/>
          </a:xfrm>
          <a:prstGeom prst="rect">
            <a:avLst/>
          </a:prstGeom>
          <a:noFill/>
        </p:spPr>
        <p:txBody>
          <a:bodyPr wrap="none" rtlCol="0">
            <a:spAutoFit/>
          </a:bodyPr>
          <a:lstStyle/>
          <a:p>
            <a:r>
              <a:rPr lang="en-US" sz="4000" dirty="0" smtClean="0">
                <a:solidFill>
                  <a:srgbClr val="FF0000"/>
                </a:solidFill>
              </a:rPr>
              <a:t>We need to down select at minimum</a:t>
            </a:r>
            <a:endParaRPr lang="en-US" sz="4000" dirty="0">
              <a:solidFill>
                <a:srgbClr val="FF0000"/>
              </a:solidFill>
            </a:endParaRPr>
          </a:p>
        </p:txBody>
      </p:sp>
    </p:spTree>
    <p:extLst>
      <p:ext uri="{BB962C8B-B14F-4D97-AF65-F5344CB8AC3E}">
        <p14:creationId xmlns:p14="http://schemas.microsoft.com/office/powerpoint/2010/main" val="877947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Relevant papers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835124477"/>
              </p:ext>
            </p:extLst>
          </p:nvPr>
        </p:nvGraphicFramePr>
        <p:xfrm>
          <a:off x="1297661" y="1326593"/>
          <a:ext cx="9240424" cy="5187849"/>
        </p:xfrm>
        <a:graphic>
          <a:graphicData uri="http://schemas.openxmlformats.org/drawingml/2006/table">
            <a:tbl>
              <a:tblPr firstRow="1" firstCol="1" bandRow="1">
                <a:tableStyleId>{5C22544A-7EE6-4342-B048-85BDC9FD1C3A}</a:tableStyleId>
              </a:tblPr>
              <a:tblGrid>
                <a:gridCol w="893863"/>
                <a:gridCol w="1192516"/>
                <a:gridCol w="1490120"/>
                <a:gridCol w="3577548"/>
                <a:gridCol w="1490120"/>
                <a:gridCol w="596257"/>
              </a:tblGrid>
              <a:tr h="289408">
                <a:tc>
                  <a:txBody>
                    <a:bodyPr/>
                    <a:lstStyle/>
                    <a:p>
                      <a:pPr marL="0" marR="0">
                        <a:spcBef>
                          <a:spcPts val="0"/>
                        </a:spcBef>
                        <a:spcAft>
                          <a:spcPts val="0"/>
                        </a:spcAft>
                      </a:pPr>
                      <a:r>
                        <a:rPr lang="en-GB" sz="1200">
                          <a:effectLst/>
                        </a:rPr>
                        <a:t>- </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 </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 </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Co-existence of single and dual registration mode</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 </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 </a:t>
                      </a:r>
                      <a:endParaRPr lang="en-US" sz="1200">
                        <a:effectLst/>
                        <a:latin typeface="Arial" charset="0"/>
                        <a:ea typeface="Times New Roman" charset="0"/>
                        <a:cs typeface="Times New Roman" charset="0"/>
                      </a:endParaRPr>
                    </a:p>
                  </a:txBody>
                  <a:tcPr marL="8512" marR="8512" marT="8512" marB="8512"/>
                </a:tc>
              </a:tr>
              <a:tr h="262170">
                <a:tc>
                  <a:txBody>
                    <a:bodyPr/>
                    <a:lstStyle/>
                    <a:p>
                      <a:pPr marL="0" marR="0">
                        <a:spcBef>
                          <a:spcPts val="0"/>
                        </a:spcBef>
                        <a:spcAft>
                          <a:spcPts val="0"/>
                        </a:spcAft>
                      </a:pPr>
                      <a:r>
                        <a:rPr lang="en-GB" sz="1200">
                          <a:effectLst/>
                        </a:rPr>
                        <a:t>6.5.9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u="sng">
                          <a:effectLst/>
                          <a:hlinkClick r:id="rId2" action="ppaction://hlinkfile"/>
                        </a:rPr>
                        <a:t>S2-170918</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P-CR</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23.501: Way forward for NGC-EPC interworking: General</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Intel</a:t>
                      </a:r>
                      <a:endParaRPr lang="en-US" sz="1200">
                        <a:effectLst/>
                        <a:latin typeface="Arial" charset="0"/>
                        <a:ea typeface="Times New Roman" charset="0"/>
                        <a:cs typeface="Times New Roman" charset="0"/>
                      </a:endParaRPr>
                    </a:p>
                  </a:txBody>
                  <a:tcPr marL="8512" marR="8512" marT="8512" marB="8512"/>
                </a:tc>
                <a:tc>
                  <a:txBody>
                    <a:bodyPr/>
                    <a:lstStyle/>
                    <a:p>
                      <a:endParaRPr lang="en-US" sz="1200">
                        <a:effectLst/>
                        <a:latin typeface="Arial" charset="0"/>
                        <a:cs typeface="Times New Roman" charset="0"/>
                      </a:endParaRPr>
                    </a:p>
                  </a:txBody>
                  <a:tcPr marL="8512" marR="8512" marT="8512" marB="8512"/>
                </a:tc>
              </a:tr>
              <a:tr h="153216">
                <a:tc>
                  <a:txBody>
                    <a:bodyPr/>
                    <a:lstStyle/>
                    <a:p>
                      <a:pPr marL="0" marR="0">
                        <a:spcBef>
                          <a:spcPts val="0"/>
                        </a:spcBef>
                        <a:spcAft>
                          <a:spcPts val="0"/>
                        </a:spcAft>
                      </a:pPr>
                      <a:r>
                        <a:rPr lang="en-GB" sz="1200">
                          <a:effectLst/>
                        </a:rPr>
                        <a:t>6.5.9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u="sng">
                          <a:effectLst/>
                          <a:hlinkClick r:id="rId3" action="ppaction://hlinkfile"/>
                        </a:rPr>
                        <a:t>S2-170934</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DISCUSSION</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Interworking Way Forward Discussion</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NTT DOCOMO</a:t>
                      </a:r>
                      <a:endParaRPr lang="en-US" sz="1200">
                        <a:effectLst/>
                        <a:latin typeface="Arial" charset="0"/>
                        <a:ea typeface="Times New Roman" charset="0"/>
                        <a:cs typeface="Times New Roman" charset="0"/>
                      </a:endParaRPr>
                    </a:p>
                  </a:txBody>
                  <a:tcPr marL="8512" marR="8512" marT="8512" marB="8512"/>
                </a:tc>
                <a:tc>
                  <a:txBody>
                    <a:bodyPr/>
                    <a:lstStyle/>
                    <a:p>
                      <a:endParaRPr lang="en-US" sz="1200">
                        <a:effectLst/>
                        <a:latin typeface="Arial" charset="0"/>
                        <a:cs typeface="Times New Roman" charset="0"/>
                      </a:endParaRPr>
                    </a:p>
                  </a:txBody>
                  <a:tcPr marL="8512" marR="8512" marT="8512" marB="8512"/>
                </a:tc>
              </a:tr>
              <a:tr h="262170">
                <a:tc>
                  <a:txBody>
                    <a:bodyPr/>
                    <a:lstStyle/>
                    <a:p>
                      <a:pPr marL="0" marR="0">
                        <a:spcBef>
                          <a:spcPts val="0"/>
                        </a:spcBef>
                        <a:spcAft>
                          <a:spcPts val="0"/>
                        </a:spcAft>
                      </a:pPr>
                      <a:r>
                        <a:rPr lang="en-GB" sz="1200">
                          <a:effectLst/>
                        </a:rPr>
                        <a:t>6.5.9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u="sng">
                          <a:effectLst/>
                          <a:hlinkClick r:id="rId4" action="ppaction://hlinkfile"/>
                        </a:rPr>
                        <a:t>S2-170743</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P-CR</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23.501: Mobility between 5GC and EPC for interworking scenarios</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Qualcomm Incorporated</a:t>
                      </a:r>
                      <a:endParaRPr lang="en-US" sz="1200">
                        <a:effectLst/>
                        <a:latin typeface="Arial" charset="0"/>
                        <a:ea typeface="Times New Roman" charset="0"/>
                        <a:cs typeface="Times New Roman" charset="0"/>
                      </a:endParaRPr>
                    </a:p>
                  </a:txBody>
                  <a:tcPr marL="8512" marR="8512" marT="8512" marB="8512"/>
                </a:tc>
                <a:tc>
                  <a:txBody>
                    <a:bodyPr/>
                    <a:lstStyle/>
                    <a:p>
                      <a:endParaRPr lang="en-US" sz="1200">
                        <a:effectLst/>
                        <a:latin typeface="Arial" charset="0"/>
                        <a:cs typeface="Times New Roman" charset="0"/>
                      </a:endParaRPr>
                    </a:p>
                  </a:txBody>
                  <a:tcPr marL="8512" marR="8512" marT="8512" marB="8512"/>
                </a:tc>
              </a:tr>
              <a:tr h="153216">
                <a:tc>
                  <a:txBody>
                    <a:bodyPr/>
                    <a:lstStyle/>
                    <a:p>
                      <a:pPr marL="0" marR="0">
                        <a:spcBef>
                          <a:spcPts val="0"/>
                        </a:spcBef>
                        <a:spcAft>
                          <a:spcPts val="0"/>
                        </a:spcAft>
                      </a:pPr>
                      <a:r>
                        <a:rPr lang="en-GB" sz="1200">
                          <a:effectLst/>
                        </a:rPr>
                        <a:t>6.5.9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u="sng">
                          <a:effectLst/>
                          <a:hlinkClick r:id="rId5" action="ppaction://hlinkfile"/>
                        </a:rPr>
                        <a:t>S2-171004</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DISCUSSION</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Way forward for interworking</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LG Electronics</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Rel-15</a:t>
                      </a:r>
                      <a:endParaRPr lang="en-US" sz="1200">
                        <a:effectLst/>
                        <a:latin typeface="Arial" charset="0"/>
                        <a:ea typeface="Times New Roman" charset="0"/>
                        <a:cs typeface="Times New Roman" charset="0"/>
                      </a:endParaRPr>
                    </a:p>
                  </a:txBody>
                  <a:tcPr marL="8512" marR="8512" marT="8512" marB="8512"/>
                </a:tc>
              </a:tr>
              <a:tr h="153216">
                <a:tc>
                  <a:txBody>
                    <a:bodyPr/>
                    <a:lstStyle/>
                    <a:p>
                      <a:pPr marL="0" marR="0">
                        <a:spcBef>
                          <a:spcPts val="0"/>
                        </a:spcBef>
                        <a:spcAft>
                          <a:spcPts val="0"/>
                        </a:spcAft>
                      </a:pPr>
                      <a:r>
                        <a:rPr lang="en-GB" sz="1200">
                          <a:effectLst/>
                        </a:rPr>
                        <a:t>6.5.9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u="sng">
                          <a:effectLst/>
                          <a:hlinkClick r:id="rId6" action="ppaction://hlinkfile"/>
                        </a:rPr>
                        <a:t>S2-171188</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P-CR</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NGC-EPC Interworking Mode Selection</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Samsung</a:t>
                      </a:r>
                      <a:endParaRPr lang="en-US" sz="1200">
                        <a:effectLst/>
                        <a:latin typeface="Arial" charset="0"/>
                        <a:ea typeface="Times New Roman" charset="0"/>
                        <a:cs typeface="Times New Roman" charset="0"/>
                      </a:endParaRPr>
                    </a:p>
                  </a:txBody>
                  <a:tcPr marL="8512" marR="8512" marT="8512" marB="8512"/>
                </a:tc>
                <a:tc>
                  <a:txBody>
                    <a:bodyPr/>
                    <a:lstStyle/>
                    <a:p>
                      <a:endParaRPr lang="en-US" sz="1200">
                        <a:effectLst/>
                        <a:latin typeface="Arial" charset="0"/>
                        <a:cs typeface="Times New Roman" charset="0"/>
                      </a:endParaRPr>
                    </a:p>
                  </a:txBody>
                  <a:tcPr marL="8512" marR="8512" marT="8512" marB="8512"/>
                </a:tc>
              </a:tr>
              <a:tr h="262170">
                <a:tc>
                  <a:txBody>
                    <a:bodyPr/>
                    <a:lstStyle/>
                    <a:p>
                      <a:pPr marL="0" marR="0">
                        <a:spcBef>
                          <a:spcPts val="0"/>
                        </a:spcBef>
                        <a:spcAft>
                          <a:spcPts val="0"/>
                        </a:spcAft>
                      </a:pPr>
                      <a:r>
                        <a:rPr lang="en-GB" sz="1200">
                          <a:effectLst/>
                        </a:rPr>
                        <a:t>6.5.9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u="sng">
                          <a:effectLst/>
                          <a:hlinkClick r:id="rId7" action="ppaction://hlinkfile"/>
                        </a:rPr>
                        <a:t>S2-171012</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P-CR</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TS 23.501: P-CR for Feature description for interworking between 5GS and EPS</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Nokia</a:t>
                      </a:r>
                      <a:endParaRPr lang="en-US" sz="1200">
                        <a:effectLst/>
                        <a:latin typeface="Arial" charset="0"/>
                        <a:ea typeface="Times New Roman" charset="0"/>
                        <a:cs typeface="Times New Roman" charset="0"/>
                      </a:endParaRPr>
                    </a:p>
                  </a:txBody>
                  <a:tcPr marL="8512" marR="8512" marT="8512" marB="8512"/>
                </a:tc>
                <a:tc>
                  <a:txBody>
                    <a:bodyPr/>
                    <a:lstStyle/>
                    <a:p>
                      <a:endParaRPr lang="en-US" sz="1200">
                        <a:effectLst/>
                        <a:latin typeface="Arial" charset="0"/>
                        <a:cs typeface="Times New Roman" charset="0"/>
                      </a:endParaRPr>
                    </a:p>
                  </a:txBody>
                  <a:tcPr marL="8512" marR="8512" marT="8512" marB="8512"/>
                </a:tc>
              </a:tr>
              <a:tr h="262170">
                <a:tc>
                  <a:txBody>
                    <a:bodyPr/>
                    <a:lstStyle/>
                    <a:p>
                      <a:pPr marL="0" marR="0">
                        <a:spcBef>
                          <a:spcPts val="0"/>
                        </a:spcBef>
                        <a:spcAft>
                          <a:spcPts val="0"/>
                        </a:spcAft>
                      </a:pPr>
                      <a:r>
                        <a:rPr lang="en-GB" sz="1200">
                          <a:effectLst/>
                        </a:rPr>
                        <a:t>6.5.9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u="sng">
                          <a:effectLst/>
                          <a:hlinkClick r:id="rId8" action="ppaction://hlinkfile"/>
                        </a:rPr>
                        <a:t>S2-170935</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P-CR</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23.501: Proposal for NGC-EPC interworking</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NTT DOCOMO</a:t>
                      </a:r>
                      <a:endParaRPr lang="en-US" sz="1200">
                        <a:effectLst/>
                        <a:latin typeface="Arial" charset="0"/>
                        <a:ea typeface="Times New Roman" charset="0"/>
                        <a:cs typeface="Times New Roman" charset="0"/>
                      </a:endParaRPr>
                    </a:p>
                  </a:txBody>
                  <a:tcPr marL="8512" marR="8512" marT="8512" marB="8512"/>
                </a:tc>
                <a:tc>
                  <a:txBody>
                    <a:bodyPr/>
                    <a:lstStyle/>
                    <a:p>
                      <a:endParaRPr lang="en-US" sz="1200">
                        <a:effectLst/>
                        <a:latin typeface="Arial" charset="0"/>
                        <a:cs typeface="Times New Roman" charset="0"/>
                      </a:endParaRPr>
                    </a:p>
                  </a:txBody>
                  <a:tcPr marL="8512" marR="8512" marT="8512" marB="8512"/>
                </a:tc>
              </a:tr>
              <a:tr h="289408">
                <a:tc gridSpan="6">
                  <a:txBody>
                    <a:bodyPr/>
                    <a:lstStyle/>
                    <a:p>
                      <a:pPr marL="0" marR="0" algn="ctr">
                        <a:spcBef>
                          <a:spcPts val="0"/>
                        </a:spcBef>
                        <a:spcAft>
                          <a:spcPts val="0"/>
                        </a:spcAft>
                      </a:pPr>
                      <a:r>
                        <a:rPr lang="en-GB" sz="1200" dirty="0" smtClean="0">
                          <a:effectLst/>
                        </a:rPr>
                        <a:t>Handover </a:t>
                      </a:r>
                      <a:r>
                        <a:rPr lang="en-GB" sz="1200" dirty="0">
                          <a:effectLst/>
                        </a:rPr>
                        <a:t>for single registration mode (23.502</a:t>
                      </a:r>
                      <a:r>
                        <a:rPr lang="en-GB" sz="1200" dirty="0" smtClean="0">
                          <a:effectLst/>
                        </a:rPr>
                        <a:t>) </a:t>
                      </a:r>
                      <a:endParaRPr lang="en-US" sz="1200" dirty="0">
                        <a:effectLst/>
                        <a:latin typeface="Arial" charset="0"/>
                        <a:ea typeface="Times New Roman" charset="0"/>
                        <a:cs typeface="Times New Roman" charset="0"/>
                      </a:endParaRPr>
                    </a:p>
                  </a:txBody>
                  <a:tcPr marL="8512" marR="8512" marT="8512" marB="8512"/>
                </a:tc>
                <a:tc hMerge="1">
                  <a:txBody>
                    <a:bodyPr/>
                    <a:lstStyle/>
                    <a:p>
                      <a:pPr marL="0" marR="0">
                        <a:spcBef>
                          <a:spcPts val="0"/>
                        </a:spcBef>
                        <a:spcAft>
                          <a:spcPts val="0"/>
                        </a:spcAft>
                      </a:pPr>
                      <a:endParaRPr lang="en-US" sz="1200">
                        <a:effectLst/>
                        <a:latin typeface="Arial" charset="0"/>
                        <a:ea typeface="Times New Roman" charset="0"/>
                        <a:cs typeface="Times New Roman" charset="0"/>
                      </a:endParaRPr>
                    </a:p>
                  </a:txBody>
                  <a:tcPr marL="8512" marR="8512" marT="8512" marB="8512"/>
                </a:tc>
                <a:tc hMerge="1">
                  <a:txBody>
                    <a:bodyPr/>
                    <a:lstStyle/>
                    <a:p>
                      <a:pPr marL="0" marR="0">
                        <a:spcBef>
                          <a:spcPts val="0"/>
                        </a:spcBef>
                        <a:spcAft>
                          <a:spcPts val="0"/>
                        </a:spcAft>
                      </a:pPr>
                      <a:endParaRPr lang="en-US" sz="1200">
                        <a:effectLst/>
                        <a:latin typeface="Arial" charset="0"/>
                        <a:ea typeface="Times New Roman" charset="0"/>
                        <a:cs typeface="Times New Roman" charset="0"/>
                      </a:endParaRPr>
                    </a:p>
                  </a:txBody>
                  <a:tcPr marL="8512" marR="8512" marT="8512" marB="8512"/>
                </a:tc>
                <a:tc hMerge="1">
                  <a:txBody>
                    <a:bodyPr/>
                    <a:lstStyle/>
                    <a:p>
                      <a:pPr marL="0" marR="0">
                        <a:spcBef>
                          <a:spcPts val="0"/>
                        </a:spcBef>
                        <a:spcAft>
                          <a:spcPts val="0"/>
                        </a:spcAft>
                      </a:pPr>
                      <a:endParaRPr lang="en-US" sz="1200">
                        <a:effectLst/>
                        <a:latin typeface="Arial" charset="0"/>
                        <a:ea typeface="Times New Roman" charset="0"/>
                        <a:cs typeface="Times New Roman" charset="0"/>
                      </a:endParaRPr>
                    </a:p>
                  </a:txBody>
                  <a:tcPr marL="8512" marR="8512" marT="8512" marB="8512"/>
                </a:tc>
                <a:tc hMerge="1">
                  <a:txBody>
                    <a:bodyPr/>
                    <a:lstStyle/>
                    <a:p>
                      <a:pPr marL="0" marR="0">
                        <a:spcBef>
                          <a:spcPts val="0"/>
                        </a:spcBef>
                        <a:spcAft>
                          <a:spcPts val="0"/>
                        </a:spcAft>
                      </a:pPr>
                      <a:endParaRPr lang="en-US" sz="1200">
                        <a:effectLst/>
                        <a:latin typeface="Arial" charset="0"/>
                        <a:ea typeface="Times New Roman" charset="0"/>
                        <a:cs typeface="Times New Roman" charset="0"/>
                      </a:endParaRPr>
                    </a:p>
                  </a:txBody>
                  <a:tcPr marL="8512" marR="8512" marT="8512" marB="8512"/>
                </a:tc>
                <a:tc hMerge="1">
                  <a:txBody>
                    <a:bodyPr/>
                    <a:lstStyle/>
                    <a:p>
                      <a:pPr marL="0" marR="0">
                        <a:spcBef>
                          <a:spcPts val="0"/>
                        </a:spcBef>
                        <a:spcAft>
                          <a:spcPts val="0"/>
                        </a:spcAft>
                      </a:pPr>
                      <a:endParaRPr lang="en-US" sz="1200" dirty="0">
                        <a:effectLst/>
                        <a:latin typeface="Arial" charset="0"/>
                        <a:ea typeface="Times New Roman" charset="0"/>
                        <a:cs typeface="Times New Roman" charset="0"/>
                      </a:endParaRPr>
                    </a:p>
                  </a:txBody>
                  <a:tcPr marL="8512" marR="8512" marT="8512" marB="8512"/>
                </a:tc>
              </a:tr>
              <a:tr h="153216">
                <a:tc>
                  <a:txBody>
                    <a:bodyPr/>
                    <a:lstStyle/>
                    <a:p>
                      <a:pPr marL="0" marR="0">
                        <a:spcBef>
                          <a:spcPts val="0"/>
                        </a:spcBef>
                        <a:spcAft>
                          <a:spcPts val="0"/>
                        </a:spcAft>
                      </a:pPr>
                      <a:r>
                        <a:rPr lang="en-GB" sz="1200">
                          <a:effectLst/>
                        </a:rPr>
                        <a:t>6.5.9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u="sng">
                          <a:effectLst/>
                          <a:hlinkClick r:id="rId9" action="ppaction://hlinkfile"/>
                        </a:rPr>
                        <a:t>S2-170804</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P-CR</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23.501: 5GC-EPC interworking</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Ericsson</a:t>
                      </a:r>
                      <a:endParaRPr lang="en-US" sz="1200">
                        <a:effectLst/>
                        <a:latin typeface="Arial" charset="0"/>
                        <a:ea typeface="Times New Roman" charset="0"/>
                        <a:cs typeface="Times New Roman" charset="0"/>
                      </a:endParaRPr>
                    </a:p>
                  </a:txBody>
                  <a:tcPr marL="8512" marR="8512" marT="8512" marB="8512"/>
                </a:tc>
                <a:tc>
                  <a:txBody>
                    <a:bodyPr/>
                    <a:lstStyle/>
                    <a:p>
                      <a:endParaRPr lang="en-US" sz="1200" dirty="0">
                        <a:effectLst/>
                        <a:latin typeface="Arial" charset="0"/>
                        <a:cs typeface="Times New Roman" charset="0"/>
                      </a:endParaRPr>
                    </a:p>
                  </a:txBody>
                  <a:tcPr marL="8512" marR="8512" marT="8512" marB="8512"/>
                </a:tc>
              </a:tr>
              <a:tr h="262170">
                <a:tc>
                  <a:txBody>
                    <a:bodyPr/>
                    <a:lstStyle/>
                    <a:p>
                      <a:pPr marL="0" marR="0">
                        <a:spcBef>
                          <a:spcPts val="0"/>
                        </a:spcBef>
                        <a:spcAft>
                          <a:spcPts val="0"/>
                        </a:spcAft>
                      </a:pPr>
                      <a:r>
                        <a:rPr lang="en-GB" sz="1200">
                          <a:effectLst/>
                        </a:rPr>
                        <a:t>6.5.9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u="sng">
                          <a:effectLst/>
                          <a:hlinkClick r:id="rId10" action="ppaction://hlinkfile"/>
                        </a:rPr>
                        <a:t>S2-170919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P-CR</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23.502: NGC-EPC interworking with 'single registered' operation (with NGx)</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Intel</a:t>
                      </a:r>
                      <a:endParaRPr lang="en-US" sz="1200">
                        <a:effectLst/>
                        <a:latin typeface="Arial" charset="0"/>
                        <a:ea typeface="Times New Roman" charset="0"/>
                        <a:cs typeface="Times New Roman" charset="0"/>
                      </a:endParaRPr>
                    </a:p>
                  </a:txBody>
                  <a:tcPr marL="8512" marR="8512" marT="8512" marB="8512"/>
                </a:tc>
                <a:tc>
                  <a:txBody>
                    <a:bodyPr/>
                    <a:lstStyle/>
                    <a:p>
                      <a:endParaRPr lang="en-US" sz="1200">
                        <a:effectLst/>
                        <a:latin typeface="Arial" charset="0"/>
                        <a:cs typeface="Times New Roman" charset="0"/>
                      </a:endParaRPr>
                    </a:p>
                  </a:txBody>
                  <a:tcPr marL="8512" marR="8512" marT="8512" marB="8512"/>
                </a:tc>
              </a:tr>
              <a:tr h="262170">
                <a:tc>
                  <a:txBody>
                    <a:bodyPr/>
                    <a:lstStyle/>
                    <a:p>
                      <a:pPr marL="0" marR="0">
                        <a:spcBef>
                          <a:spcPts val="0"/>
                        </a:spcBef>
                        <a:spcAft>
                          <a:spcPts val="0"/>
                        </a:spcAft>
                      </a:pPr>
                      <a:r>
                        <a:rPr lang="en-GB" sz="1200">
                          <a:effectLst/>
                        </a:rPr>
                        <a:t>6.5.9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u="sng">
                          <a:effectLst/>
                          <a:hlinkClick r:id="rId11" action="ppaction://hlinkfile"/>
                        </a:rPr>
                        <a:t>S2-170967</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DISCUSSION</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Way forward for Nx based interworking procedures</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Huawei</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Rel-15</a:t>
                      </a:r>
                      <a:endParaRPr lang="en-US" sz="1200">
                        <a:effectLst/>
                        <a:latin typeface="Arial" charset="0"/>
                        <a:ea typeface="Times New Roman" charset="0"/>
                        <a:cs typeface="Times New Roman" charset="0"/>
                      </a:endParaRPr>
                    </a:p>
                  </a:txBody>
                  <a:tcPr marL="8512" marR="8512" marT="8512" marB="8512"/>
                </a:tc>
              </a:tr>
              <a:tr h="262170">
                <a:tc>
                  <a:txBody>
                    <a:bodyPr/>
                    <a:lstStyle/>
                    <a:p>
                      <a:pPr marL="0" marR="0">
                        <a:spcBef>
                          <a:spcPts val="0"/>
                        </a:spcBef>
                        <a:spcAft>
                          <a:spcPts val="0"/>
                        </a:spcAft>
                      </a:pPr>
                      <a:r>
                        <a:rPr lang="en-GB" sz="1200">
                          <a:effectLst/>
                        </a:rPr>
                        <a:t>6.5.9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u="sng">
                          <a:effectLst/>
                          <a:hlinkClick r:id="rId12" action="ppaction://hlinkfile"/>
                        </a:rPr>
                        <a:t>S2-171096</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DISCUSSION</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Discussion on the interworking architecture and solution</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ZTE</a:t>
                      </a:r>
                      <a:endParaRPr lang="en-US" sz="1200">
                        <a:effectLst/>
                        <a:latin typeface="Arial" charset="0"/>
                        <a:ea typeface="Times New Roman" charset="0"/>
                        <a:cs typeface="Times New Roman" charset="0"/>
                      </a:endParaRPr>
                    </a:p>
                  </a:txBody>
                  <a:tcPr marL="8512" marR="8512" marT="8512" marB="8512"/>
                </a:tc>
                <a:tc>
                  <a:txBody>
                    <a:bodyPr/>
                    <a:lstStyle/>
                    <a:p>
                      <a:endParaRPr lang="en-US" sz="1200">
                        <a:effectLst/>
                        <a:latin typeface="Arial" charset="0"/>
                        <a:cs typeface="Times New Roman" charset="0"/>
                      </a:endParaRPr>
                    </a:p>
                  </a:txBody>
                  <a:tcPr marL="8512" marR="8512" marT="8512" marB="8512"/>
                </a:tc>
              </a:tr>
              <a:tr h="262170">
                <a:tc>
                  <a:txBody>
                    <a:bodyPr/>
                    <a:lstStyle/>
                    <a:p>
                      <a:pPr marL="0" marR="0">
                        <a:spcBef>
                          <a:spcPts val="0"/>
                        </a:spcBef>
                        <a:spcAft>
                          <a:spcPts val="0"/>
                        </a:spcAft>
                      </a:pPr>
                      <a:r>
                        <a:rPr lang="en-GB" sz="1200">
                          <a:effectLst/>
                        </a:rPr>
                        <a:t>6.5.9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u="sng">
                          <a:effectLst/>
                          <a:hlinkClick r:id="rId13" action="ppaction://hlinkfile"/>
                        </a:rPr>
                        <a:t>S2-170936</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DISCUSSION</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Nx-based interworking procedures from QoS point of view</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NTT DOCOMO</a:t>
                      </a:r>
                      <a:endParaRPr lang="en-US" sz="1200">
                        <a:effectLst/>
                        <a:latin typeface="Arial" charset="0"/>
                        <a:ea typeface="Times New Roman" charset="0"/>
                        <a:cs typeface="Times New Roman" charset="0"/>
                      </a:endParaRPr>
                    </a:p>
                  </a:txBody>
                  <a:tcPr marL="8512" marR="8512" marT="8512" marB="8512"/>
                </a:tc>
                <a:tc>
                  <a:txBody>
                    <a:bodyPr/>
                    <a:lstStyle/>
                    <a:p>
                      <a:endParaRPr lang="en-US" sz="1200">
                        <a:effectLst/>
                        <a:latin typeface="Arial" charset="0"/>
                        <a:cs typeface="Times New Roman" charset="0"/>
                      </a:endParaRPr>
                    </a:p>
                  </a:txBody>
                  <a:tcPr marL="8512" marR="8512" marT="8512" marB="8512"/>
                </a:tc>
              </a:tr>
              <a:tr h="262170">
                <a:tc>
                  <a:txBody>
                    <a:bodyPr/>
                    <a:lstStyle/>
                    <a:p>
                      <a:pPr marL="0" marR="0">
                        <a:spcBef>
                          <a:spcPts val="0"/>
                        </a:spcBef>
                        <a:spcAft>
                          <a:spcPts val="0"/>
                        </a:spcAft>
                      </a:pPr>
                      <a:r>
                        <a:rPr lang="en-GB" sz="1200">
                          <a:effectLst/>
                        </a:rPr>
                        <a:t>6.5.9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u="sng">
                          <a:effectLst/>
                          <a:hlinkClick r:id="rId14" action="ppaction://hlinkfile"/>
                        </a:rPr>
                        <a:t>S2-170937</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P-CR</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TS 23.502: Nx-based Handover procedure</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NTT DOCOMO</a:t>
                      </a:r>
                      <a:endParaRPr lang="en-US" sz="1200">
                        <a:effectLst/>
                        <a:latin typeface="Arial" charset="0"/>
                        <a:ea typeface="Times New Roman" charset="0"/>
                        <a:cs typeface="Times New Roman" charset="0"/>
                      </a:endParaRPr>
                    </a:p>
                  </a:txBody>
                  <a:tcPr marL="8512" marR="8512" marT="8512" marB="8512"/>
                </a:tc>
                <a:tc>
                  <a:txBody>
                    <a:bodyPr/>
                    <a:lstStyle/>
                    <a:p>
                      <a:endParaRPr lang="en-US" sz="1200">
                        <a:effectLst/>
                        <a:latin typeface="Arial" charset="0"/>
                        <a:cs typeface="Times New Roman" charset="0"/>
                      </a:endParaRPr>
                    </a:p>
                  </a:txBody>
                  <a:tcPr marL="8512" marR="8512" marT="8512" marB="8512"/>
                </a:tc>
              </a:tr>
              <a:tr h="153216">
                <a:tc>
                  <a:txBody>
                    <a:bodyPr/>
                    <a:lstStyle/>
                    <a:p>
                      <a:pPr marL="0" marR="0">
                        <a:spcBef>
                          <a:spcPts val="0"/>
                        </a:spcBef>
                        <a:spcAft>
                          <a:spcPts val="0"/>
                        </a:spcAft>
                      </a:pPr>
                      <a:r>
                        <a:rPr lang="en-GB" sz="1200">
                          <a:effectLst/>
                        </a:rPr>
                        <a:t>6.5.9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u="sng">
                          <a:effectLst/>
                          <a:hlinkClick r:id="rId15" action="ppaction://hlinkfile"/>
                        </a:rPr>
                        <a:t>S2-170805</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P-CR</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23.502: 5GC-EPC interworking</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Ericsson</a:t>
                      </a:r>
                      <a:endParaRPr lang="en-US" sz="1200">
                        <a:effectLst/>
                        <a:latin typeface="Arial" charset="0"/>
                        <a:ea typeface="Times New Roman" charset="0"/>
                        <a:cs typeface="Times New Roman" charset="0"/>
                      </a:endParaRPr>
                    </a:p>
                  </a:txBody>
                  <a:tcPr marL="8512" marR="8512" marT="8512" marB="8512"/>
                </a:tc>
                <a:tc>
                  <a:txBody>
                    <a:bodyPr/>
                    <a:lstStyle/>
                    <a:p>
                      <a:endParaRPr lang="en-US" sz="1200">
                        <a:effectLst/>
                        <a:latin typeface="Arial" charset="0"/>
                        <a:cs typeface="Times New Roman" charset="0"/>
                      </a:endParaRPr>
                    </a:p>
                  </a:txBody>
                  <a:tcPr marL="8512" marR="8512" marT="8512" marB="8512"/>
                </a:tc>
              </a:tr>
              <a:tr h="384743">
                <a:tc>
                  <a:txBody>
                    <a:bodyPr/>
                    <a:lstStyle/>
                    <a:p>
                      <a:pPr marL="0" marR="0">
                        <a:spcBef>
                          <a:spcPts val="0"/>
                        </a:spcBef>
                        <a:spcAft>
                          <a:spcPts val="0"/>
                        </a:spcAft>
                      </a:pPr>
                      <a:r>
                        <a:rPr lang="en-GB" sz="1200">
                          <a:effectLst/>
                        </a:rPr>
                        <a:t>6.5.9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u="sng">
                          <a:effectLst/>
                          <a:hlinkClick r:id="rId16" action="ppaction://hlinkfile"/>
                        </a:rPr>
                        <a:t>S2-171013</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P-CR</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TS 23.502: P-CR for Single Registration-based Interworking from EPS to 5GS procedure</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Nokia</a:t>
                      </a:r>
                      <a:endParaRPr lang="en-US" sz="1200">
                        <a:effectLst/>
                        <a:latin typeface="Arial" charset="0"/>
                        <a:ea typeface="Times New Roman" charset="0"/>
                        <a:cs typeface="Times New Roman" charset="0"/>
                      </a:endParaRPr>
                    </a:p>
                  </a:txBody>
                  <a:tcPr marL="8512" marR="8512" marT="8512" marB="8512"/>
                </a:tc>
                <a:tc>
                  <a:txBody>
                    <a:bodyPr/>
                    <a:lstStyle/>
                    <a:p>
                      <a:endParaRPr lang="en-US" sz="1200">
                        <a:effectLst/>
                        <a:latin typeface="Arial" charset="0"/>
                        <a:cs typeface="Times New Roman" charset="0"/>
                      </a:endParaRPr>
                    </a:p>
                  </a:txBody>
                  <a:tcPr marL="8512" marR="8512" marT="8512" marB="8512"/>
                </a:tc>
              </a:tr>
              <a:tr h="262170">
                <a:tc>
                  <a:txBody>
                    <a:bodyPr/>
                    <a:lstStyle/>
                    <a:p>
                      <a:pPr marL="0" marR="0">
                        <a:spcBef>
                          <a:spcPts val="0"/>
                        </a:spcBef>
                        <a:spcAft>
                          <a:spcPts val="0"/>
                        </a:spcAft>
                      </a:pPr>
                      <a:r>
                        <a:rPr lang="en-GB" sz="1200">
                          <a:effectLst/>
                        </a:rPr>
                        <a:t>6.5.9</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u="sng">
                          <a:effectLst/>
                          <a:hlinkClick r:id="rId17" action="ppaction://hlinkfile"/>
                        </a:rPr>
                        <a:t>S2-170982</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DISCUSSION</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PDU Session ID allocation when UE handover from EPS to NGS</a:t>
                      </a:r>
                      <a:endParaRPr lang="en-US" sz="1200">
                        <a:effectLst/>
                        <a:latin typeface="Arial" charset="0"/>
                        <a:ea typeface="Times New Roman" charset="0"/>
                        <a:cs typeface="Times New Roman" charset="0"/>
                      </a:endParaRPr>
                    </a:p>
                  </a:txBody>
                  <a:tcPr marL="8512" marR="8512" marT="8512" marB="8512"/>
                </a:tc>
                <a:tc>
                  <a:txBody>
                    <a:bodyPr/>
                    <a:lstStyle/>
                    <a:p>
                      <a:pPr marL="0" marR="0">
                        <a:spcBef>
                          <a:spcPts val="0"/>
                        </a:spcBef>
                        <a:spcAft>
                          <a:spcPts val="0"/>
                        </a:spcAft>
                      </a:pPr>
                      <a:r>
                        <a:rPr lang="en-GB" sz="1200">
                          <a:effectLst/>
                        </a:rPr>
                        <a:t>Huawei, HiSilicon</a:t>
                      </a:r>
                      <a:endParaRPr lang="en-US" sz="1200">
                        <a:effectLst/>
                        <a:latin typeface="Arial" charset="0"/>
                        <a:ea typeface="Times New Roman" charset="0"/>
                        <a:cs typeface="Times New Roman" charset="0"/>
                      </a:endParaRPr>
                    </a:p>
                  </a:txBody>
                  <a:tcPr marL="8512" marR="8512" marT="8512" marB="8512"/>
                </a:tc>
                <a:tc>
                  <a:txBody>
                    <a:bodyPr/>
                    <a:lstStyle/>
                    <a:p>
                      <a:endParaRPr lang="en-US" sz="1200" dirty="0">
                        <a:effectLst/>
                        <a:latin typeface="Arial" charset="0"/>
                        <a:cs typeface="Times New Roman" charset="0"/>
                      </a:endParaRPr>
                    </a:p>
                  </a:txBody>
                  <a:tcPr marL="8512" marR="8512" marT="8512" marB="8512"/>
                </a:tc>
              </a:tr>
            </a:tbl>
          </a:graphicData>
        </a:graphic>
      </p:graphicFrame>
    </p:spTree>
    <p:extLst>
      <p:ext uri="{BB962C8B-B14F-4D97-AF65-F5344CB8AC3E}">
        <p14:creationId xmlns:p14="http://schemas.microsoft.com/office/powerpoint/2010/main" val="14292374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878</TotalTime>
  <Words>720</Words>
  <Application>Microsoft Macintosh PowerPoint</Application>
  <PresentationFormat>Widescreen</PresentationFormat>
  <Paragraphs>135</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Calibri</vt:lpstr>
      <vt:lpstr>Calibri Light</vt:lpstr>
      <vt:lpstr>DengXian</vt:lpstr>
      <vt:lpstr>Times New Roman</vt:lpstr>
      <vt:lpstr>Arial</vt:lpstr>
      <vt:lpstr>Office Theme</vt:lpstr>
      <vt:lpstr>Drafting Session on Interworking and Migration</vt:lpstr>
      <vt:lpstr>Goal </vt:lpstr>
      <vt:lpstr>Single/Dual registration definition (S2-170935)</vt:lpstr>
      <vt:lpstr>Mode Selection</vt:lpstr>
      <vt:lpstr>What modes MUST the UE support</vt:lpstr>
      <vt:lpstr>Which QoS flows should be prepared during HO? (NGS -&gt; EPS)</vt:lpstr>
      <vt:lpstr>Background: Relevant papers</vt:lpstr>
    </vt:vector>
  </TitlesOfParts>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Drafting Session on Interworking and Migration</dc:title>
  <dc:creator>DCM2</dc:creator>
  <cp:lastModifiedBy>DCM2</cp:lastModifiedBy>
  <cp:revision>25</cp:revision>
  <dcterms:created xsi:type="dcterms:W3CDTF">2017-02-14T05:47:42Z</dcterms:created>
  <dcterms:modified xsi:type="dcterms:W3CDTF">2017-02-15T14:10:40Z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1487058465</vt:lpwstr>
  </property>
</Properties>
</file>