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62" r:id="rId4"/>
    <p:sldId id="260" r:id="rId5"/>
    <p:sldId id="265" r:id="rId6"/>
    <p:sldId id="266" r:id="rId7"/>
    <p:sldId id="270" r:id="rId8"/>
    <p:sldId id="267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623" autoAdjust="0"/>
    <p:restoredTop sz="89369" autoAdjust="0"/>
  </p:normalViewPr>
  <p:slideViewPr>
    <p:cSldViewPr>
      <p:cViewPr>
        <p:scale>
          <a:sx n="100" d="100"/>
          <a:sy n="100" d="100"/>
        </p:scale>
        <p:origin x="-422" y="-77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BDC469-AB3B-4929-A62D-8A6CC1B16B24}" type="datetimeFigureOut">
              <a:rPr lang="en-GB" smtClean="0"/>
              <a:t>07/04/2015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2F68F-B504-4964-BEA1-586B893708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047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2F68F-B504-4964-BEA1-586B8937085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176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2F68F-B504-4964-BEA1-586B8937085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692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2F68F-B504-4964-BEA1-586B8937085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6920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2F68F-B504-4964-BEA1-586B8937085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240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02F68F-B504-4964-BEA1-586B8937085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4692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84127F-9D62-4AC9-871E-FBC5B76FFC6B}" type="datetime1">
              <a:rPr lang="en-GB" smtClean="0"/>
              <a:t>07/04/2015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443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DED5D2-E908-460B-ABB1-9D4DB9A20680}" type="datetime1">
              <a:rPr lang="en-GB" smtClean="0"/>
              <a:t>07/04/2015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49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09BD-275E-4645-B37F-E7B9B840D3D4}" type="datetime1">
              <a:rPr lang="en-GB" smtClean="0"/>
              <a:t>07/04/2015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9380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E09B0-5C5C-4192-BE8E-EB8849714BEA}" type="datetime1">
              <a:rPr lang="en-GB" smtClean="0"/>
              <a:t>07/04/2015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533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A961C-EF80-407F-B6B6-87003B5B62E4}" type="datetime1">
              <a:rPr lang="en-GB" smtClean="0"/>
              <a:t>07/04/2015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5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736B-E9DD-44C4-B49F-DCD9C98F48E3}" type="datetime1">
              <a:rPr lang="en-GB" smtClean="0"/>
              <a:t>07/04/2015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50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D805B-19F9-49A9-A890-32EEB316EB40}" type="datetime1">
              <a:rPr lang="en-GB" smtClean="0"/>
              <a:t>07/04/2015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3907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56F5-2F1B-4C0B-AFBD-6E4BB6040598}" type="datetime1">
              <a:rPr lang="en-GB" smtClean="0"/>
              <a:t>07/04/2015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9678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A9F78-4CB5-4D85-B5EB-AE565C41519D}" type="datetime1">
              <a:rPr lang="en-GB" smtClean="0"/>
              <a:t>07/04/2015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63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A33F0-E0E9-4488-9651-8EA44B1144AB}" type="datetime1">
              <a:rPr lang="en-GB" smtClean="0"/>
              <a:t>07/04/2015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0485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9EF6-C245-4DCC-B105-A8D2CB556FF8}" type="datetime1">
              <a:rPr lang="en-GB" smtClean="0"/>
              <a:t>07/04/2015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42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58B1B-EBE6-4B03-B6C5-560F081D282D}" type="datetime1">
              <a:rPr lang="en-GB" smtClean="0"/>
              <a:t>07/04/2015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AC15F-566E-4ADC-B142-F0C56DE022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512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83568" y="548680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SA WG2 Meeting #108	</a:t>
            </a:r>
            <a:r>
              <a:rPr lang="en-GB" b="1" dirty="0" smtClean="0"/>
              <a:t>				S2-150780</a:t>
            </a:r>
            <a:endParaRPr lang="en-CA" dirty="0"/>
          </a:p>
          <a:p>
            <a:pPr hangingPunct="0"/>
            <a:r>
              <a:rPr lang="en-GB" b="1" dirty="0"/>
              <a:t>13 - 17 April 2015,San Jose Del Cabo, Mexico	</a:t>
            </a:r>
            <a:r>
              <a:rPr lang="en-GB" b="1" dirty="0" smtClean="0"/>
              <a:t>	(</a:t>
            </a:r>
            <a:r>
              <a:rPr lang="en-GB" b="1" dirty="0"/>
              <a:t>revision of S2-15xxxx</a:t>
            </a:r>
            <a:r>
              <a:rPr lang="en-GB" b="1" dirty="0" smtClean="0"/>
              <a:t>)</a:t>
            </a:r>
          </a:p>
          <a:p>
            <a:pPr hangingPunct="0"/>
            <a:endParaRPr lang="en-CA" dirty="0"/>
          </a:p>
          <a:p>
            <a:pPr hangingPunct="0"/>
            <a:r>
              <a:rPr lang="en-GB" b="1" dirty="0"/>
              <a:t>Source:	</a:t>
            </a:r>
            <a:r>
              <a:rPr lang="en-GB" b="1" dirty="0" smtClean="0"/>
              <a:t>Ericsson</a:t>
            </a:r>
            <a:endParaRPr lang="en-CA" dirty="0"/>
          </a:p>
          <a:p>
            <a:pPr hangingPunct="0"/>
            <a:r>
              <a:rPr lang="en-GB" b="1" dirty="0"/>
              <a:t>Title:	</a:t>
            </a:r>
            <a:r>
              <a:rPr lang="en-US" b="1" dirty="0"/>
              <a:t>Way forward on </a:t>
            </a:r>
            <a:r>
              <a:rPr lang="en-US" b="1" dirty="0" smtClean="0"/>
              <a:t>DÉCOR Proposals </a:t>
            </a:r>
            <a:r>
              <a:rPr lang="en-US" b="1" dirty="0"/>
              <a:t>for </a:t>
            </a:r>
            <a:r>
              <a:rPr lang="en-US" b="1" dirty="0" smtClean="0"/>
              <a:t>SA2#108</a:t>
            </a:r>
          </a:p>
          <a:p>
            <a:pPr hangingPunct="0"/>
            <a:r>
              <a:rPr lang="en-GB" b="1" dirty="0" smtClean="0"/>
              <a:t>Document </a:t>
            </a:r>
            <a:r>
              <a:rPr lang="en-GB" b="1" dirty="0"/>
              <a:t>for:	</a:t>
            </a:r>
            <a:r>
              <a:rPr lang="en-GB" b="1" dirty="0" smtClean="0"/>
              <a:t>Approval </a:t>
            </a:r>
            <a:endParaRPr lang="en-CA" dirty="0"/>
          </a:p>
          <a:p>
            <a:pPr hangingPunct="0"/>
            <a:r>
              <a:rPr lang="en-GB" b="1" dirty="0"/>
              <a:t>Agenda Item:	</a:t>
            </a:r>
            <a:r>
              <a:rPr lang="en-GB" b="1" dirty="0" smtClean="0"/>
              <a:t>6.3</a:t>
            </a:r>
            <a:endParaRPr lang="en-CA" dirty="0"/>
          </a:p>
          <a:p>
            <a:pPr hangingPunct="0"/>
            <a:r>
              <a:rPr lang="en-GB" b="1" dirty="0"/>
              <a:t>Work Item / Release:	</a:t>
            </a:r>
            <a:r>
              <a:rPr lang="en-GB" b="1" dirty="0" smtClean="0"/>
              <a:t>DÉCOR/Rel-13</a:t>
            </a:r>
            <a:endParaRPr lang="en-CA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557FA-238C-4824-A371-951E6E2167AE}" type="datetime1">
              <a:rPr lang="en-GB" smtClean="0"/>
              <a:t>07/04/2015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07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pPr algn="l"/>
            <a:r>
              <a:rPr lang="sv-SE" sz="3200" dirty="0" smtClean="0"/>
              <a:t>Key updates in Ericsson provided CRs compared to DECOR baseline CRs in SA2#107 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00A9D4"/>
                </a:solidFill>
              </a:rPr>
              <a:t>Load </a:t>
            </a:r>
            <a:r>
              <a:rPr lang="en-GB" dirty="0" smtClean="0">
                <a:solidFill>
                  <a:srgbClr val="00A9D4"/>
                </a:solidFill>
              </a:rPr>
              <a:t>balancing and Load re-balancing</a:t>
            </a:r>
          </a:p>
          <a:p>
            <a:endParaRPr lang="sv-SE" dirty="0" smtClean="0">
              <a:solidFill>
                <a:srgbClr val="00A9D4"/>
              </a:solidFill>
            </a:endParaRPr>
          </a:p>
          <a:p>
            <a:r>
              <a:rPr lang="sv-SE" dirty="0" smtClean="0">
                <a:solidFill>
                  <a:srgbClr val="00A9D4"/>
                </a:solidFill>
              </a:rPr>
              <a:t>SGSN Group ID</a:t>
            </a:r>
            <a:endParaRPr lang="en-GB" dirty="0" smtClean="0">
              <a:solidFill>
                <a:srgbClr val="00A9D4"/>
              </a:solidFill>
            </a:endParaRPr>
          </a:p>
          <a:p>
            <a:endParaRPr lang="en-GB" dirty="0" smtClean="0">
              <a:solidFill>
                <a:srgbClr val="00A9D4"/>
              </a:solidFill>
            </a:endParaRPr>
          </a:p>
          <a:p>
            <a:r>
              <a:rPr lang="sv-SE" dirty="0" smtClean="0">
                <a:solidFill>
                  <a:srgbClr val="00A9D4"/>
                </a:solidFill>
              </a:rPr>
              <a:t>UE-NW GUTI mismatch	</a:t>
            </a:r>
          </a:p>
          <a:p>
            <a:endParaRPr lang="sv-SE" dirty="0" smtClean="0">
              <a:solidFill>
                <a:srgbClr val="00A9D4"/>
              </a:solidFill>
            </a:endParaRPr>
          </a:p>
          <a:p>
            <a:r>
              <a:rPr lang="sv-SE" dirty="0" smtClean="0">
                <a:solidFill>
                  <a:srgbClr val="00A9D4"/>
                </a:solidFill>
              </a:rPr>
              <a:t>PGW selection over S8 (roaming case)</a:t>
            </a:r>
          </a:p>
          <a:p>
            <a:endParaRPr lang="en-GB" dirty="0" smtClean="0"/>
          </a:p>
          <a:p>
            <a:pPr marL="457200" lvl="1" indent="0">
              <a:buNone/>
            </a:pPr>
            <a:endParaRPr lang="en-GB" dirty="0" smtClean="0"/>
          </a:p>
          <a:p>
            <a:pPr marL="457200" lvl="1" indent="0">
              <a:buNone/>
            </a:pPr>
            <a:endParaRPr lang="sv-SE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A86EE-0BB8-4F1F-982F-981FC159CDF6}" type="datetime1">
              <a:rPr lang="en-GB" smtClean="0"/>
              <a:t>07/04/2015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493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ja-JP" dirty="0"/>
              <a:t>One common solution for all RATs</a:t>
            </a:r>
          </a:p>
          <a:p>
            <a:pPr lvl="1"/>
            <a:r>
              <a:rPr lang="en-US" altLang="ja-JP" dirty="0"/>
              <a:t>Load balancing done by RAN considering DCNs</a:t>
            </a:r>
          </a:p>
          <a:p>
            <a:pPr lvl="1"/>
            <a:r>
              <a:rPr lang="en-US" altLang="ja-JP" dirty="0"/>
              <a:t>Load </a:t>
            </a:r>
            <a:r>
              <a:rPr lang="en-US" altLang="ja-JP" dirty="0" smtClean="0"/>
              <a:t>re-balancing </a:t>
            </a:r>
            <a:r>
              <a:rPr lang="en-US" altLang="ja-JP" dirty="0"/>
              <a:t>triggered by CN, using the load balancing in RAN (existing principle</a:t>
            </a:r>
            <a:r>
              <a:rPr lang="en-US" altLang="ja-JP" dirty="0" smtClean="0"/>
              <a:t>)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Idle mode UE</a:t>
            </a:r>
          </a:p>
          <a:p>
            <a:pPr lvl="1"/>
            <a:r>
              <a:rPr lang="en-US" altLang="ja-JP" dirty="0"/>
              <a:t>Use the NAS message Reroute procedure at next TAU/RAU to load balance within the DCN. This avoids signaling impact on the Default DCN.</a:t>
            </a:r>
          </a:p>
          <a:p>
            <a:pPr lvl="1"/>
            <a:r>
              <a:rPr lang="en-GB" dirty="0"/>
              <a:t>Use the </a:t>
            </a:r>
            <a:r>
              <a:rPr lang="en-GB" dirty="0" smtClean="0"/>
              <a:t>MMEGI/SGSN Group ID </a:t>
            </a:r>
            <a:r>
              <a:rPr lang="en-GB" dirty="0"/>
              <a:t>for selecting a new MME/SGSN within the DCN</a:t>
            </a:r>
          </a:p>
          <a:p>
            <a:pPr lvl="2"/>
            <a:r>
              <a:rPr lang="en-GB" dirty="0" smtClean="0"/>
              <a:t>The MMEGI and </a:t>
            </a:r>
            <a:r>
              <a:rPr lang="en-GB" dirty="0"/>
              <a:t>SGSN Group ID</a:t>
            </a:r>
            <a:r>
              <a:rPr lang="en-GB" dirty="0" smtClean="0"/>
              <a:t> identifies a DCN, i.e. the group of nodes serving the DCN in the area</a:t>
            </a:r>
          </a:p>
          <a:p>
            <a:pPr lvl="2"/>
            <a:r>
              <a:rPr lang="en-GB" dirty="0" smtClean="0"/>
              <a:t>Simple configurations and hence reduced risk for misconfigurations</a:t>
            </a:r>
            <a:endParaRPr lang="en-GB" dirty="0"/>
          </a:p>
          <a:p>
            <a:r>
              <a:rPr lang="en-US" altLang="ja-JP" dirty="0"/>
              <a:t>Connected mode UE</a:t>
            </a:r>
          </a:p>
          <a:p>
            <a:pPr lvl="1"/>
            <a:r>
              <a:rPr lang="en-US" altLang="ja-JP" dirty="0"/>
              <a:t>Force a release of the connection and initiate an immediate TAU/RAU</a:t>
            </a:r>
          </a:p>
          <a:p>
            <a:pPr lvl="1"/>
            <a:r>
              <a:rPr lang="en-US" altLang="ja-JP" dirty="0"/>
              <a:t>Use the </a:t>
            </a:r>
            <a:r>
              <a:rPr lang="en-US" altLang="ja-JP" dirty="0" smtClean="0"/>
              <a:t>idle mode procedure at </a:t>
            </a:r>
            <a:r>
              <a:rPr lang="en-US" altLang="ja-JP" dirty="0"/>
              <a:t>the subsequent </a:t>
            </a:r>
            <a:r>
              <a:rPr lang="en-US" altLang="ja-JP" dirty="0" smtClean="0"/>
              <a:t>TAU/RAU. </a:t>
            </a:r>
          </a:p>
          <a:p>
            <a:pPr lvl="2"/>
            <a:r>
              <a:rPr lang="en-US" altLang="ja-JP" dirty="0" smtClean="0"/>
              <a:t>This </a:t>
            </a:r>
            <a:r>
              <a:rPr lang="en-US" altLang="ja-JP" dirty="0"/>
              <a:t>avoids signaling impact on Default DCN.</a:t>
            </a:r>
          </a:p>
          <a:p>
            <a:pPr lvl="1"/>
            <a:endParaRPr kumimoji="1" lang="ja-JP" altLang="en-US" sz="2000" dirty="0" smtClean="0"/>
          </a:p>
          <a:p>
            <a:endParaRPr kumimoji="1" lang="ja-JP" altLang="en-US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80120"/>
          </a:xfrm>
        </p:spPr>
        <p:txBody>
          <a:bodyPr>
            <a:noAutofit/>
          </a:bodyPr>
          <a:lstStyle/>
          <a:p>
            <a:pPr algn="l"/>
            <a:r>
              <a:rPr lang="en-US" altLang="ja-JP" sz="3200" dirty="0" smtClean="0">
                <a:solidFill>
                  <a:srgbClr val="00A9D4"/>
                </a:solidFill>
              </a:rPr>
              <a:t>Load balancing </a:t>
            </a:r>
            <a:r>
              <a:rPr lang="en-GB" sz="3200" dirty="0" smtClean="0">
                <a:solidFill>
                  <a:srgbClr val="00A9D4"/>
                </a:solidFill>
              </a:rPr>
              <a:t>and Load re-balancing</a:t>
            </a:r>
            <a:r>
              <a:rPr lang="en-US" altLang="ja-JP" sz="3200" dirty="0" smtClean="0">
                <a:solidFill>
                  <a:srgbClr val="00A9D4"/>
                </a:solidFill>
              </a:rPr>
              <a:t/>
            </a:r>
            <a:br>
              <a:rPr lang="en-US" altLang="ja-JP" sz="3200" dirty="0" smtClean="0">
                <a:solidFill>
                  <a:srgbClr val="00A9D4"/>
                </a:solidFill>
              </a:rPr>
            </a:br>
            <a:r>
              <a:rPr lang="en-US" altLang="ja-JP" sz="3200" dirty="0" smtClean="0"/>
              <a:t>Solution used in 23.401 CR#2844</a:t>
            </a:r>
            <a:endParaRPr lang="en-GB" sz="32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61D8-74E9-41CD-B450-9A645FE5907B}" type="datetime1">
              <a:rPr lang="en-GB" smtClean="0"/>
              <a:t>07/04/2015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298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>
            <a:normAutofit/>
          </a:bodyPr>
          <a:lstStyle/>
          <a:p>
            <a:pPr algn="l"/>
            <a:r>
              <a:rPr lang="sv-SE" sz="3200" dirty="0">
                <a:solidFill>
                  <a:srgbClr val="00A9D4"/>
                </a:solidFill>
              </a:rPr>
              <a:t>SGSN Group </a:t>
            </a:r>
            <a:r>
              <a:rPr lang="sv-SE" sz="3200" dirty="0" smtClean="0">
                <a:solidFill>
                  <a:srgbClr val="00A9D4"/>
                </a:solidFill>
              </a:rPr>
              <a:t>ID</a:t>
            </a:r>
            <a:r>
              <a:rPr lang="en-US" sz="3200" dirty="0">
                <a:solidFill>
                  <a:srgbClr val="00A9D4"/>
                </a:solidFill>
              </a:rPr>
              <a:t/>
            </a:r>
            <a:br>
              <a:rPr lang="en-US" sz="3200" dirty="0">
                <a:solidFill>
                  <a:srgbClr val="00A9D4"/>
                </a:solidFill>
              </a:rPr>
            </a:br>
            <a:r>
              <a:rPr lang="en-US" altLang="ja-JP" sz="3200" dirty="0" smtClean="0"/>
              <a:t>Solution used in 23.401 CR#2844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25144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In discussions triggered by March CC, it was seen that </a:t>
            </a:r>
          </a:p>
          <a:p>
            <a:pPr lvl="1"/>
            <a:r>
              <a:rPr lang="en-US" altLang="ja-JP" sz="1600" dirty="0" smtClean="0"/>
              <a:t>An NRI coordination can achieve direct DCN selection in many cases (i.e. reducing the number of redirections at some DCN selection cases, at the cost of NRI space).</a:t>
            </a:r>
          </a:p>
          <a:p>
            <a:pPr lvl="1">
              <a:spcBef>
                <a:spcPts val="1800"/>
              </a:spcBef>
            </a:pPr>
            <a:r>
              <a:rPr lang="en-US" altLang="ja-JP" sz="1600" dirty="0" smtClean="0"/>
              <a:t>When NRI coordination cannot be used (or isn’t used) and redirection is required,  </a:t>
            </a:r>
            <a:br>
              <a:rPr lang="en-US" altLang="ja-JP" sz="1600" dirty="0" smtClean="0"/>
            </a:br>
            <a:r>
              <a:rPr lang="en-US" altLang="ja-JP" sz="1600" dirty="0" smtClean="0"/>
              <a:t>a SGSN Group ID is preferred compared to using NULL-NRI (i.e. NRI space saved, alignment with LTE, simplified configuration and reduced risk of misconfigurations). </a:t>
            </a:r>
          </a:p>
          <a:p>
            <a:pPr marL="457200" lvl="1" indent="0">
              <a:buNone/>
            </a:pPr>
            <a:endParaRPr lang="en-US" altLang="ja-JP" sz="1600" dirty="0" smtClean="0"/>
          </a:p>
          <a:p>
            <a:r>
              <a:rPr lang="en-US" altLang="ja-JP" sz="1800" dirty="0" smtClean="0"/>
              <a:t>23.401  CR#2844 uses:</a:t>
            </a:r>
          </a:p>
          <a:p>
            <a:pPr lvl="1"/>
            <a:r>
              <a:rPr lang="en-US" altLang="ja-JP" sz="1600" dirty="0"/>
              <a:t>GERAN</a:t>
            </a:r>
          </a:p>
          <a:p>
            <a:pPr lvl="2"/>
            <a:r>
              <a:rPr lang="en-US" altLang="ja-JP" sz="1600" dirty="0"/>
              <a:t>Use a SGSN Group Id in </a:t>
            </a:r>
            <a:r>
              <a:rPr lang="en-US" altLang="ja-JP" sz="1600" dirty="0" smtClean="0"/>
              <a:t>redirection and </a:t>
            </a:r>
            <a:r>
              <a:rPr lang="en-US" altLang="ja-JP" sz="1600" dirty="0"/>
              <a:t>in BSC </a:t>
            </a:r>
            <a:r>
              <a:rPr lang="en-US" altLang="ja-JP" sz="1600" dirty="0" smtClean="0"/>
              <a:t>NNSF</a:t>
            </a:r>
          </a:p>
          <a:p>
            <a:pPr lvl="1"/>
            <a:r>
              <a:rPr lang="en-US" altLang="ja-JP" sz="1600" dirty="0" smtClean="0"/>
              <a:t>UTRAN </a:t>
            </a:r>
          </a:p>
          <a:p>
            <a:pPr lvl="2"/>
            <a:r>
              <a:rPr lang="en-US" altLang="ja-JP" sz="1600" dirty="0" smtClean="0"/>
              <a:t>Use a SGSN Group Id in </a:t>
            </a:r>
            <a:r>
              <a:rPr lang="en-US" altLang="ja-JP" sz="1600" dirty="0"/>
              <a:t>redirection and </a:t>
            </a:r>
            <a:r>
              <a:rPr lang="en-US" altLang="ja-JP" sz="1600" dirty="0" smtClean="0"/>
              <a:t>in RNC NNSF</a:t>
            </a:r>
          </a:p>
          <a:p>
            <a:pPr lvl="1"/>
            <a:r>
              <a:rPr lang="en-US" altLang="ja-JP" sz="1600" dirty="0"/>
              <a:t>E-UTRAN</a:t>
            </a:r>
          </a:p>
          <a:p>
            <a:pPr lvl="2"/>
            <a:r>
              <a:rPr lang="en-US" altLang="ja-JP" sz="1600" dirty="0"/>
              <a:t>Use MMEGI in redirection and in </a:t>
            </a:r>
            <a:r>
              <a:rPr lang="en-US" altLang="ja-JP" sz="1600" dirty="0" err="1"/>
              <a:t>eNB</a:t>
            </a:r>
            <a:r>
              <a:rPr lang="en-US" altLang="ja-JP" sz="1600" dirty="0"/>
              <a:t> NNSF (as concluded in the TR)</a:t>
            </a:r>
            <a:endParaRPr lang="en-US" altLang="ja-JP" sz="1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8493D-5AF5-4648-A331-1C52FDB02447}" type="datetime1">
              <a:rPr lang="en-GB" smtClean="0"/>
              <a:t>07/04/2015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100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Autofit/>
          </a:bodyPr>
          <a:lstStyle/>
          <a:p>
            <a:pPr algn="l"/>
            <a:r>
              <a:rPr lang="sv-SE" sz="3200" dirty="0">
                <a:solidFill>
                  <a:srgbClr val="00A9D4"/>
                </a:solidFill>
              </a:rPr>
              <a:t>UE-NW GUTI </a:t>
            </a:r>
            <a:r>
              <a:rPr lang="sv-SE" sz="3200" dirty="0" smtClean="0">
                <a:solidFill>
                  <a:srgbClr val="00A9D4"/>
                </a:solidFill>
              </a:rPr>
              <a:t>mismatch</a:t>
            </a:r>
            <a:r>
              <a:rPr lang="en-US" sz="3200" dirty="0">
                <a:solidFill>
                  <a:srgbClr val="00A9D4"/>
                </a:solidFill>
              </a:rPr>
              <a:t/>
            </a:r>
            <a:br>
              <a:rPr lang="en-US" sz="3200" dirty="0">
                <a:solidFill>
                  <a:srgbClr val="00A9D4"/>
                </a:solidFill>
              </a:rPr>
            </a:br>
            <a:r>
              <a:rPr lang="en-US" altLang="ja-JP" sz="3200" dirty="0" smtClean="0"/>
              <a:t>Problems </a:t>
            </a:r>
            <a:r>
              <a:rPr lang="en-US" altLang="ja-JP" sz="3200" dirty="0"/>
              <a:t>to be </a:t>
            </a:r>
            <a:r>
              <a:rPr lang="en-US" altLang="ja-JP" sz="3200" dirty="0" smtClean="0"/>
              <a:t>solved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Avoid UE-NW GUTI mismatch to happen</a:t>
            </a:r>
            <a:endParaRPr lang="en-US" altLang="ja-JP" sz="2400" dirty="0" smtClean="0"/>
          </a:p>
          <a:p>
            <a:pPr lvl="1"/>
            <a:r>
              <a:rPr kumimoji="1" lang="sv-SE" altLang="ja-JP" sz="2000" dirty="0" smtClean="0">
                <a:solidFill>
                  <a:srgbClr val="0070C0"/>
                </a:solidFill>
              </a:rPr>
              <a:t>Or there will be an increased re-attach load and other potential side effects when UEs are moving into DCN</a:t>
            </a:r>
            <a:endParaRPr kumimoji="1" lang="ja-JP" altLang="en-US" sz="2000" dirty="0">
              <a:solidFill>
                <a:srgbClr val="0070C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3086F-F6BB-4AF4-8271-FD6EA994D6FD}" type="datetime1">
              <a:rPr lang="en-GB" smtClean="0"/>
              <a:t>07/04/2015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339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579296" cy="1008112"/>
          </a:xfrm>
        </p:spPr>
        <p:txBody>
          <a:bodyPr>
            <a:noAutofit/>
          </a:bodyPr>
          <a:lstStyle/>
          <a:p>
            <a:pPr algn="l"/>
            <a:r>
              <a:rPr lang="sv-SE" sz="3200" dirty="0">
                <a:solidFill>
                  <a:srgbClr val="00A9D4"/>
                </a:solidFill>
              </a:rPr>
              <a:t>UE-NW GUTI </a:t>
            </a:r>
            <a:r>
              <a:rPr lang="sv-SE" sz="3200" dirty="0" smtClean="0">
                <a:solidFill>
                  <a:srgbClr val="00A9D4"/>
                </a:solidFill>
              </a:rPr>
              <a:t>mismatch</a:t>
            </a:r>
            <a:r>
              <a:rPr lang="en-US" sz="3200" dirty="0">
                <a:solidFill>
                  <a:srgbClr val="00A9D4"/>
                </a:solidFill>
              </a:rPr>
              <a:t/>
            </a:r>
            <a:br>
              <a:rPr lang="en-US" sz="3200" dirty="0">
                <a:solidFill>
                  <a:srgbClr val="00A9D4"/>
                </a:solidFill>
              </a:rPr>
            </a:br>
            <a:r>
              <a:rPr lang="en-US" altLang="ja-JP" sz="3200" dirty="0" smtClean="0"/>
              <a:t>Solution used in 23.401 CR#2844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Avoid HSS registration and subsequent Cancel Location in first MME/SGSN </a:t>
            </a:r>
            <a:endParaRPr lang="en-US" altLang="ja-JP" sz="1600" dirty="0" smtClean="0"/>
          </a:p>
          <a:p>
            <a:pPr lvl="1"/>
            <a:r>
              <a:rPr kumimoji="1" lang="sv-SE" altLang="ja-JP" sz="1800" dirty="0" smtClean="0"/>
              <a:t>The UE and network registrations remains in sync since there is no change</a:t>
            </a:r>
          </a:p>
          <a:p>
            <a:pPr lvl="1"/>
            <a:r>
              <a:rPr kumimoji="1" lang="sv-SE" altLang="ja-JP" sz="1800" dirty="0" smtClean="0"/>
              <a:t>Follows the principle in a MOCN shared network where the UE is not registered by a redirecting node</a:t>
            </a:r>
          </a:p>
          <a:p>
            <a:pPr lvl="1"/>
            <a:r>
              <a:rPr kumimoji="1" lang="sv-SE" altLang="ja-JP" sz="1800" dirty="0" smtClean="0"/>
              <a:t>Normal scenario is a reroute out from first MME/SGSN, hence a common case</a:t>
            </a:r>
          </a:p>
          <a:p>
            <a:r>
              <a:rPr lang="en-GB" sz="2000" dirty="0" smtClean="0"/>
              <a:t>Pros</a:t>
            </a:r>
          </a:p>
          <a:p>
            <a:pPr lvl="1"/>
            <a:r>
              <a:rPr lang="en-GB" sz="1800" dirty="0" smtClean="0"/>
              <a:t>Network </a:t>
            </a:r>
            <a:r>
              <a:rPr lang="en-GB" sz="1800" dirty="0"/>
              <a:t>and UE registration remains </a:t>
            </a:r>
            <a:r>
              <a:rPr lang="en-GB" sz="1800" dirty="0" smtClean="0"/>
              <a:t>synchronized</a:t>
            </a:r>
          </a:p>
          <a:p>
            <a:pPr lvl="1"/>
            <a:r>
              <a:rPr lang="en-GB" sz="1800" dirty="0" smtClean="0"/>
              <a:t>Minimal </a:t>
            </a:r>
            <a:r>
              <a:rPr lang="en-GB" sz="1800" dirty="0"/>
              <a:t>network impact</a:t>
            </a:r>
          </a:p>
          <a:p>
            <a:r>
              <a:rPr lang="en-GB" sz="2000" dirty="0" smtClean="0"/>
              <a:t>Cons</a:t>
            </a:r>
          </a:p>
          <a:p>
            <a:pPr lvl="1"/>
            <a:r>
              <a:rPr lang="en-GB" sz="1800" dirty="0" smtClean="0"/>
              <a:t>Adds decision </a:t>
            </a:r>
            <a:r>
              <a:rPr lang="en-GB" sz="1800" dirty="0"/>
              <a:t>logic </a:t>
            </a:r>
            <a:r>
              <a:rPr lang="en-GB" sz="1800" dirty="0" smtClean="0"/>
              <a:t>to HSS</a:t>
            </a:r>
          </a:p>
          <a:p>
            <a:pPr lvl="1"/>
            <a:r>
              <a:rPr lang="en-GB" sz="1800" dirty="0" smtClean="0"/>
              <a:t>Update </a:t>
            </a:r>
            <a:r>
              <a:rPr lang="en-GB" sz="1800" dirty="0"/>
              <a:t>Location is </a:t>
            </a:r>
            <a:r>
              <a:rPr lang="en-GB" sz="1800" dirty="0" smtClean="0"/>
              <a:t>used twice for the corner </a:t>
            </a:r>
            <a:r>
              <a:rPr lang="en-GB" sz="1800" dirty="0"/>
              <a:t>case when UE remains served by the same first MME/SGSN.</a:t>
            </a:r>
          </a:p>
          <a:p>
            <a:endParaRPr kumimoji="1" lang="sv-SE" altLang="ja-JP" sz="2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601E7-48A9-4A68-AF93-B245AB7F7974}" type="datetime1">
              <a:rPr lang="en-GB" smtClean="0"/>
              <a:t>07/04/2015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39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>
            <a:noAutofit/>
          </a:bodyPr>
          <a:lstStyle/>
          <a:p>
            <a:pPr algn="l"/>
            <a:r>
              <a:rPr lang="sv-SE" sz="3200" dirty="0">
                <a:solidFill>
                  <a:srgbClr val="00A9D4"/>
                </a:solidFill>
              </a:rPr>
              <a:t>PGW selection over S8 (roaming case</a:t>
            </a:r>
            <a:r>
              <a:rPr lang="sv-SE" sz="3200" dirty="0" smtClean="0">
                <a:solidFill>
                  <a:srgbClr val="00A9D4"/>
                </a:solidFill>
              </a:rPr>
              <a:t>)</a:t>
            </a:r>
            <a:r>
              <a:rPr lang="en-US" altLang="ja-JP" sz="3200" dirty="0" smtClean="0">
                <a:solidFill>
                  <a:srgbClr val="00A9D4"/>
                </a:solidFill>
              </a:rPr>
              <a:t>;  </a:t>
            </a:r>
            <a:r>
              <a:rPr lang="en-US" altLang="ja-JP" sz="3200" dirty="0"/>
              <a:t>Problems to be </a:t>
            </a:r>
            <a:r>
              <a:rPr lang="en-US" altLang="ja-JP" sz="3200" dirty="0" smtClean="0"/>
              <a:t>solved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r>
              <a:rPr lang="sv-SE" altLang="ja-JP" sz="2400" dirty="0" smtClean="0"/>
              <a:t>Operators may have different deployments of Dedicated CN</a:t>
            </a:r>
          </a:p>
          <a:p>
            <a:r>
              <a:rPr lang="sv-SE" altLang="ja-JP" sz="2400" dirty="0" smtClean="0"/>
              <a:t>Configuration to support DCN over S8 should be small</a:t>
            </a:r>
          </a:p>
          <a:p>
            <a:r>
              <a:rPr lang="sv-SE" altLang="ja-JP" sz="2400" dirty="0" smtClean="0"/>
              <a:t>Dependency between operator deployments should be minimized</a:t>
            </a:r>
          </a:p>
          <a:p>
            <a:r>
              <a:rPr lang="sv-SE" altLang="ja-JP" sz="2400" dirty="0" smtClean="0"/>
              <a:t>PGW selection should be fast / efficient</a:t>
            </a:r>
          </a:p>
          <a:p>
            <a:endParaRPr lang="sv-SE" altLang="ja-JP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DFA69-BAD7-44D7-8CA5-820DBE394ED7}" type="datetime1">
              <a:rPr lang="en-GB" smtClean="0"/>
              <a:t>07/04/2015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62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>
            <a:noAutofit/>
          </a:bodyPr>
          <a:lstStyle/>
          <a:p>
            <a:pPr algn="l"/>
            <a:r>
              <a:rPr lang="sv-SE" sz="3200" dirty="0">
                <a:solidFill>
                  <a:srgbClr val="00A9D4"/>
                </a:solidFill>
              </a:rPr>
              <a:t>PGW selection over S8 (roaming case</a:t>
            </a:r>
            <a:r>
              <a:rPr lang="sv-SE" sz="3200" dirty="0" smtClean="0">
                <a:solidFill>
                  <a:srgbClr val="00A9D4"/>
                </a:solidFill>
              </a:rPr>
              <a:t>)</a:t>
            </a:r>
            <a:r>
              <a:rPr lang="en-US" altLang="ja-JP" sz="3200" dirty="0" smtClean="0">
                <a:solidFill>
                  <a:srgbClr val="00A9D4"/>
                </a:solidFill>
              </a:rPr>
              <a:t>;  </a:t>
            </a:r>
            <a:br>
              <a:rPr lang="en-US" altLang="ja-JP" sz="3200" dirty="0" smtClean="0">
                <a:solidFill>
                  <a:srgbClr val="00A9D4"/>
                </a:solidFill>
              </a:rPr>
            </a:br>
            <a:r>
              <a:rPr lang="en-US" altLang="ja-JP" sz="3200" dirty="0" smtClean="0"/>
              <a:t>Solution in 23.401 CR#2844 &amp; 23.060 CR#1957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 lnSpcReduction="10000"/>
          </a:bodyPr>
          <a:lstStyle/>
          <a:p>
            <a:r>
              <a:rPr lang="sv-SE" altLang="ja-JP" sz="2400" dirty="0" smtClean="0"/>
              <a:t>DNS can be used, but the details how DNS is used is removed</a:t>
            </a:r>
          </a:p>
          <a:p>
            <a:pPr lvl="1"/>
            <a:r>
              <a:rPr lang="sv-SE" altLang="ja-JP" sz="2000" dirty="0"/>
              <a:t>The details of how DNS is used to retrieve a related PDN GW resource </a:t>
            </a:r>
            <a:r>
              <a:rPr lang="sv-SE" altLang="ja-JP" sz="2000" dirty="0" smtClean="0"/>
              <a:t>should be investigated and decided in stage 3 (CT4)</a:t>
            </a:r>
          </a:p>
          <a:p>
            <a:pPr lvl="1"/>
            <a:endParaRPr lang="sv-SE" altLang="ja-JP" sz="2000" dirty="0"/>
          </a:p>
          <a:p>
            <a:r>
              <a:rPr lang="sv-SE" altLang="ja-JP" sz="2400" dirty="0" smtClean="0"/>
              <a:t>PGW selection can also be done in HPLMN </a:t>
            </a:r>
          </a:p>
          <a:p>
            <a:pPr lvl="1"/>
            <a:r>
              <a:rPr lang="sv-SE" altLang="ja-JP" sz="2000" dirty="0" smtClean="0"/>
              <a:t>As part or Create Session </a:t>
            </a:r>
          </a:p>
          <a:p>
            <a:pPr lvl="1"/>
            <a:r>
              <a:rPr lang="en-US" altLang="ja-JP" sz="2000" dirty="0" smtClean="0"/>
              <a:t>UE </a:t>
            </a:r>
            <a:r>
              <a:rPr lang="en-US" altLang="ja-JP" sz="2000" dirty="0"/>
              <a:t>Usage Type </a:t>
            </a:r>
            <a:r>
              <a:rPr lang="en-US" altLang="ja-JP" sz="2000" dirty="0" smtClean="0"/>
              <a:t>is included in the Create Session Request</a:t>
            </a:r>
          </a:p>
          <a:p>
            <a:pPr lvl="1"/>
            <a:r>
              <a:rPr lang="en-US" altLang="ja-JP" sz="2000" dirty="0" smtClean="0"/>
              <a:t>Pros </a:t>
            </a:r>
          </a:p>
          <a:p>
            <a:pPr lvl="2"/>
            <a:r>
              <a:rPr lang="en-GB" altLang="ja-JP" sz="1600" dirty="0" smtClean="0"/>
              <a:t>No </a:t>
            </a:r>
            <a:r>
              <a:rPr lang="en-GB" altLang="ja-JP" sz="1600" dirty="0"/>
              <a:t>dependency between VPLMN and HPLMN at interpretation of UE Usage Type values</a:t>
            </a:r>
          </a:p>
          <a:p>
            <a:pPr lvl="2"/>
            <a:r>
              <a:rPr lang="en-GB" altLang="ja-JP" sz="1600" dirty="0"/>
              <a:t>Leverage on existing  GTP </a:t>
            </a:r>
            <a:r>
              <a:rPr lang="en-GB" altLang="ja-JP" sz="1600" dirty="0" smtClean="0"/>
              <a:t>functionality</a:t>
            </a:r>
          </a:p>
          <a:p>
            <a:pPr lvl="1"/>
            <a:r>
              <a:rPr lang="sv-SE" altLang="ja-JP" sz="2000" dirty="0" smtClean="0"/>
              <a:t>Cons</a:t>
            </a:r>
          </a:p>
          <a:p>
            <a:pPr lvl="2"/>
            <a:r>
              <a:rPr lang="sv-SE" altLang="ja-JP" sz="1600" dirty="0" smtClean="0"/>
              <a:t>PGW impact</a:t>
            </a:r>
            <a:endParaRPr lang="en-GB" altLang="ja-JP" sz="1600" dirty="0" smtClean="0"/>
          </a:p>
          <a:p>
            <a:pPr lvl="1"/>
            <a:endParaRPr lang="en-GB" altLang="ja-JP" sz="2000" dirty="0"/>
          </a:p>
          <a:p>
            <a:pPr lvl="2"/>
            <a:endParaRPr lang="sv-SE" altLang="ja-JP" sz="1600" dirty="0" smtClean="0"/>
          </a:p>
          <a:p>
            <a:pPr lvl="1"/>
            <a:endParaRPr lang="sv-SE" altLang="ja-JP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AEA2-544E-49B2-B86C-A91311BD8744}" type="datetime1">
              <a:rPr lang="en-GB" smtClean="0"/>
              <a:t>07/04/2015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438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91880" y="3065244"/>
            <a:ext cx="20340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End of presentation</a:t>
            </a:r>
            <a:endParaRPr lang="en-GB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S2-150780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65C54-16D0-409D-9BBE-D605189E9CE4}" type="datetime1">
              <a:rPr lang="en-GB" smtClean="0"/>
              <a:t>07/04/2015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AC15F-566E-4ADC-B142-F0C56DE0225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11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13733</TotalTime>
  <Words>521</Words>
  <Application>Microsoft Office PowerPoint</Application>
  <PresentationFormat>On-screen Show (4:3)</PresentationFormat>
  <Paragraphs>108</Paragraphs>
  <Slides>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Key updates in Ericsson provided CRs compared to DECOR baseline CRs in SA2#107 </vt:lpstr>
      <vt:lpstr>Load balancing and Load re-balancing Solution used in 23.401 CR#2844</vt:lpstr>
      <vt:lpstr>SGSN Group ID Solution used in 23.401 CR#2844</vt:lpstr>
      <vt:lpstr>UE-NW GUTI mismatch Problems to be solved</vt:lpstr>
      <vt:lpstr>UE-NW GUTI mismatch Solution used in 23.401 CR#2844</vt:lpstr>
      <vt:lpstr>PGW selection over S8 (roaming case);  Problems to be solved</vt:lpstr>
      <vt:lpstr>PGW selection over S8 (roaming case);   Solution in 23.401 CR#2844 &amp; 23.060 CR#1957</vt:lpstr>
      <vt:lpstr>PowerPoint Presentation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DECOR Proposals for SA2#108</dc:title>
  <dc:creator>Rapporteur</dc:creator>
  <cp:lastModifiedBy>SHSU</cp:lastModifiedBy>
  <cp:revision>92</cp:revision>
  <dcterms:created xsi:type="dcterms:W3CDTF">2015-03-03T14:55:17Z</dcterms:created>
  <dcterms:modified xsi:type="dcterms:W3CDTF">2015-04-07T15:14:23Z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