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8"/>
  </p:notesMasterIdLst>
  <p:handoutMasterIdLst>
    <p:handoutMasterId r:id="rId19"/>
  </p:handoutMasterIdLst>
  <p:sldIdLst>
    <p:sldId id="259" r:id="rId2"/>
    <p:sldId id="260" r:id="rId3"/>
    <p:sldId id="262" r:id="rId4"/>
    <p:sldId id="269" r:id="rId5"/>
    <p:sldId id="279" r:id="rId6"/>
    <p:sldId id="274" r:id="rId7"/>
    <p:sldId id="281" r:id="rId8"/>
    <p:sldId id="271" r:id="rId9"/>
    <p:sldId id="288" r:id="rId10"/>
    <p:sldId id="289" r:id="rId11"/>
    <p:sldId id="291" r:id="rId12"/>
    <p:sldId id="268" r:id="rId13"/>
    <p:sldId id="264" r:id="rId14"/>
    <p:sldId id="272" r:id="rId15"/>
    <p:sldId id="292" r:id="rId16"/>
    <p:sldId id="261" r:id="rId17"/>
  </p:sldIdLst>
  <p:sldSz cx="9144000" cy="6858000" type="screen4x3"/>
  <p:notesSz cx="6884988" cy="10018713"/>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 xmlns:p14="http://schemas.microsoft.com/office/powerpoint/2010/main">
        <p14:section name="Default Section" id="{9386CF36-BFA9-4BB0-91B9-1B19D4CB6FFA}">
          <p14:sldIdLst>
            <p14:sldId id="259"/>
            <p14:sldId id="260"/>
            <p14:sldId id="262"/>
            <p14:sldId id="269"/>
            <p14:sldId id="279"/>
            <p14:sldId id="274"/>
            <p14:sldId id="281"/>
            <p14:sldId id="271"/>
            <p14:sldId id="288"/>
            <p14:sldId id="268"/>
            <p14:sldId id="264"/>
            <p14:sldId id="272"/>
            <p14:sldId id="261"/>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ev2" initials="Rev2" lastIdx="1" clrIdx="0"/>
  <p:cmAuthor id="1" name="Ralf Keller" initials="RK"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36" autoAdjust="0"/>
    <p:restoredTop sz="90591" autoAdjust="0"/>
  </p:normalViewPr>
  <p:slideViewPr>
    <p:cSldViewPr snapToGrid="0" snapToObjects="1">
      <p:cViewPr>
        <p:scale>
          <a:sx n="100" d="100"/>
          <a:sy n="100" d="100"/>
        </p:scale>
        <p:origin x="-594" y="1422"/>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64" d="100"/>
          <a:sy n="64" d="100"/>
        </p:scale>
        <p:origin x="-3414" y="-126"/>
      </p:cViewPr>
      <p:guideLst>
        <p:guide orient="horz" pos="3155"/>
        <p:guide pos="216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smtClean="0"/>
              <a:t>2014-10-09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smtClean="0"/>
              <a:t>2014-10-09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smtClean="0"/>
              <a:t> </a:t>
            </a:r>
            <a:endParaRPr lang="en-US" dirty="0"/>
          </a:p>
        </p:txBody>
      </p:sp>
      <p:sp>
        <p:nvSpPr>
          <p:cNvPr id="5" name="Slide Image Placeholder 4"/>
          <p:cNvSpPr>
            <a:spLocks noGrp="1" noRot="1" noChangeAspect="1"/>
          </p:cNvSpPr>
          <p:nvPr>
            <p:ph type="sldImg" idx="2"/>
          </p:nvPr>
        </p:nvSpPr>
        <p:spPr>
          <a:xfrm>
            <a:off x="938213" y="750888"/>
            <a:ext cx="500856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smtClean="0"/>
              <a:t>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38213" y="750888"/>
            <a:ext cx="500856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smtClean="0"/>
              <a:t>2014-10-09 </a:t>
            </a:r>
            <a:endParaRPr lang="en-US"/>
          </a:p>
        </p:txBody>
      </p:sp>
      <p:sp>
        <p:nvSpPr>
          <p:cNvPr id="6" name="Footer Placeholder 5"/>
          <p:cNvSpPr>
            <a:spLocks noGrp="1"/>
          </p:cNvSpPr>
          <p:nvPr>
            <p:ph type="ftr" sz="quarter" idx="11"/>
          </p:nvPr>
        </p:nvSpPr>
        <p:spPr/>
        <p:txBody>
          <a:bodyPr/>
          <a:lstStyle/>
          <a:p>
            <a:r>
              <a:rPr lang="en-US" smtClean="0"/>
              <a:t> </a:t>
            </a:r>
            <a:endParaRPr lang="en-US"/>
          </a:p>
        </p:txBody>
      </p:sp>
      <p:sp>
        <p:nvSpPr>
          <p:cNvPr id="8" name="Slide Number Placeholder 7"/>
          <p:cNvSpPr>
            <a:spLocks noGrp="1"/>
          </p:cNvSpPr>
          <p:nvPr>
            <p:ph type="sldNum" sz="quarter" idx="12"/>
          </p:nvPr>
        </p:nvSpPr>
        <p:spPr/>
        <p:txBody>
          <a:bodyPr/>
          <a:lstStyle/>
          <a:p>
            <a:fld id="{057ECB3C-770E-4D42-A653-410A42AB4A7B}" type="slidenum">
              <a:rPr lang="en-US" smtClean="0"/>
              <a:pPr/>
              <a:t>1</a:t>
            </a:fld>
            <a:endParaRPr lang="en-US"/>
          </a:p>
        </p:txBody>
      </p:sp>
      <p:sp>
        <p:nvSpPr>
          <p:cNvPr id="9" name="Header Placeholder 8"/>
          <p:cNvSpPr>
            <a:spLocks noGrp="1"/>
          </p:cNvSpPr>
          <p:nvPr>
            <p:ph type="hdr" sz="quarter" idx="13"/>
          </p:nvPr>
        </p:nvSpPr>
        <p:spPr/>
        <p:txBody>
          <a:bodyPr/>
          <a:lstStyle/>
          <a:p>
            <a:r>
              <a:rPr lang="en-US" smtClean="0"/>
              <a:t> </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B5F42F8B-A15E-4D85-B275-B761B4C9ED4D}" type="slidenum">
              <a:rPr lang="en-US" smtClean="0"/>
              <a:pPr/>
              <a:t>10</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xmlns="" val="3227502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B5F42F8B-A15E-4D85-B275-B761B4C9ED4D}" type="slidenum">
              <a:rPr lang="en-US" smtClean="0"/>
              <a:pPr/>
              <a:t>11</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xmlns="" val="3227502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A51E19DC-F90B-42F6-84BD-FCDFC0631B0E}" type="slidenum">
              <a:rPr lang="en-US" smtClean="0"/>
              <a:pPr/>
              <a:t>12</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 xmlns:p14="http://schemas.microsoft.com/office/powerpoint/2010/main" val="2843580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D5E73FA3-E1D0-4787-9FFA-CB84DD8660C9}" type="slidenum">
              <a:rPr lang="en-US" smtClean="0"/>
              <a:pPr/>
              <a:t>13</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 xmlns:p14="http://schemas.microsoft.com/office/powerpoint/2010/main" val="2271406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88BBEFA9-1119-414C-BEAB-1224B4244742}" type="slidenum">
              <a:rPr lang="en-US" smtClean="0"/>
              <a:pPr/>
              <a:t>14</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 xmlns:p14="http://schemas.microsoft.com/office/powerpoint/2010/main" val="2349591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B5F42F8B-A15E-4D85-B275-B761B4C9ED4D}" type="slidenum">
              <a:rPr lang="en-US" smtClean="0"/>
              <a:pPr/>
              <a:t>15</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xmlns="" val="32275024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6615B224-F8AE-4300-8176-2AD9BD823477}" type="slidenum">
              <a:rPr lang="en-US" smtClean="0"/>
              <a:pPr/>
              <a:t>16</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 xmlns:p14="http://schemas.microsoft.com/office/powerpoint/2010/main" val="679023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15D8C550-8607-4D75-9EC0-68B22637878A}" type="slidenum">
              <a:rPr lang="en-US" smtClean="0"/>
              <a:pPr/>
              <a:t>2</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 xmlns:p14="http://schemas.microsoft.com/office/powerpoint/2010/main" val="4160772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B47CEEEB-9E71-485B-9185-44D0893FBA8F}" type="slidenum">
              <a:rPr lang="en-US" smtClean="0"/>
              <a:pPr/>
              <a:t>3</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 xmlns:p14="http://schemas.microsoft.com/office/powerpoint/2010/main" val="754780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B5F42F8B-A15E-4D85-B275-B761B4C9ED4D}" type="slidenum">
              <a:rPr lang="en-US" smtClean="0"/>
              <a:pPr/>
              <a:t>4</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 xmlns:p14="http://schemas.microsoft.com/office/powerpoint/2010/main" val="3227502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B5F42F8B-A15E-4D85-B275-B761B4C9ED4D}" type="slidenum">
              <a:rPr lang="en-US" smtClean="0"/>
              <a:pPr/>
              <a:t>5</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 xmlns:p14="http://schemas.microsoft.com/office/powerpoint/2010/main" val="3227502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Early assignment (at CM service request) would add some 200 </a:t>
            </a:r>
            <a:r>
              <a:rPr lang="en-US" dirty="0" err="1" smtClean="0"/>
              <a:t>ms</a:t>
            </a:r>
            <a:r>
              <a:rPr lang="en-US" dirty="0" smtClean="0"/>
              <a:t> extra delay</a:t>
            </a:r>
            <a:endParaRPr lang="en-US" dirty="0"/>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8D9E4E2B-84CE-4D19-911B-69C6B0388855}" type="slidenum">
              <a:rPr lang="en-US" smtClean="0"/>
              <a:pPr/>
              <a:t>6</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 xmlns:p14="http://schemas.microsoft.com/office/powerpoint/2010/main" val="1810082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Early assignment (at CM service request) would add some 200 </a:t>
            </a:r>
            <a:r>
              <a:rPr lang="en-US" dirty="0" err="1" smtClean="0"/>
              <a:t>ms</a:t>
            </a:r>
            <a:r>
              <a:rPr lang="en-US" dirty="0" smtClean="0"/>
              <a:t> extra delay</a:t>
            </a:r>
            <a:endParaRPr lang="en-US" dirty="0"/>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8D9E4E2B-84CE-4D19-911B-69C6B0388855}" type="slidenum">
              <a:rPr lang="en-US" smtClean="0"/>
              <a:pPr/>
              <a:t>7</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 xmlns:p14="http://schemas.microsoft.com/office/powerpoint/2010/main" val="1810082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A1FABFC0-1C78-420A-8DE3-2A25E3591215}" type="slidenum">
              <a:rPr lang="en-US" smtClean="0"/>
              <a:pPr/>
              <a:t>8</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 xmlns:p14="http://schemas.microsoft.com/office/powerpoint/2010/main" val="3379462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A1FABFC0-1C78-420A-8DE3-2A25E3591215}" type="slidenum">
              <a:rPr lang="en-US" smtClean="0"/>
              <a:pPr/>
              <a:t>9</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 xmlns:p14="http://schemas.microsoft.com/office/powerpoint/2010/main" val="33794627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smtClean="0">
                <a:solidFill>
                  <a:srgbClr val="FFFFFF"/>
                </a:solidFill>
              </a:rPr>
              <a:t>70 pt</a:t>
            </a: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9FB7D3"/>
                </a:solidFill>
              </a:rPr>
              <a:t>CAPITALS</a:t>
            </a:r>
            <a:endParaRPr lang="en-US" sz="1200" dirty="0">
              <a:solidFill>
                <a:srgbClr val="9FB7D3"/>
              </a:solidFill>
            </a:endParaRPr>
          </a:p>
          <a:p>
            <a:pPr algn="r">
              <a:spcBef>
                <a:spcPct val="0"/>
              </a:spcBef>
            </a:pPr>
            <a:endParaRPr lang="en-US" sz="1200" dirty="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FFFFFF"/>
                </a:solidFill>
              </a:rPr>
              <a:t>Slide </a:t>
            </a:r>
            <a:r>
              <a:rPr lang="en-US" sz="1200" dirty="0">
                <a:solidFill>
                  <a:srgbClr val="FFFFFF"/>
                </a:solidFill>
              </a:rPr>
              <a:t>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Arial"/>
              </a:defRPr>
            </a:lvl1pPr>
          </a:lstStyle>
          <a:p>
            <a:r>
              <a:rPr lang="en-US" dirty="0"/>
              <a:t>Click to </a:t>
            </a:r>
            <a:r>
              <a:rPr lang="en-US" dirty="0" smtClean="0"/>
              <a:t>Add subtitle</a:t>
            </a:r>
          </a:p>
        </p:txBody>
      </p:sp>
      <p:sp>
        <p:nvSpPr>
          <p:cNvPr id="22531" name="Title_TM"/>
          <p:cNvSpPr>
            <a:spLocks noGrp="1" noChangeArrowheads="1"/>
          </p:cNvSpPr>
          <p:nvPr>
            <p:ph type="ctrTitle" hasCustomPrompt="1"/>
          </p:nvPr>
        </p:nvSpPr>
        <p:spPr>
          <a:xfrm>
            <a:off x="393700" y="1808709"/>
            <a:ext cx="8351839" cy="2839491"/>
          </a:xfrm>
        </p:spPr>
        <p:txBody>
          <a:bodyPr anchor="ctr">
            <a:normAutofit/>
          </a:bodyPr>
          <a:lstStyle>
            <a:lvl1pPr>
              <a:lnSpc>
                <a:spcPct val="75000"/>
              </a:lnSpc>
              <a:defRPr sz="7000">
                <a:latin typeface="Arial"/>
              </a:defRPr>
            </a:lvl1pPr>
          </a:lstStyle>
          <a:p>
            <a:r>
              <a:rPr lang="en-US" dirty="0"/>
              <a:t>Click to </a:t>
            </a:r>
            <a:r>
              <a:rPr lang="en-US" dirty="0" smtClean="0"/>
              <a:t>add title</a:t>
            </a:r>
            <a:endParaRPr lang="en-US" dirty="0"/>
          </a:p>
        </p:txBody>
      </p:sp>
    </p:spTree>
  </p:cSld>
  <p:clrMapOvr>
    <a:masterClrMapping/>
  </p:clrMapOvr>
  <p:timing>
    <p:tnLst>
      <p:par>
        <p:cTn id="1" dur="indefinite" restart="never" nodeType="tmRoot"/>
      </p:par>
    </p:tn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2"/>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4645025" y="1795463"/>
            <a:ext cx="410051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 xmlns:p14="http://schemas.microsoft.com/office/powerpoint/2010/main" val="254234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396875" y="4013200"/>
            <a:ext cx="4098925"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396875" y="1795463"/>
            <a:ext cx="4098925"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 xmlns:p14="http://schemas.microsoft.com/office/powerpoint/2010/main" val="4267271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3"/>
          <p:cNvSpPr>
            <a:spLocks noGrp="1"/>
          </p:cNvSpPr>
          <p:nvPr>
            <p:ph sz="quarter" idx="3"/>
          </p:nvPr>
        </p:nvSpPr>
        <p:spPr>
          <a:xfrm>
            <a:off x="396875" y="4022725"/>
            <a:ext cx="4098925"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4648200" y="1804988"/>
            <a:ext cx="410051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396875" y="1804988"/>
            <a:ext cx="4098925"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sz="quarter"/>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 xmlns:p14="http://schemas.microsoft.com/office/powerpoint/2010/main" val="168811179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 xmlns:p14="http://schemas.microsoft.com/office/powerpoint/2010/main" val="313033562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340375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 xmlns:p14="http://schemas.microsoft.com/office/powerpoint/2010/main" val="33343229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 xmlns:p14="http://schemas.microsoft.com/office/powerpoint/2010/main" val="36747264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7" cy="1085371"/>
          </a:xfrm>
        </p:spPr>
        <p:txBody>
          <a:body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3854449" cy="1085371"/>
          </a:xfrm>
        </p:spPr>
        <p:txBody>
          <a:bodyPr/>
          <a:lstStyle/>
          <a:p>
            <a:r>
              <a:rPr lang="en-US" smtClean="0"/>
              <a:t>Click to edit Master title style</a:t>
            </a:r>
            <a:endParaRPr lang="en-US"/>
          </a:p>
        </p:txBody>
      </p:sp>
    </p:spTree>
    <p:extLst>
      <p:ext uri="{BB962C8B-B14F-4D97-AF65-F5344CB8AC3E}">
        <p14:creationId xmlns="" xmlns:p14="http://schemas.microsoft.com/office/powerpoint/2010/main" val="22835488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 xmlns:p14="http://schemas.microsoft.com/office/powerpoint/2010/main" val="2629739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4645025" y="239713"/>
            <a:ext cx="3243263" cy="1085371"/>
          </a:xfrm>
        </p:spPr>
        <p:txBody>
          <a:bodyPr/>
          <a:lstStyle/>
          <a:p>
            <a:r>
              <a:rPr lang="en-US" dirty="0" smtClean="0"/>
              <a:t>Click to edit Master title style</a:t>
            </a:r>
            <a:endParaRPr lang="en-US" dirty="0"/>
          </a:p>
        </p:txBody>
      </p:sp>
    </p:spTree>
    <p:extLst>
      <p:ext uri="{BB962C8B-B14F-4D97-AF65-F5344CB8AC3E}">
        <p14:creationId xmlns="" xmlns:p14="http://schemas.microsoft.com/office/powerpoint/2010/main" val="5259091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4643438" y="1797524"/>
            <a:ext cx="4105275" cy="1085371"/>
          </a:xfrm>
        </p:spPr>
        <p:txBody>
          <a:bodyPr/>
          <a:lstStyle/>
          <a:p>
            <a:r>
              <a:rPr lang="en-US" dirty="0" smtClean="0"/>
              <a:t>Click to edit Master title style</a:t>
            </a:r>
            <a:endParaRPr lang="en-US" dirty="0"/>
          </a:p>
        </p:txBody>
      </p:sp>
    </p:spTree>
    <p:extLst>
      <p:ext uri="{BB962C8B-B14F-4D97-AF65-F5344CB8AC3E}">
        <p14:creationId xmlns="" xmlns:p14="http://schemas.microsoft.com/office/powerpoint/2010/main" val="40718651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smtClean="0">
                <a:solidFill>
                  <a:srgbClr val="FFFFFF"/>
                </a:solidFill>
              </a:rPr>
              <a:t>Slide title </a:t>
            </a:r>
          </a:p>
          <a:p>
            <a:pPr algn="r">
              <a:spcBef>
                <a:spcPct val="0"/>
              </a:spcBef>
            </a:pPr>
            <a:r>
              <a:rPr lang="en-US" sz="1200" noProof="0" dirty="0" smtClean="0">
                <a:solidFill>
                  <a:srgbClr val="FFFFFF"/>
                </a:solidFill>
              </a:rPr>
              <a:t>44 pt</a:t>
            </a: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Text and bullet level 1</a:t>
            </a:r>
          </a:p>
          <a:p>
            <a:pPr algn="r">
              <a:spcBef>
                <a:spcPct val="0"/>
              </a:spcBef>
            </a:pPr>
            <a:r>
              <a:rPr lang="en-US" sz="1200" noProof="0" dirty="0" smtClean="0">
                <a:solidFill>
                  <a:srgbClr val="FFFFFF"/>
                </a:solidFill>
              </a:rPr>
              <a:t> minimum 24 pt</a:t>
            </a: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Bullets level 2-5</a:t>
            </a:r>
          </a:p>
          <a:p>
            <a:pPr algn="r">
              <a:spcBef>
                <a:spcPct val="0"/>
              </a:spcBef>
            </a:pPr>
            <a:r>
              <a:rPr lang="en-US" sz="1200" noProof="0" dirty="0" smtClean="0">
                <a:solidFill>
                  <a:srgbClr val="FFFFFF"/>
                </a:solidFill>
              </a:rPr>
              <a:t>minimum 20 pt</a:t>
            </a:r>
          </a:p>
          <a:p>
            <a:pPr algn="r">
              <a:spcBef>
                <a:spcPct val="0"/>
              </a:spcBef>
            </a:pPr>
            <a:endParaRPr lang="en-US" sz="1200" noProof="0" dirty="0" smtClean="0">
              <a:solidFill>
                <a:srgbClr val="FFFFFF"/>
              </a:solidFill>
            </a:endParaRPr>
          </a:p>
          <a:p>
            <a:pPr algn="r"/>
            <a:endParaRPr lang="en-US" sz="800" noProof="0" dirty="0" smtClean="0">
              <a:solidFill>
                <a:schemeClr val="bg1"/>
              </a:solidFill>
            </a:endParaRPr>
          </a:p>
          <a:p>
            <a:pPr algn="r"/>
            <a:endParaRPr lang="en-US" sz="800" noProof="0" dirty="0" smtClean="0">
              <a:solidFill>
                <a:schemeClr val="bg1"/>
              </a:solidFill>
            </a:endParaRPr>
          </a:p>
          <a:p>
            <a:pPr algn="r"/>
            <a:endParaRPr lang="en-US" sz="800" noProof="0" dirty="0" smtClean="0">
              <a:solidFill>
                <a:schemeClr val="bg1"/>
              </a:solidFill>
            </a:endParaRPr>
          </a:p>
          <a:p>
            <a:r>
              <a:rPr lang="en-US" sz="500" noProof="0" dirty="0" smtClean="0">
                <a:solidFill>
                  <a:srgbClr val="9FB7D3"/>
                </a:solidFill>
                <a:latin typeface="+mn-lt"/>
              </a:rPr>
              <a:t>Characters for Embedded font:</a:t>
            </a:r>
            <a:br>
              <a:rPr lang="en-US" sz="500" noProof="0" dirty="0" smtClean="0">
                <a:solidFill>
                  <a:srgbClr val="9FB7D3"/>
                </a:solidFill>
                <a:latin typeface="+mn-lt"/>
              </a:rPr>
            </a:br>
            <a:r>
              <a:rPr lang="en-US" sz="500" noProof="0" dirty="0" smtClean="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smtClean="0">
              <a:solidFill>
                <a:srgbClr val="9FB7D3"/>
              </a:solidFill>
              <a:latin typeface="Ericsson Capital TT" pitchFamily="2" charset="0"/>
            </a:endParaRPr>
          </a:p>
          <a:p>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smtClean="0">
              <a:solidFill>
                <a:srgbClr val="9FB7D3"/>
              </a:solidFill>
              <a:latin typeface="Ericsson Capital TT" pitchFamily="2" charset="0"/>
            </a:endParaRPr>
          </a:p>
          <a:p>
            <a:pPr algn="r">
              <a:spcBef>
                <a:spcPct val="0"/>
              </a:spcBef>
            </a:pPr>
            <a:endParaRPr lang="en-US" sz="5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1400" noProof="0" dirty="0" smtClean="0">
              <a:solidFill>
                <a:schemeClr val="bg1"/>
              </a:solidFill>
            </a:endParaRPr>
          </a:p>
          <a:p>
            <a:pPr algn="r">
              <a:spcBef>
                <a:spcPct val="0"/>
              </a:spcBef>
            </a:pPr>
            <a:r>
              <a:rPr lang="en-US" sz="1200" noProof="0" dirty="0" smtClean="0">
                <a:solidFill>
                  <a:schemeClr val="bg1"/>
                </a:solidFill>
              </a:rPr>
              <a:t>Do not add objects or text in the footer area</a:t>
            </a:r>
            <a:endParaRPr lang="en-US" sz="1200" noProof="0" dirty="0">
              <a:solidFill>
                <a:schemeClr val="bg1"/>
              </a:solidFill>
            </a:endParaRP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smtClean="0">
                <a:solidFill>
                  <a:srgbClr val="87888A"/>
                </a:solidFill>
              </a:rPr>
              <a:t>Ericsson  |  2014-10-09  |  Page </a:t>
            </a:r>
            <a:fld id="{3A213ADE-8F04-4F9F-9E46-BFCB126A0B4A}" type="slidenum">
              <a:rPr lang="en-US" sz="800" b="0" i="0" u="none" smtClean="0">
                <a:solidFill>
                  <a:srgbClr val="87888A"/>
                </a:solidFill>
              </a:rPr>
              <a:pPr algn="l"/>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smtClean="0"/>
              <a:t>Click to add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smtClean="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timing>
    <p:tnLst>
      <p:par>
        <p:cTn id="1" dur="indefinite" restart="never" nodeType="tmRoot"/>
      </p:par>
    </p:tnLst>
  </p:timing>
  <p:hf sldNum="0" hdr="0" ftr="0" dt="0"/>
  <p:txStyles>
    <p:titleStyle>
      <a:lvl1pPr algn="l" rtl="0" eaLnBrk="1" fontAlgn="base" hangingPunct="1">
        <a:lnSpc>
          <a:spcPct val="75000"/>
        </a:lnSpc>
        <a:spcBef>
          <a:spcPct val="0"/>
        </a:spcBef>
        <a:spcAft>
          <a:spcPct val="0"/>
        </a:spcAft>
        <a:defRPr sz="4400">
          <a:solidFill>
            <a:schemeClr val="tx1"/>
          </a:solidFill>
          <a:latin typeface="Arial"/>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err="1" smtClean="0"/>
              <a:t>eCSFB</a:t>
            </a:r>
            <a:r>
              <a:rPr lang="en-US" dirty="0" smtClean="0"/>
              <a:t> evaluation</a:t>
            </a:r>
            <a:endParaRPr lang="en-US" dirty="0"/>
          </a:p>
        </p:txBody>
      </p:sp>
      <p:sp>
        <p:nvSpPr>
          <p:cNvPr id="5" name="Subtitle 4"/>
          <p:cNvSpPr>
            <a:spLocks noGrp="1"/>
          </p:cNvSpPr>
          <p:nvPr>
            <p:ph type="subTitle" idx="1"/>
          </p:nvPr>
        </p:nvSpPr>
        <p:spPr>
          <a:xfrm>
            <a:off x="393699" y="5137200"/>
            <a:ext cx="8588376" cy="1386001"/>
          </a:xfrm>
        </p:spPr>
        <p:txBody>
          <a:bodyPr/>
          <a:lstStyle/>
          <a:p>
            <a:r>
              <a:rPr lang="en-US" dirty="0" smtClean="0">
                <a:solidFill>
                  <a:srgbClr val="FF0000"/>
                </a:solidFill>
              </a:rPr>
              <a:t>Huawei’s</a:t>
            </a:r>
            <a:r>
              <a:rPr lang="en-US" dirty="0" smtClean="0">
                <a:solidFill>
                  <a:srgbClr val="FF0000"/>
                </a:solidFill>
              </a:rPr>
              <a:t> </a:t>
            </a:r>
            <a:r>
              <a:rPr lang="en-US" dirty="0" smtClean="0">
                <a:solidFill>
                  <a:srgbClr val="FF0000"/>
                </a:solidFill>
              </a:rPr>
              <a:t>understanding/comment on </a:t>
            </a:r>
            <a:r>
              <a:rPr lang="en-US" dirty="0" smtClean="0"/>
              <a:t>S2-144098</a:t>
            </a:r>
            <a:endParaRPr lang="en-US"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rgbClr val="FFFF00"/>
          </a:solidFill>
        </p:spPr>
        <p:txBody>
          <a:bodyPr/>
          <a:lstStyle/>
          <a:p>
            <a:r>
              <a:rPr lang="en-US" dirty="0" smtClean="0"/>
              <a:t>Sol 1</a:t>
            </a:r>
            <a:br>
              <a:rPr lang="en-US" dirty="0" smtClean="0"/>
            </a:br>
            <a:r>
              <a:rPr lang="en-US" dirty="0" smtClean="0"/>
              <a:t>revisit– </a:t>
            </a:r>
            <a:r>
              <a:rPr lang="en-US" dirty="0" smtClean="0">
                <a:solidFill>
                  <a:srgbClr val="FF0000"/>
                </a:solidFill>
              </a:rPr>
              <a:t>Huawei comments</a:t>
            </a:r>
            <a:endParaRPr lang="en-US" dirty="0">
              <a:solidFill>
                <a:srgbClr val="FF0000"/>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90500" y="1733550"/>
            <a:ext cx="8629650" cy="4939329"/>
          </a:xfrm>
          <a:prstGeom prst="rect">
            <a:avLst/>
          </a:prstGeom>
          <a:solidFill>
            <a:srgbClr val="FFFF00"/>
          </a:solidFill>
        </p:spPr>
        <p:txBody>
          <a:bodyPr wrap="square" lIns="90989" tIns="45480" rIns="90989" bIns="45480" rtlCol="0">
            <a:spAutoFit/>
          </a:bodyPr>
          <a:lstStyle/>
          <a:p>
            <a:pPr marL="342900" indent="-342900" hangingPunct="0">
              <a:buAutoNum type="arabicParenR"/>
            </a:pPr>
            <a:r>
              <a:rPr lang="en-GB" altLang="zh-CN" sz="1800" dirty="0" smtClean="0"/>
              <a:t>As discussed in S2-144165, for LTE-&gt;GSM measurement, the legacy GAP based measurement takes about 2.4 seconds. </a:t>
            </a:r>
            <a:r>
              <a:rPr lang="en-GB" altLang="zh-CN" sz="1800" b="1" u="sng" dirty="0" smtClean="0"/>
              <a:t>If we though use CDRX IRAT measurement(see next slide for details), LTE-&gt;GSM measurement time only takes about 400ms</a:t>
            </a:r>
            <a:r>
              <a:rPr lang="en-GB" altLang="zh-CN" sz="1800" dirty="0" smtClean="0"/>
              <a:t> because according to field test:</a:t>
            </a:r>
          </a:p>
          <a:p>
            <a:pPr marL="800100" lvl="1" indent="-342900" hangingPunct="0">
              <a:buAutoNum type="arabicParenR"/>
            </a:pPr>
            <a:r>
              <a:rPr lang="en-GB" altLang="zh-CN" sz="1800" dirty="0" smtClean="0"/>
              <a:t>in case of downtown area with complicated wireless radio environment e.g. configuring around about 30 GSM neighbour Cells with moving car the measurement time is about 300ms. </a:t>
            </a:r>
          </a:p>
          <a:p>
            <a:pPr marL="800100" lvl="1" indent="-342900" hangingPunct="0">
              <a:buAutoNum type="arabicParenR"/>
            </a:pPr>
            <a:r>
              <a:rPr lang="en-GB" altLang="zh-CN" sz="1800" dirty="0" smtClean="0"/>
              <a:t>However, in certain abnormal case e.g. configuring one GSM ARFCNs with high interference, the measurement time increase to 600ms. </a:t>
            </a:r>
          </a:p>
          <a:p>
            <a:pPr marL="800100" lvl="1" indent="-342900" hangingPunct="0">
              <a:buAutoNum type="arabicParenR"/>
            </a:pPr>
            <a:r>
              <a:rPr lang="en-GB" altLang="zh-CN" sz="1800" dirty="0" smtClean="0"/>
              <a:t>Therefore, it</a:t>
            </a:r>
            <a:r>
              <a:rPr lang="en-US" altLang="zh-CN" sz="1800" dirty="0" smtClean="0"/>
              <a:t> is hence likely that the typical numbers is about 400ms for LTE-&gt;GSM measurement.</a:t>
            </a:r>
          </a:p>
          <a:p>
            <a:pPr marL="342900" indent="-342900" hangingPunct="0">
              <a:buFontTx/>
              <a:buAutoNum type="arabicParenR"/>
            </a:pPr>
            <a:r>
              <a:rPr lang="en-GB" altLang="zh-CN" sz="1800" dirty="0" smtClean="0"/>
              <a:t>Overall we can safely conclude </a:t>
            </a:r>
            <a:r>
              <a:rPr lang="en-GB" altLang="zh-CN" sz="1800" b="1" u="sng" dirty="0" smtClean="0"/>
              <a:t>MO (from sending Extended Service request to receiving call proceeding ) will only takes about </a:t>
            </a:r>
            <a:r>
              <a:rPr lang="en-GB" altLang="zh-CN" sz="1800" b="1" u="sng" dirty="0" smtClean="0">
                <a:solidFill>
                  <a:srgbClr val="FF0000"/>
                </a:solidFill>
              </a:rPr>
              <a:t>1.5 seconds </a:t>
            </a:r>
            <a:r>
              <a:rPr lang="en-GB" altLang="zh-CN" sz="1800" b="1" u="sng" dirty="0" smtClean="0"/>
              <a:t>and MT is about </a:t>
            </a:r>
            <a:r>
              <a:rPr lang="en-GB" altLang="zh-CN" sz="1800" b="1" u="sng" dirty="0" smtClean="0">
                <a:solidFill>
                  <a:srgbClr val="FF0000"/>
                </a:solidFill>
              </a:rPr>
              <a:t>2.2 seconds</a:t>
            </a:r>
            <a:r>
              <a:rPr lang="en-GB" altLang="zh-CN" sz="1800" b="1" u="sng" dirty="0" smtClean="0"/>
              <a:t>(from receiving paging to sending Alerting )</a:t>
            </a:r>
            <a:endParaRPr lang="zh-CN" altLang="zh-CN" sz="1800" b="1" u="sng" dirty="0" smtClean="0"/>
          </a:p>
          <a:p>
            <a:pPr marL="800100" lvl="1" indent="-342900" hangingPunct="0">
              <a:buAutoNum type="arabicParenR"/>
            </a:pPr>
            <a:endParaRPr lang="en-US" altLang="zh-CN" sz="1800" dirty="0" smtClean="0"/>
          </a:p>
        </p:txBody>
      </p:sp>
    </p:spTree>
    <p:extLst>
      <p:ext uri="{BB962C8B-B14F-4D97-AF65-F5344CB8AC3E}">
        <p14:creationId xmlns:p14="http://schemas.microsoft.com/office/powerpoint/2010/main" xmlns="" val="25401424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rgbClr val="FFFF00"/>
          </a:solidFill>
        </p:spPr>
        <p:txBody>
          <a:bodyPr/>
          <a:lstStyle/>
          <a:p>
            <a:r>
              <a:rPr lang="en-US" dirty="0" smtClean="0"/>
              <a:t>Sol 1</a:t>
            </a:r>
            <a:br>
              <a:rPr lang="en-US" dirty="0" smtClean="0"/>
            </a:br>
            <a:r>
              <a:rPr lang="en-US" dirty="0" smtClean="0"/>
              <a:t>revisit– </a:t>
            </a:r>
            <a:r>
              <a:rPr lang="en-US" dirty="0" smtClean="0">
                <a:solidFill>
                  <a:srgbClr val="FF0000"/>
                </a:solidFill>
              </a:rPr>
              <a:t>Huawei comments</a:t>
            </a:r>
            <a:endParaRPr lang="en-US" dirty="0">
              <a:solidFill>
                <a:srgbClr val="FF0000"/>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48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4817" name="Object 1"/>
          <p:cNvGraphicFramePr>
            <a:graphicFrameLocks noChangeAspect="1"/>
          </p:cNvGraphicFramePr>
          <p:nvPr/>
        </p:nvGraphicFramePr>
        <p:xfrm>
          <a:off x="336551" y="1325083"/>
          <a:ext cx="4130674" cy="4551841"/>
        </p:xfrm>
        <a:graphic>
          <a:graphicData uri="http://schemas.openxmlformats.org/presentationml/2006/ole">
            <p:oleObj spid="_x0000_s36866" r:id="rId4" imgW="6502686" imgH="6658763" progId="">
              <p:embed/>
            </p:oleObj>
          </a:graphicData>
        </a:graphic>
      </p:graphicFrame>
      <p:sp>
        <p:nvSpPr>
          <p:cNvPr id="348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4819" name="Object 3"/>
          <p:cNvGraphicFramePr>
            <a:graphicFrameLocks noChangeAspect="1"/>
          </p:cNvGraphicFramePr>
          <p:nvPr/>
        </p:nvGraphicFramePr>
        <p:xfrm>
          <a:off x="4905375" y="1325084"/>
          <a:ext cx="4114800" cy="4418491"/>
        </p:xfrm>
        <a:graphic>
          <a:graphicData uri="http://schemas.openxmlformats.org/presentationml/2006/ole">
            <p:oleObj spid="_x0000_s36867" r:id="rId5" imgW="6289755" imgH="7060348" progId="">
              <p:embed/>
            </p:oleObj>
          </a:graphicData>
        </a:graphic>
      </p:graphicFrame>
      <p:sp>
        <p:nvSpPr>
          <p:cNvPr id="348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Figure 2 SRVCC based eCSFB call setup time Analysis - Mobile Terminated  </a:t>
            </a: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4822"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0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Figure 2 SRVCC based eCSFB call setup time Analysis - Mobile Terminated  </a:t>
            </a: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TextBox 11"/>
          <p:cNvSpPr txBox="1"/>
          <p:nvPr/>
        </p:nvSpPr>
        <p:spPr>
          <a:xfrm>
            <a:off x="485775" y="6029325"/>
            <a:ext cx="4333875" cy="276999"/>
          </a:xfrm>
          <a:prstGeom prst="rect">
            <a:avLst/>
          </a:prstGeom>
          <a:solidFill>
            <a:srgbClr val="FFFF00"/>
          </a:solidFill>
        </p:spPr>
        <p:txBody>
          <a:bodyPr wrap="square" rtlCol="0">
            <a:spAutoFit/>
          </a:bodyPr>
          <a:lstStyle/>
          <a:p>
            <a:r>
              <a:rPr lang="en-GB" altLang="zh-CN" sz="1200" b="1" dirty="0" smtClean="0">
                <a:solidFill>
                  <a:srgbClr val="C00000"/>
                </a:solidFill>
              </a:rPr>
              <a:t>Mobile Originating  is about 1.5 seconds </a:t>
            </a:r>
            <a:endParaRPr lang="zh-CN" altLang="en-US" sz="1200" b="1" dirty="0">
              <a:solidFill>
                <a:srgbClr val="C00000"/>
              </a:solidFill>
            </a:endParaRPr>
          </a:p>
        </p:txBody>
      </p:sp>
      <p:sp>
        <p:nvSpPr>
          <p:cNvPr id="13" name="TextBox 12"/>
          <p:cNvSpPr txBox="1"/>
          <p:nvPr/>
        </p:nvSpPr>
        <p:spPr>
          <a:xfrm>
            <a:off x="5305426" y="5996374"/>
            <a:ext cx="3714750" cy="276999"/>
          </a:xfrm>
          <a:prstGeom prst="rect">
            <a:avLst/>
          </a:prstGeom>
          <a:solidFill>
            <a:srgbClr val="FFFF00"/>
          </a:solidFill>
        </p:spPr>
        <p:txBody>
          <a:bodyPr wrap="square" rtlCol="0">
            <a:spAutoFit/>
          </a:bodyPr>
          <a:lstStyle/>
          <a:p>
            <a:r>
              <a:rPr lang="en-GB" altLang="zh-CN" sz="1200" b="1" dirty="0" smtClean="0">
                <a:solidFill>
                  <a:srgbClr val="C00000"/>
                </a:solidFill>
              </a:rPr>
              <a:t>Mobile Terminated is about 2.2s </a:t>
            </a:r>
            <a:endParaRPr lang="zh-CN" altLang="en-US" sz="1200" b="1" dirty="0">
              <a:solidFill>
                <a:srgbClr val="C00000"/>
              </a:solidFill>
            </a:endParaRPr>
          </a:p>
        </p:txBody>
      </p:sp>
      <p:sp>
        <p:nvSpPr>
          <p:cNvPr id="15" name="TextBox 14"/>
          <p:cNvSpPr txBox="1"/>
          <p:nvPr/>
        </p:nvSpPr>
        <p:spPr>
          <a:xfrm>
            <a:off x="0" y="6446784"/>
            <a:ext cx="9020175" cy="338070"/>
          </a:xfrm>
          <a:prstGeom prst="rect">
            <a:avLst/>
          </a:prstGeom>
          <a:solidFill>
            <a:srgbClr val="FFFF00"/>
          </a:solidFill>
        </p:spPr>
        <p:txBody>
          <a:bodyPr wrap="square" lIns="90989" tIns="45480" rIns="90989" bIns="45480" rtlCol="0">
            <a:spAutoFit/>
          </a:bodyPr>
          <a:lstStyle/>
          <a:p>
            <a:pPr algn="ctr">
              <a:buFont typeface="Wingdings" pitchFamily="2" charset="2"/>
              <a:buNone/>
            </a:pPr>
            <a:r>
              <a:rPr lang="en-GB" altLang="zh-CN" sz="1600" b="1" dirty="0" smtClean="0">
                <a:solidFill>
                  <a:srgbClr val="FF0000"/>
                </a:solidFill>
              </a:rPr>
              <a:t>End to End call setup time only takes about 4-5 seconds</a:t>
            </a:r>
            <a:endParaRPr lang="en-US" altLang="zh-CN" sz="1600" b="1" dirty="0" smtClean="0">
              <a:solidFill>
                <a:srgbClr val="FF0000"/>
              </a:solidFill>
              <a:latin typeface="微软雅黑" pitchFamily="34" charset="-122"/>
              <a:ea typeface="微软雅黑" pitchFamily="34" charset="-122"/>
              <a:cs typeface="Arial" pitchFamily="34" charset="0"/>
            </a:endParaRPr>
          </a:p>
        </p:txBody>
      </p:sp>
    </p:spTree>
    <p:extLst>
      <p:ext uri="{BB962C8B-B14F-4D97-AF65-F5344CB8AC3E}">
        <p14:creationId xmlns:p14="http://schemas.microsoft.com/office/powerpoint/2010/main" xmlns="" val="25401424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152300"/>
            <a:ext cx="8351839" cy="4581750"/>
          </a:xfrm>
        </p:spPr>
        <p:txBody>
          <a:bodyPr/>
          <a:lstStyle/>
          <a:p>
            <a:r>
              <a:rPr lang="en-US" sz="1800" dirty="0" smtClean="0"/>
              <a:t>The GERAN specification offer a set of different options on when to assign a full TCH during the call establishment.</a:t>
            </a:r>
          </a:p>
          <a:p>
            <a:pPr lvl="1"/>
            <a:r>
              <a:rPr lang="en-US" sz="1400" dirty="0" smtClean="0"/>
              <a:t>Very early assignment</a:t>
            </a:r>
          </a:p>
          <a:p>
            <a:pPr lvl="1"/>
            <a:r>
              <a:rPr lang="en-US" sz="1400" dirty="0" smtClean="0"/>
              <a:t>Early assignment</a:t>
            </a:r>
          </a:p>
          <a:p>
            <a:pPr lvl="1"/>
            <a:r>
              <a:rPr lang="en-US" sz="1400" dirty="0" smtClean="0"/>
              <a:t>Assignment</a:t>
            </a:r>
          </a:p>
          <a:p>
            <a:pPr lvl="1"/>
            <a:endParaRPr lang="en-US" sz="1400" dirty="0" smtClean="0"/>
          </a:p>
          <a:p>
            <a:r>
              <a:rPr lang="en-US" sz="1800" dirty="0" smtClean="0"/>
              <a:t>These assignment options allow for a operator to tune the balance between call setup time and resource usage</a:t>
            </a:r>
          </a:p>
          <a:p>
            <a:endParaRPr lang="en-US" sz="1800" dirty="0" smtClean="0"/>
          </a:p>
          <a:p>
            <a:r>
              <a:rPr lang="en-US" sz="1800" dirty="0" smtClean="0"/>
              <a:t>Solution 3, 5 and 7 allows to operator to keep the flexibility and select any of the assignment options.</a:t>
            </a:r>
          </a:p>
          <a:p>
            <a:endParaRPr lang="en-US" sz="1800" dirty="0" smtClean="0"/>
          </a:p>
          <a:p>
            <a:r>
              <a:rPr lang="en-US" sz="1800" dirty="0" smtClean="0"/>
              <a:t>Solution 1 and 2 does not maintain this flexibility since the SRVCC HO always use FACCH (a full TCH) when moving to GERAN.</a:t>
            </a:r>
            <a:r>
              <a:rPr lang="en-US" sz="1400" dirty="0" smtClean="0"/>
              <a:t> </a:t>
            </a:r>
          </a:p>
        </p:txBody>
      </p:sp>
      <p:sp>
        <p:nvSpPr>
          <p:cNvPr id="3" name="Title 2"/>
          <p:cNvSpPr>
            <a:spLocks noGrp="1"/>
          </p:cNvSpPr>
          <p:nvPr>
            <p:ph type="title"/>
          </p:nvPr>
        </p:nvSpPr>
        <p:spPr/>
        <p:txBody>
          <a:bodyPr>
            <a:normAutofit/>
          </a:bodyPr>
          <a:lstStyle/>
          <a:p>
            <a:r>
              <a:rPr lang="en-US" sz="3600" dirty="0" smtClean="0"/>
              <a:t>GERAN Capacity </a:t>
            </a:r>
            <a:r>
              <a:rPr lang="en-US" sz="3600" dirty="0"/>
              <a:t>C</a:t>
            </a:r>
            <a:r>
              <a:rPr lang="en-US" sz="3600" dirty="0" smtClean="0"/>
              <a:t>onsiderations</a:t>
            </a:r>
            <a:endParaRPr lang="en-US" dirty="0"/>
          </a:p>
        </p:txBody>
      </p:sp>
    </p:spTree>
    <p:extLst>
      <p:ext uri="{BB962C8B-B14F-4D97-AF65-F5344CB8AC3E}">
        <p14:creationId xmlns="" xmlns:p14="http://schemas.microsoft.com/office/powerpoint/2010/main" val="7711950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3523114"/>
          </a:xfrm>
        </p:spPr>
        <p:txBody>
          <a:bodyPr/>
          <a:lstStyle/>
          <a:p>
            <a:r>
              <a:rPr lang="en-US" sz="1800" dirty="0" smtClean="0"/>
              <a:t>The combination of:</a:t>
            </a:r>
          </a:p>
          <a:p>
            <a:pPr lvl="1"/>
            <a:r>
              <a:rPr lang="en-US" sz="1400" dirty="0" smtClean="0"/>
              <a:t>RIM or Solution 3 (Provides </a:t>
            </a:r>
            <a:r>
              <a:rPr lang="en-US" sz="1400" dirty="0"/>
              <a:t>2G/3G Target System Information </a:t>
            </a:r>
            <a:r>
              <a:rPr lang="en-US" sz="1400" dirty="0" smtClean="0"/>
              <a:t>to E-UTRAN)</a:t>
            </a:r>
            <a:endParaRPr lang="en-US" sz="1800" dirty="0" smtClean="0"/>
          </a:p>
          <a:p>
            <a:pPr lvl="1"/>
            <a:r>
              <a:rPr lang="en-US" sz="1400" dirty="0" smtClean="0"/>
              <a:t>Solution 5 or 7 (decreases or avoids authentication on the target side)</a:t>
            </a:r>
          </a:p>
          <a:p>
            <a:r>
              <a:rPr lang="en-US" sz="1800" dirty="0" smtClean="0"/>
              <a:t>Brings the most significant call setup time improvements</a:t>
            </a:r>
          </a:p>
          <a:p>
            <a:r>
              <a:rPr lang="en-US" sz="1800" dirty="0" smtClean="0"/>
              <a:t>RIM, Solution 3, 5 and 7 are all independent</a:t>
            </a:r>
          </a:p>
          <a:p>
            <a:pPr lvl="1"/>
            <a:r>
              <a:rPr lang="en-US" sz="1600" dirty="0" smtClean="0"/>
              <a:t>i.e. an operator can pick and choose what to deploy</a:t>
            </a:r>
          </a:p>
          <a:p>
            <a:r>
              <a:rPr lang="en-US" sz="1800" dirty="0" smtClean="0"/>
              <a:t>RIM, Solution 3 and 5 have no UE impact</a:t>
            </a:r>
          </a:p>
          <a:p>
            <a:pPr lvl="1"/>
            <a:r>
              <a:rPr lang="en-US" sz="1600" dirty="0" smtClean="0"/>
              <a:t>These improvements work for the existing UE’s in the field</a:t>
            </a:r>
          </a:p>
          <a:p>
            <a:r>
              <a:rPr lang="en-US" sz="1800" dirty="0" smtClean="0"/>
              <a:t>Solution 7 does not require SRVCC and existing UE’s can be SW updated. The solution for key derivation can be reused from SRVCC.</a:t>
            </a:r>
          </a:p>
        </p:txBody>
      </p:sp>
      <p:sp>
        <p:nvSpPr>
          <p:cNvPr id="3" name="Title 2"/>
          <p:cNvSpPr>
            <a:spLocks noGrp="1"/>
          </p:cNvSpPr>
          <p:nvPr>
            <p:ph type="title"/>
          </p:nvPr>
        </p:nvSpPr>
        <p:spPr/>
        <p:txBody>
          <a:bodyPr/>
          <a:lstStyle/>
          <a:p>
            <a:r>
              <a:rPr lang="en-US" dirty="0" smtClean="0"/>
              <a:t>Conclusion</a:t>
            </a:r>
            <a:endParaRPr lang="en-US" dirty="0"/>
          </a:p>
        </p:txBody>
      </p:sp>
    </p:spTree>
    <p:extLst>
      <p:ext uri="{BB962C8B-B14F-4D97-AF65-F5344CB8AC3E}">
        <p14:creationId xmlns="" xmlns:p14="http://schemas.microsoft.com/office/powerpoint/2010/main" val="39838885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3523114"/>
          </a:xfrm>
        </p:spPr>
        <p:txBody>
          <a:bodyPr/>
          <a:lstStyle/>
          <a:p>
            <a:r>
              <a:rPr lang="en-US" sz="1800" dirty="0" smtClean="0"/>
              <a:t>The combination of:</a:t>
            </a:r>
          </a:p>
          <a:p>
            <a:pPr lvl="1"/>
            <a:r>
              <a:rPr lang="en-US" sz="1400" dirty="0" smtClean="0"/>
              <a:t>RIM or Solution 3 (Provides </a:t>
            </a:r>
            <a:r>
              <a:rPr lang="en-US" sz="1400" dirty="0"/>
              <a:t>2G/3G Target System Information </a:t>
            </a:r>
            <a:r>
              <a:rPr lang="en-US" sz="1400" dirty="0" smtClean="0"/>
              <a:t>to E-UTRAN)</a:t>
            </a:r>
            <a:endParaRPr lang="en-US" sz="1800" dirty="0" smtClean="0"/>
          </a:p>
          <a:p>
            <a:pPr lvl="1"/>
            <a:r>
              <a:rPr lang="en-US" sz="1400" dirty="0" smtClean="0"/>
              <a:t>Solution 5 or 7 (decreases or avoids authentication on the target side)</a:t>
            </a:r>
          </a:p>
          <a:p>
            <a:r>
              <a:rPr lang="en-US" sz="1800" dirty="0" smtClean="0"/>
              <a:t>Brings the most significant call setup time improvements</a:t>
            </a:r>
          </a:p>
          <a:p>
            <a:r>
              <a:rPr lang="en-US" sz="1800" dirty="0" smtClean="0"/>
              <a:t>RIM, Solution 3, 5 and 7 are all independent</a:t>
            </a:r>
          </a:p>
          <a:p>
            <a:pPr lvl="1"/>
            <a:r>
              <a:rPr lang="en-US" sz="1600" dirty="0" smtClean="0"/>
              <a:t>i.e. an operator can pick and choose what to deploy</a:t>
            </a:r>
          </a:p>
          <a:p>
            <a:r>
              <a:rPr lang="en-US" sz="1800" dirty="0" smtClean="0"/>
              <a:t>RIM, Solution 3 and 5 have no UE impact</a:t>
            </a:r>
          </a:p>
          <a:p>
            <a:pPr lvl="1"/>
            <a:r>
              <a:rPr lang="en-US" sz="1600" dirty="0" smtClean="0"/>
              <a:t>These improvements work for the existing UE’s in the field</a:t>
            </a:r>
          </a:p>
          <a:p>
            <a:r>
              <a:rPr lang="en-US" sz="1800" dirty="0" smtClean="0"/>
              <a:t>Solution 7 does not require SRVCC and existing UE’s can be SW updated. Solution for key derivation can be reused from SRVCC.</a:t>
            </a:r>
          </a:p>
        </p:txBody>
      </p:sp>
      <p:sp>
        <p:nvSpPr>
          <p:cNvPr id="3" name="Title 2"/>
          <p:cNvSpPr>
            <a:spLocks noGrp="1"/>
          </p:cNvSpPr>
          <p:nvPr>
            <p:ph type="title"/>
          </p:nvPr>
        </p:nvSpPr>
        <p:spPr/>
        <p:txBody>
          <a:bodyPr/>
          <a:lstStyle/>
          <a:p>
            <a:r>
              <a:rPr lang="en-US" dirty="0" smtClean="0"/>
              <a:t>Conclusion</a:t>
            </a:r>
            <a:endParaRPr lang="en-US" dirty="0"/>
          </a:p>
        </p:txBody>
      </p:sp>
      <p:sp>
        <p:nvSpPr>
          <p:cNvPr id="4" name="Rounded Rectangle 3"/>
          <p:cNvSpPr/>
          <p:nvPr/>
        </p:nvSpPr>
        <p:spPr bwMode="auto">
          <a:xfrm>
            <a:off x="239486" y="4951822"/>
            <a:ext cx="8142514" cy="1536066"/>
          </a:xfrm>
          <a:prstGeom prst="roundRect">
            <a:avLst/>
          </a:prstGeom>
          <a:solidFill>
            <a:schemeClr val="tx2">
              <a:lumMod val="50000"/>
              <a:lumOff val="50000"/>
            </a:schemeClr>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342900" indent="-342900">
              <a:buFont typeface="Symbol"/>
              <a:buChar char="Þ"/>
            </a:pPr>
            <a:r>
              <a:rPr lang="en-US" sz="1800" b="1" dirty="0" smtClean="0">
                <a:solidFill>
                  <a:schemeClr val="bg1"/>
                </a:solidFill>
              </a:rPr>
              <a:t>Specification </a:t>
            </a:r>
            <a:r>
              <a:rPr lang="en-US" sz="1800" b="1" dirty="0">
                <a:solidFill>
                  <a:schemeClr val="bg1"/>
                </a:solidFill>
              </a:rPr>
              <a:t>of solution 3, 5 and 7 gives most </a:t>
            </a:r>
            <a:r>
              <a:rPr lang="en-US" sz="1800" b="1" dirty="0" smtClean="0">
                <a:solidFill>
                  <a:schemeClr val="bg1"/>
                </a:solidFill>
              </a:rPr>
              <a:t/>
            </a:r>
            <a:br>
              <a:rPr lang="en-US" sz="1800" b="1" dirty="0" smtClean="0">
                <a:solidFill>
                  <a:schemeClr val="bg1"/>
                </a:solidFill>
              </a:rPr>
            </a:br>
            <a:r>
              <a:rPr lang="en-US" sz="1800" b="1" dirty="0" smtClean="0">
                <a:solidFill>
                  <a:schemeClr val="bg1"/>
                </a:solidFill>
              </a:rPr>
              <a:t>“bang </a:t>
            </a:r>
            <a:r>
              <a:rPr lang="en-US" sz="1800" b="1" dirty="0">
                <a:solidFill>
                  <a:schemeClr val="bg1"/>
                </a:solidFill>
              </a:rPr>
              <a:t>for the </a:t>
            </a:r>
            <a:r>
              <a:rPr lang="en-US" sz="1800" b="1" dirty="0" smtClean="0">
                <a:solidFill>
                  <a:schemeClr val="bg1"/>
                </a:solidFill>
              </a:rPr>
              <a:t>buck”</a:t>
            </a:r>
          </a:p>
          <a:p>
            <a:pPr marL="342900" indent="-342900">
              <a:buFont typeface="Symbol"/>
              <a:buChar char="Þ"/>
            </a:pPr>
            <a:r>
              <a:rPr lang="en-US" sz="1800" b="1" dirty="0" smtClean="0">
                <a:solidFill>
                  <a:schemeClr val="bg1"/>
                </a:solidFill>
              </a:rPr>
              <a:t>Solution 1 may be outperformed by the combination </a:t>
            </a:r>
            <a:br>
              <a:rPr lang="en-US" sz="1800" b="1" dirty="0" smtClean="0">
                <a:solidFill>
                  <a:schemeClr val="bg1"/>
                </a:solidFill>
              </a:rPr>
            </a:br>
            <a:r>
              <a:rPr lang="en-US" sz="1800" b="1" dirty="0" smtClean="0">
                <a:solidFill>
                  <a:schemeClr val="bg1"/>
                </a:solidFill>
              </a:rPr>
              <a:t>of RIM or Sol 3 with Solution 5 or 7. </a:t>
            </a:r>
            <a:endParaRPr lang="en-US" sz="1800" b="1" dirty="0">
              <a:solidFill>
                <a:schemeClr val="bg1"/>
              </a:solidFill>
            </a:endParaRPr>
          </a:p>
          <a:p>
            <a:pPr marL="0" marR="0" indent="0" algn="l"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dirty="0" smtClean="0">
              <a:ln>
                <a:noFill/>
              </a:ln>
              <a:effectLst/>
              <a:latin typeface="Arial" charset="0"/>
            </a:endParaRPr>
          </a:p>
        </p:txBody>
      </p:sp>
    </p:spTree>
    <p:extLst>
      <p:ext uri="{BB962C8B-B14F-4D97-AF65-F5344CB8AC3E}">
        <p14:creationId xmlns="" xmlns:p14="http://schemas.microsoft.com/office/powerpoint/2010/main" val="3291945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163514"/>
            <a:ext cx="7494588" cy="798512"/>
          </a:xfrm>
          <a:solidFill>
            <a:srgbClr val="FFFF00"/>
          </a:solidFill>
        </p:spPr>
        <p:txBody>
          <a:bodyPr>
            <a:normAutofit fontScale="90000"/>
          </a:bodyPr>
          <a:lstStyle/>
          <a:p>
            <a:r>
              <a:rPr lang="en-US" dirty="0" smtClean="0"/>
              <a:t>Sol 3+5 (7) – </a:t>
            </a:r>
            <a:r>
              <a:rPr lang="en-US" dirty="0" smtClean="0">
                <a:solidFill>
                  <a:srgbClr val="FF0000"/>
                </a:solidFill>
              </a:rPr>
              <a:t>Huawei comments</a:t>
            </a:r>
            <a:endParaRPr lang="en-US" dirty="0">
              <a:solidFill>
                <a:srgbClr val="FF0000"/>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p:cNvSpPr txBox="1"/>
          <p:nvPr/>
        </p:nvSpPr>
        <p:spPr>
          <a:xfrm>
            <a:off x="190500" y="1085850"/>
            <a:ext cx="8629650" cy="5339439"/>
          </a:xfrm>
          <a:prstGeom prst="rect">
            <a:avLst/>
          </a:prstGeom>
          <a:solidFill>
            <a:srgbClr val="FFFF00"/>
          </a:solidFill>
        </p:spPr>
        <p:txBody>
          <a:bodyPr wrap="square" lIns="90989" tIns="45480" rIns="90989" bIns="45480" rtlCol="0">
            <a:spAutoFit/>
          </a:bodyPr>
          <a:lstStyle/>
          <a:p>
            <a:pPr marL="342900" indent="-342900" hangingPunct="0">
              <a:buAutoNum type="arabicParenR"/>
            </a:pPr>
            <a:r>
              <a:rPr lang="en-US" altLang="zh-CN" sz="1800" b="1" u="sng" dirty="0" smtClean="0"/>
              <a:t>RIM is not deployed by too many operator and manual configuration as solution 3 will be even more challenging </a:t>
            </a:r>
            <a:r>
              <a:rPr lang="en-US" altLang="zh-CN" sz="1800" dirty="0" smtClean="0">
                <a:solidFill>
                  <a:srgbClr val="C00000"/>
                </a:solidFill>
              </a:rPr>
              <a:t>as:</a:t>
            </a:r>
          </a:p>
          <a:p>
            <a:pPr marL="800100" lvl="1" indent="-342900" hangingPunct="0">
              <a:buAutoNum type="arabicParenR"/>
            </a:pPr>
            <a:r>
              <a:rPr lang="en-US" altLang="zh-CN" sz="1600" dirty="0" smtClean="0"/>
              <a:t> manual configuration </a:t>
            </a:r>
            <a:r>
              <a:rPr lang="en-GB" altLang="zh-CN" sz="1600" b="1" u="sng" dirty="0" smtClean="0">
                <a:solidFill>
                  <a:srgbClr val="C00000"/>
                </a:solidFill>
              </a:rPr>
              <a:t>requires Excessive configuration effort in eNB</a:t>
            </a:r>
          </a:p>
          <a:p>
            <a:pPr marL="800100" lvl="1" indent="-342900" hangingPunct="0">
              <a:buAutoNum type="arabicParenR"/>
            </a:pPr>
            <a:r>
              <a:rPr lang="en-GB" altLang="zh-CN" sz="1600" dirty="0" smtClean="0"/>
              <a:t>Operators may not be able to avoid the change of 2/3G SIB information and if the synchronization is not in time, </a:t>
            </a:r>
            <a:r>
              <a:rPr lang="en-GB" altLang="zh-CN" sz="1600" b="1" u="sng" dirty="0" smtClean="0">
                <a:solidFill>
                  <a:srgbClr val="C00000"/>
                </a:solidFill>
              </a:rPr>
              <a:t>then call failure will occurs.</a:t>
            </a:r>
          </a:p>
          <a:p>
            <a:pPr marL="342900" indent="-342900" hangingPunct="0">
              <a:buAutoNum type="arabicParenR"/>
            </a:pPr>
            <a:r>
              <a:rPr lang="en-US" altLang="zh-CN" sz="1800" b="1" u="sng" dirty="0" smtClean="0"/>
              <a:t>Very Early Assignment is very seldom deployed in real GSM network(especially in some huge network) due to big impact on GSM capacity as </a:t>
            </a:r>
            <a:r>
              <a:rPr lang="en-US" altLang="zh-CN" sz="1800" dirty="0" smtClean="0">
                <a:solidFill>
                  <a:srgbClr val="C00000"/>
                </a:solidFill>
              </a:rPr>
              <a:t>it also applies to legacy UEs camping on GERAN</a:t>
            </a:r>
            <a:r>
              <a:rPr lang="en-US" altLang="zh-CN" sz="1800" dirty="0" smtClean="0"/>
              <a:t>. </a:t>
            </a:r>
          </a:p>
          <a:p>
            <a:pPr marL="342900" indent="-342900" hangingPunct="0">
              <a:buAutoNum type="arabicParenR"/>
            </a:pPr>
            <a:r>
              <a:rPr lang="en-US" altLang="zh-CN" sz="1800" b="1" u="sng" dirty="0" smtClean="0"/>
              <a:t>For SRVCC based CSFB, only SRVCC  capable CSFB UE will always use FACCH (a full TCH) and legacy UEs are not impacted</a:t>
            </a:r>
            <a:r>
              <a:rPr lang="en-US" altLang="zh-CN" sz="1800" dirty="0" smtClean="0">
                <a:solidFill>
                  <a:srgbClr val="C00000"/>
                </a:solidFill>
              </a:rPr>
              <a:t>. Therefore:</a:t>
            </a:r>
          </a:p>
          <a:p>
            <a:pPr marL="800100" lvl="1" indent="-342900" hangingPunct="0">
              <a:buAutoNum type="arabicParenR"/>
            </a:pPr>
            <a:r>
              <a:rPr lang="en-US" altLang="zh-CN" sz="1600" dirty="0" smtClean="0">
                <a:solidFill>
                  <a:srgbClr val="C00000"/>
                </a:solidFill>
              </a:rPr>
              <a:t> Solution 1 naturally differentiates/prioritized SRVCC&amp;CSFB UE from legacy UE.</a:t>
            </a:r>
          </a:p>
          <a:p>
            <a:pPr marL="800100" lvl="1" indent="-342900" hangingPunct="0">
              <a:buAutoNum type="arabicParenR"/>
            </a:pPr>
            <a:r>
              <a:rPr lang="en-US" altLang="zh-CN" sz="1600" dirty="0" smtClean="0">
                <a:solidFill>
                  <a:srgbClr val="C00000"/>
                </a:solidFill>
              </a:rPr>
              <a:t>If 2G cannot allocate </a:t>
            </a:r>
            <a:r>
              <a:rPr lang="en-US" altLang="zh-CN" sz="1600" b="1" u="sng" dirty="0" smtClean="0"/>
              <a:t>FACCH (a full TCH), </a:t>
            </a:r>
            <a:r>
              <a:rPr lang="en-US" altLang="zh-CN" sz="1600" dirty="0" smtClean="0">
                <a:solidFill>
                  <a:srgbClr val="C00000"/>
                </a:solidFill>
              </a:rPr>
              <a:t>Solution 1 can avoid unnecessarily Ping-Pong between 4G and 2G by forbidding UE fall back to 2G from 4G. </a:t>
            </a:r>
            <a:endParaRPr lang="en-US" altLang="zh-CN" sz="1800" dirty="0" smtClean="0">
              <a:solidFill>
                <a:srgbClr val="C00000"/>
              </a:solidFill>
            </a:endParaRPr>
          </a:p>
          <a:p>
            <a:pPr marL="342900" indent="-342900" hangingPunct="0">
              <a:buAutoNum type="arabicParenR"/>
            </a:pPr>
            <a:r>
              <a:rPr lang="en-US" altLang="zh-CN" sz="1800" b="1" u="sng" dirty="0" smtClean="0"/>
              <a:t>Turning off AKA and ciphering mode ( especially ciphering mode ) might result in security risk and need SA3 </a:t>
            </a:r>
            <a:r>
              <a:rPr lang="en-US" altLang="zh-CN" sz="1800" b="1" u="sng" dirty="0" err="1" smtClean="0"/>
              <a:t>evalution</a:t>
            </a:r>
            <a:r>
              <a:rPr lang="en-US" altLang="zh-CN" sz="1800" b="1" u="sng" dirty="0" smtClean="0"/>
              <a:t> first </a:t>
            </a:r>
          </a:p>
          <a:p>
            <a:pPr marL="800100" lvl="1" indent="-342900" hangingPunct="0">
              <a:buAutoNum type="arabicParenR"/>
            </a:pPr>
            <a:r>
              <a:rPr lang="en-US" altLang="zh-CN" sz="1600" smtClean="0">
                <a:solidFill>
                  <a:srgbClr val="C00000"/>
                </a:solidFill>
              </a:rPr>
              <a:t>Turning </a:t>
            </a:r>
            <a:r>
              <a:rPr lang="en-US" altLang="zh-CN" sz="1600" dirty="0" smtClean="0">
                <a:solidFill>
                  <a:srgbClr val="C00000"/>
                </a:solidFill>
              </a:rPr>
              <a:t>off Security Mode command for 3G is not possible as it is a must for 3G call.</a:t>
            </a:r>
            <a:r>
              <a:rPr lang="en-GB" altLang="zh-CN" sz="1600" dirty="0" smtClean="0">
                <a:solidFill>
                  <a:srgbClr val="C00000"/>
                </a:solidFill>
              </a:rPr>
              <a:t> </a:t>
            </a:r>
          </a:p>
        </p:txBody>
      </p:sp>
    </p:spTree>
    <p:extLst>
      <p:ext uri="{BB962C8B-B14F-4D97-AF65-F5344CB8AC3E}">
        <p14:creationId xmlns:p14="http://schemas.microsoft.com/office/powerpoint/2010/main" xmlns="" val="25401424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ogo_ChapterSlide_Normal"/>
          <p:cNvPicPr>
            <a:picLocks/>
          </p:cNvPicPr>
          <p:nvPr/>
        </p:nvPicPr>
        <p:blipFill>
          <a:blip r:embed="rId3" cstate="print">
            <a:extLst>
              <a:ext uri="{28A0092B-C50C-407E-A947-70E740481C1C}">
                <a14:useLocalDpi xmlns=""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 xmlns:p14="http://schemas.microsoft.com/office/powerpoint/2010/main" val="42037780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 xmlns:p14="http://schemas.microsoft.com/office/powerpoint/2010/main" val="838502729"/>
              </p:ext>
            </p:extLst>
          </p:nvPr>
        </p:nvGraphicFramePr>
        <p:xfrm>
          <a:off x="190578" y="1159582"/>
          <a:ext cx="8785784" cy="5151120"/>
        </p:xfrm>
        <a:graphic>
          <a:graphicData uri="http://schemas.openxmlformats.org/drawingml/2006/table">
            <a:tbl>
              <a:tblPr firstRow="1" bandRow="1">
                <a:tableStyleId>{5C22544A-7EE6-4342-B048-85BDC9FD1C3A}</a:tableStyleId>
              </a:tblPr>
              <a:tblGrid>
                <a:gridCol w="1098223"/>
                <a:gridCol w="1098223"/>
                <a:gridCol w="1098223"/>
                <a:gridCol w="1098223"/>
                <a:gridCol w="1098223"/>
                <a:gridCol w="1098223"/>
                <a:gridCol w="1098223"/>
                <a:gridCol w="1098223"/>
              </a:tblGrid>
              <a:tr h="370840">
                <a:tc>
                  <a:txBody>
                    <a:bodyPr/>
                    <a:lstStyle/>
                    <a:p>
                      <a:endParaRPr lang="en-US" sz="1100" dirty="0"/>
                    </a:p>
                  </a:txBody>
                  <a:tcPr/>
                </a:tc>
                <a:tc>
                  <a:txBody>
                    <a:bodyPr/>
                    <a:lstStyle/>
                    <a:p>
                      <a:r>
                        <a:rPr lang="en-US" sz="1100" dirty="0" smtClean="0"/>
                        <a:t>Sol 1</a:t>
                      </a:r>
                      <a:br>
                        <a:rPr lang="en-US" sz="1100" dirty="0" smtClean="0"/>
                      </a:br>
                      <a:r>
                        <a:rPr lang="en-US" sz="1100" dirty="0" smtClean="0"/>
                        <a:t>Huawei et al</a:t>
                      </a:r>
                      <a:br>
                        <a:rPr lang="en-US" sz="1100" dirty="0" smtClean="0"/>
                      </a:br>
                      <a:r>
                        <a:rPr lang="en-US" sz="1100" dirty="0" smtClean="0"/>
                        <a:t> SRVCC based </a:t>
                      </a:r>
                      <a:r>
                        <a:rPr lang="en-US" sz="1100" dirty="0" err="1" smtClean="0"/>
                        <a:t>eCSFB</a:t>
                      </a:r>
                      <a:r>
                        <a:rPr lang="en-US" sz="1100" dirty="0" smtClean="0"/>
                        <a:t> Solution	</a:t>
                      </a:r>
                      <a:endParaRPr lang="en-US" sz="1100" dirty="0"/>
                    </a:p>
                  </a:txBody>
                  <a:tcPr/>
                </a:tc>
                <a:tc>
                  <a:txBody>
                    <a:bodyPr/>
                    <a:lstStyle/>
                    <a:p>
                      <a:r>
                        <a:rPr lang="en-US" sz="1100" dirty="0" smtClean="0"/>
                        <a:t>Sol</a:t>
                      </a:r>
                      <a:r>
                        <a:rPr lang="en-US" sz="1100" baseline="0" dirty="0" smtClean="0"/>
                        <a:t> 2</a:t>
                      </a:r>
                      <a:br>
                        <a:rPr lang="en-US" sz="1100" baseline="0" dirty="0" smtClean="0"/>
                      </a:br>
                      <a:r>
                        <a:rPr lang="en-US" sz="1100" baseline="0" dirty="0" smtClean="0"/>
                        <a:t>Intel</a:t>
                      </a:r>
                      <a:br>
                        <a:rPr lang="en-US" sz="1100" baseline="0" dirty="0" smtClean="0"/>
                      </a:br>
                      <a:r>
                        <a:rPr lang="en-US" sz="1100" baseline="0" dirty="0" smtClean="0"/>
                        <a:t>SRVCC based </a:t>
                      </a:r>
                      <a:r>
                        <a:rPr lang="en-US" sz="1100" baseline="0" dirty="0" err="1" smtClean="0"/>
                        <a:t>eCSFB</a:t>
                      </a:r>
                      <a:r>
                        <a:rPr lang="en-US" sz="1100" baseline="0" dirty="0" smtClean="0"/>
                        <a:t> Solution w. proper CS resource allocation</a:t>
                      </a:r>
                      <a:endParaRPr lang="en-US" sz="1100" dirty="0"/>
                    </a:p>
                  </a:txBody>
                  <a:tcPr/>
                </a:tc>
                <a:tc>
                  <a:txBody>
                    <a:bodyPr/>
                    <a:lstStyle/>
                    <a:p>
                      <a:r>
                        <a:rPr lang="en-US" sz="1100" dirty="0" smtClean="0"/>
                        <a:t>Sol 3</a:t>
                      </a:r>
                      <a:br>
                        <a:rPr lang="en-US" sz="1100" dirty="0" smtClean="0"/>
                      </a:br>
                      <a:r>
                        <a:rPr lang="en-US" sz="1100" dirty="0" smtClean="0"/>
                        <a:t>Ericsson</a:t>
                      </a:r>
                      <a:br>
                        <a:rPr lang="en-US" sz="1100" dirty="0" smtClean="0"/>
                      </a:br>
                      <a:r>
                        <a:rPr lang="en-US" sz="1100" dirty="0" smtClean="0"/>
                        <a:t>Enabling target cell(s) system information provision</a:t>
                      </a:r>
                      <a:endParaRPr lang="en-US" sz="1100" dirty="0"/>
                    </a:p>
                  </a:txBody>
                  <a:tcPr/>
                </a:tc>
                <a:tc>
                  <a:txBody>
                    <a:bodyPr/>
                    <a:lstStyle/>
                    <a:p>
                      <a:r>
                        <a:rPr lang="en-US" sz="1100" dirty="0" smtClean="0"/>
                        <a:t>Sol 4</a:t>
                      </a:r>
                    </a:p>
                    <a:p>
                      <a:r>
                        <a:rPr lang="en-US" sz="1100" dirty="0" smtClean="0"/>
                        <a:t>Ericsson</a:t>
                      </a:r>
                      <a:br>
                        <a:rPr lang="en-US" sz="1100" dirty="0" smtClean="0"/>
                      </a:br>
                      <a:r>
                        <a:rPr lang="en-US" sz="1100" dirty="0" smtClean="0"/>
                        <a:t>UE radio capabilities consideration during PLMN and RAT selection</a:t>
                      </a:r>
                      <a:endParaRPr lang="en-US" sz="1100" dirty="0"/>
                    </a:p>
                  </a:txBody>
                  <a:tcPr>
                    <a:solidFill>
                      <a:schemeClr val="bg2"/>
                    </a:solidFill>
                  </a:tcPr>
                </a:tc>
                <a:tc>
                  <a:txBody>
                    <a:bodyPr/>
                    <a:lstStyle/>
                    <a:p>
                      <a:r>
                        <a:rPr lang="en-US" sz="1100" dirty="0" smtClean="0"/>
                        <a:t>Sol 5</a:t>
                      </a:r>
                      <a:br>
                        <a:rPr lang="en-US" sz="1100" dirty="0" smtClean="0"/>
                      </a:br>
                      <a:r>
                        <a:rPr lang="en-US" sz="1100" dirty="0" smtClean="0"/>
                        <a:t>Ericsson</a:t>
                      </a:r>
                      <a:br>
                        <a:rPr lang="en-US" sz="1100" dirty="0" smtClean="0"/>
                      </a:br>
                      <a:r>
                        <a:rPr lang="en-US" sz="1100" dirty="0" smtClean="0"/>
                        <a:t>Optimized CSFB Procedure </a:t>
                      </a:r>
                      <a:endParaRPr lang="en-US" sz="1100" dirty="0"/>
                    </a:p>
                  </a:txBody>
                  <a:tcPr/>
                </a:tc>
                <a:tc>
                  <a:txBody>
                    <a:bodyPr/>
                    <a:lstStyle/>
                    <a:p>
                      <a:r>
                        <a:rPr lang="en-US" sz="1100" dirty="0" smtClean="0"/>
                        <a:t>Sol 6</a:t>
                      </a:r>
                    </a:p>
                    <a:p>
                      <a:r>
                        <a:rPr lang="en-US" sz="1100" dirty="0" smtClean="0"/>
                        <a:t>Samsung</a:t>
                      </a:r>
                      <a:br>
                        <a:rPr lang="en-US" sz="1100" dirty="0" smtClean="0"/>
                      </a:br>
                      <a:r>
                        <a:rPr lang="en-US" sz="1100" dirty="0" err="1" smtClean="0"/>
                        <a:t>eCSFB</a:t>
                      </a:r>
                      <a:r>
                        <a:rPr lang="en-US" sz="1100" dirty="0" smtClean="0"/>
                        <a:t> with IMS#1</a:t>
                      </a:r>
                      <a:endParaRPr lang="en-US" sz="1100" dirty="0"/>
                    </a:p>
                  </a:txBody>
                  <a:tcPr>
                    <a:solidFill>
                      <a:schemeClr val="bg2"/>
                    </a:solidFill>
                  </a:tcPr>
                </a:tc>
                <a:tc>
                  <a:txBody>
                    <a:bodyPr/>
                    <a:lstStyle/>
                    <a:p>
                      <a:r>
                        <a:rPr lang="en-US" sz="1100" dirty="0" smtClean="0"/>
                        <a:t>Sol 7</a:t>
                      </a:r>
                    </a:p>
                    <a:p>
                      <a:r>
                        <a:rPr lang="en-US" sz="1100" dirty="0" smtClean="0"/>
                        <a:t>Ericsson, Intel</a:t>
                      </a:r>
                      <a:br>
                        <a:rPr lang="en-US" sz="1100" dirty="0" smtClean="0"/>
                      </a:br>
                      <a:r>
                        <a:rPr lang="en-US" sz="1100" dirty="0" smtClean="0"/>
                        <a:t>CS security key derivation for </a:t>
                      </a:r>
                      <a:r>
                        <a:rPr lang="en-US" sz="1100" dirty="0" err="1" smtClean="0"/>
                        <a:t>eCSFB</a:t>
                      </a:r>
                      <a:endParaRPr lang="en-US" sz="1100" dirty="0"/>
                    </a:p>
                  </a:txBody>
                  <a:tcPr/>
                </a:tc>
              </a:tr>
              <a:tr h="370840">
                <a:tc>
                  <a:txBody>
                    <a:bodyPr/>
                    <a:lstStyle/>
                    <a:p>
                      <a:r>
                        <a:rPr lang="en-US" sz="1100" dirty="0" smtClean="0">
                          <a:solidFill>
                            <a:schemeClr val="tx1"/>
                          </a:solidFill>
                        </a:rPr>
                        <a:t>Performance improvement</a:t>
                      </a:r>
                    </a:p>
                  </a:txBody>
                  <a:tcPr/>
                </a:tc>
                <a:tc>
                  <a:txBody>
                    <a:bodyPr/>
                    <a:lstStyle/>
                    <a:p>
                      <a:r>
                        <a:rPr lang="en-US" sz="1100" dirty="0" smtClean="0">
                          <a:solidFill>
                            <a:schemeClr val="tx1"/>
                          </a:solidFill>
                        </a:rPr>
                        <a:t>See later slide</a:t>
                      </a:r>
                      <a:endParaRPr lang="en-US" sz="1100" dirty="0">
                        <a:solidFill>
                          <a:schemeClr val="tx1"/>
                        </a:solidFill>
                      </a:endParaRPr>
                    </a:p>
                  </a:txBody>
                  <a:tcPr/>
                </a:tc>
                <a:tc>
                  <a:txBody>
                    <a:bodyPr/>
                    <a:lstStyle/>
                    <a:p>
                      <a:r>
                        <a:rPr lang="en-US" sz="1100" dirty="0" smtClean="0">
                          <a:solidFill>
                            <a:schemeClr val="tx1"/>
                          </a:solidFill>
                        </a:rPr>
                        <a:t>Same</a:t>
                      </a:r>
                      <a:r>
                        <a:rPr lang="en-US" sz="1100" baseline="0" dirty="0" smtClean="0">
                          <a:solidFill>
                            <a:schemeClr val="tx1"/>
                          </a:solidFill>
                        </a:rPr>
                        <a:t> as Sol 1</a:t>
                      </a:r>
                      <a:endParaRPr lang="en-US" sz="1100" dirty="0">
                        <a:solidFill>
                          <a:schemeClr val="tx1"/>
                        </a:solidFill>
                      </a:endParaRPr>
                    </a:p>
                  </a:txBody>
                  <a:tcPr/>
                </a:tc>
                <a:tc>
                  <a:txBody>
                    <a:bodyPr/>
                    <a:lstStyle/>
                    <a:p>
                      <a:r>
                        <a:rPr lang="en-US" sz="1100" dirty="0" smtClean="0">
                          <a:solidFill>
                            <a:schemeClr val="tx1"/>
                          </a:solidFill>
                        </a:rPr>
                        <a:t>See later slide</a:t>
                      </a:r>
                      <a:endParaRPr lang="en-US" sz="1100" dirty="0">
                        <a:solidFill>
                          <a:schemeClr val="tx1"/>
                        </a:solidFill>
                      </a:endParaRPr>
                    </a:p>
                  </a:txBody>
                  <a:tcPr/>
                </a:tc>
                <a:tc>
                  <a:txBody>
                    <a:bodyPr/>
                    <a:lstStyle/>
                    <a:p>
                      <a:r>
                        <a:rPr lang="en-US" sz="1100" dirty="0" smtClean="0">
                          <a:solidFill>
                            <a:schemeClr val="tx1"/>
                          </a:solidFill>
                        </a:rPr>
                        <a:t>TBD</a:t>
                      </a:r>
                      <a:endParaRPr lang="en-US" sz="1100" dirty="0">
                        <a:solidFill>
                          <a:schemeClr val="tx1"/>
                        </a:solidFill>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See later slide</a:t>
                      </a:r>
                    </a:p>
                    <a:p>
                      <a:r>
                        <a:rPr lang="en-US" sz="1100" dirty="0" smtClean="0">
                          <a:solidFill>
                            <a:schemeClr val="tx1"/>
                          </a:solidFill>
                        </a:rPr>
                        <a:t/>
                      </a:r>
                      <a:br>
                        <a:rPr lang="en-US" sz="1100" dirty="0" smtClean="0">
                          <a:solidFill>
                            <a:schemeClr val="tx1"/>
                          </a:solidFill>
                        </a:rPr>
                      </a:br>
                      <a:endParaRPr lang="en-US" sz="11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TBD</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Additional</a:t>
                      </a:r>
                      <a:r>
                        <a:rPr lang="en-US" sz="1100" baseline="0" dirty="0" smtClean="0">
                          <a:solidFill>
                            <a:schemeClr val="tx1"/>
                          </a:solidFill>
                        </a:rPr>
                        <a:t> time needed for IMS call setup</a:t>
                      </a:r>
                      <a:endParaRPr lang="en-US" sz="1100" dirty="0" smtClean="0">
                        <a:solidFill>
                          <a:schemeClr val="tx1"/>
                        </a:solidFill>
                      </a:endParaRPr>
                    </a:p>
                  </a:txBody>
                  <a:tcPr>
                    <a:solidFill>
                      <a:schemeClr val="bg2"/>
                    </a:solidFill>
                  </a:tcPr>
                </a:tc>
                <a:tc>
                  <a:txBody>
                    <a:bodyPr/>
                    <a:lstStyle/>
                    <a:p>
                      <a:r>
                        <a:rPr lang="en-US" sz="1100" dirty="0" smtClean="0">
                          <a:solidFill>
                            <a:schemeClr val="tx1"/>
                          </a:solidFill>
                        </a:rPr>
                        <a:t>See later slide</a:t>
                      </a:r>
                      <a:endParaRPr lang="en-US" sz="1100" dirty="0">
                        <a:solidFill>
                          <a:schemeClr val="tx1"/>
                        </a:solidFill>
                      </a:endParaRPr>
                    </a:p>
                  </a:txBody>
                  <a:tcPr/>
                </a:tc>
              </a:tr>
              <a:tr h="370840">
                <a:tc>
                  <a:txBody>
                    <a:bodyPr/>
                    <a:lstStyle/>
                    <a:p>
                      <a:r>
                        <a:rPr lang="en-US" sz="1100" dirty="0" smtClean="0">
                          <a:solidFill>
                            <a:schemeClr val="tx1"/>
                          </a:solidFill>
                        </a:rPr>
                        <a:t>UE impact</a:t>
                      </a:r>
                      <a:endParaRPr lang="en-US" sz="1100" dirty="0">
                        <a:solidFill>
                          <a:schemeClr val="tx1"/>
                        </a:solidFill>
                      </a:endParaRPr>
                    </a:p>
                  </a:txBody>
                  <a:tcPr/>
                </a:tc>
                <a:tc>
                  <a:txBody>
                    <a:bodyPr/>
                    <a:lstStyle/>
                    <a:p>
                      <a:r>
                        <a:rPr lang="en-US" sz="1100" dirty="0" smtClean="0">
                          <a:solidFill>
                            <a:schemeClr val="tx1"/>
                          </a:solidFill>
                        </a:rPr>
                        <a:t>SRVCC</a:t>
                      </a:r>
                      <a:r>
                        <a:rPr lang="en-US" sz="1100" baseline="0" dirty="0" smtClean="0">
                          <a:solidFill>
                            <a:schemeClr val="tx1"/>
                          </a:solidFill>
                        </a:rPr>
                        <a:t> required</a:t>
                      </a:r>
                      <a:br>
                        <a:rPr lang="en-US" sz="1100" baseline="0" dirty="0" smtClean="0">
                          <a:solidFill>
                            <a:schemeClr val="tx1"/>
                          </a:solidFill>
                        </a:rPr>
                      </a:br>
                      <a:r>
                        <a:rPr lang="en-US" sz="1100" baseline="0" dirty="0" smtClean="0">
                          <a:solidFill>
                            <a:schemeClr val="tx1"/>
                          </a:solidFill>
                        </a:rPr>
                        <a:t>+ UE handling of CC is unspecified</a:t>
                      </a:r>
                      <a:endParaRPr lang="en-US" sz="1100" dirty="0">
                        <a:solidFill>
                          <a:schemeClr val="tx1"/>
                        </a:solidFill>
                      </a:endParaRPr>
                    </a:p>
                  </a:txBody>
                  <a:tcPr/>
                </a:tc>
                <a:tc>
                  <a:txBody>
                    <a:bodyPr/>
                    <a:lstStyle/>
                    <a:p>
                      <a:r>
                        <a:rPr lang="en-US" sz="1100" dirty="0" smtClean="0">
                          <a:solidFill>
                            <a:schemeClr val="tx1"/>
                          </a:solidFill>
                        </a:rPr>
                        <a:t>SRVCC required + new</a:t>
                      </a:r>
                      <a:r>
                        <a:rPr lang="en-US" sz="1100" baseline="0" dirty="0" smtClean="0">
                          <a:solidFill>
                            <a:schemeClr val="tx1"/>
                          </a:solidFill>
                        </a:rPr>
                        <a:t> functionality</a:t>
                      </a:r>
                      <a:r>
                        <a:rPr lang="en-US" sz="1100" dirty="0" smtClean="0">
                          <a:solidFill>
                            <a:schemeClr val="tx1"/>
                          </a:solidFill>
                        </a:rPr>
                        <a:t/>
                      </a:r>
                      <a:br>
                        <a:rPr lang="en-US" sz="1100" dirty="0" smtClean="0">
                          <a:solidFill>
                            <a:schemeClr val="tx1"/>
                          </a:solidFill>
                        </a:rPr>
                      </a:br>
                      <a:endParaRPr lang="en-US" sz="1100" dirty="0">
                        <a:solidFill>
                          <a:schemeClr val="tx1"/>
                        </a:solidFill>
                      </a:endParaRPr>
                    </a:p>
                  </a:txBody>
                  <a:tcPr/>
                </a:tc>
                <a:tc>
                  <a:txBody>
                    <a:bodyPr/>
                    <a:lstStyle/>
                    <a:p>
                      <a:r>
                        <a:rPr lang="en-US" sz="1100" dirty="0" smtClean="0">
                          <a:solidFill>
                            <a:schemeClr val="tx1"/>
                          </a:solidFill>
                        </a:rPr>
                        <a:t>No</a:t>
                      </a:r>
                      <a:endParaRPr lang="en-US" sz="1100" dirty="0">
                        <a:solidFill>
                          <a:schemeClr val="tx1"/>
                        </a:solidFill>
                      </a:endParaRPr>
                    </a:p>
                  </a:txBody>
                  <a:tcPr/>
                </a:tc>
                <a:tc>
                  <a:txBody>
                    <a:bodyPr/>
                    <a:lstStyle/>
                    <a:p>
                      <a:r>
                        <a:rPr lang="en-US" sz="1100" dirty="0" smtClean="0">
                          <a:solidFill>
                            <a:schemeClr val="tx1"/>
                          </a:solidFill>
                        </a:rPr>
                        <a:t>No</a:t>
                      </a:r>
                      <a:endParaRPr lang="en-US" sz="1100" dirty="0">
                        <a:solidFill>
                          <a:schemeClr val="tx1"/>
                        </a:solidFill>
                      </a:endParaRPr>
                    </a:p>
                  </a:txBody>
                  <a:tcPr>
                    <a:solidFill>
                      <a:schemeClr val="bg2"/>
                    </a:solidFill>
                  </a:tcPr>
                </a:tc>
                <a:tc>
                  <a:txBody>
                    <a:bodyPr/>
                    <a:lstStyle/>
                    <a:p>
                      <a:r>
                        <a:rPr lang="en-US" sz="1100" dirty="0" smtClean="0">
                          <a:solidFill>
                            <a:schemeClr val="tx1"/>
                          </a:solidFill>
                        </a:rPr>
                        <a:t>No</a:t>
                      </a:r>
                      <a:endParaRPr lang="en-US" sz="1100" dirty="0">
                        <a:solidFill>
                          <a:schemeClr val="tx1"/>
                        </a:solidFill>
                      </a:endParaRPr>
                    </a:p>
                  </a:txBody>
                  <a:tcPr/>
                </a:tc>
                <a:tc>
                  <a:txBody>
                    <a:bodyPr/>
                    <a:lstStyle/>
                    <a:p>
                      <a:r>
                        <a:rPr lang="en-US" sz="1100" dirty="0" smtClean="0">
                          <a:solidFill>
                            <a:schemeClr val="tx1"/>
                          </a:solidFill>
                        </a:rPr>
                        <a:t>Rel12</a:t>
                      </a:r>
                      <a:r>
                        <a:rPr lang="en-US" sz="1100" baseline="0" dirty="0" smtClean="0">
                          <a:solidFill>
                            <a:schemeClr val="tx1"/>
                          </a:solidFill>
                        </a:rPr>
                        <a:t> functionality (pre-alerting SRVCC)</a:t>
                      </a:r>
                      <a:endParaRPr lang="en-US" sz="1100" dirty="0">
                        <a:solidFill>
                          <a:schemeClr val="tx1"/>
                        </a:solidFill>
                      </a:endParaRPr>
                    </a:p>
                  </a:txBody>
                  <a:tcPr>
                    <a:solidFill>
                      <a:schemeClr val="bg2"/>
                    </a:solidFill>
                  </a:tcPr>
                </a:tc>
                <a:tc>
                  <a:txBody>
                    <a:bodyPr/>
                    <a:lstStyle/>
                    <a:p>
                      <a:r>
                        <a:rPr lang="en-US" sz="1100" dirty="0" smtClean="0">
                          <a:solidFill>
                            <a:schemeClr val="tx1"/>
                          </a:solidFill>
                        </a:rPr>
                        <a:t>Yes (SW only)</a:t>
                      </a:r>
                      <a:br>
                        <a:rPr lang="en-US" sz="1100" dirty="0" smtClean="0">
                          <a:solidFill>
                            <a:schemeClr val="tx1"/>
                          </a:solidFill>
                        </a:rPr>
                      </a:br>
                      <a:r>
                        <a:rPr lang="en-US" sz="1100" dirty="0" smtClean="0">
                          <a:solidFill>
                            <a:schemeClr val="tx1"/>
                          </a:solidFill>
                        </a:rPr>
                        <a:t>no SRVCC required</a:t>
                      </a:r>
                      <a:endParaRPr lang="en-US" sz="1100" dirty="0">
                        <a:solidFill>
                          <a:schemeClr val="tx1"/>
                        </a:solidFill>
                      </a:endParaRPr>
                    </a:p>
                  </a:txBody>
                  <a:tcPr/>
                </a:tc>
              </a:tr>
              <a:tr h="370840">
                <a:tc>
                  <a:txBody>
                    <a:bodyPr/>
                    <a:lstStyle/>
                    <a:p>
                      <a:r>
                        <a:rPr lang="en-US" sz="1100" dirty="0" smtClean="0">
                          <a:solidFill>
                            <a:schemeClr val="tx1"/>
                          </a:solidFill>
                        </a:rPr>
                        <a:t>Network</a:t>
                      </a:r>
                      <a:r>
                        <a:rPr lang="en-US" sz="1100" baseline="0" dirty="0" smtClean="0">
                          <a:solidFill>
                            <a:schemeClr val="tx1"/>
                          </a:solidFill>
                        </a:rPr>
                        <a:t> impacts</a:t>
                      </a:r>
                      <a:endParaRPr lang="en-US" sz="11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err="1" smtClean="0">
                          <a:solidFill>
                            <a:schemeClr val="tx1"/>
                          </a:solidFill>
                        </a:rPr>
                        <a:t>eNB</a:t>
                      </a:r>
                      <a:r>
                        <a:rPr lang="en-US" sz="1100" dirty="0" smtClean="0">
                          <a:solidFill>
                            <a:schemeClr val="tx1"/>
                          </a:solidFill>
                        </a:rPr>
                        <a:t>, MME,</a:t>
                      </a:r>
                      <a:r>
                        <a:rPr lang="en-US" sz="1100" baseline="0" dirty="0" smtClean="0">
                          <a:solidFill>
                            <a:schemeClr val="tx1"/>
                          </a:solidFill>
                        </a:rPr>
                        <a:t> MSC</a:t>
                      </a:r>
                      <a:endParaRPr lang="en-US" sz="1100" dirty="0" smtClean="0">
                        <a:solidFill>
                          <a:schemeClr val="tx1"/>
                        </a:solidFill>
                      </a:endParaRPr>
                    </a:p>
                  </a:txBody>
                  <a:tcPr/>
                </a:tc>
                <a:tc>
                  <a:txBody>
                    <a:bodyPr/>
                    <a:lstStyle/>
                    <a:p>
                      <a:r>
                        <a:rPr lang="en-US" sz="1100" dirty="0" err="1" smtClean="0">
                          <a:solidFill>
                            <a:schemeClr val="tx1"/>
                          </a:solidFill>
                        </a:rPr>
                        <a:t>eNB</a:t>
                      </a:r>
                      <a:r>
                        <a:rPr lang="en-US" sz="1100" dirty="0" smtClean="0">
                          <a:solidFill>
                            <a:schemeClr val="tx1"/>
                          </a:solidFill>
                        </a:rPr>
                        <a:t>, MME,</a:t>
                      </a:r>
                      <a:r>
                        <a:rPr lang="en-US" sz="1100" baseline="0" dirty="0" smtClean="0">
                          <a:solidFill>
                            <a:schemeClr val="tx1"/>
                          </a:solidFill>
                        </a:rPr>
                        <a:t> MSC</a:t>
                      </a:r>
                      <a:endParaRPr lang="en-US" sz="1100" dirty="0">
                        <a:solidFill>
                          <a:schemeClr val="tx1"/>
                        </a:solidFill>
                      </a:endParaRPr>
                    </a:p>
                  </a:txBody>
                  <a:tcPr/>
                </a:tc>
                <a:tc>
                  <a:txBody>
                    <a:bodyPr/>
                    <a:lstStyle/>
                    <a:p>
                      <a:r>
                        <a:rPr lang="en-US" sz="1100" dirty="0" err="1" smtClean="0">
                          <a:solidFill>
                            <a:schemeClr val="tx1"/>
                          </a:solidFill>
                        </a:rPr>
                        <a:t>eNB</a:t>
                      </a:r>
                      <a:endParaRPr lang="en-US" sz="11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err="1" smtClean="0">
                          <a:solidFill>
                            <a:schemeClr val="tx1"/>
                          </a:solidFill>
                        </a:rPr>
                        <a:t>eNB</a:t>
                      </a:r>
                      <a:endParaRPr lang="en-US" sz="1100" dirty="0" smtClean="0">
                        <a:solidFill>
                          <a:schemeClr val="tx1"/>
                        </a:solidFill>
                      </a:endParaRPr>
                    </a:p>
                    <a:p>
                      <a:endParaRPr lang="en-US" sz="1100" dirty="0">
                        <a:solidFill>
                          <a:schemeClr val="tx1"/>
                        </a:solidFill>
                      </a:endParaRPr>
                    </a:p>
                  </a:txBody>
                  <a:tcPr>
                    <a:solidFill>
                      <a:schemeClr val="bg2"/>
                    </a:solidFill>
                  </a:tcPr>
                </a:tc>
                <a:tc>
                  <a:txBody>
                    <a:bodyPr/>
                    <a:lstStyle/>
                    <a:p>
                      <a:r>
                        <a:rPr lang="en-US" sz="1100" dirty="0" smtClean="0">
                          <a:solidFill>
                            <a:schemeClr val="tx1"/>
                          </a:solidFill>
                        </a:rPr>
                        <a:t>MSC</a:t>
                      </a:r>
                      <a:endParaRPr lang="en-US" sz="11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err="1" smtClean="0">
                          <a:solidFill>
                            <a:schemeClr val="tx1"/>
                          </a:solidFill>
                        </a:rPr>
                        <a:t>eNB</a:t>
                      </a:r>
                      <a:r>
                        <a:rPr lang="en-US" sz="1100" dirty="0" smtClean="0">
                          <a:solidFill>
                            <a:schemeClr val="tx1"/>
                          </a:solidFill>
                        </a:rPr>
                        <a:t>, MME, MSC, P-CSCF</a:t>
                      </a: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MME</a:t>
                      </a:r>
                      <a:r>
                        <a:rPr lang="en-US" sz="1100" baseline="0" dirty="0" smtClean="0">
                          <a:solidFill>
                            <a:schemeClr val="tx1"/>
                          </a:solidFill>
                        </a:rPr>
                        <a:t>, MSC</a:t>
                      </a:r>
                      <a:endParaRPr lang="en-US" sz="1100" dirty="0" smtClean="0">
                        <a:solidFill>
                          <a:schemeClr val="tx1"/>
                        </a:solidFill>
                      </a:endParaRPr>
                    </a:p>
                  </a:txBody>
                  <a:tcPr/>
                </a:tc>
              </a:tr>
              <a:tr h="370840">
                <a:tc>
                  <a:txBody>
                    <a:bodyPr/>
                    <a:lstStyle/>
                    <a:p>
                      <a:r>
                        <a:rPr lang="en-US" sz="1100" dirty="0" smtClean="0">
                          <a:solidFill>
                            <a:schemeClr val="tx1"/>
                          </a:solidFill>
                        </a:rPr>
                        <a:t>Other</a:t>
                      </a:r>
                      <a:endParaRPr lang="en-US" sz="1100" dirty="0">
                        <a:solidFill>
                          <a:schemeClr val="tx1"/>
                        </a:solidFill>
                      </a:endParaRPr>
                    </a:p>
                  </a:txBody>
                  <a:tcPr/>
                </a:tc>
                <a:tc>
                  <a:txBody>
                    <a:bodyPr/>
                    <a:lstStyle/>
                    <a:p>
                      <a:r>
                        <a:rPr lang="en-US" sz="1100" baseline="0" dirty="0" smtClean="0">
                          <a:solidFill>
                            <a:schemeClr val="tx1"/>
                          </a:solidFill>
                        </a:rPr>
                        <a:t>Potentially additional UE impacts (HO failure handling, MO calls)</a:t>
                      </a:r>
                      <a:endParaRPr lang="en-US" sz="1100" dirty="0">
                        <a:solidFill>
                          <a:schemeClr val="tx1"/>
                        </a:solidFill>
                      </a:endParaRPr>
                    </a:p>
                  </a:txBody>
                  <a:tcPr/>
                </a:tc>
                <a:tc>
                  <a:txBody>
                    <a:bodyPr/>
                    <a:lstStyle/>
                    <a:p>
                      <a:endParaRPr lang="en-US" sz="11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RIM or So</a:t>
                      </a:r>
                      <a:r>
                        <a:rPr lang="en-US" sz="1100" baseline="0" dirty="0" smtClean="0">
                          <a:solidFill>
                            <a:schemeClr val="tx1"/>
                          </a:solidFill>
                        </a:rPr>
                        <a:t>l 3 combined with Sol 5 or </a:t>
                      </a:r>
                      <a:r>
                        <a:rPr lang="en-US" sz="1100" dirty="0" smtClean="0">
                          <a:solidFill>
                            <a:schemeClr val="tx1"/>
                          </a:solidFill>
                        </a:rPr>
                        <a:t>Sol 7</a:t>
                      </a:r>
                      <a:r>
                        <a:rPr lang="en-US" sz="1100" baseline="0" dirty="0" smtClean="0">
                          <a:solidFill>
                            <a:schemeClr val="tx1"/>
                          </a:solidFill>
                        </a:rPr>
                        <a:t> ~ same performance as Sol 1 and Sol 2</a:t>
                      </a:r>
                      <a:endParaRPr lang="en-US" sz="1100" dirty="0" smtClean="0">
                        <a:solidFill>
                          <a:schemeClr val="tx1"/>
                        </a:solidFill>
                      </a:endParaRPr>
                    </a:p>
                  </a:txBody>
                  <a:tcPr/>
                </a:tc>
                <a:tc>
                  <a:txBody>
                    <a:bodyPr/>
                    <a:lstStyle/>
                    <a:p>
                      <a:endParaRPr lang="en-US" sz="1100" dirty="0">
                        <a:solidFill>
                          <a:schemeClr val="tx1"/>
                        </a:solidFill>
                      </a:endParaRPr>
                    </a:p>
                  </a:txBody>
                  <a:tcPr>
                    <a:solidFill>
                      <a:schemeClr val="bg2"/>
                    </a:solidFill>
                  </a:tcPr>
                </a:tc>
                <a:tc>
                  <a:txBody>
                    <a:bodyPr/>
                    <a:lstStyle/>
                    <a:p>
                      <a:endParaRPr lang="en-US" sz="1100" dirty="0">
                        <a:solidFill>
                          <a:schemeClr val="tx1"/>
                        </a:solidFill>
                      </a:endParaRPr>
                    </a:p>
                  </a:txBody>
                  <a:tcPr/>
                </a:tc>
                <a:tc>
                  <a:txBody>
                    <a:bodyPr/>
                    <a:lstStyle/>
                    <a:p>
                      <a:endParaRPr lang="en-US" sz="1100" dirty="0">
                        <a:solidFill>
                          <a:schemeClr val="tx1"/>
                        </a:solidFill>
                      </a:endParaRPr>
                    </a:p>
                  </a:txBody>
                  <a:tcPr>
                    <a:solidFill>
                      <a:schemeClr val="bg2"/>
                    </a:solidFill>
                  </a:tcPr>
                </a:tc>
                <a:tc>
                  <a:txBody>
                    <a:bodyPr/>
                    <a:lstStyle/>
                    <a:p>
                      <a:r>
                        <a:rPr lang="en-US" sz="1100" dirty="0" smtClean="0">
                          <a:solidFill>
                            <a:schemeClr val="tx1"/>
                          </a:solidFill>
                        </a:rPr>
                        <a:t>UE impact</a:t>
                      </a:r>
                      <a:r>
                        <a:rPr lang="en-US" sz="1100" baseline="0" dirty="0" smtClean="0">
                          <a:solidFill>
                            <a:schemeClr val="tx1"/>
                          </a:solidFill>
                        </a:rPr>
                        <a:t> is SW only</a:t>
                      </a:r>
                      <a:endParaRPr lang="en-US" sz="1100" dirty="0">
                        <a:solidFill>
                          <a:schemeClr val="tx1"/>
                        </a:solidFill>
                      </a:endParaRPr>
                    </a:p>
                  </a:txBody>
                  <a:tcPr/>
                </a:tc>
              </a:tr>
            </a:tbl>
          </a:graphicData>
        </a:graphic>
      </p:graphicFrame>
      <p:sp>
        <p:nvSpPr>
          <p:cNvPr id="4" name="Title 3"/>
          <p:cNvSpPr>
            <a:spLocks noGrp="1"/>
          </p:cNvSpPr>
          <p:nvPr>
            <p:ph type="title"/>
          </p:nvPr>
        </p:nvSpPr>
        <p:spPr/>
        <p:txBody>
          <a:bodyPr/>
          <a:lstStyle/>
          <a:p>
            <a:r>
              <a:rPr lang="en-US" dirty="0" smtClean="0"/>
              <a:t>Evaluation Part</a:t>
            </a:r>
            <a:endParaRPr lang="en-US" dirty="0"/>
          </a:p>
        </p:txBody>
      </p:sp>
    </p:spTree>
    <p:extLst>
      <p:ext uri="{BB962C8B-B14F-4D97-AF65-F5344CB8AC3E}">
        <p14:creationId xmlns="" xmlns:p14="http://schemas.microsoft.com/office/powerpoint/2010/main" val="37568454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4657950"/>
          </a:xfrm>
        </p:spPr>
        <p:txBody>
          <a:bodyPr/>
          <a:lstStyle/>
          <a:p>
            <a:r>
              <a:rPr lang="en-US" sz="1800" dirty="0" smtClean="0"/>
              <a:t>Many parts of the different solutions are the same, hence can be ignored when comparing the performance</a:t>
            </a:r>
          </a:p>
          <a:p>
            <a:r>
              <a:rPr lang="en-US" sz="1800" dirty="0" smtClean="0"/>
              <a:t>Note: focus on solutions 1,2, and 3 + (5 or 7)</a:t>
            </a:r>
          </a:p>
          <a:p>
            <a:pPr lvl="1"/>
            <a:r>
              <a:rPr lang="en-US" sz="1600" dirty="0" smtClean="0"/>
              <a:t>Sol 4 is a solution to avoid CSFB failures in certain networks</a:t>
            </a:r>
          </a:p>
          <a:p>
            <a:pPr lvl="1"/>
            <a:r>
              <a:rPr lang="en-US" sz="1600" dirty="0" smtClean="0"/>
              <a:t>Sol 6 is worse than the other solutions discussed </a:t>
            </a:r>
          </a:p>
          <a:p>
            <a:r>
              <a:rPr lang="en-US" sz="1800" dirty="0" smtClean="0"/>
              <a:t>Possible differences of Sol 1, 2, and 3 + (5 or 7) are</a:t>
            </a:r>
          </a:p>
          <a:p>
            <a:pPr lvl="1"/>
            <a:r>
              <a:rPr lang="en-US" sz="1600" dirty="0" smtClean="0"/>
              <a:t>T1: Time spent prior moving to 2G/3G, and after Extended Service Request</a:t>
            </a:r>
          </a:p>
          <a:p>
            <a:pPr lvl="1"/>
            <a:r>
              <a:rPr lang="en-US" sz="1600" dirty="0" smtClean="0"/>
              <a:t>T2: Time to move the terminal to 2G/3G </a:t>
            </a:r>
          </a:p>
          <a:p>
            <a:pPr lvl="1"/>
            <a:r>
              <a:rPr lang="en-US" sz="1600" dirty="0" smtClean="0"/>
              <a:t>T3: Time for Bearer setup in 2G/3G</a:t>
            </a:r>
          </a:p>
          <a:p>
            <a:pPr lvl="1"/>
            <a:r>
              <a:rPr lang="en-US" sz="1600" dirty="0" smtClean="0"/>
              <a:t>T4: Start of Ciphering/Integrity protection</a:t>
            </a:r>
          </a:p>
          <a:p>
            <a:r>
              <a:rPr lang="en-US" sz="1800" dirty="0" smtClean="0"/>
              <a:t>Note: in all these solutions there is no need to authenticate the UE, otherwise there would be also</a:t>
            </a:r>
          </a:p>
          <a:p>
            <a:pPr lvl="1"/>
            <a:r>
              <a:rPr lang="en-US" sz="1600" dirty="0" err="1" smtClean="0"/>
              <a:t>Tx</a:t>
            </a:r>
            <a:r>
              <a:rPr lang="en-US" sz="1600" dirty="0" smtClean="0"/>
              <a:t>: </a:t>
            </a:r>
            <a:r>
              <a:rPr lang="en-US" sz="1600" dirty="0"/>
              <a:t>Time to authenticate the </a:t>
            </a:r>
            <a:r>
              <a:rPr lang="en-US" sz="1600" dirty="0" smtClean="0"/>
              <a:t>UE</a:t>
            </a:r>
            <a:r>
              <a:rPr lang="en-US" sz="1600" dirty="0"/>
              <a:t> </a:t>
            </a:r>
            <a:r>
              <a:rPr lang="en-US" sz="1600" dirty="0" smtClean="0"/>
              <a:t>in CS (only needed in solution 7 if not falling back to the same MSC, but even that could be fixed for both mobile terminal (extending MTRF) and originated calls by forwarding in both cases the CS security keys to the new MSC</a:t>
            </a:r>
            <a:endParaRPr lang="en-US" sz="1600" dirty="0"/>
          </a:p>
        </p:txBody>
      </p:sp>
      <p:sp>
        <p:nvSpPr>
          <p:cNvPr id="3" name="Title 2"/>
          <p:cNvSpPr>
            <a:spLocks noGrp="1"/>
          </p:cNvSpPr>
          <p:nvPr>
            <p:ph type="title"/>
          </p:nvPr>
        </p:nvSpPr>
        <p:spPr/>
        <p:txBody>
          <a:bodyPr/>
          <a:lstStyle/>
          <a:p>
            <a:r>
              <a:rPr lang="en-US" dirty="0" smtClean="0"/>
              <a:t>Performance Considerations</a:t>
            </a:r>
            <a:endParaRPr lang="en-US" dirty="0"/>
          </a:p>
        </p:txBody>
      </p:sp>
    </p:spTree>
    <p:extLst>
      <p:ext uri="{BB962C8B-B14F-4D97-AF65-F5344CB8AC3E}">
        <p14:creationId xmlns="" xmlns:p14="http://schemas.microsoft.com/office/powerpoint/2010/main" val="34165689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239713"/>
            <a:ext cx="7494588" cy="1474787"/>
          </a:xfrm>
        </p:spPr>
        <p:txBody>
          <a:bodyPr>
            <a:normAutofit fontScale="90000"/>
          </a:bodyPr>
          <a:lstStyle/>
          <a:p>
            <a:r>
              <a:rPr lang="en-US" dirty="0" smtClean="0"/>
              <a:t>Sol 1</a:t>
            </a:r>
            <a:br>
              <a:rPr lang="en-US" dirty="0" smtClean="0"/>
            </a:br>
            <a:r>
              <a:rPr lang="en-US" dirty="0" smtClean="0"/>
              <a:t>revisit</a:t>
            </a:r>
            <a:br>
              <a:rPr lang="en-US" dirty="0" smtClean="0"/>
            </a:br>
            <a:r>
              <a:rPr lang="en-US" dirty="0" smtClean="0"/>
              <a:t>MO</a:t>
            </a:r>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 xmlns:p14="http://schemas.microsoft.com/office/powerpoint/2010/main" val="861792017"/>
              </p:ext>
            </p:extLst>
          </p:nvPr>
        </p:nvGraphicFramePr>
        <p:xfrm>
          <a:off x="2162968" y="239713"/>
          <a:ext cx="6130131" cy="6317858"/>
        </p:xfrm>
        <a:graphic>
          <a:graphicData uri="http://schemas.openxmlformats.org/presentationml/2006/ole">
            <p:oleObj spid="_x0000_s4147" name="Visio" r:id="rId4" imgW="6502640" imgH="6658740" progId="">
              <p:embed/>
            </p:oleObj>
          </a:graphicData>
        </a:graphic>
      </p:graphicFrame>
    </p:spTree>
    <p:extLst>
      <p:ext uri="{BB962C8B-B14F-4D97-AF65-F5344CB8AC3E}">
        <p14:creationId xmlns="" xmlns:p14="http://schemas.microsoft.com/office/powerpoint/2010/main" val="25401424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Sol 1</a:t>
            </a:r>
            <a:br>
              <a:rPr lang="en-US" dirty="0" smtClean="0"/>
            </a:br>
            <a:r>
              <a:rPr lang="en-US" dirty="0" smtClean="0"/>
              <a:t>revisited</a:t>
            </a:r>
            <a:br>
              <a:rPr lang="en-US" dirty="0" smtClean="0"/>
            </a:br>
            <a:r>
              <a:rPr lang="en-US" dirty="0" smtClean="0"/>
              <a:t>MT</a:t>
            </a:r>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 xmlns:p14="http://schemas.microsoft.com/office/powerpoint/2010/main" val="3655542874"/>
              </p:ext>
            </p:extLst>
          </p:nvPr>
        </p:nvGraphicFramePr>
        <p:xfrm>
          <a:off x="2339340" y="99060"/>
          <a:ext cx="6469380" cy="6973552"/>
        </p:xfrm>
        <a:graphic>
          <a:graphicData uri="http://schemas.openxmlformats.org/presentationml/2006/ole">
            <p:oleObj spid="_x0000_s7183" name="Visio" r:id="rId4" imgW="6289830" imgH="7060392" progId="">
              <p:embed/>
            </p:oleObj>
          </a:graphicData>
        </a:graphic>
      </p:graphicFrame>
    </p:spTree>
    <p:extLst>
      <p:ext uri="{BB962C8B-B14F-4D97-AF65-F5344CB8AC3E}">
        <p14:creationId xmlns="" xmlns:p14="http://schemas.microsoft.com/office/powerpoint/2010/main" val="14027377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239713"/>
            <a:ext cx="7494588" cy="1284287"/>
          </a:xfrm>
        </p:spPr>
        <p:txBody>
          <a:bodyPr>
            <a:normAutofit fontScale="90000"/>
          </a:bodyPr>
          <a:lstStyle/>
          <a:p>
            <a:r>
              <a:rPr lang="en-US" dirty="0" smtClean="0"/>
              <a:t>Sol 3+</a:t>
            </a:r>
            <a:br>
              <a:rPr lang="en-US" dirty="0" smtClean="0"/>
            </a:br>
            <a:r>
              <a:rPr lang="en-US" dirty="0" smtClean="0"/>
              <a:t>7 or 5</a:t>
            </a:r>
            <a:br>
              <a:rPr lang="en-US" dirty="0" smtClean="0"/>
            </a:br>
            <a:r>
              <a:rPr lang="en-US" dirty="0" smtClean="0"/>
              <a:t>MO</a:t>
            </a:r>
            <a:endParaRPr lang="en-US" dirty="0">
              <a:solidFill>
                <a:srgbClr val="FF0000"/>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 name="Object 1"/>
          <p:cNvGraphicFramePr>
            <a:graphicFrameLocks noChangeAspect="1"/>
          </p:cNvGraphicFramePr>
          <p:nvPr>
            <p:extLst>
              <p:ext uri="{D42A27DB-BD31-4B8C-83A1-F6EECF244321}">
                <p14:modId xmlns="" xmlns:p14="http://schemas.microsoft.com/office/powerpoint/2010/main" val="226668329"/>
              </p:ext>
            </p:extLst>
          </p:nvPr>
        </p:nvGraphicFramePr>
        <p:xfrm>
          <a:off x="2162175" y="239713"/>
          <a:ext cx="6130925" cy="6318250"/>
        </p:xfrm>
        <a:graphic>
          <a:graphicData uri="http://schemas.openxmlformats.org/presentationml/2006/ole">
            <p:oleObj spid="_x0000_s6160" name="Visio" r:id="rId4" imgW="6502640" imgH="6658740" progId="">
              <p:embed/>
            </p:oleObj>
          </a:graphicData>
        </a:graphic>
      </p:graphicFrame>
      <p:sp>
        <p:nvSpPr>
          <p:cNvPr id="5" name="TextBox 4"/>
          <p:cNvSpPr txBox="1"/>
          <p:nvPr/>
        </p:nvSpPr>
        <p:spPr>
          <a:xfrm>
            <a:off x="104775" y="5524500"/>
            <a:ext cx="3005951" cy="1015663"/>
          </a:xfrm>
          <a:prstGeom prst="rect">
            <a:avLst/>
          </a:prstGeom>
          <a:noFill/>
        </p:spPr>
        <p:txBody>
          <a:bodyPr wrap="none" rtlCol="0">
            <a:spAutoFit/>
          </a:bodyPr>
          <a:lstStyle/>
          <a:p>
            <a:r>
              <a:rPr lang="en-US" dirty="0" smtClean="0"/>
              <a:t>Note: Very Early</a:t>
            </a:r>
            <a:br>
              <a:rPr lang="en-US" dirty="0" smtClean="0"/>
            </a:br>
            <a:r>
              <a:rPr lang="en-US" dirty="0" smtClean="0"/>
              <a:t>Assignment is </a:t>
            </a:r>
            <a:br>
              <a:rPr lang="en-US" dirty="0" smtClean="0"/>
            </a:br>
            <a:r>
              <a:rPr lang="en-US" dirty="0" smtClean="0"/>
              <a:t>assumed in this example</a:t>
            </a:r>
            <a:endParaRPr lang="en-US" dirty="0"/>
          </a:p>
        </p:txBody>
      </p:sp>
    </p:spTree>
    <p:extLst>
      <p:ext uri="{BB962C8B-B14F-4D97-AF65-F5344CB8AC3E}">
        <p14:creationId xmlns="" xmlns:p14="http://schemas.microsoft.com/office/powerpoint/2010/main" val="27726099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239713"/>
            <a:ext cx="7494588" cy="1379537"/>
          </a:xfrm>
        </p:spPr>
        <p:txBody>
          <a:bodyPr>
            <a:normAutofit fontScale="90000"/>
          </a:bodyPr>
          <a:lstStyle/>
          <a:p>
            <a:r>
              <a:rPr lang="en-US" dirty="0" smtClean="0"/>
              <a:t>Sol 3+</a:t>
            </a:r>
            <a:br>
              <a:rPr lang="en-US" dirty="0" smtClean="0"/>
            </a:br>
            <a:r>
              <a:rPr lang="en-US" dirty="0" smtClean="0"/>
              <a:t>7 or 5</a:t>
            </a:r>
            <a:br>
              <a:rPr lang="en-US" dirty="0" smtClean="0"/>
            </a:br>
            <a:r>
              <a:rPr lang="en-US" dirty="0" smtClean="0"/>
              <a:t>MT</a:t>
            </a:r>
            <a:endParaRPr lang="en-US" dirty="0">
              <a:solidFill>
                <a:srgbClr val="FF0000"/>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04775" y="5133975"/>
            <a:ext cx="2036391" cy="1323439"/>
          </a:xfrm>
          <a:prstGeom prst="rect">
            <a:avLst/>
          </a:prstGeom>
          <a:noFill/>
        </p:spPr>
        <p:txBody>
          <a:bodyPr wrap="none" rtlCol="0">
            <a:spAutoFit/>
          </a:bodyPr>
          <a:lstStyle/>
          <a:p>
            <a:r>
              <a:rPr lang="en-US" dirty="0" smtClean="0">
                <a:solidFill>
                  <a:srgbClr val="FF0000"/>
                </a:solidFill>
              </a:rPr>
              <a:t>Note: Very Early</a:t>
            </a:r>
            <a:br>
              <a:rPr lang="en-US" dirty="0" smtClean="0">
                <a:solidFill>
                  <a:srgbClr val="FF0000"/>
                </a:solidFill>
              </a:rPr>
            </a:br>
            <a:r>
              <a:rPr lang="en-US" dirty="0" smtClean="0">
                <a:solidFill>
                  <a:srgbClr val="FF0000"/>
                </a:solidFill>
              </a:rPr>
              <a:t>Assignment is </a:t>
            </a:r>
            <a:br>
              <a:rPr lang="en-US" dirty="0" smtClean="0">
                <a:solidFill>
                  <a:srgbClr val="FF0000"/>
                </a:solidFill>
              </a:rPr>
            </a:br>
            <a:r>
              <a:rPr lang="en-US" dirty="0" smtClean="0">
                <a:solidFill>
                  <a:srgbClr val="FF0000"/>
                </a:solidFill>
              </a:rPr>
              <a:t>assumed in this</a:t>
            </a:r>
            <a:br>
              <a:rPr lang="en-US" dirty="0" smtClean="0">
                <a:solidFill>
                  <a:srgbClr val="FF0000"/>
                </a:solidFill>
              </a:rPr>
            </a:br>
            <a:r>
              <a:rPr lang="en-US" dirty="0" smtClean="0">
                <a:solidFill>
                  <a:srgbClr val="FF0000"/>
                </a:solidFill>
              </a:rPr>
              <a:t>example</a:t>
            </a:r>
            <a:endParaRPr lang="en-US" dirty="0">
              <a:solidFill>
                <a:srgbClr val="FF0000"/>
              </a:solidFill>
            </a:endParaRPr>
          </a:p>
        </p:txBody>
      </p:sp>
      <p:graphicFrame>
        <p:nvGraphicFramePr>
          <p:cNvPr id="7" name="Object 6"/>
          <p:cNvGraphicFramePr>
            <a:graphicFrameLocks noChangeAspect="1"/>
          </p:cNvGraphicFramePr>
          <p:nvPr>
            <p:extLst>
              <p:ext uri="{D42A27DB-BD31-4B8C-83A1-F6EECF244321}">
                <p14:modId xmlns="" xmlns:p14="http://schemas.microsoft.com/office/powerpoint/2010/main" val="3896288997"/>
              </p:ext>
            </p:extLst>
          </p:nvPr>
        </p:nvGraphicFramePr>
        <p:xfrm>
          <a:off x="2339975" y="98425"/>
          <a:ext cx="6469063" cy="6973888"/>
        </p:xfrm>
        <a:graphic>
          <a:graphicData uri="http://schemas.openxmlformats.org/presentationml/2006/ole">
            <p:oleObj spid="_x0000_s8207" name="Visio" r:id="rId4" imgW="6289775" imgH="7060500" progId="">
              <p:embed/>
            </p:oleObj>
          </a:graphicData>
        </a:graphic>
      </p:graphicFrame>
    </p:spTree>
    <p:extLst>
      <p:ext uri="{BB962C8B-B14F-4D97-AF65-F5344CB8AC3E}">
        <p14:creationId xmlns="" xmlns:p14="http://schemas.microsoft.com/office/powerpoint/2010/main" val="25531340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 xmlns:p14="http://schemas.microsoft.com/office/powerpoint/2010/main" val="3643877736"/>
              </p:ext>
            </p:extLst>
          </p:nvPr>
        </p:nvGraphicFramePr>
        <p:xfrm>
          <a:off x="396876" y="1466850"/>
          <a:ext cx="8351840" cy="4338320"/>
        </p:xfrm>
        <a:graphic>
          <a:graphicData uri="http://schemas.openxmlformats.org/drawingml/2006/table">
            <a:tbl>
              <a:tblPr firstRow="1" bandRow="1">
                <a:tableStyleId>{5C22544A-7EE6-4342-B048-85BDC9FD1C3A}</a:tableStyleId>
              </a:tblPr>
              <a:tblGrid>
                <a:gridCol w="2087960"/>
                <a:gridCol w="2087960"/>
                <a:gridCol w="2087960"/>
                <a:gridCol w="2087960"/>
              </a:tblGrid>
              <a:tr h="370840">
                <a:tc>
                  <a:txBody>
                    <a:bodyPr/>
                    <a:lstStyle/>
                    <a:p>
                      <a:endParaRPr lang="en-US" sz="1600" dirty="0">
                        <a:solidFill>
                          <a:schemeClr val="tx1"/>
                        </a:solidFill>
                      </a:endParaRPr>
                    </a:p>
                  </a:txBody>
                  <a:tcPr/>
                </a:tc>
                <a:tc>
                  <a:txBody>
                    <a:bodyPr/>
                    <a:lstStyle/>
                    <a:p>
                      <a:r>
                        <a:rPr lang="en-US" sz="1600" dirty="0" smtClean="0">
                          <a:solidFill>
                            <a:schemeClr val="tx1"/>
                          </a:solidFill>
                        </a:rPr>
                        <a:t>Solution</a:t>
                      </a:r>
                      <a:r>
                        <a:rPr lang="en-US" sz="1600" baseline="0" dirty="0" smtClean="0">
                          <a:solidFill>
                            <a:schemeClr val="tx1"/>
                          </a:solidFill>
                        </a:rPr>
                        <a:t> 1</a:t>
                      </a:r>
                      <a:endParaRPr lang="en-US" sz="1600" dirty="0">
                        <a:solidFill>
                          <a:schemeClr val="tx1"/>
                        </a:solidFill>
                      </a:endParaRPr>
                    </a:p>
                  </a:txBody>
                  <a:tcPr/>
                </a:tc>
                <a:tc>
                  <a:txBody>
                    <a:bodyPr/>
                    <a:lstStyle/>
                    <a:p>
                      <a:r>
                        <a:rPr lang="en-US" sz="1600" dirty="0" smtClean="0">
                          <a:solidFill>
                            <a:schemeClr val="tx1"/>
                          </a:solidFill>
                        </a:rPr>
                        <a:t>Solution 2</a:t>
                      </a:r>
                      <a:endParaRPr lang="en-US" sz="1600" dirty="0">
                        <a:solidFill>
                          <a:schemeClr val="tx1"/>
                        </a:solidFill>
                      </a:endParaRPr>
                    </a:p>
                  </a:txBody>
                  <a:tcPr/>
                </a:tc>
                <a:tc>
                  <a:txBody>
                    <a:bodyPr/>
                    <a:lstStyle/>
                    <a:p>
                      <a:r>
                        <a:rPr lang="en-US" sz="1600" dirty="0" smtClean="0">
                          <a:solidFill>
                            <a:schemeClr val="tx1"/>
                          </a:solidFill>
                        </a:rPr>
                        <a:t>Solution</a:t>
                      </a:r>
                      <a:r>
                        <a:rPr lang="en-US" sz="1600" baseline="0" dirty="0" smtClean="0">
                          <a:solidFill>
                            <a:schemeClr val="tx1"/>
                          </a:solidFill>
                        </a:rPr>
                        <a:t> 3 + (5 or7)</a:t>
                      </a:r>
                      <a:endParaRPr lang="en-US" sz="1600" dirty="0">
                        <a:solidFill>
                          <a:schemeClr val="tx1"/>
                        </a:solidFill>
                      </a:endParaRPr>
                    </a:p>
                  </a:txBody>
                  <a:tcPr/>
                </a:tc>
              </a:tr>
              <a:tr h="370840">
                <a:tc>
                  <a:txBody>
                    <a:bodyPr/>
                    <a:lstStyle/>
                    <a:p>
                      <a:r>
                        <a:rPr lang="en-US" sz="1600" dirty="0" smtClean="0">
                          <a:solidFill>
                            <a:schemeClr val="tx1"/>
                          </a:solidFill>
                        </a:rPr>
                        <a:t>T1</a:t>
                      </a:r>
                    </a:p>
                    <a:p>
                      <a:r>
                        <a:rPr lang="en-US" sz="1200" dirty="0" smtClean="0">
                          <a:solidFill>
                            <a:schemeClr val="tx1"/>
                          </a:solidFill>
                        </a:rPr>
                        <a:t>(Time spent prior moving to 2G/3G, and after</a:t>
                      </a:r>
                    </a:p>
                    <a:p>
                      <a:r>
                        <a:rPr lang="en-US" sz="1200" dirty="0" smtClean="0">
                          <a:solidFill>
                            <a:schemeClr val="tx1"/>
                          </a:solidFill>
                        </a:rPr>
                        <a:t>Extended Service Request)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IRAT measurement: ~400-2400 </a:t>
                      </a:r>
                      <a:r>
                        <a:rPr lang="en-US" sz="1600" baseline="0" dirty="0" err="1" smtClean="0">
                          <a:solidFill>
                            <a:schemeClr val="tx1"/>
                          </a:solidFill>
                        </a:rPr>
                        <a:t>ms</a:t>
                      </a:r>
                      <a:endParaRPr lang="en-US" sz="1600" dirty="0" smtClean="0">
                        <a:solidFill>
                          <a:schemeClr val="tx1"/>
                        </a:solidFill>
                      </a:endParaRPr>
                    </a:p>
                    <a:p>
                      <a:r>
                        <a:rPr lang="en-US" sz="1600" dirty="0" smtClean="0">
                          <a:solidFill>
                            <a:schemeClr val="tx1"/>
                          </a:solidFill>
                        </a:rPr>
                        <a:t>Handover</a:t>
                      </a:r>
                      <a:r>
                        <a:rPr lang="en-US" sz="1600" baseline="0" dirty="0" smtClean="0">
                          <a:solidFill>
                            <a:schemeClr val="tx1"/>
                          </a:solidFill>
                        </a:rPr>
                        <a:t> preparation time: ~400-600ms</a:t>
                      </a:r>
                    </a:p>
                  </a:txBody>
                  <a:tcPr anchor="ctr"/>
                </a:tc>
                <a:tc rowSpan="5">
                  <a:txBody>
                    <a:bodyPr/>
                    <a:lstStyle/>
                    <a:p>
                      <a:r>
                        <a:rPr lang="en-US" sz="1600" dirty="0" smtClean="0">
                          <a:solidFill>
                            <a:schemeClr val="tx1"/>
                          </a:solidFill>
                        </a:rPr>
                        <a:t>Same</a:t>
                      </a:r>
                      <a:r>
                        <a:rPr lang="en-US" sz="1600" baseline="0" dirty="0" smtClean="0">
                          <a:solidFill>
                            <a:schemeClr val="tx1"/>
                          </a:solidFill>
                        </a:rPr>
                        <a:t> as solution 1</a:t>
                      </a:r>
                      <a:endParaRPr lang="en-US" sz="1600" dirty="0">
                        <a:solidFill>
                          <a:schemeClr val="tx1"/>
                        </a:solidFill>
                      </a:endParaRPr>
                    </a:p>
                  </a:txBody>
                  <a:tcPr anchor="ctr"/>
                </a:tc>
                <a:tc>
                  <a:txBody>
                    <a:bodyPr/>
                    <a:lstStyle/>
                    <a:p>
                      <a:r>
                        <a:rPr lang="en-US" sz="1600" dirty="0" smtClean="0">
                          <a:solidFill>
                            <a:schemeClr val="tx1"/>
                          </a:solidFill>
                        </a:rPr>
                        <a:t>Not applicable</a:t>
                      </a:r>
                      <a:endParaRPr lang="en-US" sz="1600" dirty="0">
                        <a:solidFill>
                          <a:schemeClr val="tx1"/>
                        </a:solidFill>
                      </a:endParaRPr>
                    </a:p>
                  </a:txBody>
                  <a:tcPr anchor="ctr"/>
                </a:tc>
              </a:tr>
              <a:tr h="370840">
                <a:tc>
                  <a:txBody>
                    <a:bodyPr/>
                    <a:lstStyle/>
                    <a:p>
                      <a:r>
                        <a:rPr lang="en-US" sz="1600" dirty="0" smtClean="0">
                          <a:solidFill>
                            <a:schemeClr val="tx1"/>
                          </a:solidFill>
                        </a:rPr>
                        <a:t>T2 </a:t>
                      </a:r>
                    </a:p>
                    <a:p>
                      <a:r>
                        <a:rPr lang="en-US" sz="1200" dirty="0" smtClean="0">
                          <a:solidFill>
                            <a:schemeClr val="tx1"/>
                          </a:solidFill>
                        </a:rPr>
                        <a:t>(</a:t>
                      </a:r>
                      <a:r>
                        <a:rPr lang="en-US" sz="1200" dirty="0" smtClean="0"/>
                        <a:t>Time to move the terminal to 2G/3G)</a:t>
                      </a:r>
                      <a:endParaRPr lang="en-US" sz="1200" dirty="0">
                        <a:solidFill>
                          <a:schemeClr val="tx1"/>
                        </a:solidFill>
                      </a:endParaRPr>
                    </a:p>
                  </a:txBody>
                  <a:tcPr/>
                </a:tc>
                <a:tc>
                  <a:txBody>
                    <a:bodyPr/>
                    <a:lstStyle/>
                    <a:p>
                      <a:r>
                        <a:rPr lang="en-US" sz="1600" dirty="0" smtClean="0">
                          <a:solidFill>
                            <a:schemeClr val="tx1"/>
                          </a:solidFill>
                        </a:rPr>
                        <a:t>~110-200ms</a:t>
                      </a:r>
                      <a:endParaRPr lang="en-US" sz="1600" dirty="0">
                        <a:solidFill>
                          <a:schemeClr val="tx1"/>
                        </a:solidFill>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a:tc>
                <a:tc>
                  <a:txBody>
                    <a:bodyPr/>
                    <a:lstStyle/>
                    <a:p>
                      <a:r>
                        <a:rPr lang="en-US" sz="1600" smtClean="0">
                          <a:solidFill>
                            <a:schemeClr val="tx1"/>
                          </a:solidFill>
                        </a:rPr>
                        <a:t>~300-700ms</a:t>
                      </a:r>
                      <a:endParaRPr lang="en-US" sz="1600" dirty="0">
                        <a:solidFill>
                          <a:schemeClr val="tx1"/>
                        </a:solidFill>
                      </a:endParaRPr>
                    </a:p>
                  </a:txBody>
                  <a:tcPr anchor="ct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T3</a:t>
                      </a:r>
                      <a:br>
                        <a:rPr lang="en-US" sz="1600" dirty="0" smtClean="0">
                          <a:solidFill>
                            <a:schemeClr val="tx1"/>
                          </a:solidFill>
                        </a:rPr>
                      </a:br>
                      <a:r>
                        <a:rPr lang="en-US" sz="1200" dirty="0" smtClean="0">
                          <a:solidFill>
                            <a:schemeClr val="tx1"/>
                          </a:solidFill>
                        </a:rPr>
                        <a:t>(</a:t>
                      </a:r>
                      <a:r>
                        <a:rPr lang="en-US" sz="1200" dirty="0" smtClean="0"/>
                        <a:t>Time for Bearer setup in 2G/3G)</a:t>
                      </a:r>
                    </a:p>
                  </a:txBody>
                  <a:tcPr/>
                </a:tc>
                <a:tc>
                  <a:txBody>
                    <a:bodyPr/>
                    <a:lstStyle/>
                    <a:p>
                      <a:r>
                        <a:rPr lang="en-US" sz="1600" dirty="0" smtClean="0">
                          <a:solidFill>
                            <a:schemeClr val="tx1"/>
                          </a:solidFill>
                        </a:rPr>
                        <a:t>Not</a:t>
                      </a:r>
                      <a:r>
                        <a:rPr lang="en-US" sz="1600" baseline="0" dirty="0" smtClean="0">
                          <a:solidFill>
                            <a:schemeClr val="tx1"/>
                          </a:solidFill>
                        </a:rPr>
                        <a:t> applicable</a:t>
                      </a:r>
                      <a:endParaRPr lang="en-US" sz="1600" dirty="0">
                        <a:solidFill>
                          <a:schemeClr val="tx1"/>
                        </a:solidFill>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a:tc>
                <a:tc>
                  <a:txBody>
                    <a:bodyPr/>
                    <a:lstStyle/>
                    <a:p>
                      <a:r>
                        <a:rPr lang="en-US" sz="1600" dirty="0" smtClean="0">
                          <a:solidFill>
                            <a:schemeClr val="tx1"/>
                          </a:solidFill>
                        </a:rPr>
                        <a:t>~400 </a:t>
                      </a:r>
                      <a:r>
                        <a:rPr lang="en-US" sz="1600" dirty="0" err="1" smtClean="0">
                          <a:solidFill>
                            <a:schemeClr val="tx1"/>
                          </a:solidFill>
                        </a:rPr>
                        <a:t>ms</a:t>
                      </a:r>
                      <a:endParaRPr lang="en-US" sz="1600" dirty="0">
                        <a:solidFill>
                          <a:schemeClr val="tx1"/>
                        </a:solidFill>
                      </a:endParaRPr>
                    </a:p>
                  </a:txBody>
                  <a:tcPr anchor="ct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T4</a:t>
                      </a:r>
                      <a:br>
                        <a:rPr lang="en-US" sz="1600" dirty="0" smtClean="0">
                          <a:solidFill>
                            <a:schemeClr val="tx1"/>
                          </a:solidFill>
                        </a:rPr>
                      </a:br>
                      <a:r>
                        <a:rPr lang="en-US" sz="1200" dirty="0" smtClean="0">
                          <a:solidFill>
                            <a:schemeClr val="tx1"/>
                          </a:solidFill>
                        </a:rPr>
                        <a:t>(</a:t>
                      </a:r>
                      <a:r>
                        <a:rPr lang="en-US" sz="1200" dirty="0" smtClean="0"/>
                        <a:t>Time to start Ciphering/integrity</a:t>
                      </a:r>
                      <a:r>
                        <a:rPr lang="en-US" sz="1200" baseline="0" dirty="0" smtClean="0"/>
                        <a:t> protection</a:t>
                      </a:r>
                      <a:r>
                        <a:rPr lang="en-US" sz="1200" dirty="0" smtClean="0"/>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Not</a:t>
                      </a:r>
                      <a:r>
                        <a:rPr lang="en-US" sz="1600" baseline="0" dirty="0" smtClean="0">
                          <a:solidFill>
                            <a:schemeClr val="tx1"/>
                          </a:solidFill>
                        </a:rPr>
                        <a:t> applicable</a:t>
                      </a:r>
                      <a:endParaRPr lang="en-US" sz="1600" dirty="0" smtClean="0">
                        <a:solidFill>
                          <a:schemeClr val="tx1"/>
                        </a:solidFill>
                      </a:endParaRPr>
                    </a:p>
                    <a:p>
                      <a:endParaRPr lang="en-US" sz="1600" dirty="0">
                        <a:solidFill>
                          <a:schemeClr val="tx1"/>
                        </a:solidFill>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a:tc>
                <a:tc>
                  <a:txBody>
                    <a:bodyPr/>
                    <a:lstStyle/>
                    <a:p>
                      <a:r>
                        <a:rPr lang="en-US" sz="1600" dirty="0" smtClean="0">
                          <a:solidFill>
                            <a:schemeClr val="tx1"/>
                          </a:solidFill>
                        </a:rPr>
                        <a:t>~200 </a:t>
                      </a:r>
                      <a:r>
                        <a:rPr lang="en-US" sz="1600" dirty="0" err="1" smtClean="0">
                          <a:solidFill>
                            <a:schemeClr val="tx1"/>
                          </a:solidFill>
                        </a:rPr>
                        <a:t>ms</a:t>
                      </a:r>
                      <a:endParaRPr lang="en-US" sz="1600" dirty="0">
                        <a:solidFill>
                          <a:schemeClr val="tx1"/>
                        </a:solidFill>
                      </a:endParaRPr>
                    </a:p>
                  </a:txBody>
                  <a:tcPr anchor="ctr"/>
                </a:tc>
              </a:tr>
              <a:tr h="370840">
                <a:tc>
                  <a:txBody>
                    <a:bodyPr/>
                    <a:lstStyle/>
                    <a:p>
                      <a:r>
                        <a:rPr lang="en-US" sz="1600" b="1" dirty="0" smtClean="0">
                          <a:solidFill>
                            <a:schemeClr val="tx1"/>
                          </a:solidFill>
                        </a:rPr>
                        <a:t>Summary</a:t>
                      </a:r>
                      <a:endParaRPr lang="en-US" sz="1600" b="1" dirty="0">
                        <a:solidFill>
                          <a:schemeClr val="tx1"/>
                        </a:solidFill>
                      </a:endParaRPr>
                    </a:p>
                  </a:txBody>
                  <a:tcPr/>
                </a:tc>
                <a:tc>
                  <a:txBody>
                    <a:bodyPr/>
                    <a:lstStyle/>
                    <a:p>
                      <a:r>
                        <a:rPr lang="en-US" sz="1600" dirty="0" smtClean="0">
                          <a:solidFill>
                            <a:schemeClr val="tx1"/>
                          </a:solidFill>
                        </a:rPr>
                        <a:t>~900-3200</a:t>
                      </a:r>
                      <a:r>
                        <a:rPr lang="en-US" sz="1600" baseline="0" dirty="0" smtClean="0">
                          <a:solidFill>
                            <a:schemeClr val="tx1"/>
                          </a:solidFill>
                        </a:rPr>
                        <a:t> </a:t>
                      </a:r>
                      <a:r>
                        <a:rPr lang="en-US" sz="1600" baseline="0" dirty="0" err="1" smtClean="0">
                          <a:solidFill>
                            <a:schemeClr val="tx1"/>
                          </a:solidFill>
                        </a:rPr>
                        <a:t>ms</a:t>
                      </a:r>
                      <a:endParaRPr lang="en-US" sz="1600" dirty="0">
                        <a:solidFill>
                          <a:schemeClr val="tx1"/>
                        </a:solidFill>
                      </a:endParaRPr>
                    </a:p>
                  </a:txBody>
                  <a:tcPr anchor="ctr"/>
                </a:tc>
                <a:tc vMerge="1">
                  <a:txBody>
                    <a:bodyPr/>
                    <a:lstStyle/>
                    <a:p>
                      <a:endParaRPr lang="en-US" sz="1600" dirty="0">
                        <a:solidFill>
                          <a:schemeClr val="tx1"/>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~900-1300 </a:t>
                      </a:r>
                      <a:r>
                        <a:rPr lang="en-US" sz="1600" dirty="0" err="1" smtClean="0">
                          <a:solidFill>
                            <a:schemeClr val="tx1"/>
                          </a:solidFill>
                        </a:rPr>
                        <a:t>ms</a:t>
                      </a:r>
                      <a:endParaRPr lang="en-US" sz="1600" dirty="0" smtClean="0">
                        <a:solidFill>
                          <a:schemeClr val="tx1"/>
                        </a:solidFill>
                      </a:endParaRPr>
                    </a:p>
                  </a:txBody>
                  <a:tcPr anchor="ctr"/>
                </a:tc>
              </a:tr>
            </a:tbl>
          </a:graphicData>
        </a:graphic>
      </p:graphicFrame>
      <p:sp>
        <p:nvSpPr>
          <p:cNvPr id="3" name="Title 2"/>
          <p:cNvSpPr>
            <a:spLocks noGrp="1"/>
          </p:cNvSpPr>
          <p:nvPr>
            <p:ph type="title"/>
          </p:nvPr>
        </p:nvSpPr>
        <p:spPr/>
        <p:txBody>
          <a:bodyPr>
            <a:normAutofit/>
          </a:bodyPr>
          <a:lstStyle/>
          <a:p>
            <a:r>
              <a:rPr lang="en-US" dirty="0" smtClean="0"/>
              <a:t>Performance Comparison</a:t>
            </a:r>
            <a:br>
              <a:rPr lang="en-US" dirty="0" smtClean="0"/>
            </a:br>
            <a:r>
              <a:rPr lang="en-US" dirty="0" smtClean="0">
                <a:solidFill>
                  <a:srgbClr val="FF0000"/>
                </a:solidFill>
              </a:rPr>
              <a:t>Spotlight on T1 - T4</a:t>
            </a:r>
            <a:endParaRPr lang="en-US" dirty="0">
              <a:solidFill>
                <a:srgbClr val="FF0000"/>
              </a:solidFill>
            </a:endParaRPr>
          </a:p>
        </p:txBody>
      </p:sp>
      <p:sp>
        <p:nvSpPr>
          <p:cNvPr id="5" name="TextBox 4"/>
          <p:cNvSpPr txBox="1"/>
          <p:nvPr/>
        </p:nvSpPr>
        <p:spPr>
          <a:xfrm>
            <a:off x="480060" y="5904753"/>
            <a:ext cx="8468681" cy="854080"/>
          </a:xfrm>
          <a:prstGeom prst="rect">
            <a:avLst/>
          </a:prstGeom>
          <a:solidFill>
            <a:schemeClr val="bg1"/>
          </a:solidFill>
        </p:spPr>
        <p:txBody>
          <a:bodyPr wrap="square" rtlCol="0">
            <a:spAutoFit/>
          </a:bodyPr>
          <a:lstStyle/>
          <a:p>
            <a:r>
              <a:rPr lang="en-US" sz="1100" dirty="0" smtClean="0"/>
              <a:t>The above is the additional time compared to normal CS setup if there is no need to authenticate the UE and only sum of the times that differ between the different solution (i.e., it is not the total additional call setup time in case of CSFB). No need to authenticate the UE in CS in any of these solutions.</a:t>
            </a:r>
          </a:p>
          <a:p>
            <a:r>
              <a:rPr lang="en-US" sz="1100" dirty="0" smtClean="0"/>
              <a:t>Note: T2+T3 in case of CSFB without enhancements is ~2.7 sec to 2G and ~1.5 sec to 3G.</a:t>
            </a:r>
          </a:p>
        </p:txBody>
      </p:sp>
    </p:spTree>
    <p:extLst>
      <p:ext uri="{BB962C8B-B14F-4D97-AF65-F5344CB8AC3E}">
        <p14:creationId xmlns="" xmlns:p14="http://schemas.microsoft.com/office/powerpoint/2010/main" val="40270823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 xmlns:p14="http://schemas.microsoft.com/office/powerpoint/2010/main" val="1606695220"/>
              </p:ext>
            </p:extLst>
          </p:nvPr>
        </p:nvGraphicFramePr>
        <p:xfrm>
          <a:off x="396876" y="1466850"/>
          <a:ext cx="8351840" cy="4338320"/>
        </p:xfrm>
        <a:graphic>
          <a:graphicData uri="http://schemas.openxmlformats.org/drawingml/2006/table">
            <a:tbl>
              <a:tblPr firstRow="1" bandRow="1">
                <a:tableStyleId>{5C22544A-7EE6-4342-B048-85BDC9FD1C3A}</a:tableStyleId>
              </a:tblPr>
              <a:tblGrid>
                <a:gridCol w="2087960"/>
                <a:gridCol w="2087960"/>
                <a:gridCol w="2087960"/>
                <a:gridCol w="2087960"/>
              </a:tblGrid>
              <a:tr h="370840">
                <a:tc>
                  <a:txBody>
                    <a:bodyPr/>
                    <a:lstStyle/>
                    <a:p>
                      <a:endParaRPr lang="en-US" sz="1600" dirty="0">
                        <a:solidFill>
                          <a:schemeClr val="tx1"/>
                        </a:solidFill>
                      </a:endParaRPr>
                    </a:p>
                  </a:txBody>
                  <a:tcPr/>
                </a:tc>
                <a:tc>
                  <a:txBody>
                    <a:bodyPr/>
                    <a:lstStyle/>
                    <a:p>
                      <a:r>
                        <a:rPr lang="en-US" sz="1600" dirty="0" smtClean="0">
                          <a:solidFill>
                            <a:schemeClr val="tx1"/>
                          </a:solidFill>
                        </a:rPr>
                        <a:t>Solution</a:t>
                      </a:r>
                      <a:r>
                        <a:rPr lang="en-US" sz="1600" baseline="0" dirty="0" smtClean="0">
                          <a:solidFill>
                            <a:schemeClr val="tx1"/>
                          </a:solidFill>
                        </a:rPr>
                        <a:t> 1</a:t>
                      </a:r>
                      <a:endParaRPr lang="en-US" sz="1600" dirty="0">
                        <a:solidFill>
                          <a:schemeClr val="tx1"/>
                        </a:solidFill>
                      </a:endParaRPr>
                    </a:p>
                  </a:txBody>
                  <a:tcPr/>
                </a:tc>
                <a:tc>
                  <a:txBody>
                    <a:bodyPr/>
                    <a:lstStyle/>
                    <a:p>
                      <a:r>
                        <a:rPr lang="en-US" sz="1600" dirty="0" smtClean="0">
                          <a:solidFill>
                            <a:schemeClr val="tx1"/>
                          </a:solidFill>
                        </a:rPr>
                        <a:t>Solution 2</a:t>
                      </a:r>
                      <a:endParaRPr lang="en-US" sz="1600" dirty="0">
                        <a:solidFill>
                          <a:schemeClr val="tx1"/>
                        </a:solidFill>
                      </a:endParaRPr>
                    </a:p>
                  </a:txBody>
                  <a:tcPr/>
                </a:tc>
                <a:tc>
                  <a:txBody>
                    <a:bodyPr/>
                    <a:lstStyle/>
                    <a:p>
                      <a:r>
                        <a:rPr lang="en-US" sz="1600" dirty="0" smtClean="0">
                          <a:solidFill>
                            <a:schemeClr val="tx1"/>
                          </a:solidFill>
                        </a:rPr>
                        <a:t>Solution</a:t>
                      </a:r>
                      <a:r>
                        <a:rPr lang="en-US" sz="1600" baseline="0" dirty="0" smtClean="0">
                          <a:solidFill>
                            <a:schemeClr val="tx1"/>
                          </a:solidFill>
                        </a:rPr>
                        <a:t> 3 + (5 or7)</a:t>
                      </a:r>
                      <a:endParaRPr lang="en-US" sz="1600" dirty="0">
                        <a:solidFill>
                          <a:schemeClr val="tx1"/>
                        </a:solidFill>
                      </a:endParaRPr>
                    </a:p>
                  </a:txBody>
                  <a:tcPr/>
                </a:tc>
              </a:tr>
              <a:tr h="370840">
                <a:tc>
                  <a:txBody>
                    <a:bodyPr/>
                    <a:lstStyle/>
                    <a:p>
                      <a:r>
                        <a:rPr lang="en-US" sz="1600" dirty="0" smtClean="0">
                          <a:solidFill>
                            <a:schemeClr val="tx1"/>
                          </a:solidFill>
                        </a:rPr>
                        <a:t>T1</a:t>
                      </a:r>
                    </a:p>
                    <a:p>
                      <a:r>
                        <a:rPr lang="en-US" sz="1200" dirty="0" smtClean="0">
                          <a:solidFill>
                            <a:schemeClr val="tx1"/>
                          </a:solidFill>
                        </a:rPr>
                        <a:t>(Time spent prior moving to 2G/3G, and after</a:t>
                      </a:r>
                    </a:p>
                    <a:p>
                      <a:r>
                        <a:rPr lang="en-US" sz="1200" dirty="0" smtClean="0">
                          <a:solidFill>
                            <a:schemeClr val="tx1"/>
                          </a:solidFill>
                        </a:rPr>
                        <a:t>Extended Service Request)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IRAT measurement: ~400-2400 </a:t>
                      </a:r>
                      <a:r>
                        <a:rPr lang="en-US" sz="1600" baseline="0" dirty="0" err="1" smtClean="0">
                          <a:solidFill>
                            <a:schemeClr val="tx1"/>
                          </a:solidFill>
                        </a:rPr>
                        <a:t>ms</a:t>
                      </a:r>
                      <a:endParaRPr lang="en-US" sz="1600" dirty="0" smtClean="0">
                        <a:solidFill>
                          <a:schemeClr val="tx1"/>
                        </a:solidFill>
                      </a:endParaRPr>
                    </a:p>
                    <a:p>
                      <a:r>
                        <a:rPr lang="en-US" sz="1600" dirty="0" smtClean="0">
                          <a:solidFill>
                            <a:schemeClr val="tx1"/>
                          </a:solidFill>
                        </a:rPr>
                        <a:t>Handover</a:t>
                      </a:r>
                      <a:r>
                        <a:rPr lang="en-US" sz="1600" baseline="0" dirty="0" smtClean="0">
                          <a:solidFill>
                            <a:schemeClr val="tx1"/>
                          </a:solidFill>
                        </a:rPr>
                        <a:t> preparation time: ~400-600ms</a:t>
                      </a:r>
                    </a:p>
                  </a:txBody>
                  <a:tcPr anchor="ctr"/>
                </a:tc>
                <a:tc rowSpan="5">
                  <a:txBody>
                    <a:bodyPr/>
                    <a:lstStyle/>
                    <a:p>
                      <a:r>
                        <a:rPr lang="en-US" sz="1600" dirty="0" smtClean="0">
                          <a:solidFill>
                            <a:schemeClr val="tx1"/>
                          </a:solidFill>
                        </a:rPr>
                        <a:t>Same</a:t>
                      </a:r>
                      <a:r>
                        <a:rPr lang="en-US" sz="1600" baseline="0" dirty="0" smtClean="0">
                          <a:solidFill>
                            <a:schemeClr val="tx1"/>
                          </a:solidFill>
                        </a:rPr>
                        <a:t> as solution 1</a:t>
                      </a:r>
                      <a:endParaRPr lang="en-US" sz="1600" dirty="0">
                        <a:solidFill>
                          <a:schemeClr val="tx1"/>
                        </a:solidFill>
                      </a:endParaRPr>
                    </a:p>
                  </a:txBody>
                  <a:tcPr anchor="ctr"/>
                </a:tc>
                <a:tc>
                  <a:txBody>
                    <a:bodyPr/>
                    <a:lstStyle/>
                    <a:p>
                      <a:r>
                        <a:rPr lang="en-US" sz="1600" dirty="0" smtClean="0">
                          <a:solidFill>
                            <a:schemeClr val="tx1"/>
                          </a:solidFill>
                        </a:rPr>
                        <a:t>Not applicable</a:t>
                      </a:r>
                      <a:endParaRPr lang="en-US" sz="1600" dirty="0">
                        <a:solidFill>
                          <a:schemeClr val="tx1"/>
                        </a:solidFill>
                      </a:endParaRPr>
                    </a:p>
                  </a:txBody>
                  <a:tcPr anchor="ctr"/>
                </a:tc>
              </a:tr>
              <a:tr h="370840">
                <a:tc>
                  <a:txBody>
                    <a:bodyPr/>
                    <a:lstStyle/>
                    <a:p>
                      <a:r>
                        <a:rPr lang="en-US" sz="1600" dirty="0" smtClean="0">
                          <a:solidFill>
                            <a:schemeClr val="tx1"/>
                          </a:solidFill>
                        </a:rPr>
                        <a:t>T2 </a:t>
                      </a:r>
                    </a:p>
                    <a:p>
                      <a:r>
                        <a:rPr lang="en-US" sz="1200" dirty="0" smtClean="0">
                          <a:solidFill>
                            <a:schemeClr val="tx1"/>
                          </a:solidFill>
                        </a:rPr>
                        <a:t>(</a:t>
                      </a:r>
                      <a:r>
                        <a:rPr lang="en-US" sz="1200" dirty="0" smtClean="0"/>
                        <a:t>Time to move the terminal to 2G/3G)</a:t>
                      </a:r>
                      <a:endParaRPr lang="en-US" sz="1200" dirty="0">
                        <a:solidFill>
                          <a:schemeClr val="tx1"/>
                        </a:solidFill>
                      </a:endParaRPr>
                    </a:p>
                  </a:txBody>
                  <a:tcPr/>
                </a:tc>
                <a:tc>
                  <a:txBody>
                    <a:bodyPr/>
                    <a:lstStyle/>
                    <a:p>
                      <a:r>
                        <a:rPr lang="en-US" sz="1600" dirty="0" smtClean="0">
                          <a:solidFill>
                            <a:schemeClr val="tx1"/>
                          </a:solidFill>
                        </a:rPr>
                        <a:t>~110-200ms</a:t>
                      </a:r>
                      <a:endParaRPr lang="en-US" sz="1600" dirty="0">
                        <a:solidFill>
                          <a:schemeClr val="tx1"/>
                        </a:solidFill>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a:tc>
                <a:tc>
                  <a:txBody>
                    <a:bodyPr/>
                    <a:lstStyle/>
                    <a:p>
                      <a:r>
                        <a:rPr lang="en-US" sz="1600" smtClean="0">
                          <a:solidFill>
                            <a:schemeClr val="tx1"/>
                          </a:solidFill>
                        </a:rPr>
                        <a:t>~300-700ms</a:t>
                      </a:r>
                      <a:endParaRPr lang="en-US" sz="1600" dirty="0">
                        <a:solidFill>
                          <a:schemeClr val="tx1"/>
                        </a:solidFill>
                      </a:endParaRPr>
                    </a:p>
                  </a:txBody>
                  <a:tcPr anchor="ct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T3</a:t>
                      </a:r>
                      <a:br>
                        <a:rPr lang="en-US" sz="1600" dirty="0" smtClean="0">
                          <a:solidFill>
                            <a:schemeClr val="tx1"/>
                          </a:solidFill>
                        </a:rPr>
                      </a:br>
                      <a:r>
                        <a:rPr lang="en-US" sz="1200" dirty="0" smtClean="0">
                          <a:solidFill>
                            <a:schemeClr val="tx1"/>
                          </a:solidFill>
                        </a:rPr>
                        <a:t>(</a:t>
                      </a:r>
                      <a:r>
                        <a:rPr lang="en-US" sz="1200" dirty="0" smtClean="0"/>
                        <a:t>Time for Bearer setup in 2G/3G)</a:t>
                      </a:r>
                    </a:p>
                  </a:txBody>
                  <a:tcPr/>
                </a:tc>
                <a:tc>
                  <a:txBody>
                    <a:bodyPr/>
                    <a:lstStyle/>
                    <a:p>
                      <a:r>
                        <a:rPr lang="en-US" sz="1600" dirty="0" smtClean="0">
                          <a:solidFill>
                            <a:schemeClr val="tx1"/>
                          </a:solidFill>
                        </a:rPr>
                        <a:t>Not</a:t>
                      </a:r>
                      <a:r>
                        <a:rPr lang="en-US" sz="1600" baseline="0" dirty="0" smtClean="0">
                          <a:solidFill>
                            <a:schemeClr val="tx1"/>
                          </a:solidFill>
                        </a:rPr>
                        <a:t> applicable</a:t>
                      </a:r>
                      <a:endParaRPr lang="en-US" sz="1600" dirty="0">
                        <a:solidFill>
                          <a:schemeClr val="tx1"/>
                        </a:solidFill>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a:tc>
                <a:tc>
                  <a:txBody>
                    <a:bodyPr/>
                    <a:lstStyle/>
                    <a:p>
                      <a:r>
                        <a:rPr lang="en-US" sz="1600" dirty="0" smtClean="0">
                          <a:solidFill>
                            <a:schemeClr val="tx1"/>
                          </a:solidFill>
                        </a:rPr>
                        <a:t>~400 </a:t>
                      </a:r>
                      <a:r>
                        <a:rPr lang="en-US" sz="1600" dirty="0" err="1" smtClean="0">
                          <a:solidFill>
                            <a:schemeClr val="tx1"/>
                          </a:solidFill>
                        </a:rPr>
                        <a:t>ms</a:t>
                      </a:r>
                      <a:endParaRPr lang="en-US" sz="1600" dirty="0">
                        <a:solidFill>
                          <a:schemeClr val="tx1"/>
                        </a:solidFill>
                      </a:endParaRPr>
                    </a:p>
                  </a:txBody>
                  <a:tcPr anchor="ct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T4</a:t>
                      </a:r>
                      <a:br>
                        <a:rPr lang="en-US" sz="1600" dirty="0" smtClean="0">
                          <a:solidFill>
                            <a:schemeClr val="tx1"/>
                          </a:solidFill>
                        </a:rPr>
                      </a:br>
                      <a:r>
                        <a:rPr lang="en-US" sz="1200" dirty="0" smtClean="0">
                          <a:solidFill>
                            <a:schemeClr val="tx1"/>
                          </a:solidFill>
                        </a:rPr>
                        <a:t>(</a:t>
                      </a:r>
                      <a:r>
                        <a:rPr lang="en-US" sz="1200" dirty="0" smtClean="0"/>
                        <a:t>Time to start Ciphering/integrity</a:t>
                      </a:r>
                      <a:r>
                        <a:rPr lang="en-US" sz="1200" baseline="0" dirty="0" smtClean="0"/>
                        <a:t> protection</a:t>
                      </a:r>
                      <a:r>
                        <a:rPr lang="en-US" sz="1200" dirty="0" smtClean="0"/>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Not</a:t>
                      </a:r>
                      <a:r>
                        <a:rPr lang="en-US" sz="1600" baseline="0" dirty="0" smtClean="0">
                          <a:solidFill>
                            <a:schemeClr val="tx1"/>
                          </a:solidFill>
                        </a:rPr>
                        <a:t> applicable</a:t>
                      </a:r>
                      <a:endParaRPr lang="en-US" sz="1600" dirty="0" smtClean="0">
                        <a:solidFill>
                          <a:schemeClr val="tx1"/>
                        </a:solidFill>
                      </a:endParaRPr>
                    </a:p>
                    <a:p>
                      <a:endParaRPr lang="en-US" sz="1600" dirty="0">
                        <a:solidFill>
                          <a:schemeClr val="tx1"/>
                        </a:solidFill>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a:tc>
                <a:tc>
                  <a:txBody>
                    <a:bodyPr/>
                    <a:lstStyle/>
                    <a:p>
                      <a:r>
                        <a:rPr lang="en-US" sz="1600" dirty="0" smtClean="0">
                          <a:solidFill>
                            <a:schemeClr val="tx1"/>
                          </a:solidFill>
                        </a:rPr>
                        <a:t>~200 </a:t>
                      </a:r>
                      <a:r>
                        <a:rPr lang="en-US" sz="1600" dirty="0" err="1" smtClean="0">
                          <a:solidFill>
                            <a:schemeClr val="tx1"/>
                          </a:solidFill>
                        </a:rPr>
                        <a:t>ms</a:t>
                      </a:r>
                      <a:endParaRPr lang="en-US" sz="1600" dirty="0">
                        <a:solidFill>
                          <a:schemeClr val="tx1"/>
                        </a:solidFill>
                      </a:endParaRPr>
                    </a:p>
                  </a:txBody>
                  <a:tcPr anchor="ctr"/>
                </a:tc>
              </a:tr>
              <a:tr h="370840">
                <a:tc>
                  <a:txBody>
                    <a:bodyPr/>
                    <a:lstStyle/>
                    <a:p>
                      <a:r>
                        <a:rPr lang="en-US" sz="1600" b="1" dirty="0" smtClean="0">
                          <a:solidFill>
                            <a:schemeClr val="tx1"/>
                          </a:solidFill>
                        </a:rPr>
                        <a:t>Summary</a:t>
                      </a:r>
                      <a:endParaRPr lang="en-US" sz="1600" b="1" dirty="0">
                        <a:solidFill>
                          <a:schemeClr val="tx1"/>
                        </a:solidFill>
                      </a:endParaRPr>
                    </a:p>
                  </a:txBody>
                  <a:tcPr/>
                </a:tc>
                <a:tc>
                  <a:txBody>
                    <a:bodyPr/>
                    <a:lstStyle/>
                    <a:p>
                      <a:r>
                        <a:rPr lang="en-US" sz="1600" dirty="0" smtClean="0">
                          <a:solidFill>
                            <a:schemeClr val="tx1"/>
                          </a:solidFill>
                        </a:rPr>
                        <a:t>~900-3200</a:t>
                      </a:r>
                      <a:r>
                        <a:rPr lang="en-US" sz="1600" baseline="0" dirty="0" smtClean="0">
                          <a:solidFill>
                            <a:schemeClr val="tx1"/>
                          </a:solidFill>
                        </a:rPr>
                        <a:t> </a:t>
                      </a:r>
                      <a:r>
                        <a:rPr lang="en-US" sz="1600" baseline="0" dirty="0" err="1" smtClean="0">
                          <a:solidFill>
                            <a:schemeClr val="tx1"/>
                          </a:solidFill>
                        </a:rPr>
                        <a:t>ms</a:t>
                      </a:r>
                      <a:endParaRPr lang="en-US" sz="1600" dirty="0">
                        <a:solidFill>
                          <a:schemeClr val="tx1"/>
                        </a:solidFill>
                      </a:endParaRPr>
                    </a:p>
                  </a:txBody>
                  <a:tcPr anchor="ctr"/>
                </a:tc>
                <a:tc vMerge="1">
                  <a:txBody>
                    <a:bodyPr/>
                    <a:lstStyle/>
                    <a:p>
                      <a:endParaRPr lang="en-US" sz="1600" dirty="0">
                        <a:solidFill>
                          <a:schemeClr val="tx1"/>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~900-1300 </a:t>
                      </a:r>
                      <a:r>
                        <a:rPr lang="en-US" sz="1600" dirty="0" err="1" smtClean="0">
                          <a:solidFill>
                            <a:schemeClr val="tx1"/>
                          </a:solidFill>
                        </a:rPr>
                        <a:t>ms</a:t>
                      </a:r>
                      <a:endParaRPr lang="en-US" sz="1600" dirty="0" smtClean="0">
                        <a:solidFill>
                          <a:schemeClr val="tx1"/>
                        </a:solidFill>
                      </a:endParaRPr>
                    </a:p>
                  </a:txBody>
                  <a:tcPr anchor="ctr"/>
                </a:tc>
              </a:tr>
            </a:tbl>
          </a:graphicData>
        </a:graphic>
      </p:graphicFrame>
      <p:sp>
        <p:nvSpPr>
          <p:cNvPr id="3" name="Title 2"/>
          <p:cNvSpPr>
            <a:spLocks noGrp="1"/>
          </p:cNvSpPr>
          <p:nvPr>
            <p:ph type="title"/>
          </p:nvPr>
        </p:nvSpPr>
        <p:spPr/>
        <p:txBody>
          <a:bodyPr>
            <a:normAutofit/>
          </a:bodyPr>
          <a:lstStyle/>
          <a:p>
            <a:r>
              <a:rPr lang="en-US" dirty="0" smtClean="0"/>
              <a:t>Performance Comparison</a:t>
            </a:r>
            <a:br>
              <a:rPr lang="en-US" dirty="0" smtClean="0"/>
            </a:br>
            <a:r>
              <a:rPr lang="en-US" dirty="0" smtClean="0">
                <a:solidFill>
                  <a:srgbClr val="FF0000"/>
                </a:solidFill>
              </a:rPr>
              <a:t>Spotlight on T1 - T4</a:t>
            </a:r>
            <a:endParaRPr lang="en-US" dirty="0">
              <a:solidFill>
                <a:srgbClr val="FF0000"/>
              </a:solidFill>
            </a:endParaRPr>
          </a:p>
        </p:txBody>
      </p:sp>
      <p:sp>
        <p:nvSpPr>
          <p:cNvPr id="5" name="TextBox 4"/>
          <p:cNvSpPr txBox="1"/>
          <p:nvPr/>
        </p:nvSpPr>
        <p:spPr>
          <a:xfrm>
            <a:off x="732289" y="5904753"/>
            <a:ext cx="8216452" cy="923330"/>
          </a:xfrm>
          <a:prstGeom prst="rect">
            <a:avLst/>
          </a:prstGeom>
          <a:noFill/>
        </p:spPr>
        <p:txBody>
          <a:bodyPr wrap="square" rtlCol="0">
            <a:spAutoFit/>
          </a:bodyPr>
          <a:lstStyle/>
          <a:p>
            <a:r>
              <a:rPr lang="en-US" sz="1200" dirty="0" smtClean="0"/>
              <a:t>The above is the additional time compared to normal CS setup if there is no need to authenticate the UE and only sum of the times that differ between the different solution (i.e., it is not the total additional call setup time in case of CSFB). No need to authenticate the UE in CS in any of these solutions.</a:t>
            </a:r>
          </a:p>
          <a:p>
            <a:r>
              <a:rPr lang="en-US" sz="1200" dirty="0" smtClean="0"/>
              <a:t>Notes: T2+T3 and CSFB without enhancements can take is 2.7 sec to 2G and 1.5 sec to 3G.</a:t>
            </a:r>
          </a:p>
        </p:txBody>
      </p:sp>
      <p:sp>
        <p:nvSpPr>
          <p:cNvPr id="6" name="Rounded Rectangular Callout 5"/>
          <p:cNvSpPr/>
          <p:nvPr/>
        </p:nvSpPr>
        <p:spPr bwMode="auto">
          <a:xfrm>
            <a:off x="2159150" y="2983222"/>
            <a:ext cx="6045958" cy="1269241"/>
          </a:xfrm>
          <a:prstGeom prst="wedgeRoundRectCallout">
            <a:avLst>
              <a:gd name="adj1" fmla="val -32488"/>
              <a:gd name="adj2" fmla="val -103593"/>
              <a:gd name="adj3" fmla="val 16667"/>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0" lang="en-US" sz="1600" b="0" i="0" u="none" strike="noStrike" cap="none" normalizeH="0" baseline="0" dirty="0" smtClean="0">
                <a:ln>
                  <a:noFill/>
                </a:ln>
                <a:effectLst/>
                <a:latin typeface="Arial" charset="0"/>
              </a:rPr>
              <a:t>Unlike SRVCC,</a:t>
            </a:r>
            <a:r>
              <a:rPr kumimoji="0" lang="en-US" sz="1600" b="0" i="0" u="none" strike="noStrike" cap="none" normalizeH="0" dirty="0" smtClean="0">
                <a:ln>
                  <a:noFill/>
                </a:ln>
                <a:effectLst/>
                <a:latin typeface="Arial" charset="0"/>
              </a:rPr>
              <a:t> </a:t>
            </a:r>
            <a:r>
              <a:rPr kumimoji="0" lang="en-US" sz="1600" b="0" i="0" u="none" strike="noStrike" cap="none" normalizeH="0" baseline="0" dirty="0" smtClean="0">
                <a:ln>
                  <a:noFill/>
                </a:ln>
                <a:effectLst/>
                <a:latin typeface="Arial" charset="0"/>
              </a:rPr>
              <a:t>CSFB can happen anywhere in the cell and</a:t>
            </a:r>
            <a:br>
              <a:rPr kumimoji="0" lang="en-US" sz="1600" b="0" i="0" u="none" strike="noStrike" cap="none" normalizeH="0" baseline="0" dirty="0" smtClean="0">
                <a:ln>
                  <a:noFill/>
                </a:ln>
                <a:effectLst/>
                <a:latin typeface="Arial" charset="0"/>
              </a:rPr>
            </a:br>
            <a:r>
              <a:rPr lang="en-US" sz="1600" dirty="0" smtClean="0"/>
              <a:t>It is hence </a:t>
            </a:r>
            <a:r>
              <a:rPr kumimoji="0" lang="en-US" sz="1600" b="0" i="0" u="none" strike="noStrike" cap="none" normalizeH="0" baseline="0" dirty="0" smtClean="0">
                <a:ln>
                  <a:noFill/>
                </a:ln>
                <a:effectLst/>
                <a:latin typeface="Arial" charset="0"/>
              </a:rPr>
              <a:t>likely that the measurement procedures has to start</a:t>
            </a:r>
            <a:br>
              <a:rPr kumimoji="0" lang="en-US" sz="1600" b="0" i="0" u="none" strike="noStrike" cap="none" normalizeH="0" baseline="0" dirty="0" smtClean="0">
                <a:ln>
                  <a:noFill/>
                </a:ln>
                <a:effectLst/>
                <a:latin typeface="Arial" charset="0"/>
              </a:rPr>
            </a:br>
            <a:r>
              <a:rPr kumimoji="0" lang="en-US" sz="1600" b="0" i="0" u="none" strike="noStrike" cap="none" normalizeH="0" baseline="0" dirty="0" smtClean="0">
                <a:ln>
                  <a:noFill/>
                </a:ln>
                <a:effectLst/>
                <a:latin typeface="Arial" charset="0"/>
              </a:rPr>
              <a:t>from</a:t>
            </a:r>
            <a:r>
              <a:rPr kumimoji="0" lang="en-US" sz="1600" b="0" i="0" u="none" strike="noStrike" cap="none" normalizeH="0" dirty="0" smtClean="0">
                <a:ln>
                  <a:noFill/>
                </a:ln>
                <a:effectLst/>
                <a:latin typeface="Arial" charset="0"/>
              </a:rPr>
              <a:t> scratch i.e. the typical numbers would tend to be in the</a:t>
            </a:r>
            <a:br>
              <a:rPr kumimoji="0" lang="en-US" sz="1600" b="0" i="0" u="none" strike="noStrike" cap="none" normalizeH="0" dirty="0" smtClean="0">
                <a:ln>
                  <a:noFill/>
                </a:ln>
                <a:effectLst/>
                <a:latin typeface="Arial" charset="0"/>
              </a:rPr>
            </a:br>
            <a:r>
              <a:rPr kumimoji="0" lang="en-US" sz="1600" b="0" i="0" u="none" strike="noStrike" cap="none" normalizeH="0" dirty="0" smtClean="0">
                <a:ln>
                  <a:noFill/>
                </a:ln>
                <a:effectLst/>
                <a:latin typeface="Arial" charset="0"/>
              </a:rPr>
              <a:t>top </a:t>
            </a:r>
            <a:r>
              <a:rPr lang="en-US" sz="1600" dirty="0" smtClean="0"/>
              <a:t>half.</a:t>
            </a:r>
            <a:endParaRPr kumimoji="0" lang="en-US" sz="1600" b="0" i="0" u="none" strike="noStrike" cap="none" normalizeH="0" dirty="0" smtClean="0">
              <a:ln>
                <a:noFill/>
              </a:ln>
              <a:effectLst/>
            </a:endParaRPr>
          </a:p>
        </p:txBody>
      </p:sp>
    </p:spTree>
    <p:extLst>
      <p:ext uri="{BB962C8B-B14F-4D97-AF65-F5344CB8AC3E}">
        <p14:creationId xmlns="" xmlns:p14="http://schemas.microsoft.com/office/powerpoint/2010/main" val="376300412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3820</TotalTime>
  <Words>1504</Words>
  <Application>Microsoft Office PowerPoint</Application>
  <PresentationFormat>全屏显示(4:3)</PresentationFormat>
  <Paragraphs>235</Paragraphs>
  <Slides>16</Slides>
  <Notes>16</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PresentationTemplate2011</vt:lpstr>
      <vt:lpstr>Visio</vt:lpstr>
      <vt:lpstr>eCSFB evaluation</vt:lpstr>
      <vt:lpstr>Evaluation Part</vt:lpstr>
      <vt:lpstr>Performance Considerations</vt:lpstr>
      <vt:lpstr>Sol 1 revisit MO</vt:lpstr>
      <vt:lpstr>Sol 1 revisited MT</vt:lpstr>
      <vt:lpstr>Sol 3+ 7 or 5 MO</vt:lpstr>
      <vt:lpstr>Sol 3+ 7 or 5 MT</vt:lpstr>
      <vt:lpstr>Performance Comparison Spotlight on T1 - T4</vt:lpstr>
      <vt:lpstr>Performance Comparison Spotlight on T1 - T4</vt:lpstr>
      <vt:lpstr>Sol 1 revisit– Huawei comments</vt:lpstr>
      <vt:lpstr>Sol 1 revisit– Huawei comments</vt:lpstr>
      <vt:lpstr>GERAN Capacity Considerations</vt:lpstr>
      <vt:lpstr>Conclusion</vt:lpstr>
      <vt:lpstr>Conclusion</vt:lpstr>
      <vt:lpstr>Sol 3+5 (7) – Huawei comments</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eCSFB evaluation</dc:title>
  <dc:creator>Ralf Keller</dc:creator>
  <dc:description>Rev PA1</dc:description>
  <cp:lastModifiedBy>user</cp:lastModifiedBy>
  <cp:revision>267</cp:revision>
  <dcterms:created xsi:type="dcterms:W3CDTF">2011-05-24T09:22:48Z</dcterms:created>
  <dcterms:modified xsi:type="dcterms:W3CDTF">2014-11-17T08:41:16Z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false</vt:bool>
  </property>
  <property fmtid="{D5CDD505-2E9C-101B-9397-08002B2CF9AE}" pid="6" name="FooterType">
    <vt:lpwstr>PresTemp</vt:lpwstr>
  </property>
  <property fmtid="{D5CDD505-2E9C-101B-9397-08002B2CF9AE}" pid="7" name="UsedFont">
    <vt:lpwstr>Arial</vt:lpwstr>
  </property>
  <property fmtid="{D5CDD505-2E9C-101B-9397-08002B2CF9AE}" pid="8" name="x">
    <vt:lpwstr>1</vt:lpwstr>
  </property>
  <property fmtid="{D5CDD505-2E9C-101B-9397-08002B2CF9AE}" pid="9" name="White">
    <vt:bool>true</vt:bool>
  </property>
  <property fmtid="{D5CDD505-2E9C-101B-9397-08002B2CF9AE}" pid="10" name="chkMetaData">
    <vt:bool>false</vt:bool>
  </property>
  <property fmtid="{D5CDD505-2E9C-101B-9397-08002B2CF9AE}" pid="11" name="chkTaglines">
    <vt:bool>false</vt:bool>
  </property>
  <property fmtid="{D5CDD505-2E9C-101B-9397-08002B2CF9AE}" pid="12" name="SecurityClass">
    <vt:lpwstr/>
  </property>
  <property fmtid="{D5CDD505-2E9C-101B-9397-08002B2CF9AE}" pid="13" name="txtConfLabel">
    <vt:lpwstr>Commercial in confidence</vt:lpwstr>
  </property>
  <property fmtid="{D5CDD505-2E9C-101B-9397-08002B2CF9AE}" pid="14" name="optUseConfClass">
    <vt:bool>false</vt:bool>
  </property>
  <property fmtid="{D5CDD505-2E9C-101B-9397-08002B2CF9AE}" pid="15" name="optUseConfLabel">
    <vt:bool>true</vt:bool>
  </property>
  <property fmtid="{D5CDD505-2E9C-101B-9397-08002B2CF9AE}" pid="16" name="optFooterCVLDocNo">
    <vt:bool>true</vt:bool>
  </property>
  <property fmtid="{D5CDD505-2E9C-101B-9397-08002B2CF9AE}" pid="17" name="optFooterCVLCopyright">
    <vt:bool>false</vt:bool>
  </property>
  <property fmtid="{D5CDD505-2E9C-101B-9397-08002B2CF9AE}" pid="18" name="optEnterText1">
    <vt:bool>false</vt:bool>
  </property>
  <property fmtid="{D5CDD505-2E9C-101B-9397-08002B2CF9AE}" pid="19" name="optFooterCVLConfLabel">
    <vt:bool>false</vt:bool>
  </property>
  <property fmtid="{D5CDD505-2E9C-101B-9397-08002B2CF9AE}" pid="20" name="optEnterText2">
    <vt:bool>true</vt:bool>
  </property>
  <property fmtid="{D5CDD505-2E9C-101B-9397-08002B2CF9AE}" pid="21" name="optFooterCVLTitle">
    <vt:bool>true</vt:bool>
  </property>
  <property fmtid="{D5CDD505-2E9C-101B-9397-08002B2CF9AE}" pid="22" name="optFooterCVLPrep">
    <vt:bool>false</vt:bool>
  </property>
  <property fmtid="{D5CDD505-2E9C-101B-9397-08002B2CF9AE}" pid="23" name="optEnterText3">
    <vt:bool>false</vt:bool>
  </property>
  <property fmtid="{D5CDD505-2E9C-101B-9397-08002B2CF9AE}" pid="24" name="optFooterCVLDate">
    <vt:bool>true</vt:bool>
  </property>
  <property fmtid="{D5CDD505-2E9C-101B-9397-08002B2CF9AE}" pid="25" name="optEnterText4">
    <vt:bool>false</vt:bool>
  </property>
  <property fmtid="{D5CDD505-2E9C-101B-9397-08002B2CF9AE}" pid="26" name="LeftFooterField">
    <vt:lpwstr/>
  </property>
  <property fmtid="{D5CDD505-2E9C-101B-9397-08002B2CF9AE}" pid="27" name="MiddleFooterField">
    <vt:lpwstr>Ericsson</vt:lpwstr>
  </property>
  <property fmtid="{D5CDD505-2E9C-101B-9397-08002B2CF9AE}" pid="28" name="RightFooterField">
    <vt:lpwstr/>
  </property>
  <property fmtid="{D5CDD505-2E9C-101B-9397-08002B2CF9AE}" pid="29" name="RightFooterField2">
    <vt:lpwstr>2014-10-09</vt:lpwstr>
  </property>
  <property fmtid="{D5CDD505-2E9C-101B-9397-08002B2CF9AE}" pid="30" name="TotalNumb">
    <vt:bool>false</vt:bool>
  </property>
  <property fmtid="{D5CDD505-2E9C-101B-9397-08002B2CF9AE}" pid="31" name="Pages">
    <vt:bool>true</vt:bool>
  </property>
  <property fmtid="{D5CDD505-2E9C-101B-9397-08002B2CF9AE}" pid="32" name="DocumentType2">
    <vt:lpwstr>Presentation2011</vt:lpwstr>
  </property>
  <property fmtid="{D5CDD505-2E9C-101B-9397-08002B2CF9AE}" pid="33" name="TemplateName2">
    <vt:lpwstr>CXC 173 2731/1</vt:lpwstr>
  </property>
  <property fmtid="{D5CDD505-2E9C-101B-9397-08002B2CF9AE}" pid="34" name="TemplateVersion2">
    <vt:lpwstr>R1A</vt:lpwstr>
  </property>
  <property fmtid="{D5CDD505-2E9C-101B-9397-08002B2CF9AE}" pid="35" name="PackageNo">
    <vt:lpwstr>LXA 119 603</vt:lpwstr>
  </property>
  <property fmtid="{D5CDD505-2E9C-101B-9397-08002B2CF9AE}" pid="36" name="PackageVersion">
    <vt:lpwstr>R3A</vt:lpwstr>
  </property>
  <property fmtid="{D5CDD505-2E9C-101B-9397-08002B2CF9AE}" pid="37" name="Prepared">
    <vt:lpwstr>Ralf Keller</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2014-10-09</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y fmtid="{D5CDD505-2E9C-101B-9397-08002B2CF9AE}" pid="48" name="sflag">
    <vt:lpwstr>1416150856</vt:lpwstr>
  </property>
</Properties>
</file>