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89" r:id="rId3"/>
    <p:sldId id="290" r:id="rId4"/>
    <p:sldId id="287" r:id="rId5"/>
    <p:sldId id="291" r:id="rId6"/>
    <p:sldId id="288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94" autoAdjust="0"/>
    <p:restoredTop sz="94660"/>
  </p:normalViewPr>
  <p:slideViewPr>
    <p:cSldViewPr>
      <p:cViewPr varScale="1">
        <p:scale>
          <a:sx n="63" d="100"/>
          <a:sy n="63" d="100"/>
        </p:scale>
        <p:origin x="152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1" d="100"/>
          <a:sy n="51" d="100"/>
        </p:scale>
        <p:origin x="2862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CF7CA4-34A9-4EE7-A3FC-B8D52EF84EA9}" type="datetimeFigureOut">
              <a:rPr lang="zh-CN" altLang="en-US" smtClean="0"/>
              <a:t>2014/5/13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539ADF-FBCF-4951-AF76-6B215ED1A1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52007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 userDrawn="1"/>
        </p:nvSpPr>
        <p:spPr>
          <a:xfrm>
            <a:off x="8748464" y="6608385"/>
            <a:ext cx="3955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200" b="1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pPr algn="r"/>
              <a:t>‹#›</a:t>
            </a:fld>
            <a:endParaRPr lang="zh-CN" altLang="en-US" sz="12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-10482" y="0"/>
            <a:ext cx="9144000" cy="720080"/>
          </a:xfrm>
          <a:prstGeom prst="rect">
            <a:avLst/>
          </a:prstGeom>
          <a:gradFill flip="none" rotWithShape="1">
            <a:gsLst>
              <a:gs pos="0">
                <a:srgbClr val="00B050">
                  <a:shade val="30000"/>
                  <a:satMod val="115000"/>
                </a:srgbClr>
              </a:gs>
              <a:gs pos="50000">
                <a:srgbClr val="00B050">
                  <a:shade val="67500"/>
                  <a:satMod val="115000"/>
                </a:srgbClr>
              </a:gs>
              <a:gs pos="100000">
                <a:srgbClr val="00B05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10898" y="2492896"/>
            <a:ext cx="72420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latin typeface="仿宋" pitchFamily="49" charset="-122"/>
                <a:ea typeface="仿宋" pitchFamily="49" charset="-122"/>
              </a:rPr>
              <a:t>Discuss and Proposed Way Forward of NFV/SDN in EPC</a:t>
            </a:r>
          </a:p>
          <a:p>
            <a:pPr algn="ctr"/>
            <a:endParaRPr lang="en-US" altLang="zh-CN" sz="3200" b="1" dirty="0">
              <a:solidFill>
                <a:srgbClr val="0070C0"/>
              </a:solidFill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52367" y="4653136"/>
            <a:ext cx="27590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latin typeface="仿宋" pitchFamily="49" charset="-122"/>
                <a:ea typeface="仿宋" pitchFamily="49" charset="-122"/>
              </a:rPr>
              <a:t>China </a:t>
            </a:r>
            <a:r>
              <a:rPr lang="en-US" altLang="zh-CN" b="1" dirty="0" smtClean="0">
                <a:latin typeface="仿宋" pitchFamily="49" charset="-122"/>
                <a:ea typeface="仿宋" pitchFamily="49" charset="-122"/>
              </a:rPr>
              <a:t>Mobile, CATR, ??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96336" y="404664"/>
            <a:ext cx="13131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altLang="zh-CN" b="1" dirty="0">
                <a:latin typeface="Arial" panose="020B0604020202020204" pitchFamily="34" charset="0"/>
                <a:ea typeface="Batang" panose="02030600000101010101" pitchFamily="18" charset="-127"/>
              </a:rPr>
              <a:t>S2-141807</a:t>
            </a:r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323528" y="404664"/>
            <a:ext cx="25998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b="1" dirty="0">
                <a:solidFill>
                  <a:srgbClr val="000000"/>
                </a:solidFill>
                <a:latin typeface="Arial" panose="020B0604020202020204" pitchFamily="34" charset="0"/>
              </a:rPr>
              <a:t>SA WG2 Meeting #103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23528" y="884620"/>
            <a:ext cx="46003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b="1" dirty="0">
                <a:solidFill>
                  <a:srgbClr val="000000"/>
                </a:solidFill>
                <a:latin typeface="Arial" panose="020B0604020202020204" pitchFamily="34" charset="0"/>
              </a:rPr>
              <a:t>19 - 23 May 2014, Phoenix, Arizona, USA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42844" y="109815"/>
            <a:ext cx="76438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Some Gap Analysis from NFV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5536" y="692696"/>
            <a:ext cx="792088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latin typeface="Times New Roman" panose="02020603050405020304" pitchFamily="18" charset="0"/>
              </a:rPr>
              <a:t>Aspects </a:t>
            </a:r>
            <a:r>
              <a:rPr lang="en-US" altLang="zh-CN" sz="2000" dirty="0">
                <a:latin typeface="Times New Roman" panose="02020603050405020304" pitchFamily="18" charset="0"/>
              </a:rPr>
              <a:t>of 3GPP specifications can be considered for gap analysis</a:t>
            </a:r>
            <a:endParaRPr lang="en-GB" altLang="zh-CN" sz="2000" dirty="0" smtClean="0">
              <a:latin typeface="Times New Roman" panose="02020603050405020304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GB" altLang="zh-CN" sz="2000" dirty="0" smtClean="0">
                <a:latin typeface="Times New Roman" panose="02020603050405020304" pitchFamily="18" charset="0"/>
              </a:rPr>
              <a:t>Mobile </a:t>
            </a:r>
            <a:r>
              <a:rPr lang="en-GB" altLang="zh-CN" sz="2000" dirty="0">
                <a:latin typeface="Times New Roman" panose="02020603050405020304" pitchFamily="18" charset="0"/>
              </a:rPr>
              <a:t>Core network Architecture and system specifications. </a:t>
            </a:r>
            <a:endParaRPr lang="en-GB" altLang="zh-CN" sz="2000" dirty="0" smtClean="0">
              <a:latin typeface="Times New Roman" panose="02020603050405020304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altLang="zh-CN" sz="2000" dirty="0" smtClean="0"/>
              <a:t>Mobile </a:t>
            </a:r>
            <a:r>
              <a:rPr lang="en-US" altLang="zh-CN" sz="2000" dirty="0"/>
              <a:t>network management specifications.</a:t>
            </a:r>
            <a:endParaRPr lang="zh-CN" altLang="en-US" sz="2000" dirty="0"/>
          </a:p>
        </p:txBody>
      </p:sp>
      <p:sp>
        <p:nvSpPr>
          <p:cNvPr id="4" name="矩形 3"/>
          <p:cNvSpPr/>
          <p:nvPr/>
        </p:nvSpPr>
        <p:spPr>
          <a:xfrm>
            <a:off x="169876" y="2420888"/>
            <a:ext cx="8758307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dirty="0" smtClean="0">
                <a:latin typeface="Times New Roman" panose="02020603050405020304" pitchFamily="18" charset="0"/>
              </a:rPr>
              <a:t>1. A potential </a:t>
            </a:r>
            <a:r>
              <a:rPr lang="en-GB" altLang="zh-CN" dirty="0">
                <a:latin typeface="Times New Roman" panose="02020603050405020304" pitchFamily="18" charset="0"/>
              </a:rPr>
              <a:t>enhancement mechanisms in order to keep information </a:t>
            </a:r>
            <a:r>
              <a:rPr lang="en-GB" altLang="zh-CN" dirty="0" smtClean="0">
                <a:latin typeface="Times New Roman" panose="02020603050405020304" pitchFamily="18" charset="0"/>
              </a:rPr>
              <a:t>persistency </a:t>
            </a:r>
          </a:p>
          <a:p>
            <a:r>
              <a:rPr lang="en-GB" altLang="zh-CN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It </a:t>
            </a:r>
            <a:r>
              <a:rPr lang="en-GB" altLang="zh-CN" dirty="0">
                <a:solidFill>
                  <a:srgbClr val="FF0000"/>
                </a:solidFill>
                <a:latin typeface="Times New Roman" panose="02020603050405020304" pitchFamily="18" charset="0"/>
              </a:rPr>
              <a:t>may be beneficial to exchange information between TDF and PCRF/OFCS/OCS in order to synchronize usage monitoring and charging related data or to close a Charing Data Record (CDR</a:t>
            </a:r>
            <a:r>
              <a:rPr lang="en-GB" altLang="zh-CN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altLang="zh-CN" dirty="0">
              <a:latin typeface="Times New Roman" panose="02020603050405020304" pitchFamily="18" charset="0"/>
            </a:endParaRPr>
          </a:p>
          <a:p>
            <a:r>
              <a:rPr lang="en-GB" altLang="zh-CN" dirty="0" smtClean="0">
                <a:latin typeface="Times New Roman" panose="02020603050405020304" pitchFamily="18" charset="0"/>
              </a:rPr>
              <a:t>2. In </a:t>
            </a:r>
            <a:r>
              <a:rPr lang="en-GB" altLang="zh-CN" dirty="0">
                <a:latin typeface="Times New Roman" panose="02020603050405020304" pitchFamily="18" charset="0"/>
              </a:rPr>
              <a:t>case a PCRF instance is terminated, </a:t>
            </a:r>
            <a:r>
              <a:rPr lang="en-US" altLang="zh-CN" dirty="0">
                <a:latin typeface="Times New Roman" panose="02020603050405020304" pitchFamily="18" charset="0"/>
              </a:rPr>
              <a:t>All relevant Diameter sessions for the same IP-CAN session are still handled by a single PCRF</a:t>
            </a:r>
            <a:r>
              <a:rPr lang="en-GB" altLang="zh-CN" dirty="0">
                <a:latin typeface="Times New Roman" panose="02020603050405020304" pitchFamily="18" charset="0"/>
              </a:rPr>
              <a:t>. </a:t>
            </a:r>
            <a:endParaRPr lang="en-GB" altLang="zh-CN" dirty="0" smtClean="0">
              <a:latin typeface="Times New Roman" panose="02020603050405020304" pitchFamily="18" charset="0"/>
            </a:endParaRPr>
          </a:p>
          <a:p>
            <a:r>
              <a:rPr lang="en-US" altLang="zh-CN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This 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</a:rPr>
              <a:t>may require a study of potential enhancements or modifications to the PCRF discovery and selection.</a:t>
            </a:r>
            <a:endParaRPr lang="en-GB" altLang="zh-CN" dirty="0" smtClean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endParaRPr lang="en-US" altLang="zh-CN" dirty="0" smtClean="0"/>
          </a:p>
          <a:p>
            <a:r>
              <a:rPr lang="en-US" altLang="zh-CN" dirty="0" smtClean="0">
                <a:latin typeface="Times New Roman" panose="02020603050405020304" pitchFamily="18" charset="0"/>
              </a:rPr>
              <a:t>3. In </a:t>
            </a:r>
            <a:r>
              <a:rPr lang="en-US" altLang="zh-CN" dirty="0">
                <a:latin typeface="Times New Roman" panose="02020603050405020304" pitchFamily="18" charset="0"/>
              </a:rPr>
              <a:t>case a TDF instance is terminated and replaced by a new instance with a different IP </a:t>
            </a:r>
            <a:r>
              <a:rPr lang="en-US" altLang="zh-CN" dirty="0" smtClean="0">
                <a:latin typeface="Times New Roman" panose="02020603050405020304" pitchFamily="18" charset="0"/>
              </a:rPr>
              <a:t>address</a:t>
            </a:r>
          </a:p>
          <a:p>
            <a:r>
              <a:rPr lang="en-US" altLang="zh-CN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it 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</a:rPr>
              <a:t>should be studied </a:t>
            </a:r>
            <a:r>
              <a:rPr lang="en-US" altLang="zh-CN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whether 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</a:rPr>
              <a:t>some additional mechanisms to report the TDF IP address change to other network nodes, such as PCRF/OCS/OFCS, should be introduced. This question is not unique </a:t>
            </a:r>
            <a:r>
              <a:rPr lang="en-US" altLang="zh-CN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but 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</a:rPr>
              <a:t>applies in general to any communicating entities in </a:t>
            </a:r>
            <a:r>
              <a:rPr lang="en-US" altLang="zh-CN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vEPC</a:t>
            </a:r>
            <a:endParaRPr lang="zh-CN" altLang="en-US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34852" y="1727047"/>
            <a:ext cx="8605215" cy="591313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Scenarios are identified when VNF instances are terminated… 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70071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42844" y="109815"/>
            <a:ext cx="76438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Some Other Possible Key Issues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4991" y="1412776"/>
            <a:ext cx="8280920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hangingPunct="0">
              <a:spcAft>
                <a:spcPts val="900"/>
              </a:spcAft>
              <a:buFont typeface="Symbol" panose="05050102010706020507" pitchFamily="18" charset="2"/>
              <a:buChar char=""/>
            </a:pPr>
            <a:r>
              <a:rPr lang="en-GB" altLang="zh-CN" dirty="0" smtClean="0">
                <a:latin typeface="Times New Roman" panose="02020603050405020304" pitchFamily="18" charset="0"/>
              </a:rPr>
              <a:t>Simplify </a:t>
            </a:r>
            <a:r>
              <a:rPr lang="en-GB" altLang="zh-CN" dirty="0">
                <a:latin typeface="Times New Roman" panose="02020603050405020304" pitchFamily="18" charset="0"/>
              </a:rPr>
              <a:t>existing load </a:t>
            </a:r>
            <a:r>
              <a:rPr lang="en-GB" altLang="zh-CN" dirty="0" smtClean="0">
                <a:latin typeface="Times New Roman" panose="02020603050405020304" pitchFamily="18" charset="0"/>
              </a:rPr>
              <a:t>balance/overload </a:t>
            </a:r>
            <a:r>
              <a:rPr lang="en-GB" altLang="zh-CN" dirty="0">
                <a:latin typeface="Times New Roman" panose="02020603050405020304" pitchFamily="18" charset="0"/>
              </a:rPr>
              <a:t>control mechanism works in virtualization </a:t>
            </a:r>
            <a:r>
              <a:rPr lang="en-GB" altLang="zh-CN" dirty="0" smtClean="0">
                <a:latin typeface="Times New Roman" panose="02020603050405020304" pitchFamily="18" charset="0"/>
              </a:rPr>
              <a:t>environment</a:t>
            </a:r>
          </a:p>
          <a:p>
            <a:pPr marL="800100" lvl="1" indent="-342900" hangingPunct="0">
              <a:spcAft>
                <a:spcPts val="900"/>
              </a:spcAft>
              <a:buFont typeface="Symbol" panose="05050102010706020507" pitchFamily="18" charset="2"/>
              <a:buChar char=""/>
            </a:pPr>
            <a:r>
              <a:rPr lang="en-GB" altLang="zh-CN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MME Pool/S1-Flex is simplified if MMEs are realized in the same virtual platform by VMs and signalling load are handled by load balancer</a:t>
            </a:r>
          </a:p>
          <a:p>
            <a:pPr marL="800100" lvl="1" indent="-342900" hangingPunct="0">
              <a:spcAft>
                <a:spcPts val="900"/>
              </a:spcAft>
              <a:buFont typeface="Symbol" panose="05050102010706020507" pitchFamily="18" charset="2"/>
              <a:buChar char=""/>
            </a:pPr>
            <a:r>
              <a:rPr lang="en-GB" altLang="zh-CN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Such load sharing can also be used for SGW to reduce SGW relocation signalling</a:t>
            </a:r>
            <a:endParaRPr lang="zh-CN" altLang="zh-CN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indent="-342900" hangingPunct="0">
              <a:spcAft>
                <a:spcPts val="900"/>
              </a:spcAft>
              <a:buFont typeface="Symbol" panose="05050102010706020507" pitchFamily="18" charset="2"/>
              <a:buChar char=""/>
            </a:pPr>
            <a:r>
              <a:rPr lang="en-GB" altLang="zh-CN" dirty="0" smtClean="0">
                <a:latin typeface="Times New Roman" panose="02020603050405020304" pitchFamily="18" charset="0"/>
              </a:rPr>
              <a:t>Optimize </a:t>
            </a:r>
            <a:r>
              <a:rPr lang="en-GB" altLang="zh-CN" dirty="0">
                <a:latin typeface="Times New Roman" panose="02020603050405020304" pitchFamily="18" charset="0"/>
              </a:rPr>
              <a:t>signalling when network functions run on virtual machines in the same virtualization </a:t>
            </a:r>
            <a:r>
              <a:rPr lang="en-GB" altLang="zh-CN" dirty="0" smtClean="0">
                <a:latin typeface="Times New Roman" panose="02020603050405020304" pitchFamily="18" charset="0"/>
              </a:rPr>
              <a:t>platform</a:t>
            </a:r>
          </a:p>
          <a:p>
            <a:pPr marL="800100" lvl="1" indent="-342900" hangingPunct="0">
              <a:spcAft>
                <a:spcPts val="900"/>
              </a:spcAft>
              <a:buFont typeface="Symbol" panose="05050102010706020507" pitchFamily="18" charset="2"/>
              <a:buChar char=""/>
            </a:pPr>
            <a:r>
              <a:rPr lang="en-GB" altLang="zh-CN" dirty="0" smtClean="0">
                <a:latin typeface="Times New Roman" panose="02020603050405020304" pitchFamily="18" charset="0"/>
              </a:rPr>
              <a:t>S11/S5/</a:t>
            </a:r>
            <a:r>
              <a:rPr lang="en-GB" altLang="zh-CN" dirty="0" err="1" smtClean="0">
                <a:latin typeface="Times New Roman" panose="02020603050405020304" pitchFamily="18" charset="0"/>
              </a:rPr>
              <a:t>Gx</a:t>
            </a:r>
            <a:r>
              <a:rPr lang="en-GB" altLang="zh-CN" dirty="0" smtClean="0">
                <a:latin typeface="Times New Roman" panose="02020603050405020304" pitchFamily="18" charset="0"/>
              </a:rPr>
              <a:t> interface are in the same DC</a:t>
            </a:r>
            <a:endParaRPr lang="en-GB" altLang="zh-CN" dirty="0">
              <a:latin typeface="Times New Roman" panose="02020603050405020304" pitchFamily="18" charset="0"/>
            </a:endParaRPr>
          </a:p>
          <a:p>
            <a:pPr marL="342900" lvl="0" indent="-342900" hangingPunct="0">
              <a:spcAft>
                <a:spcPts val="900"/>
              </a:spcAft>
              <a:buFont typeface="Symbol" panose="05050102010706020507" pitchFamily="18" charset="2"/>
              <a:buChar char=""/>
            </a:pPr>
            <a:r>
              <a:rPr lang="en-GB" altLang="zh-CN" dirty="0" smtClean="0">
                <a:latin typeface="Times New Roman" panose="02020603050405020304" pitchFamily="18" charset="0"/>
              </a:rPr>
              <a:t>Other considerations</a:t>
            </a:r>
          </a:p>
          <a:p>
            <a:pPr marL="800100" lvl="1" indent="-342900" hangingPunct="0">
              <a:spcAft>
                <a:spcPts val="900"/>
              </a:spcAft>
              <a:buFont typeface="Symbol" panose="05050102010706020507" pitchFamily="18" charset="2"/>
              <a:buChar char=""/>
            </a:pPr>
            <a:r>
              <a:rPr lang="en-GB" altLang="zh-CN" dirty="0" smtClean="0">
                <a:latin typeface="Times New Roman" panose="02020603050405020304" pitchFamily="18" charset="0"/>
              </a:rPr>
              <a:t>Network sharing may be simplified when EPC is virtualized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142844" y="692696"/>
            <a:ext cx="8605215" cy="50405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Networking/Procedure/Signaling simplification when EPC is virtualized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959545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2844" y="109815"/>
            <a:ext cx="76438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Need For Virtualization Migration Guidance-1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3528" y="1484784"/>
            <a:ext cx="7920880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NFV is to implement telecom devices with general high volume standard storage, switches, and processors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While, existing control plane and data plane network elements are generally implemented in different platform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Control plane NE are computing intensive, e.g., MME, therefore, they are implemented in ATCA platform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Forwarding plane NE, e.g., PGW/SGW, handles data forwarding, therefore are implemented in router platform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How to realize the virtualized EPC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Control plane</a:t>
            </a:r>
          </a:p>
          <a:p>
            <a:pPr marL="1200150" lvl="2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To improve the signaling handling when NE are virtualized 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Forwarding plane</a:t>
            </a:r>
          </a:p>
          <a:p>
            <a:pPr marL="1200150" lvl="2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CPU 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capability is improving but still cannot comparable with dedicated 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data forwarding processors</a:t>
            </a:r>
            <a:endParaRPr lang="en-US" altLang="zh-CN" sz="1400" dirty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42844" y="668092"/>
            <a:ext cx="8605215" cy="72008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How to virtualize the control plane and data plane network element need to be investigated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42844" y="109815"/>
            <a:ext cx="76438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Need For Virtualization Migration Guidance-2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42844" y="726740"/>
            <a:ext cx="8605215" cy="60066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How to achieve </a:t>
            </a:r>
            <a:r>
              <a:rPr lang="en-US" altLang="zh-CN" dirty="0" err="1" smtClean="0">
                <a:latin typeface="微软雅黑" pitchFamily="34" charset="-122"/>
                <a:ea typeface="微软雅黑" pitchFamily="34" charset="-122"/>
              </a:rPr>
              <a:t>teleco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-grade virtualization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3528" y="1543432"/>
            <a:ext cx="792088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3GPP network elements such as MME/SGW/PGW are built with high availability. Namely, some blades are used to achieve N+1 or N+M reliability. When one of the blades encounter problems, the standby blade will work in few mil seconds. 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When different function blocks/blades are virtualized, it should still have such quick response when failure happens to ensure the user seamless experience, e.g., </a:t>
            </a:r>
            <a:r>
              <a:rPr lang="en-US" altLang="zh-CN" sz="1600" dirty="0" err="1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VoLTE</a:t>
            </a:r>
            <a:r>
              <a:rPr lang="en-US" altLang="zh-CN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or Video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07903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42844" y="109815"/>
            <a:ext cx="76438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Proposed Way Forward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2297529"/>
              </p:ext>
            </p:extLst>
          </p:nvPr>
        </p:nvGraphicFramePr>
        <p:xfrm>
          <a:off x="1692081" y="3028032"/>
          <a:ext cx="6544687" cy="22105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" name="Picture" r:id="rId3" imgW="5848200" imgH="1971720" progId="Word.Picture.8">
                  <p:embed/>
                </p:oleObj>
              </mc:Choice>
              <mc:Fallback>
                <p:oleObj name="Picture" r:id="rId3" imgW="5848200" imgH="1971720" progId="Word.Pictur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2081" y="3028032"/>
                        <a:ext cx="6544687" cy="221058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323528" y="1089040"/>
            <a:ext cx="792088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Study implementation guideline of </a:t>
            </a:r>
            <a:r>
              <a:rPr lang="en-US" altLang="zh-CN" sz="16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vEPC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Study key issues and mechanism enhancement of realizing </a:t>
            </a:r>
            <a:r>
              <a:rPr lang="en-US" altLang="zh-CN" sz="16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vEPC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Keep current architecture and interface the same as current topology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Start to study scenario &amp; requirement of architecture optimization (C/U plane separation)</a:t>
            </a:r>
          </a:p>
        </p:txBody>
      </p:sp>
      <p:sp>
        <p:nvSpPr>
          <p:cNvPr id="8" name="矩形 7"/>
          <p:cNvSpPr/>
          <p:nvPr/>
        </p:nvSpPr>
        <p:spPr>
          <a:xfrm>
            <a:off x="160396" y="791002"/>
            <a:ext cx="9396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In R13: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51080" y="5013176"/>
            <a:ext cx="9396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In R14: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30236" y="5382508"/>
            <a:ext cx="80462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Functional block decomposition/composition is investigated to come out an efficient future proof architecture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40892" y="6213505"/>
            <a:ext cx="7695876" cy="458908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is suggested SA2 agree on the above and send LS to SA plenary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68722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958</TotalTime>
  <Words>587</Words>
  <Application>Microsoft Office PowerPoint</Application>
  <PresentationFormat>全屏显示(4:3)</PresentationFormat>
  <Paragraphs>51</Paragraphs>
  <Slides>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8" baseType="lpstr">
      <vt:lpstr>Batang</vt:lpstr>
      <vt:lpstr>仿宋</vt:lpstr>
      <vt:lpstr>黑体</vt:lpstr>
      <vt:lpstr>宋体</vt:lpstr>
      <vt:lpstr>微软雅黑</vt:lpstr>
      <vt:lpstr>Arial</vt:lpstr>
      <vt:lpstr>Calibri</vt:lpstr>
      <vt:lpstr>Symbol</vt:lpstr>
      <vt:lpstr>Times New Roman</vt:lpstr>
      <vt:lpstr>Wingdings</vt:lpstr>
      <vt:lpstr>Office 主题</vt:lpstr>
      <vt:lpstr>Picture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任良川</dc:creator>
  <cp:lastModifiedBy>孙滔</cp:lastModifiedBy>
  <cp:revision>85</cp:revision>
  <dcterms:created xsi:type="dcterms:W3CDTF">2013-11-22T10:39:44Z</dcterms:created>
  <dcterms:modified xsi:type="dcterms:W3CDTF">2014-05-13T11:46:07Z</dcterms:modified>
</cp:coreProperties>
</file>