
<file path=[Content_Types].xml><?xml version="1.0" encoding="utf-8"?>
<Types xmlns="http://schemas.openxmlformats.org/package/2006/content-types">
  <Default Extension="xml" ContentType="application/xml"/>
  <Default Extension="doc" ContentType="application/msword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58" r:id="rId4"/>
    <p:sldId id="270" r:id="rId5"/>
    <p:sldId id="263" r:id="rId6"/>
    <p:sldId id="266" r:id="rId7"/>
    <p:sldId id="275" r:id="rId8"/>
    <p:sldId id="272" r:id="rId9"/>
    <p:sldId id="273" r:id="rId10"/>
    <p:sldId id="274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382" autoAdjust="0"/>
  </p:normalViewPr>
  <p:slideViewPr>
    <p:cSldViewPr snapToObjects="1">
      <p:cViewPr>
        <p:scale>
          <a:sx n="103" d="100"/>
          <a:sy n="103" d="100"/>
        </p:scale>
        <p:origin x="-424" y="3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handoutMaster" Target="handoutMasters/handout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2FB429-7C3B-EA44-A886-7BFADA4700C7}" type="datetimeFigureOut">
              <a:rPr lang="en-US" smtClean="0"/>
              <a:t>3/17/14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177F5E-5918-2844-987F-A0E4ECAB1E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7560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02D20F-C85B-314D-8714-A30CAFE7D0EF}" type="datetimeFigureOut">
              <a:rPr lang="en-US" smtClean="0"/>
              <a:t>3/17/14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0CABA0-E4FD-604F-808C-D94FAC681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00515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A5D2F-BCEB-8148-8BD6-EE925753410D}" type="datetime1">
              <a:rPr lang="en-US" smtClean="0"/>
              <a:t>3/17/14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S2-140276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703E0-D848-BB46-B747-FC32262898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704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CE83D-E8EA-7441-9423-7B5E8FF746A9}" type="datetime1">
              <a:rPr lang="en-US" smtClean="0"/>
              <a:t>3/17/14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S2-140276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703E0-D848-BB46-B747-FC32262898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204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68603-6A1D-BF44-8AB4-D8EC673D4218}" type="datetime1">
              <a:rPr lang="en-US" smtClean="0"/>
              <a:t>3/17/14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S2-140276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703E0-D848-BB46-B747-FC32262898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198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528C8-51ED-1248-845E-62B51E91D498}" type="datetime1">
              <a:rPr lang="en-US" smtClean="0"/>
              <a:t>3/17/14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S2-140276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703E0-D848-BB46-B747-FC32262898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675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8080-5D2A-C34C-B4AD-6773E7813C49}" type="datetime1">
              <a:rPr lang="en-US" smtClean="0"/>
              <a:t>3/17/14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S2-140276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703E0-D848-BB46-B747-FC32262898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969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8E831-622B-0049-A6CA-AEE7ABE7793E}" type="datetime1">
              <a:rPr lang="en-US" smtClean="0"/>
              <a:t>3/17/14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S2-140276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703E0-D848-BB46-B747-FC32262898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206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D9546-1085-E340-9630-040EEAF1F318}" type="datetime1">
              <a:rPr lang="en-US" smtClean="0"/>
              <a:t>3/17/14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S2-140276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703E0-D848-BB46-B747-FC32262898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8505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D0AE0-62D7-A14E-8A04-2B3DB3A16DCC}" type="datetime1">
              <a:rPr lang="en-US" smtClean="0"/>
              <a:t>3/17/14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S2-140276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703E0-D848-BB46-B747-FC32262898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900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D3F5F-6A7B-9B47-95D1-86F279038DA7}" type="datetime1">
              <a:rPr lang="en-US" smtClean="0"/>
              <a:t>3/17/14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S2-140276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703E0-D848-BB46-B747-FC32262898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693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0BB22-07D4-894F-9906-798ACFDB4B7D}" type="datetime1">
              <a:rPr lang="en-US" smtClean="0"/>
              <a:t>3/17/14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S2-140276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703E0-D848-BB46-B747-FC32262898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97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8E580-2238-674F-BFC8-A8E077477718}" type="datetime1">
              <a:rPr lang="en-US" smtClean="0"/>
              <a:t>3/17/14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S2-140276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703E0-D848-BB46-B747-FC32262898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552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57838-FB16-9841-A04D-E77179A616D1}" type="datetime1">
              <a:rPr lang="en-US" smtClean="0"/>
              <a:t>3/17/14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S2-140276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703E0-D848-BB46-B747-FC322628987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7848600" y="89972"/>
            <a:ext cx="118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S2-</a:t>
            </a:r>
            <a:r>
              <a:rPr lang="en-US" dirty="0" smtClean="0"/>
              <a:t>141049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0458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4_Document1.doc"/><Relationship Id="rId4" Type="http://schemas.openxmlformats.org/officeDocument/2006/relationships/image" Target="../media/image2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Roll-back with TAU/RAU Reject for PMIP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9967" y="4419600"/>
            <a:ext cx="6400800" cy="1752600"/>
          </a:xfrm>
        </p:spPr>
        <p:txBody>
          <a:bodyPr/>
          <a:lstStyle/>
          <a:p>
            <a:r>
              <a:rPr lang="en-US" dirty="0" smtClean="0"/>
              <a:t> NTT DOCOMO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703E0-D848-BB46-B747-FC322628987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5787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Capture changes to 23.203 as in CR proposed by DOCOMO. S2-</a:t>
            </a:r>
            <a:r>
              <a:rPr lang="en-US" dirty="0" smtClean="0"/>
              <a:t>141050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703E0-D848-BB46-B747-FC322628987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717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1318"/>
          </a:xfrm>
        </p:spPr>
        <p:txBody>
          <a:bodyPr>
            <a:noAutofit/>
          </a:bodyPr>
          <a:lstStyle/>
          <a:p>
            <a:r>
              <a:rPr lang="en-US" sz="2800" dirty="0" smtClean="0"/>
              <a:t>Roll back with SGW Change: PMIP Problem</a:t>
            </a:r>
            <a:endParaRPr lang="en-US" sz="2800" dirty="0"/>
          </a:p>
        </p:txBody>
      </p:sp>
      <p:sp>
        <p:nvSpPr>
          <p:cNvPr id="3" name="Rectangle 2"/>
          <p:cNvSpPr/>
          <p:nvPr/>
        </p:nvSpPr>
        <p:spPr>
          <a:xfrm>
            <a:off x="360565" y="903470"/>
            <a:ext cx="412507" cy="3175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UE</a:t>
            </a:r>
            <a:endParaRPr lang="en-US" sz="1000" dirty="0"/>
          </a:p>
        </p:txBody>
      </p:sp>
      <p:sp>
        <p:nvSpPr>
          <p:cNvPr id="4" name="Rectangle 3"/>
          <p:cNvSpPr/>
          <p:nvPr/>
        </p:nvSpPr>
        <p:spPr>
          <a:xfrm>
            <a:off x="1253625" y="903470"/>
            <a:ext cx="498975" cy="317532"/>
          </a:xfrm>
          <a:prstGeom prst="rect">
            <a:avLst/>
          </a:prstGeom>
          <a:solidFill>
            <a:schemeClr val="accent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New </a:t>
            </a:r>
            <a:r>
              <a:rPr lang="en-US" sz="1000" dirty="0" err="1" smtClean="0"/>
              <a:t>eNB</a:t>
            </a:r>
            <a:endParaRPr lang="en-US" sz="1000" dirty="0"/>
          </a:p>
        </p:txBody>
      </p:sp>
      <p:sp>
        <p:nvSpPr>
          <p:cNvPr id="5" name="Rectangle 4"/>
          <p:cNvSpPr/>
          <p:nvPr/>
        </p:nvSpPr>
        <p:spPr>
          <a:xfrm>
            <a:off x="2146685" y="903470"/>
            <a:ext cx="522400" cy="3175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Old MME</a:t>
            </a:r>
            <a:endParaRPr lang="en-US" sz="1000" dirty="0"/>
          </a:p>
        </p:txBody>
      </p:sp>
      <p:sp>
        <p:nvSpPr>
          <p:cNvPr id="6" name="Rectangle 5"/>
          <p:cNvSpPr/>
          <p:nvPr/>
        </p:nvSpPr>
        <p:spPr>
          <a:xfrm>
            <a:off x="3149638" y="903470"/>
            <a:ext cx="522400" cy="317532"/>
          </a:xfrm>
          <a:prstGeom prst="rect">
            <a:avLst/>
          </a:prstGeom>
          <a:solidFill>
            <a:schemeClr val="accent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err="1" smtClean="0"/>
              <a:t>NewMME</a:t>
            </a:r>
            <a:endParaRPr lang="en-US" sz="1000" dirty="0"/>
          </a:p>
        </p:txBody>
      </p:sp>
      <p:sp>
        <p:nvSpPr>
          <p:cNvPr id="7" name="Rectangle 6"/>
          <p:cNvSpPr/>
          <p:nvPr/>
        </p:nvSpPr>
        <p:spPr>
          <a:xfrm>
            <a:off x="5155544" y="903470"/>
            <a:ext cx="522400" cy="3175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Old SGW</a:t>
            </a:r>
            <a:endParaRPr lang="en-US" sz="1000" dirty="0"/>
          </a:p>
        </p:txBody>
      </p:sp>
      <p:sp>
        <p:nvSpPr>
          <p:cNvPr id="8" name="Rectangle 7"/>
          <p:cNvSpPr/>
          <p:nvPr/>
        </p:nvSpPr>
        <p:spPr>
          <a:xfrm>
            <a:off x="7161450" y="917275"/>
            <a:ext cx="522400" cy="3175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PGW</a:t>
            </a:r>
            <a:endParaRPr lang="en-US" sz="1000" dirty="0"/>
          </a:p>
        </p:txBody>
      </p:sp>
      <p:sp>
        <p:nvSpPr>
          <p:cNvPr id="9" name="Rectangle 8"/>
          <p:cNvSpPr/>
          <p:nvPr/>
        </p:nvSpPr>
        <p:spPr>
          <a:xfrm>
            <a:off x="8164400" y="903470"/>
            <a:ext cx="522400" cy="3175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PCRF</a:t>
            </a:r>
            <a:endParaRPr lang="en-US" sz="1000" dirty="0"/>
          </a:p>
        </p:txBody>
      </p:sp>
      <p:sp>
        <p:nvSpPr>
          <p:cNvPr id="10" name="Rectangle 9"/>
          <p:cNvSpPr/>
          <p:nvPr/>
        </p:nvSpPr>
        <p:spPr>
          <a:xfrm>
            <a:off x="4152591" y="903470"/>
            <a:ext cx="522400" cy="3175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HSS</a:t>
            </a:r>
            <a:endParaRPr lang="en-US" sz="1000" dirty="0"/>
          </a:p>
        </p:txBody>
      </p:sp>
      <p:sp>
        <p:nvSpPr>
          <p:cNvPr id="11" name="Rectangle 10"/>
          <p:cNvSpPr/>
          <p:nvPr/>
        </p:nvSpPr>
        <p:spPr>
          <a:xfrm>
            <a:off x="6158497" y="917275"/>
            <a:ext cx="522400" cy="317532"/>
          </a:xfrm>
          <a:prstGeom prst="rect">
            <a:avLst/>
          </a:prstGeom>
          <a:solidFill>
            <a:srgbClr val="F7964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New SGW</a:t>
            </a:r>
            <a:endParaRPr lang="en-US" sz="1000" dirty="0"/>
          </a:p>
        </p:txBody>
      </p:sp>
      <p:cxnSp>
        <p:nvCxnSpPr>
          <p:cNvPr id="13" name="Straight Connector 12"/>
          <p:cNvCxnSpPr>
            <a:stCxn id="3" idx="2"/>
          </p:cNvCxnSpPr>
          <p:nvPr/>
        </p:nvCxnSpPr>
        <p:spPr>
          <a:xfrm>
            <a:off x="566819" y="1221002"/>
            <a:ext cx="0" cy="508051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447800" y="1221002"/>
            <a:ext cx="0" cy="508051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362200" y="1221002"/>
            <a:ext cx="0" cy="540839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3429000" y="1234807"/>
            <a:ext cx="0" cy="508051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419600" y="1234807"/>
            <a:ext cx="0" cy="508051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5410200" y="1221002"/>
            <a:ext cx="0" cy="540839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400800" y="1234807"/>
            <a:ext cx="0" cy="508051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7467600" y="1234807"/>
            <a:ext cx="23242" cy="539459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8458200" y="1234807"/>
            <a:ext cx="0" cy="508051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66819" y="1414572"/>
            <a:ext cx="880981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05980" y="1201579"/>
            <a:ext cx="9841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1. TAU Request</a:t>
            </a:r>
            <a:endParaRPr lang="en-US" sz="1000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24558" y="1543955"/>
            <a:ext cx="2004442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146684" y="1371600"/>
            <a:ext cx="1002953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2. TAU Request</a:t>
            </a:r>
            <a:endParaRPr lang="en-US" sz="1000" dirty="0"/>
          </a:p>
        </p:txBody>
      </p:sp>
      <p:cxnSp>
        <p:nvCxnSpPr>
          <p:cNvPr id="30" name="Straight Connector 29"/>
          <p:cNvCxnSpPr/>
          <p:nvPr/>
        </p:nvCxnSpPr>
        <p:spPr>
          <a:xfrm>
            <a:off x="2362200" y="1981200"/>
            <a:ext cx="1090042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2362200" y="1752600"/>
            <a:ext cx="1090042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511908" y="1580245"/>
            <a:ext cx="116013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3. Context  Request</a:t>
            </a:r>
            <a:endParaRPr lang="en-US" sz="1000" dirty="0"/>
          </a:p>
        </p:txBody>
      </p:sp>
      <p:sp>
        <p:nvSpPr>
          <p:cNvPr id="34" name="TextBox 33"/>
          <p:cNvSpPr txBox="1"/>
          <p:nvPr/>
        </p:nvSpPr>
        <p:spPr>
          <a:xfrm>
            <a:off x="2407309" y="1808846"/>
            <a:ext cx="1264729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4. Context  Response</a:t>
            </a:r>
            <a:endParaRPr lang="en-US" sz="1000" dirty="0"/>
          </a:p>
        </p:txBody>
      </p:sp>
      <p:cxnSp>
        <p:nvCxnSpPr>
          <p:cNvPr id="36" name="Straight Connector 35"/>
          <p:cNvCxnSpPr/>
          <p:nvPr/>
        </p:nvCxnSpPr>
        <p:spPr>
          <a:xfrm>
            <a:off x="2362200" y="2209800"/>
            <a:ext cx="1090042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2511908" y="2037445"/>
            <a:ext cx="940334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5. Context  </a:t>
            </a:r>
            <a:r>
              <a:rPr lang="en-US" sz="1000" dirty="0" err="1" smtClean="0"/>
              <a:t>Ack</a:t>
            </a:r>
            <a:endParaRPr lang="en-US" sz="1000" dirty="0"/>
          </a:p>
        </p:txBody>
      </p:sp>
      <p:cxnSp>
        <p:nvCxnSpPr>
          <p:cNvPr id="38" name="Straight Connector 37"/>
          <p:cNvCxnSpPr/>
          <p:nvPr/>
        </p:nvCxnSpPr>
        <p:spPr>
          <a:xfrm>
            <a:off x="3417379" y="2362200"/>
            <a:ext cx="2983421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3810000" y="2189845"/>
            <a:ext cx="1345544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6. Create Session Request</a:t>
            </a:r>
            <a:endParaRPr lang="en-US" sz="1000" dirty="0"/>
          </a:p>
        </p:txBody>
      </p:sp>
      <p:cxnSp>
        <p:nvCxnSpPr>
          <p:cNvPr id="41" name="Straight Connector 40"/>
          <p:cNvCxnSpPr/>
          <p:nvPr/>
        </p:nvCxnSpPr>
        <p:spPr>
          <a:xfrm>
            <a:off x="6400800" y="2923491"/>
            <a:ext cx="1090042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6476289" y="2743200"/>
            <a:ext cx="45720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9. PBU</a:t>
            </a:r>
            <a:endParaRPr lang="en-US" sz="1000" dirty="0"/>
          </a:p>
        </p:txBody>
      </p:sp>
      <p:cxnSp>
        <p:nvCxnSpPr>
          <p:cNvPr id="44" name="Straight Connector 43"/>
          <p:cNvCxnSpPr/>
          <p:nvPr/>
        </p:nvCxnSpPr>
        <p:spPr>
          <a:xfrm>
            <a:off x="6377558" y="3075891"/>
            <a:ext cx="1090042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6655523" y="2903536"/>
            <a:ext cx="555931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10. PBA</a:t>
            </a:r>
            <a:endParaRPr lang="en-US" sz="1000" dirty="0"/>
          </a:p>
        </p:txBody>
      </p:sp>
      <p:cxnSp>
        <p:nvCxnSpPr>
          <p:cNvPr id="46" name="Straight Connector 45"/>
          <p:cNvCxnSpPr/>
          <p:nvPr/>
        </p:nvCxnSpPr>
        <p:spPr>
          <a:xfrm>
            <a:off x="3452242" y="3144155"/>
            <a:ext cx="2983421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3844863" y="2971801"/>
            <a:ext cx="1747804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11. Create Session Response</a:t>
            </a:r>
            <a:endParaRPr lang="en-US" sz="1000" dirty="0"/>
          </a:p>
        </p:txBody>
      </p:sp>
      <p:cxnSp>
        <p:nvCxnSpPr>
          <p:cNvPr id="48" name="Straight Connector 47"/>
          <p:cNvCxnSpPr/>
          <p:nvPr/>
        </p:nvCxnSpPr>
        <p:spPr>
          <a:xfrm>
            <a:off x="3370833" y="4116772"/>
            <a:ext cx="1090042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3370833" y="3450927"/>
            <a:ext cx="1090042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3276600" y="3278572"/>
            <a:ext cx="175260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12. Update Location Request</a:t>
            </a:r>
            <a:endParaRPr lang="en-US" sz="1000" dirty="0"/>
          </a:p>
        </p:txBody>
      </p:sp>
      <p:sp>
        <p:nvSpPr>
          <p:cNvPr id="51" name="TextBox 50"/>
          <p:cNvSpPr txBox="1"/>
          <p:nvPr/>
        </p:nvSpPr>
        <p:spPr>
          <a:xfrm>
            <a:off x="3276601" y="3944417"/>
            <a:ext cx="139839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15. Update Location </a:t>
            </a:r>
            <a:r>
              <a:rPr lang="en-US" sz="1000" dirty="0" err="1" smtClean="0"/>
              <a:t>Ack</a:t>
            </a:r>
            <a:endParaRPr lang="en-US" sz="1000" dirty="0"/>
          </a:p>
        </p:txBody>
      </p:sp>
      <p:cxnSp>
        <p:nvCxnSpPr>
          <p:cNvPr id="52" name="Straight Connector 51"/>
          <p:cNvCxnSpPr/>
          <p:nvPr/>
        </p:nvCxnSpPr>
        <p:spPr>
          <a:xfrm>
            <a:off x="2362200" y="3659572"/>
            <a:ext cx="2098675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2869665" y="3475205"/>
            <a:ext cx="1805326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13. Cancel Location Request</a:t>
            </a:r>
            <a:endParaRPr lang="en-US" sz="1000" dirty="0"/>
          </a:p>
        </p:txBody>
      </p:sp>
      <p:cxnSp>
        <p:nvCxnSpPr>
          <p:cNvPr id="55" name="Straight Connector 54"/>
          <p:cNvCxnSpPr/>
          <p:nvPr/>
        </p:nvCxnSpPr>
        <p:spPr>
          <a:xfrm>
            <a:off x="2379662" y="3944417"/>
            <a:ext cx="2098675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2887127" y="3760050"/>
            <a:ext cx="159121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14. Cancel Location Response</a:t>
            </a:r>
            <a:endParaRPr lang="en-US" sz="1000" dirty="0"/>
          </a:p>
        </p:txBody>
      </p:sp>
      <p:cxnSp>
        <p:nvCxnSpPr>
          <p:cNvPr id="57" name="Straight Connector 56"/>
          <p:cNvCxnSpPr/>
          <p:nvPr/>
        </p:nvCxnSpPr>
        <p:spPr>
          <a:xfrm>
            <a:off x="6400800" y="2438400"/>
            <a:ext cx="2057400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6704889" y="2212730"/>
            <a:ext cx="1664128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7. GW CS Establish Request</a:t>
            </a:r>
            <a:endParaRPr lang="en-US" sz="1000" dirty="0"/>
          </a:p>
        </p:txBody>
      </p:sp>
      <p:cxnSp>
        <p:nvCxnSpPr>
          <p:cNvPr id="60" name="Straight Connector 59"/>
          <p:cNvCxnSpPr/>
          <p:nvPr/>
        </p:nvCxnSpPr>
        <p:spPr>
          <a:xfrm>
            <a:off x="6377558" y="2667000"/>
            <a:ext cx="2080642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6704888" y="2485917"/>
            <a:ext cx="174033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8. GW CS Establish Response</a:t>
            </a:r>
            <a:endParaRPr lang="en-US" sz="1000" dirty="0"/>
          </a:p>
        </p:txBody>
      </p:sp>
      <p:sp>
        <p:nvSpPr>
          <p:cNvPr id="63" name="Rectangle 62"/>
          <p:cNvSpPr/>
          <p:nvPr/>
        </p:nvSpPr>
        <p:spPr>
          <a:xfrm>
            <a:off x="2869666" y="4176889"/>
            <a:ext cx="1219698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16. Subscription based Reject</a:t>
            </a:r>
            <a:endParaRPr lang="en-US" sz="1200" dirty="0"/>
          </a:p>
        </p:txBody>
      </p:sp>
      <p:cxnSp>
        <p:nvCxnSpPr>
          <p:cNvPr id="64" name="Straight Connector 63"/>
          <p:cNvCxnSpPr/>
          <p:nvPr/>
        </p:nvCxnSpPr>
        <p:spPr>
          <a:xfrm>
            <a:off x="566819" y="4573972"/>
            <a:ext cx="2850560" cy="0"/>
          </a:xfrm>
          <a:prstGeom prst="line">
            <a:avLst/>
          </a:prstGeom>
          <a:ln w="9525" cmpd="sng">
            <a:solidFill>
              <a:srgbClr val="FF0000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2135064" y="4401617"/>
            <a:ext cx="836736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17. TAU Reject</a:t>
            </a:r>
            <a:endParaRPr lang="en-US" sz="1000" dirty="0"/>
          </a:p>
        </p:txBody>
      </p:sp>
      <p:cxnSp>
        <p:nvCxnSpPr>
          <p:cNvPr id="66" name="Straight Connector 65"/>
          <p:cNvCxnSpPr/>
          <p:nvPr/>
        </p:nvCxnSpPr>
        <p:spPr>
          <a:xfrm>
            <a:off x="3417379" y="4752243"/>
            <a:ext cx="2983421" cy="0"/>
          </a:xfrm>
          <a:prstGeom prst="line">
            <a:avLst/>
          </a:prstGeom>
          <a:ln w="9525" cmpd="sng">
            <a:solidFill>
              <a:srgbClr val="FF00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3809999" y="4551666"/>
            <a:ext cx="2348497" cy="172355"/>
          </a:xfrm>
          <a:prstGeom prst="rect">
            <a:avLst/>
          </a:prstGeom>
          <a:solidFill>
            <a:schemeClr val="bg1"/>
          </a:solidFill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18. Delete Session Request (SI = 1, OI = 0)</a:t>
            </a:r>
            <a:endParaRPr lang="en-US" sz="1000" dirty="0"/>
          </a:p>
        </p:txBody>
      </p:sp>
      <p:cxnSp>
        <p:nvCxnSpPr>
          <p:cNvPr id="68" name="Straight Connector 67"/>
          <p:cNvCxnSpPr/>
          <p:nvPr/>
        </p:nvCxnSpPr>
        <p:spPr>
          <a:xfrm>
            <a:off x="3428999" y="5105400"/>
            <a:ext cx="2983421" cy="0"/>
          </a:xfrm>
          <a:prstGeom prst="line">
            <a:avLst/>
          </a:prstGeom>
          <a:ln w="9525" cmpd="sng">
            <a:solidFill>
              <a:srgbClr val="FF0000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3821620" y="4918934"/>
            <a:ext cx="1588580" cy="172355"/>
          </a:xfrm>
          <a:prstGeom prst="rect">
            <a:avLst/>
          </a:prstGeom>
          <a:solidFill>
            <a:schemeClr val="bg1"/>
          </a:solidFill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21. Delete Session Response</a:t>
            </a:r>
            <a:endParaRPr lang="en-US" sz="1000" dirty="0"/>
          </a:p>
        </p:txBody>
      </p:sp>
      <p:cxnSp>
        <p:nvCxnSpPr>
          <p:cNvPr id="70" name="Straight Connector 69"/>
          <p:cNvCxnSpPr/>
          <p:nvPr/>
        </p:nvCxnSpPr>
        <p:spPr>
          <a:xfrm>
            <a:off x="6413782" y="4805952"/>
            <a:ext cx="2057400" cy="0"/>
          </a:xfrm>
          <a:prstGeom prst="line">
            <a:avLst/>
          </a:prstGeom>
          <a:ln w="9525" cmpd="sng">
            <a:solidFill>
              <a:srgbClr val="FF00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6717870" y="4573972"/>
            <a:ext cx="1619539" cy="172355"/>
          </a:xfrm>
          <a:prstGeom prst="rect">
            <a:avLst/>
          </a:prstGeom>
          <a:solidFill>
            <a:schemeClr val="bg1"/>
          </a:solidFill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19. GW CS Terminate Request</a:t>
            </a:r>
            <a:endParaRPr lang="en-US" sz="1000" dirty="0"/>
          </a:p>
        </p:txBody>
      </p:sp>
      <p:cxnSp>
        <p:nvCxnSpPr>
          <p:cNvPr id="72" name="Straight Connector 71"/>
          <p:cNvCxnSpPr/>
          <p:nvPr/>
        </p:nvCxnSpPr>
        <p:spPr>
          <a:xfrm>
            <a:off x="6390540" y="5029200"/>
            <a:ext cx="2080642" cy="0"/>
          </a:xfrm>
          <a:prstGeom prst="line">
            <a:avLst/>
          </a:prstGeom>
          <a:ln w="9525" cmpd="sng">
            <a:solidFill>
              <a:srgbClr val="FF0000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6717870" y="4819602"/>
            <a:ext cx="1651147" cy="172355"/>
          </a:xfrm>
          <a:prstGeom prst="rect">
            <a:avLst/>
          </a:prstGeom>
          <a:solidFill>
            <a:schemeClr val="bg1"/>
          </a:solidFill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20. GW CS Terminate Response</a:t>
            </a:r>
            <a:endParaRPr lang="en-US" sz="1000" dirty="0"/>
          </a:p>
        </p:txBody>
      </p:sp>
      <p:cxnSp>
        <p:nvCxnSpPr>
          <p:cNvPr id="74" name="Straight Connector 73"/>
          <p:cNvCxnSpPr/>
          <p:nvPr/>
        </p:nvCxnSpPr>
        <p:spPr>
          <a:xfrm>
            <a:off x="527658" y="5346795"/>
            <a:ext cx="462942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440457" y="5081139"/>
            <a:ext cx="10490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22. TAU Request</a:t>
            </a:r>
            <a:endParaRPr lang="en-US" sz="1000" dirty="0"/>
          </a:p>
        </p:txBody>
      </p:sp>
      <p:cxnSp>
        <p:nvCxnSpPr>
          <p:cNvPr id="78" name="Straight Connector 77"/>
          <p:cNvCxnSpPr/>
          <p:nvPr/>
        </p:nvCxnSpPr>
        <p:spPr>
          <a:xfrm>
            <a:off x="990600" y="4979498"/>
            <a:ext cx="0" cy="66127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990600" y="5488372"/>
            <a:ext cx="1371600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2377059" y="5584527"/>
            <a:ext cx="3033141" cy="0"/>
          </a:xfrm>
          <a:prstGeom prst="line">
            <a:avLst/>
          </a:prstGeom>
          <a:ln w="9525" cmpd="sng">
            <a:solidFill>
              <a:srgbClr val="FF00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2769680" y="5412173"/>
            <a:ext cx="2385864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24. Delete Session Request (SI = 1, OI = 0)</a:t>
            </a:r>
            <a:endParaRPr lang="en-US" sz="1000" dirty="0"/>
          </a:p>
        </p:txBody>
      </p:sp>
      <p:cxnSp>
        <p:nvCxnSpPr>
          <p:cNvPr id="90" name="Straight Connector 89"/>
          <p:cNvCxnSpPr/>
          <p:nvPr/>
        </p:nvCxnSpPr>
        <p:spPr>
          <a:xfrm>
            <a:off x="2362200" y="5843501"/>
            <a:ext cx="3048000" cy="0"/>
          </a:xfrm>
          <a:prstGeom prst="line">
            <a:avLst/>
          </a:prstGeom>
          <a:ln w="9525" cmpd="sng">
            <a:solidFill>
              <a:srgbClr val="FF0000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1" name="TextBox 90"/>
          <p:cNvSpPr txBox="1"/>
          <p:nvPr/>
        </p:nvSpPr>
        <p:spPr>
          <a:xfrm>
            <a:off x="2769680" y="5671146"/>
            <a:ext cx="205740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27. Delete Session Response</a:t>
            </a:r>
            <a:endParaRPr lang="en-US" sz="1000" dirty="0"/>
          </a:p>
        </p:txBody>
      </p:sp>
      <p:cxnSp>
        <p:nvCxnSpPr>
          <p:cNvPr id="94" name="Straight Connector 93"/>
          <p:cNvCxnSpPr/>
          <p:nvPr/>
        </p:nvCxnSpPr>
        <p:spPr>
          <a:xfrm>
            <a:off x="2377059" y="6041727"/>
            <a:ext cx="3033141" cy="0"/>
          </a:xfrm>
          <a:prstGeom prst="line">
            <a:avLst/>
          </a:prstGeom>
          <a:ln w="9525" cmpd="sng">
            <a:solidFill>
              <a:srgbClr val="FF00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2769680" y="5869372"/>
            <a:ext cx="205740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28. Create Session Request</a:t>
            </a:r>
            <a:endParaRPr lang="en-US" sz="1000" dirty="0"/>
          </a:p>
        </p:txBody>
      </p:sp>
      <p:cxnSp>
        <p:nvCxnSpPr>
          <p:cNvPr id="96" name="Straight Connector 95"/>
          <p:cNvCxnSpPr/>
          <p:nvPr/>
        </p:nvCxnSpPr>
        <p:spPr>
          <a:xfrm>
            <a:off x="2362200" y="6573155"/>
            <a:ext cx="3048000" cy="0"/>
          </a:xfrm>
          <a:prstGeom prst="line">
            <a:avLst/>
          </a:prstGeom>
          <a:ln w="9525" cmpd="sng">
            <a:solidFill>
              <a:srgbClr val="FF0000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2667000" y="6400800"/>
            <a:ext cx="205740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33. Create Session Response</a:t>
            </a:r>
            <a:endParaRPr lang="en-US" sz="1000" dirty="0"/>
          </a:p>
        </p:txBody>
      </p:sp>
      <p:sp>
        <p:nvSpPr>
          <p:cNvPr id="98" name="Rectangle 97"/>
          <p:cNvSpPr/>
          <p:nvPr/>
        </p:nvSpPr>
        <p:spPr>
          <a:xfrm>
            <a:off x="8578991" y="5677062"/>
            <a:ext cx="1383950" cy="414299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26b. No GW Control Session for the UE. Issue#2</a:t>
            </a:r>
            <a:endParaRPr lang="en-US" sz="1000" dirty="0"/>
          </a:p>
        </p:txBody>
      </p:sp>
      <p:cxnSp>
        <p:nvCxnSpPr>
          <p:cNvPr id="99" name="Straight Connector 98"/>
          <p:cNvCxnSpPr/>
          <p:nvPr/>
        </p:nvCxnSpPr>
        <p:spPr>
          <a:xfrm>
            <a:off x="5433442" y="5627122"/>
            <a:ext cx="3037740" cy="13650"/>
          </a:xfrm>
          <a:prstGeom prst="line">
            <a:avLst/>
          </a:prstGeom>
          <a:ln w="9525" cmpd="sng">
            <a:solidFill>
              <a:srgbClr val="FF00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5674391" y="5436591"/>
            <a:ext cx="2694625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25. GW Control Session Termination Request</a:t>
            </a:r>
            <a:endParaRPr lang="en-US" sz="1000" dirty="0"/>
          </a:p>
        </p:txBody>
      </p:sp>
      <p:cxnSp>
        <p:nvCxnSpPr>
          <p:cNvPr id="101" name="Straight Connector 100"/>
          <p:cNvCxnSpPr/>
          <p:nvPr/>
        </p:nvCxnSpPr>
        <p:spPr>
          <a:xfrm>
            <a:off x="5397218" y="5786649"/>
            <a:ext cx="3060982" cy="0"/>
          </a:xfrm>
          <a:prstGeom prst="line">
            <a:avLst/>
          </a:prstGeom>
          <a:ln w="9525" cmpd="sng">
            <a:solidFill>
              <a:srgbClr val="FF0000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>
            <a:off x="5737530" y="5627429"/>
            <a:ext cx="242687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/>
              <a:t>2</a:t>
            </a:r>
            <a:r>
              <a:rPr lang="en-US" sz="1000" dirty="0" smtClean="0"/>
              <a:t>6. GW Control Termination Response</a:t>
            </a:r>
            <a:endParaRPr lang="en-US" sz="1000" dirty="0"/>
          </a:p>
        </p:txBody>
      </p:sp>
      <p:cxnSp>
        <p:nvCxnSpPr>
          <p:cNvPr id="106" name="Straight Connector 105"/>
          <p:cNvCxnSpPr/>
          <p:nvPr/>
        </p:nvCxnSpPr>
        <p:spPr>
          <a:xfrm>
            <a:off x="5420460" y="6077711"/>
            <a:ext cx="3037740" cy="13650"/>
          </a:xfrm>
          <a:prstGeom prst="line">
            <a:avLst/>
          </a:prstGeom>
          <a:ln w="9525" cmpd="sng">
            <a:solidFill>
              <a:srgbClr val="FF00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>
            <a:off x="5592666" y="5905356"/>
            <a:ext cx="2571733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29. GW Control Session Establishment Request</a:t>
            </a:r>
            <a:endParaRPr lang="en-US" sz="1000" dirty="0"/>
          </a:p>
        </p:txBody>
      </p:sp>
      <p:cxnSp>
        <p:nvCxnSpPr>
          <p:cNvPr id="108" name="Straight Connector 107"/>
          <p:cNvCxnSpPr/>
          <p:nvPr/>
        </p:nvCxnSpPr>
        <p:spPr>
          <a:xfrm>
            <a:off x="5384236" y="6237238"/>
            <a:ext cx="3060982" cy="0"/>
          </a:xfrm>
          <a:prstGeom prst="line">
            <a:avLst/>
          </a:prstGeom>
          <a:ln w="9525" cmpd="sng">
            <a:solidFill>
              <a:srgbClr val="FF0000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9" name="TextBox 108"/>
          <p:cNvSpPr txBox="1"/>
          <p:nvPr/>
        </p:nvSpPr>
        <p:spPr>
          <a:xfrm>
            <a:off x="5724548" y="6078017"/>
            <a:ext cx="2612861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30. GW Control Establishment Response</a:t>
            </a:r>
            <a:endParaRPr lang="en-US" sz="1000" dirty="0"/>
          </a:p>
        </p:txBody>
      </p:sp>
      <p:sp>
        <p:nvSpPr>
          <p:cNvPr id="110" name="TextBox 109"/>
          <p:cNvSpPr txBox="1"/>
          <p:nvPr/>
        </p:nvSpPr>
        <p:spPr>
          <a:xfrm>
            <a:off x="1254094" y="5259772"/>
            <a:ext cx="10490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23. TAU Request</a:t>
            </a:r>
            <a:endParaRPr lang="en-US" sz="1000" dirty="0"/>
          </a:p>
        </p:txBody>
      </p:sp>
      <p:sp>
        <p:nvSpPr>
          <p:cNvPr id="111" name="Diamond 110"/>
          <p:cNvSpPr/>
          <p:nvPr/>
        </p:nvSpPr>
        <p:spPr>
          <a:xfrm>
            <a:off x="8350391" y="5081139"/>
            <a:ext cx="241582" cy="128637"/>
          </a:xfrm>
          <a:prstGeom prst="diamond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Left-Right Arrow 114"/>
          <p:cNvSpPr/>
          <p:nvPr/>
        </p:nvSpPr>
        <p:spPr>
          <a:xfrm>
            <a:off x="5384236" y="1234807"/>
            <a:ext cx="3086946" cy="309148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0a. GW Control Session</a:t>
            </a:r>
            <a:endParaRPr lang="en-US" sz="1200" dirty="0"/>
          </a:p>
        </p:txBody>
      </p:sp>
      <p:sp>
        <p:nvSpPr>
          <p:cNvPr id="116" name="Left-Right Arrow 115"/>
          <p:cNvSpPr/>
          <p:nvPr/>
        </p:nvSpPr>
        <p:spPr>
          <a:xfrm>
            <a:off x="7490842" y="1580244"/>
            <a:ext cx="954376" cy="457201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0b. IPCAN Session</a:t>
            </a:r>
            <a:endParaRPr lang="en-US" sz="1000" dirty="0"/>
          </a:p>
        </p:txBody>
      </p:sp>
      <p:sp>
        <p:nvSpPr>
          <p:cNvPr id="117" name="Left-Right Arrow 116"/>
          <p:cNvSpPr/>
          <p:nvPr/>
        </p:nvSpPr>
        <p:spPr>
          <a:xfrm>
            <a:off x="6377558" y="3164555"/>
            <a:ext cx="2106606" cy="310649"/>
          </a:xfrm>
          <a:prstGeom prst="leftRightArrow">
            <a:avLst/>
          </a:prstGeom>
          <a:solidFill>
            <a:schemeClr val="accent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solidFill>
                  <a:srgbClr val="FF0000"/>
                </a:solidFill>
              </a:rPr>
              <a:t>8a. Primary</a:t>
            </a:r>
            <a:r>
              <a:rPr lang="en-US" sz="1050" dirty="0" smtClean="0"/>
              <a:t> GW Control Session</a:t>
            </a:r>
            <a:endParaRPr lang="en-US" sz="1050" dirty="0"/>
          </a:p>
        </p:txBody>
      </p:sp>
      <p:sp>
        <p:nvSpPr>
          <p:cNvPr id="118" name="Left-Right Arrow 117"/>
          <p:cNvSpPr/>
          <p:nvPr/>
        </p:nvSpPr>
        <p:spPr>
          <a:xfrm>
            <a:off x="5397218" y="3504998"/>
            <a:ext cx="3086946" cy="309148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accent2"/>
                </a:solidFill>
              </a:rPr>
              <a:t>8b. Non-primary </a:t>
            </a:r>
            <a:r>
              <a:rPr lang="en-US" sz="1200" dirty="0" smtClean="0"/>
              <a:t>GW Control Session</a:t>
            </a:r>
            <a:endParaRPr lang="en-US" sz="1200" dirty="0"/>
          </a:p>
        </p:txBody>
      </p:sp>
      <p:sp>
        <p:nvSpPr>
          <p:cNvPr id="120" name="Rectangle 119"/>
          <p:cNvSpPr/>
          <p:nvPr/>
        </p:nvSpPr>
        <p:spPr>
          <a:xfrm>
            <a:off x="5155544" y="1221002"/>
            <a:ext cx="3683656" cy="968843"/>
          </a:xfrm>
          <a:prstGeom prst="rect">
            <a:avLst/>
          </a:prstGeom>
          <a:noFill/>
          <a:ln w="9525" cmpd="sng"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TextBox 120"/>
          <p:cNvSpPr txBox="1"/>
          <p:nvPr/>
        </p:nvSpPr>
        <p:spPr>
          <a:xfrm>
            <a:off x="5558753" y="1989667"/>
            <a:ext cx="940334" cy="187744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100" dirty="0" smtClean="0"/>
              <a:t>Existing</a:t>
            </a:r>
            <a:endParaRPr lang="en-US" sz="1100" dirty="0"/>
          </a:p>
        </p:txBody>
      </p:sp>
      <p:sp>
        <p:nvSpPr>
          <p:cNvPr id="122" name="TextBox 121"/>
          <p:cNvSpPr txBox="1"/>
          <p:nvPr/>
        </p:nvSpPr>
        <p:spPr>
          <a:xfrm>
            <a:off x="108058" y="2740967"/>
            <a:ext cx="2050035" cy="4616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/>
              <a:t>SI = Scope Indication Flag;</a:t>
            </a:r>
          </a:p>
          <a:p>
            <a:r>
              <a:rPr lang="en-US" sz="1200" dirty="0" smtClean="0"/>
              <a:t>OI = Operation Indication Flag</a:t>
            </a:r>
            <a:endParaRPr lang="en-US" sz="1200" dirty="0"/>
          </a:p>
        </p:txBody>
      </p:sp>
      <p:cxnSp>
        <p:nvCxnSpPr>
          <p:cNvPr id="123" name="Straight Connector 122"/>
          <p:cNvCxnSpPr/>
          <p:nvPr/>
        </p:nvCxnSpPr>
        <p:spPr>
          <a:xfrm flipV="1">
            <a:off x="5433442" y="6425869"/>
            <a:ext cx="2057400" cy="2822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4" name="TextBox 123"/>
          <p:cNvSpPr txBox="1"/>
          <p:nvPr/>
        </p:nvSpPr>
        <p:spPr>
          <a:xfrm>
            <a:off x="5508931" y="6248400"/>
            <a:ext cx="45720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31 PBU</a:t>
            </a:r>
            <a:endParaRPr lang="en-US" sz="1000" dirty="0"/>
          </a:p>
        </p:txBody>
      </p:sp>
      <p:cxnSp>
        <p:nvCxnSpPr>
          <p:cNvPr id="125" name="Straight Connector 124"/>
          <p:cNvCxnSpPr/>
          <p:nvPr/>
        </p:nvCxnSpPr>
        <p:spPr>
          <a:xfrm>
            <a:off x="5410200" y="6581091"/>
            <a:ext cx="2057400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6" name="TextBox 125"/>
          <p:cNvSpPr txBox="1"/>
          <p:nvPr/>
        </p:nvSpPr>
        <p:spPr>
          <a:xfrm>
            <a:off x="5688165" y="6408736"/>
            <a:ext cx="555931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32. PBA</a:t>
            </a:r>
            <a:endParaRPr lang="en-US" sz="1000" dirty="0"/>
          </a:p>
        </p:txBody>
      </p:sp>
      <p:sp>
        <p:nvSpPr>
          <p:cNvPr id="103" name="Rectangle 102"/>
          <p:cNvSpPr/>
          <p:nvPr/>
        </p:nvSpPr>
        <p:spPr>
          <a:xfrm>
            <a:off x="8584634" y="4887189"/>
            <a:ext cx="1626165" cy="440171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20b. PCRF clears primary GW CS. Issue#1</a:t>
            </a:r>
            <a:endParaRPr lang="en-US" sz="1000" b="1" dirty="0"/>
          </a:p>
        </p:txBody>
      </p:sp>
      <p:sp>
        <p:nvSpPr>
          <p:cNvPr id="104" name="Diamond 103"/>
          <p:cNvSpPr/>
          <p:nvPr/>
        </p:nvSpPr>
        <p:spPr>
          <a:xfrm>
            <a:off x="8343053" y="5836301"/>
            <a:ext cx="241582" cy="128637"/>
          </a:xfrm>
          <a:prstGeom prst="diamond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Rectangle 113"/>
          <p:cNvSpPr/>
          <p:nvPr/>
        </p:nvSpPr>
        <p:spPr>
          <a:xfrm>
            <a:off x="671912" y="4674425"/>
            <a:ext cx="637375" cy="3175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Another </a:t>
            </a:r>
            <a:r>
              <a:rPr lang="en-US" sz="1000" dirty="0" err="1" smtClean="0"/>
              <a:t>eNB</a:t>
            </a:r>
            <a:endParaRPr lang="en-US" sz="1000" dirty="0"/>
          </a:p>
        </p:txBody>
      </p:sp>
      <p:cxnSp>
        <p:nvCxnSpPr>
          <p:cNvPr id="105" name="Straight Arrow Connector 104"/>
          <p:cNvCxnSpPr/>
          <p:nvPr/>
        </p:nvCxnSpPr>
        <p:spPr>
          <a:xfrm>
            <a:off x="2667000" y="2286000"/>
            <a:ext cx="0" cy="327660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2" name="Picture 111" descr="timer-psd-template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4560" y="2511412"/>
            <a:ext cx="482920" cy="386336"/>
          </a:xfrm>
          <a:prstGeom prst="rect">
            <a:avLst/>
          </a:prstGeom>
        </p:spPr>
      </p:pic>
      <p:sp>
        <p:nvSpPr>
          <p:cNvPr id="113" name="TextBox 112"/>
          <p:cNvSpPr txBox="1"/>
          <p:nvPr/>
        </p:nvSpPr>
        <p:spPr>
          <a:xfrm>
            <a:off x="2667000" y="2276576"/>
            <a:ext cx="940334" cy="187744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100" dirty="0" smtClean="0"/>
              <a:t>Start Timer</a:t>
            </a:r>
            <a:endParaRPr lang="en-US" sz="1100" dirty="0"/>
          </a:p>
        </p:txBody>
      </p:sp>
      <p:sp>
        <p:nvSpPr>
          <p:cNvPr id="119" name="Multiply 118"/>
          <p:cNvSpPr/>
          <p:nvPr/>
        </p:nvSpPr>
        <p:spPr>
          <a:xfrm>
            <a:off x="2502253" y="5220472"/>
            <a:ext cx="333663" cy="342128"/>
          </a:xfrm>
          <a:prstGeom prst="mathMultiply">
            <a:avLst>
              <a:gd name="adj1" fmla="val 11927"/>
            </a:avLst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TextBox 126"/>
          <p:cNvSpPr txBox="1"/>
          <p:nvPr/>
        </p:nvSpPr>
        <p:spPr>
          <a:xfrm>
            <a:off x="2794391" y="5291965"/>
            <a:ext cx="812943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Cancels Timer</a:t>
            </a:r>
            <a:endParaRPr lang="en-US" sz="1000" dirty="0"/>
          </a:p>
        </p:txBody>
      </p:sp>
      <p:cxnSp>
        <p:nvCxnSpPr>
          <p:cNvPr id="128" name="Straight Arrow Connector 127"/>
          <p:cNvCxnSpPr/>
          <p:nvPr/>
        </p:nvCxnSpPr>
        <p:spPr>
          <a:xfrm>
            <a:off x="2379662" y="2286000"/>
            <a:ext cx="287338" cy="0"/>
          </a:xfrm>
          <a:prstGeom prst="straightConnector1">
            <a:avLst/>
          </a:prstGeom>
          <a:ln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703E0-D848-BB46-B747-FC322628987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4454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CT4 proposal to PMIP problem in LS: C4-131514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514350" indent="-514350">
              <a:buAutoNum type="alphaUcPeriod"/>
            </a:pPr>
            <a:r>
              <a:rPr lang="en-US" dirty="0" smtClean="0"/>
              <a:t>When </a:t>
            </a:r>
            <a:r>
              <a:rPr lang="en-US" dirty="0"/>
              <a:t>the serving SGW is changed by the target MME/</a:t>
            </a:r>
            <a:r>
              <a:rPr lang="en-US" dirty="0" smtClean="0"/>
              <a:t>SGSN, ….</a:t>
            </a:r>
          </a:p>
          <a:p>
            <a:pPr marL="0" indent="0">
              <a:buNone/>
            </a:pPr>
            <a:r>
              <a:rPr lang="en-US" dirty="0">
                <a:effectLst/>
              </a:rPr>
              <a:t> </a:t>
            </a:r>
            <a:r>
              <a:rPr lang="en-US" dirty="0" smtClean="0">
                <a:effectLst/>
              </a:rPr>
              <a:t> …. 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b="1" dirty="0"/>
              <a:t>Target MME/SGSN:</a:t>
            </a:r>
            <a:r>
              <a:rPr lang="en-US" dirty="0"/>
              <a:t> The target node should send </a:t>
            </a:r>
            <a:r>
              <a:rPr lang="en-GB" dirty="0"/>
              <a:t>Delete Session Request message ("Scope Indication =1", "Operation Indication=0") to new/target SGW. Additionally, the target shall release local resources corresponding to the UE session. </a:t>
            </a:r>
            <a:endParaRPr lang="en-US" dirty="0"/>
          </a:p>
          <a:p>
            <a:pPr lvl="1"/>
            <a:r>
              <a:rPr lang="en-US" b="1" dirty="0"/>
              <a:t>Source MME/SGSN: </a:t>
            </a:r>
            <a:r>
              <a:rPr lang="en-US" dirty="0"/>
              <a:t>If the UE comes back to the source node while the "context guard timer" is running, the source node shall send Delete Session Request (</a:t>
            </a:r>
            <a:r>
              <a:rPr lang="en-GB" dirty="0"/>
              <a:t>"Scope Indication =1", "Operation Indication=0"</a:t>
            </a:r>
            <a:r>
              <a:rPr lang="en-US" dirty="0"/>
              <a:t>) to release the UE session at the source/old SGW. Subsequently, the source node shall send Create Session Request message corresponding to the TAU/RAU with SGW change scenario to the </a:t>
            </a:r>
            <a:r>
              <a:rPr lang="en-US" i="1" u="sng" dirty="0">
                <a:solidFill>
                  <a:srgbClr val="C0504D"/>
                </a:solidFill>
              </a:rPr>
              <a:t>same SGW or newly selected SGW</a:t>
            </a:r>
            <a:r>
              <a:rPr lang="en-US" dirty="0"/>
              <a:t>. This will ensure successful re-establishment of the S5/S8 tunnel between the selected SGW and the PGW</a:t>
            </a:r>
            <a:r>
              <a:rPr lang="en-US" dirty="0" smtClean="0"/>
              <a:t>.</a:t>
            </a:r>
            <a:endParaRPr lang="en-GB" dirty="0"/>
          </a:p>
          <a:p>
            <a:r>
              <a:rPr lang="en-GB" dirty="0" smtClean="0"/>
              <a:t>The </a:t>
            </a:r>
            <a:r>
              <a:rPr lang="en-GB" dirty="0"/>
              <a:t>above rollback behaviour is applicable for the GTP based S5/S8 interface. </a:t>
            </a:r>
            <a:endParaRPr lang="en-US" dirty="0"/>
          </a:p>
          <a:p>
            <a:r>
              <a:rPr lang="en-GB" dirty="0"/>
              <a:t>For PMIP S5/S8 interface, for the behaviour specified in A, </a:t>
            </a:r>
            <a:r>
              <a:rPr lang="en-GB" dirty="0">
                <a:solidFill>
                  <a:srgbClr val="FF0000"/>
                </a:solidFill>
              </a:rPr>
              <a:t>concern was raised that the PCRF may release the IP-CAN session if </a:t>
            </a:r>
            <a:r>
              <a:rPr lang="en-GB" dirty="0" err="1">
                <a:solidFill>
                  <a:srgbClr val="FF0000"/>
                </a:solidFill>
              </a:rPr>
              <a:t>Gxc</a:t>
            </a:r>
            <a:r>
              <a:rPr lang="en-GB" dirty="0">
                <a:solidFill>
                  <a:srgbClr val="FF0000"/>
                </a:solidFill>
              </a:rPr>
              <a:t> session is released by the target SGW</a:t>
            </a:r>
            <a:r>
              <a:rPr lang="en-GB" dirty="0"/>
              <a:t> (</a:t>
            </a:r>
            <a:r>
              <a:rPr lang="en-GB" dirty="0">
                <a:solidFill>
                  <a:srgbClr val="FF0000"/>
                </a:solidFill>
              </a:rPr>
              <a:t>due to the target MME/SGSN sending Delete Session Request message in A.1</a:t>
            </a:r>
            <a:r>
              <a:rPr lang="en-GB" dirty="0" smtClean="0"/>
              <a:t>) (</a:t>
            </a:r>
            <a:r>
              <a:rPr lang="en-GB" dirty="0" smtClean="0">
                <a:solidFill>
                  <a:srgbClr val="3366FF"/>
                </a:solidFill>
              </a:rPr>
              <a:t>Issue #1 Step 20a in previous slide</a:t>
            </a:r>
            <a:r>
              <a:rPr lang="en-GB" dirty="0" smtClean="0"/>
              <a:t>). </a:t>
            </a:r>
            <a:r>
              <a:rPr lang="en-GB" dirty="0"/>
              <a:t>Assuming this is a valid concern</a:t>
            </a:r>
            <a:r>
              <a:rPr lang="en-GB" i="1" dirty="0">
                <a:solidFill>
                  <a:srgbClr val="000000"/>
                </a:solidFill>
              </a:rPr>
              <a:t>, the target MME/SGSN should delay the sending of the Delete Session Request message </a:t>
            </a:r>
            <a:r>
              <a:rPr lang="en-GB" dirty="0"/>
              <a:t>to avoid the releasing of the </a:t>
            </a:r>
            <a:r>
              <a:rPr lang="en-GB" dirty="0" err="1"/>
              <a:t>Gxc</a:t>
            </a:r>
            <a:r>
              <a:rPr lang="en-GB" dirty="0"/>
              <a:t> session, to let sufficient time for the source MME/SGSN to recreate the UE session at the old/newly selected SGW. Rest of the behaviour is applicable for the PMIP based S5/S8 interface, without any change.</a:t>
            </a:r>
            <a:endParaRPr lang="en-US" dirty="0"/>
          </a:p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7157823"/>
              </p:ext>
            </p:extLst>
          </p:nvPr>
        </p:nvGraphicFramePr>
        <p:xfrm>
          <a:off x="7620000" y="1041400"/>
          <a:ext cx="5842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0" name="Document" showAsIcon="1" r:id="rId3" imgW="584200" imgH="558800" progId="Word.Document.8">
                  <p:embed/>
                </p:oleObj>
              </mc:Choice>
              <mc:Fallback>
                <p:oleObj name="Document" showAsIcon="1" r:id="rId3" imgW="584200" imgH="55880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20000" y="1041400"/>
                        <a:ext cx="5842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703E0-D848-BB46-B747-FC322628987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531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PCC Aspects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23.203 or CT3 specs (29.212, 29.213) have not really specified the behavior of the PCRF for the scenarios in Slide #2:</a:t>
            </a:r>
          </a:p>
          <a:p>
            <a:pPr lvl="1"/>
            <a:r>
              <a:rPr lang="en-US" sz="2000" dirty="0" smtClean="0"/>
              <a:t>What is the PCRF behavior if primary BBERF session is deleted (Step 20b)? </a:t>
            </a:r>
          </a:p>
          <a:p>
            <a:pPr lvl="2"/>
            <a:r>
              <a:rPr lang="en-US" sz="1800" dirty="0" smtClean="0"/>
              <a:t>Does the PCRF consider the non-primary BBERF session as the primary one? Does the PCRF wait for a time and then delete the IP-CAN session?</a:t>
            </a:r>
          </a:p>
          <a:p>
            <a:pPr lvl="1"/>
            <a:r>
              <a:rPr lang="en-US" sz="2000" dirty="0" smtClean="0"/>
              <a:t>What happens if there is no GW Control session for the UE (Step 26b)?</a:t>
            </a:r>
          </a:p>
          <a:p>
            <a:pPr lvl="2"/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703E0-D848-BB46-B747-FC322628987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852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1318"/>
          </a:xfrm>
        </p:spPr>
        <p:txBody>
          <a:bodyPr>
            <a:noAutofit/>
          </a:bodyPr>
          <a:lstStyle/>
          <a:p>
            <a:r>
              <a:rPr lang="en-US" sz="2400" dirty="0" smtClean="0"/>
              <a:t>CT4 Proposal: Roll back with SGW Change with </a:t>
            </a:r>
            <a:r>
              <a:rPr lang="en-US" sz="2400" dirty="0" smtClean="0">
                <a:solidFill>
                  <a:schemeClr val="accent2"/>
                </a:solidFill>
              </a:rPr>
              <a:t>Old SGW being reselected</a:t>
            </a:r>
            <a:r>
              <a:rPr lang="en-US" sz="2400" dirty="0" smtClean="0"/>
              <a:t>: PMIP</a:t>
            </a:r>
            <a:endParaRPr lang="en-US" sz="2400" dirty="0"/>
          </a:p>
        </p:txBody>
      </p:sp>
      <p:sp>
        <p:nvSpPr>
          <p:cNvPr id="3" name="Rectangle 2"/>
          <p:cNvSpPr/>
          <p:nvPr/>
        </p:nvSpPr>
        <p:spPr>
          <a:xfrm>
            <a:off x="360565" y="903470"/>
            <a:ext cx="412507" cy="3175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UE</a:t>
            </a:r>
            <a:endParaRPr lang="en-US" sz="1000" dirty="0"/>
          </a:p>
        </p:txBody>
      </p:sp>
      <p:sp>
        <p:nvSpPr>
          <p:cNvPr id="4" name="Rectangle 3"/>
          <p:cNvSpPr/>
          <p:nvPr/>
        </p:nvSpPr>
        <p:spPr>
          <a:xfrm>
            <a:off x="1253625" y="903470"/>
            <a:ext cx="498975" cy="317532"/>
          </a:xfrm>
          <a:prstGeom prst="rect">
            <a:avLst/>
          </a:prstGeom>
          <a:solidFill>
            <a:schemeClr val="accent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New </a:t>
            </a:r>
            <a:r>
              <a:rPr lang="en-US" sz="1000" dirty="0" err="1" smtClean="0"/>
              <a:t>eNB</a:t>
            </a:r>
            <a:endParaRPr lang="en-US" sz="1000" dirty="0"/>
          </a:p>
        </p:txBody>
      </p:sp>
      <p:sp>
        <p:nvSpPr>
          <p:cNvPr id="5" name="Rectangle 4"/>
          <p:cNvSpPr/>
          <p:nvPr/>
        </p:nvSpPr>
        <p:spPr>
          <a:xfrm>
            <a:off x="2146685" y="903470"/>
            <a:ext cx="522400" cy="3175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Old MME</a:t>
            </a:r>
            <a:endParaRPr lang="en-US" sz="1000" dirty="0"/>
          </a:p>
        </p:txBody>
      </p:sp>
      <p:sp>
        <p:nvSpPr>
          <p:cNvPr id="6" name="Rectangle 5"/>
          <p:cNvSpPr/>
          <p:nvPr/>
        </p:nvSpPr>
        <p:spPr>
          <a:xfrm>
            <a:off x="3149638" y="903470"/>
            <a:ext cx="522400" cy="317532"/>
          </a:xfrm>
          <a:prstGeom prst="rect">
            <a:avLst/>
          </a:prstGeom>
          <a:solidFill>
            <a:schemeClr val="accent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err="1" smtClean="0"/>
              <a:t>NewMME</a:t>
            </a:r>
            <a:endParaRPr lang="en-US" sz="1000" dirty="0"/>
          </a:p>
        </p:txBody>
      </p:sp>
      <p:sp>
        <p:nvSpPr>
          <p:cNvPr id="7" name="Rectangle 6"/>
          <p:cNvSpPr/>
          <p:nvPr/>
        </p:nvSpPr>
        <p:spPr>
          <a:xfrm>
            <a:off x="5155544" y="903470"/>
            <a:ext cx="522400" cy="3175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Old SGW</a:t>
            </a:r>
            <a:endParaRPr lang="en-US" sz="1000" dirty="0"/>
          </a:p>
        </p:txBody>
      </p:sp>
      <p:sp>
        <p:nvSpPr>
          <p:cNvPr id="8" name="Rectangle 7"/>
          <p:cNvSpPr/>
          <p:nvPr/>
        </p:nvSpPr>
        <p:spPr>
          <a:xfrm>
            <a:off x="7161450" y="917275"/>
            <a:ext cx="522400" cy="3175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PGW</a:t>
            </a:r>
            <a:endParaRPr lang="en-US" sz="1000" dirty="0"/>
          </a:p>
        </p:txBody>
      </p:sp>
      <p:sp>
        <p:nvSpPr>
          <p:cNvPr id="9" name="Rectangle 8"/>
          <p:cNvSpPr/>
          <p:nvPr/>
        </p:nvSpPr>
        <p:spPr>
          <a:xfrm>
            <a:off x="8164400" y="903470"/>
            <a:ext cx="522400" cy="3175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PCRF</a:t>
            </a:r>
            <a:endParaRPr lang="en-US" sz="1000" dirty="0"/>
          </a:p>
        </p:txBody>
      </p:sp>
      <p:sp>
        <p:nvSpPr>
          <p:cNvPr id="10" name="Rectangle 9"/>
          <p:cNvSpPr/>
          <p:nvPr/>
        </p:nvSpPr>
        <p:spPr>
          <a:xfrm>
            <a:off x="4152591" y="903470"/>
            <a:ext cx="522400" cy="3175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HSS</a:t>
            </a:r>
            <a:endParaRPr lang="en-US" sz="1000" dirty="0"/>
          </a:p>
        </p:txBody>
      </p:sp>
      <p:sp>
        <p:nvSpPr>
          <p:cNvPr id="11" name="Rectangle 10"/>
          <p:cNvSpPr/>
          <p:nvPr/>
        </p:nvSpPr>
        <p:spPr>
          <a:xfrm>
            <a:off x="6158497" y="917275"/>
            <a:ext cx="522400" cy="317532"/>
          </a:xfrm>
          <a:prstGeom prst="rect">
            <a:avLst/>
          </a:prstGeom>
          <a:solidFill>
            <a:srgbClr val="F7964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New SGW</a:t>
            </a:r>
            <a:endParaRPr lang="en-US" sz="1000" dirty="0"/>
          </a:p>
        </p:txBody>
      </p:sp>
      <p:cxnSp>
        <p:nvCxnSpPr>
          <p:cNvPr id="13" name="Straight Connector 12"/>
          <p:cNvCxnSpPr>
            <a:stCxn id="3" idx="2"/>
          </p:cNvCxnSpPr>
          <p:nvPr/>
        </p:nvCxnSpPr>
        <p:spPr>
          <a:xfrm>
            <a:off x="566819" y="1221002"/>
            <a:ext cx="0" cy="508051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447800" y="1221002"/>
            <a:ext cx="0" cy="508051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362200" y="1221002"/>
            <a:ext cx="0" cy="540839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3403035" y="1234807"/>
            <a:ext cx="25965" cy="562319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419600" y="1234807"/>
            <a:ext cx="0" cy="508051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5410200" y="1221002"/>
            <a:ext cx="0" cy="540839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6387818" y="1234807"/>
            <a:ext cx="12982" cy="562319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7467600" y="1234807"/>
            <a:ext cx="23242" cy="539459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8458200" y="1234807"/>
            <a:ext cx="22014" cy="562319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66819" y="1414572"/>
            <a:ext cx="880981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05980" y="1201579"/>
            <a:ext cx="9841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1. TAU Request</a:t>
            </a:r>
            <a:endParaRPr lang="en-US" sz="1000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24558" y="1543955"/>
            <a:ext cx="2004442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146684" y="1371600"/>
            <a:ext cx="1002953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2. TAU Request</a:t>
            </a:r>
            <a:endParaRPr lang="en-US" sz="1000" dirty="0"/>
          </a:p>
        </p:txBody>
      </p:sp>
      <p:cxnSp>
        <p:nvCxnSpPr>
          <p:cNvPr id="30" name="Straight Connector 29"/>
          <p:cNvCxnSpPr/>
          <p:nvPr/>
        </p:nvCxnSpPr>
        <p:spPr>
          <a:xfrm>
            <a:off x="2362200" y="1981200"/>
            <a:ext cx="1090042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2362200" y="1752600"/>
            <a:ext cx="1090042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511908" y="1580245"/>
            <a:ext cx="116013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3. Context  Request</a:t>
            </a:r>
            <a:endParaRPr lang="en-US" sz="1000" dirty="0"/>
          </a:p>
        </p:txBody>
      </p:sp>
      <p:sp>
        <p:nvSpPr>
          <p:cNvPr id="34" name="TextBox 33"/>
          <p:cNvSpPr txBox="1"/>
          <p:nvPr/>
        </p:nvSpPr>
        <p:spPr>
          <a:xfrm>
            <a:off x="2407309" y="1808846"/>
            <a:ext cx="1264729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4. Context  Response</a:t>
            </a:r>
            <a:endParaRPr lang="en-US" sz="1000" dirty="0"/>
          </a:p>
        </p:txBody>
      </p:sp>
      <p:cxnSp>
        <p:nvCxnSpPr>
          <p:cNvPr id="36" name="Straight Connector 35"/>
          <p:cNvCxnSpPr/>
          <p:nvPr/>
        </p:nvCxnSpPr>
        <p:spPr>
          <a:xfrm>
            <a:off x="2362200" y="2209800"/>
            <a:ext cx="1090042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2511908" y="2037445"/>
            <a:ext cx="940334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5. Context  </a:t>
            </a:r>
            <a:r>
              <a:rPr lang="en-US" sz="1000" dirty="0" err="1" smtClean="0"/>
              <a:t>Ack</a:t>
            </a:r>
            <a:endParaRPr lang="en-US" sz="1000" dirty="0"/>
          </a:p>
        </p:txBody>
      </p:sp>
      <p:cxnSp>
        <p:nvCxnSpPr>
          <p:cNvPr id="38" name="Straight Connector 37"/>
          <p:cNvCxnSpPr/>
          <p:nvPr/>
        </p:nvCxnSpPr>
        <p:spPr>
          <a:xfrm>
            <a:off x="3417379" y="2362200"/>
            <a:ext cx="2983421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3810000" y="2189845"/>
            <a:ext cx="1345544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6. Create Session Request</a:t>
            </a:r>
            <a:endParaRPr lang="en-US" sz="1000" dirty="0"/>
          </a:p>
        </p:txBody>
      </p:sp>
      <p:cxnSp>
        <p:nvCxnSpPr>
          <p:cNvPr id="41" name="Straight Connector 40"/>
          <p:cNvCxnSpPr/>
          <p:nvPr/>
        </p:nvCxnSpPr>
        <p:spPr>
          <a:xfrm>
            <a:off x="6400800" y="2923491"/>
            <a:ext cx="1090042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6476289" y="2743200"/>
            <a:ext cx="45720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9. PBU</a:t>
            </a:r>
            <a:endParaRPr lang="en-US" sz="1000" dirty="0"/>
          </a:p>
        </p:txBody>
      </p:sp>
      <p:cxnSp>
        <p:nvCxnSpPr>
          <p:cNvPr id="44" name="Straight Connector 43"/>
          <p:cNvCxnSpPr/>
          <p:nvPr/>
        </p:nvCxnSpPr>
        <p:spPr>
          <a:xfrm>
            <a:off x="6377558" y="3075891"/>
            <a:ext cx="1090042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6655523" y="2903536"/>
            <a:ext cx="555931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10. PBA</a:t>
            </a:r>
            <a:endParaRPr lang="en-US" sz="1000" dirty="0"/>
          </a:p>
        </p:txBody>
      </p:sp>
      <p:cxnSp>
        <p:nvCxnSpPr>
          <p:cNvPr id="46" name="Straight Connector 45"/>
          <p:cNvCxnSpPr/>
          <p:nvPr/>
        </p:nvCxnSpPr>
        <p:spPr>
          <a:xfrm>
            <a:off x="3452242" y="3144155"/>
            <a:ext cx="2983421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3844863" y="2971801"/>
            <a:ext cx="1747804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11. Create Session Response</a:t>
            </a:r>
            <a:endParaRPr lang="en-US" sz="1000" dirty="0"/>
          </a:p>
        </p:txBody>
      </p:sp>
      <p:cxnSp>
        <p:nvCxnSpPr>
          <p:cNvPr id="48" name="Straight Connector 47"/>
          <p:cNvCxnSpPr/>
          <p:nvPr/>
        </p:nvCxnSpPr>
        <p:spPr>
          <a:xfrm>
            <a:off x="3370833" y="4116772"/>
            <a:ext cx="1090042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3370833" y="3450927"/>
            <a:ext cx="1090042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3276600" y="3278572"/>
            <a:ext cx="175260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12. Update Location Request</a:t>
            </a:r>
            <a:endParaRPr lang="en-US" sz="1000" dirty="0"/>
          </a:p>
        </p:txBody>
      </p:sp>
      <p:sp>
        <p:nvSpPr>
          <p:cNvPr id="51" name="TextBox 50"/>
          <p:cNvSpPr txBox="1"/>
          <p:nvPr/>
        </p:nvSpPr>
        <p:spPr>
          <a:xfrm>
            <a:off x="3276601" y="3944417"/>
            <a:ext cx="139839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15. Update Location </a:t>
            </a:r>
            <a:r>
              <a:rPr lang="en-US" sz="1000" dirty="0" err="1" smtClean="0"/>
              <a:t>Ack</a:t>
            </a:r>
            <a:endParaRPr lang="en-US" sz="1000" dirty="0"/>
          </a:p>
        </p:txBody>
      </p:sp>
      <p:cxnSp>
        <p:nvCxnSpPr>
          <p:cNvPr id="52" name="Straight Connector 51"/>
          <p:cNvCxnSpPr/>
          <p:nvPr/>
        </p:nvCxnSpPr>
        <p:spPr>
          <a:xfrm>
            <a:off x="2362200" y="3659572"/>
            <a:ext cx="2098675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2869665" y="3475205"/>
            <a:ext cx="1805326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13. Cancel Location Request</a:t>
            </a:r>
            <a:endParaRPr lang="en-US" sz="1000" dirty="0"/>
          </a:p>
        </p:txBody>
      </p:sp>
      <p:cxnSp>
        <p:nvCxnSpPr>
          <p:cNvPr id="55" name="Straight Connector 54"/>
          <p:cNvCxnSpPr/>
          <p:nvPr/>
        </p:nvCxnSpPr>
        <p:spPr>
          <a:xfrm>
            <a:off x="2379662" y="3944417"/>
            <a:ext cx="2098675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2887127" y="3760050"/>
            <a:ext cx="159121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14. Cancel Location Response</a:t>
            </a:r>
            <a:endParaRPr lang="en-US" sz="1000" dirty="0"/>
          </a:p>
        </p:txBody>
      </p:sp>
      <p:cxnSp>
        <p:nvCxnSpPr>
          <p:cNvPr id="57" name="Straight Connector 56"/>
          <p:cNvCxnSpPr/>
          <p:nvPr/>
        </p:nvCxnSpPr>
        <p:spPr>
          <a:xfrm>
            <a:off x="6400800" y="2438400"/>
            <a:ext cx="2057400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6704889" y="2212730"/>
            <a:ext cx="1664128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7. GW CS Establish Request</a:t>
            </a:r>
            <a:endParaRPr lang="en-US" sz="1000" dirty="0"/>
          </a:p>
        </p:txBody>
      </p:sp>
      <p:cxnSp>
        <p:nvCxnSpPr>
          <p:cNvPr id="60" name="Straight Connector 59"/>
          <p:cNvCxnSpPr/>
          <p:nvPr/>
        </p:nvCxnSpPr>
        <p:spPr>
          <a:xfrm>
            <a:off x="6377558" y="2667000"/>
            <a:ext cx="2080642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6704888" y="2485917"/>
            <a:ext cx="174033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8. GW CS Establish Response</a:t>
            </a:r>
            <a:endParaRPr lang="en-US" sz="1000" dirty="0"/>
          </a:p>
        </p:txBody>
      </p:sp>
      <p:sp>
        <p:nvSpPr>
          <p:cNvPr id="63" name="Rectangle 62"/>
          <p:cNvSpPr/>
          <p:nvPr/>
        </p:nvSpPr>
        <p:spPr>
          <a:xfrm>
            <a:off x="2971800" y="4191000"/>
            <a:ext cx="1117563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16. </a:t>
            </a:r>
            <a:r>
              <a:rPr lang="en-US" sz="1100" dirty="0"/>
              <a:t>Subscription based Reject</a:t>
            </a:r>
          </a:p>
        </p:txBody>
      </p:sp>
      <p:cxnSp>
        <p:nvCxnSpPr>
          <p:cNvPr id="64" name="Straight Connector 63"/>
          <p:cNvCxnSpPr/>
          <p:nvPr/>
        </p:nvCxnSpPr>
        <p:spPr>
          <a:xfrm>
            <a:off x="566819" y="4572000"/>
            <a:ext cx="2850560" cy="0"/>
          </a:xfrm>
          <a:prstGeom prst="line">
            <a:avLst/>
          </a:prstGeom>
          <a:ln w="9525" cmpd="sng">
            <a:solidFill>
              <a:srgbClr val="FF0000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2135064" y="4401617"/>
            <a:ext cx="836736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17. TAU Reject</a:t>
            </a:r>
            <a:endParaRPr lang="en-US" sz="1000" dirty="0"/>
          </a:p>
        </p:txBody>
      </p:sp>
      <p:cxnSp>
        <p:nvCxnSpPr>
          <p:cNvPr id="66" name="Straight Connector 65"/>
          <p:cNvCxnSpPr/>
          <p:nvPr/>
        </p:nvCxnSpPr>
        <p:spPr>
          <a:xfrm>
            <a:off x="3391415" y="6428643"/>
            <a:ext cx="2983421" cy="0"/>
          </a:xfrm>
          <a:prstGeom prst="line">
            <a:avLst/>
          </a:prstGeom>
          <a:ln w="9525" cmpd="sng">
            <a:solidFill>
              <a:srgbClr val="FF00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3784035" y="6256288"/>
            <a:ext cx="2348497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18. Delete Session Request (SI = 1, OI = 0)</a:t>
            </a:r>
            <a:endParaRPr lang="en-US" sz="1000" dirty="0"/>
          </a:p>
        </p:txBody>
      </p:sp>
      <p:cxnSp>
        <p:nvCxnSpPr>
          <p:cNvPr id="68" name="Straight Connector 67"/>
          <p:cNvCxnSpPr/>
          <p:nvPr/>
        </p:nvCxnSpPr>
        <p:spPr>
          <a:xfrm>
            <a:off x="3403035" y="6781800"/>
            <a:ext cx="2983421" cy="0"/>
          </a:xfrm>
          <a:prstGeom prst="line">
            <a:avLst/>
          </a:prstGeom>
          <a:ln w="9525" cmpd="sng">
            <a:solidFill>
              <a:srgbClr val="FF0000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3795656" y="6609445"/>
            <a:ext cx="205740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21. Delete Session Response</a:t>
            </a:r>
            <a:endParaRPr lang="en-US" sz="1000" dirty="0"/>
          </a:p>
        </p:txBody>
      </p:sp>
      <p:cxnSp>
        <p:nvCxnSpPr>
          <p:cNvPr id="70" name="Straight Connector 69"/>
          <p:cNvCxnSpPr/>
          <p:nvPr/>
        </p:nvCxnSpPr>
        <p:spPr>
          <a:xfrm>
            <a:off x="6387818" y="6482352"/>
            <a:ext cx="2057400" cy="0"/>
          </a:xfrm>
          <a:prstGeom prst="line">
            <a:avLst/>
          </a:prstGeom>
          <a:ln w="9525" cmpd="sng">
            <a:solidFill>
              <a:srgbClr val="FF00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6691906" y="6250372"/>
            <a:ext cx="1753312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19. GW CS Terminate Request</a:t>
            </a:r>
            <a:endParaRPr lang="en-US" sz="1000" dirty="0"/>
          </a:p>
        </p:txBody>
      </p:sp>
      <p:cxnSp>
        <p:nvCxnSpPr>
          <p:cNvPr id="72" name="Straight Connector 71"/>
          <p:cNvCxnSpPr/>
          <p:nvPr/>
        </p:nvCxnSpPr>
        <p:spPr>
          <a:xfrm>
            <a:off x="6364576" y="6705600"/>
            <a:ext cx="2080642" cy="0"/>
          </a:xfrm>
          <a:prstGeom prst="line">
            <a:avLst/>
          </a:prstGeom>
          <a:ln w="9525" cmpd="sng">
            <a:solidFill>
              <a:srgbClr val="FF0000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6691906" y="6496002"/>
            <a:ext cx="1651147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20. GW CS Terminate Response</a:t>
            </a:r>
            <a:endParaRPr lang="en-US" sz="1000" dirty="0"/>
          </a:p>
        </p:txBody>
      </p:sp>
      <p:cxnSp>
        <p:nvCxnSpPr>
          <p:cNvPr id="74" name="Straight Connector 73"/>
          <p:cNvCxnSpPr/>
          <p:nvPr/>
        </p:nvCxnSpPr>
        <p:spPr>
          <a:xfrm>
            <a:off x="527658" y="4811423"/>
            <a:ext cx="462942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440457" y="4545767"/>
            <a:ext cx="10490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22. TAU Request</a:t>
            </a:r>
            <a:endParaRPr lang="en-US" sz="1000" dirty="0"/>
          </a:p>
        </p:txBody>
      </p:sp>
      <p:cxnSp>
        <p:nvCxnSpPr>
          <p:cNvPr id="78" name="Straight Connector 77"/>
          <p:cNvCxnSpPr/>
          <p:nvPr/>
        </p:nvCxnSpPr>
        <p:spPr>
          <a:xfrm flipH="1">
            <a:off x="1036671" y="4401617"/>
            <a:ext cx="1" cy="86279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990600" y="4953000"/>
            <a:ext cx="1371600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2377059" y="5049155"/>
            <a:ext cx="3033141" cy="0"/>
          </a:xfrm>
          <a:prstGeom prst="line">
            <a:avLst/>
          </a:prstGeom>
          <a:ln w="9525" cmpd="sng">
            <a:solidFill>
              <a:srgbClr val="FF00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2769680" y="4876801"/>
            <a:ext cx="2385864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24. Delete Session Request (SI = 1, OI = 0)</a:t>
            </a:r>
            <a:endParaRPr lang="en-US" sz="1000" dirty="0"/>
          </a:p>
        </p:txBody>
      </p:sp>
      <p:cxnSp>
        <p:nvCxnSpPr>
          <p:cNvPr id="90" name="Straight Connector 89"/>
          <p:cNvCxnSpPr/>
          <p:nvPr/>
        </p:nvCxnSpPr>
        <p:spPr>
          <a:xfrm>
            <a:off x="2362200" y="5308129"/>
            <a:ext cx="3048000" cy="0"/>
          </a:xfrm>
          <a:prstGeom prst="line">
            <a:avLst/>
          </a:prstGeom>
          <a:ln w="9525" cmpd="sng">
            <a:solidFill>
              <a:srgbClr val="FF0000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1" name="TextBox 90"/>
          <p:cNvSpPr txBox="1"/>
          <p:nvPr/>
        </p:nvSpPr>
        <p:spPr>
          <a:xfrm>
            <a:off x="2769680" y="5135774"/>
            <a:ext cx="205740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27. Delete Session Response</a:t>
            </a:r>
            <a:endParaRPr lang="en-US" sz="1000" dirty="0"/>
          </a:p>
        </p:txBody>
      </p:sp>
      <p:cxnSp>
        <p:nvCxnSpPr>
          <p:cNvPr id="94" name="Straight Connector 93"/>
          <p:cNvCxnSpPr/>
          <p:nvPr/>
        </p:nvCxnSpPr>
        <p:spPr>
          <a:xfrm>
            <a:off x="2377059" y="5506355"/>
            <a:ext cx="3033141" cy="0"/>
          </a:xfrm>
          <a:prstGeom prst="line">
            <a:avLst/>
          </a:prstGeom>
          <a:ln w="9525" cmpd="sng">
            <a:solidFill>
              <a:srgbClr val="FF00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2769680" y="5334000"/>
            <a:ext cx="205740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28. Create Session Request</a:t>
            </a:r>
            <a:endParaRPr lang="en-US" sz="1000" dirty="0"/>
          </a:p>
        </p:txBody>
      </p:sp>
      <p:cxnSp>
        <p:nvCxnSpPr>
          <p:cNvPr id="96" name="Straight Connector 95"/>
          <p:cNvCxnSpPr/>
          <p:nvPr/>
        </p:nvCxnSpPr>
        <p:spPr>
          <a:xfrm>
            <a:off x="2362200" y="6019999"/>
            <a:ext cx="3048000" cy="0"/>
          </a:xfrm>
          <a:prstGeom prst="line">
            <a:avLst/>
          </a:prstGeom>
          <a:ln w="9525" cmpd="sng">
            <a:solidFill>
              <a:srgbClr val="FF0000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2667000" y="5847644"/>
            <a:ext cx="205740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33. Create Session Response</a:t>
            </a:r>
            <a:endParaRPr lang="en-US" sz="1000" dirty="0"/>
          </a:p>
        </p:txBody>
      </p:sp>
      <p:sp>
        <p:nvSpPr>
          <p:cNvPr id="98" name="Rectangle 97"/>
          <p:cNvSpPr/>
          <p:nvPr/>
        </p:nvSpPr>
        <p:spPr>
          <a:xfrm>
            <a:off x="8578991" y="5141690"/>
            <a:ext cx="1383950" cy="40095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26b. Clears up the non-primary GW Control</a:t>
            </a:r>
            <a:endParaRPr lang="en-US" sz="1000" dirty="0"/>
          </a:p>
        </p:txBody>
      </p:sp>
      <p:cxnSp>
        <p:nvCxnSpPr>
          <p:cNvPr id="99" name="Straight Connector 98"/>
          <p:cNvCxnSpPr/>
          <p:nvPr/>
        </p:nvCxnSpPr>
        <p:spPr>
          <a:xfrm>
            <a:off x="5433442" y="5091750"/>
            <a:ext cx="3037740" cy="13650"/>
          </a:xfrm>
          <a:prstGeom prst="line">
            <a:avLst/>
          </a:prstGeom>
          <a:ln w="9525" cmpd="sng">
            <a:solidFill>
              <a:srgbClr val="FF00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5674391" y="4901219"/>
            <a:ext cx="2694625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25. GW Control Session Termination Request</a:t>
            </a:r>
            <a:endParaRPr lang="en-US" sz="1000" dirty="0"/>
          </a:p>
        </p:txBody>
      </p:sp>
      <p:cxnSp>
        <p:nvCxnSpPr>
          <p:cNvPr id="101" name="Straight Connector 100"/>
          <p:cNvCxnSpPr/>
          <p:nvPr/>
        </p:nvCxnSpPr>
        <p:spPr>
          <a:xfrm>
            <a:off x="5397218" y="5251277"/>
            <a:ext cx="3060982" cy="0"/>
          </a:xfrm>
          <a:prstGeom prst="line">
            <a:avLst/>
          </a:prstGeom>
          <a:ln w="9525" cmpd="sng">
            <a:solidFill>
              <a:srgbClr val="FF0000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>
            <a:off x="5737530" y="5092057"/>
            <a:ext cx="242687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/>
              <a:t>2</a:t>
            </a:r>
            <a:r>
              <a:rPr lang="en-US" sz="1000" dirty="0" smtClean="0"/>
              <a:t>6. GW Control Termination Response</a:t>
            </a:r>
            <a:endParaRPr lang="en-US" sz="1000" dirty="0"/>
          </a:p>
        </p:txBody>
      </p:sp>
      <p:cxnSp>
        <p:nvCxnSpPr>
          <p:cNvPr id="106" name="Straight Connector 105"/>
          <p:cNvCxnSpPr/>
          <p:nvPr/>
        </p:nvCxnSpPr>
        <p:spPr>
          <a:xfrm>
            <a:off x="5420460" y="5542339"/>
            <a:ext cx="3037740" cy="13650"/>
          </a:xfrm>
          <a:prstGeom prst="line">
            <a:avLst/>
          </a:prstGeom>
          <a:ln w="9525" cmpd="sng">
            <a:solidFill>
              <a:srgbClr val="FF00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>
            <a:off x="5592666" y="5369984"/>
            <a:ext cx="2571733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29. GW Control Session Establishment Request</a:t>
            </a:r>
            <a:endParaRPr lang="en-US" sz="1000" dirty="0"/>
          </a:p>
        </p:txBody>
      </p:sp>
      <p:cxnSp>
        <p:nvCxnSpPr>
          <p:cNvPr id="108" name="Straight Connector 107"/>
          <p:cNvCxnSpPr/>
          <p:nvPr/>
        </p:nvCxnSpPr>
        <p:spPr>
          <a:xfrm>
            <a:off x="5384236" y="5701866"/>
            <a:ext cx="3060982" cy="0"/>
          </a:xfrm>
          <a:prstGeom prst="line">
            <a:avLst/>
          </a:prstGeom>
          <a:ln w="9525" cmpd="sng">
            <a:solidFill>
              <a:srgbClr val="FF0000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9" name="TextBox 108"/>
          <p:cNvSpPr txBox="1"/>
          <p:nvPr/>
        </p:nvSpPr>
        <p:spPr>
          <a:xfrm>
            <a:off x="5724548" y="5542645"/>
            <a:ext cx="2612861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30. GW Control Establishment Response</a:t>
            </a:r>
            <a:endParaRPr lang="en-US" sz="1000" dirty="0"/>
          </a:p>
        </p:txBody>
      </p:sp>
      <p:sp>
        <p:nvSpPr>
          <p:cNvPr id="110" name="TextBox 109"/>
          <p:cNvSpPr txBox="1"/>
          <p:nvPr/>
        </p:nvSpPr>
        <p:spPr>
          <a:xfrm>
            <a:off x="1254094" y="4724400"/>
            <a:ext cx="10490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23. TAU Request</a:t>
            </a:r>
            <a:endParaRPr lang="en-US" sz="1000" dirty="0"/>
          </a:p>
        </p:txBody>
      </p:sp>
      <p:sp>
        <p:nvSpPr>
          <p:cNvPr id="115" name="Left-Right Arrow 114"/>
          <p:cNvSpPr/>
          <p:nvPr/>
        </p:nvSpPr>
        <p:spPr>
          <a:xfrm>
            <a:off x="5384236" y="1234807"/>
            <a:ext cx="3086946" cy="309148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0a. GW Control Session</a:t>
            </a:r>
            <a:endParaRPr lang="en-US" sz="1200" dirty="0"/>
          </a:p>
        </p:txBody>
      </p:sp>
      <p:sp>
        <p:nvSpPr>
          <p:cNvPr id="116" name="Left-Right Arrow 115"/>
          <p:cNvSpPr/>
          <p:nvPr/>
        </p:nvSpPr>
        <p:spPr>
          <a:xfrm>
            <a:off x="7490842" y="1580244"/>
            <a:ext cx="954376" cy="457201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0b. IPCAN Session</a:t>
            </a:r>
            <a:endParaRPr lang="en-US" sz="1000" dirty="0"/>
          </a:p>
        </p:txBody>
      </p:sp>
      <p:sp>
        <p:nvSpPr>
          <p:cNvPr id="117" name="Left-Right Arrow 116"/>
          <p:cNvSpPr/>
          <p:nvPr/>
        </p:nvSpPr>
        <p:spPr>
          <a:xfrm>
            <a:off x="6377558" y="3164555"/>
            <a:ext cx="2106606" cy="310649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rgbClr val="FF0000"/>
                </a:solidFill>
              </a:rPr>
              <a:t>8a.Primary</a:t>
            </a:r>
            <a:r>
              <a:rPr lang="en-US" sz="1000" dirty="0" smtClean="0"/>
              <a:t> GW Control Session</a:t>
            </a:r>
            <a:endParaRPr lang="en-US" sz="1000" dirty="0"/>
          </a:p>
        </p:txBody>
      </p:sp>
      <p:sp>
        <p:nvSpPr>
          <p:cNvPr id="118" name="Left-Right Arrow 117"/>
          <p:cNvSpPr/>
          <p:nvPr/>
        </p:nvSpPr>
        <p:spPr>
          <a:xfrm>
            <a:off x="5397218" y="3504998"/>
            <a:ext cx="3086946" cy="309148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accent2"/>
                </a:solidFill>
              </a:rPr>
              <a:t>8b. Non-primary </a:t>
            </a:r>
            <a:r>
              <a:rPr lang="en-US" sz="1200" dirty="0" smtClean="0"/>
              <a:t>GW Control Session</a:t>
            </a:r>
            <a:endParaRPr lang="en-US" sz="1200" dirty="0"/>
          </a:p>
        </p:txBody>
      </p:sp>
      <p:sp>
        <p:nvSpPr>
          <p:cNvPr id="120" name="Rectangle 119"/>
          <p:cNvSpPr/>
          <p:nvPr/>
        </p:nvSpPr>
        <p:spPr>
          <a:xfrm>
            <a:off x="5155544" y="1221002"/>
            <a:ext cx="3683656" cy="968843"/>
          </a:xfrm>
          <a:prstGeom prst="rect">
            <a:avLst/>
          </a:prstGeom>
          <a:noFill/>
          <a:ln w="9525" cmpd="sng"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TextBox 120"/>
          <p:cNvSpPr txBox="1"/>
          <p:nvPr/>
        </p:nvSpPr>
        <p:spPr>
          <a:xfrm>
            <a:off x="5558753" y="1989667"/>
            <a:ext cx="940334" cy="187744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100" dirty="0" smtClean="0"/>
              <a:t>Existing</a:t>
            </a:r>
            <a:endParaRPr lang="en-US" sz="1100" dirty="0"/>
          </a:p>
        </p:txBody>
      </p:sp>
      <p:sp>
        <p:nvSpPr>
          <p:cNvPr id="122" name="TextBox 121"/>
          <p:cNvSpPr txBox="1"/>
          <p:nvPr/>
        </p:nvSpPr>
        <p:spPr>
          <a:xfrm>
            <a:off x="108058" y="2740967"/>
            <a:ext cx="2050035" cy="4616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/>
              <a:t>SI = Scope Indication Flag;</a:t>
            </a:r>
          </a:p>
          <a:p>
            <a:r>
              <a:rPr lang="en-US" sz="1200" dirty="0" smtClean="0"/>
              <a:t>OI = Operation Indication Flag</a:t>
            </a:r>
            <a:endParaRPr lang="en-US" sz="1200" dirty="0"/>
          </a:p>
        </p:txBody>
      </p:sp>
      <p:cxnSp>
        <p:nvCxnSpPr>
          <p:cNvPr id="123" name="Straight Connector 122"/>
          <p:cNvCxnSpPr/>
          <p:nvPr/>
        </p:nvCxnSpPr>
        <p:spPr>
          <a:xfrm flipV="1">
            <a:off x="5433442" y="5816269"/>
            <a:ext cx="2057400" cy="2822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4" name="TextBox 123"/>
          <p:cNvSpPr txBox="1"/>
          <p:nvPr/>
        </p:nvSpPr>
        <p:spPr>
          <a:xfrm>
            <a:off x="5508931" y="5638800"/>
            <a:ext cx="45720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31 PBU</a:t>
            </a:r>
            <a:endParaRPr lang="en-US" sz="1000" dirty="0"/>
          </a:p>
        </p:txBody>
      </p:sp>
      <p:cxnSp>
        <p:nvCxnSpPr>
          <p:cNvPr id="125" name="Straight Connector 124"/>
          <p:cNvCxnSpPr/>
          <p:nvPr/>
        </p:nvCxnSpPr>
        <p:spPr>
          <a:xfrm>
            <a:off x="5410200" y="5971491"/>
            <a:ext cx="2057400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6" name="TextBox 125"/>
          <p:cNvSpPr txBox="1"/>
          <p:nvPr/>
        </p:nvSpPr>
        <p:spPr>
          <a:xfrm>
            <a:off x="5688165" y="5799136"/>
            <a:ext cx="555931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32. PBA</a:t>
            </a:r>
            <a:endParaRPr lang="en-US" sz="1000" dirty="0"/>
          </a:p>
        </p:txBody>
      </p:sp>
      <p:sp>
        <p:nvSpPr>
          <p:cNvPr id="104" name="Diamond 103"/>
          <p:cNvSpPr/>
          <p:nvPr/>
        </p:nvSpPr>
        <p:spPr>
          <a:xfrm>
            <a:off x="8328377" y="5326660"/>
            <a:ext cx="241582" cy="128637"/>
          </a:xfrm>
          <a:prstGeom prst="diamond">
            <a:avLst/>
          </a:prstGeom>
          <a:solidFill>
            <a:srgbClr val="558ED5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3443111" y="4529667"/>
            <a:ext cx="231824" cy="1890889"/>
          </a:xfrm>
          <a:custGeom>
            <a:avLst/>
            <a:gdLst>
              <a:gd name="connsiteX0" fmla="*/ 28222 w 231824"/>
              <a:gd name="connsiteY0" fmla="*/ 0 h 1890889"/>
              <a:gd name="connsiteX1" fmla="*/ 155222 w 231824"/>
              <a:gd name="connsiteY1" fmla="*/ 324555 h 1890889"/>
              <a:gd name="connsiteX2" fmla="*/ 225778 w 231824"/>
              <a:gd name="connsiteY2" fmla="*/ 1326444 h 1890889"/>
              <a:gd name="connsiteX3" fmla="*/ 0 w 231824"/>
              <a:gd name="connsiteY3" fmla="*/ 1890889 h 1890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824" h="1890889">
                <a:moveTo>
                  <a:pt x="28222" y="0"/>
                </a:moveTo>
                <a:cubicBezTo>
                  <a:pt x="75259" y="51740"/>
                  <a:pt x="122296" y="103481"/>
                  <a:pt x="155222" y="324555"/>
                </a:cubicBezTo>
                <a:cubicBezTo>
                  <a:pt x="188148" y="545629"/>
                  <a:pt x="251648" y="1065388"/>
                  <a:pt x="225778" y="1326444"/>
                </a:cubicBezTo>
                <a:cubicBezTo>
                  <a:pt x="199908" y="1587500"/>
                  <a:pt x="0" y="1890889"/>
                  <a:pt x="0" y="1890889"/>
                </a:cubicBezTo>
              </a:path>
            </a:pathLst>
          </a:custGeom>
          <a:ln>
            <a:solidFill>
              <a:srgbClr val="008000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TextBox 113"/>
          <p:cNvSpPr txBox="1"/>
          <p:nvPr/>
        </p:nvSpPr>
        <p:spPr>
          <a:xfrm>
            <a:off x="3632856" y="4545728"/>
            <a:ext cx="519735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Delay</a:t>
            </a:r>
            <a:endParaRPr lang="en-US" sz="1000" dirty="0"/>
          </a:p>
        </p:txBody>
      </p:sp>
      <p:sp>
        <p:nvSpPr>
          <p:cNvPr id="112" name="Left-Right Arrow 111"/>
          <p:cNvSpPr/>
          <p:nvPr/>
        </p:nvSpPr>
        <p:spPr>
          <a:xfrm>
            <a:off x="5433442" y="5992366"/>
            <a:ext cx="3086946" cy="309148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32b</a:t>
            </a:r>
            <a:r>
              <a:rPr lang="en-US" sz="1200" dirty="0">
                <a:solidFill>
                  <a:srgbClr val="FF0000"/>
                </a:solidFill>
              </a:rPr>
              <a:t>.</a:t>
            </a:r>
            <a:r>
              <a:rPr lang="en-US" sz="1200" dirty="0" smtClean="0">
                <a:solidFill>
                  <a:srgbClr val="FF0000"/>
                </a:solidFill>
              </a:rPr>
              <a:t> Primary </a:t>
            </a:r>
            <a:r>
              <a:rPr lang="en-US" sz="1200" dirty="0" smtClean="0"/>
              <a:t>GW Control Session</a:t>
            </a:r>
            <a:endParaRPr lang="en-US" sz="1200" dirty="0"/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2379662" y="2362200"/>
            <a:ext cx="287338" cy="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2667000" y="2362200"/>
            <a:ext cx="0" cy="2539019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8" name="Picture 27" descr="timer-psd-template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4560" y="2617099"/>
            <a:ext cx="482920" cy="386336"/>
          </a:xfrm>
          <a:prstGeom prst="rect">
            <a:avLst/>
          </a:prstGeom>
        </p:spPr>
      </p:pic>
      <p:sp>
        <p:nvSpPr>
          <p:cNvPr id="113" name="TextBox 112"/>
          <p:cNvSpPr txBox="1"/>
          <p:nvPr/>
        </p:nvSpPr>
        <p:spPr>
          <a:xfrm>
            <a:off x="2667000" y="2382263"/>
            <a:ext cx="940334" cy="187744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100" dirty="0" smtClean="0"/>
              <a:t>Start Timer</a:t>
            </a:r>
            <a:endParaRPr lang="en-US" sz="1100" dirty="0"/>
          </a:p>
        </p:txBody>
      </p:sp>
      <p:sp>
        <p:nvSpPr>
          <p:cNvPr id="127" name="Multiply 126"/>
          <p:cNvSpPr/>
          <p:nvPr/>
        </p:nvSpPr>
        <p:spPr>
          <a:xfrm>
            <a:off x="2502253" y="4640359"/>
            <a:ext cx="333663" cy="342128"/>
          </a:xfrm>
          <a:prstGeom prst="mathMultiply">
            <a:avLst>
              <a:gd name="adj1" fmla="val 11927"/>
            </a:avLst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TextBox 127"/>
          <p:cNvSpPr txBox="1"/>
          <p:nvPr/>
        </p:nvSpPr>
        <p:spPr>
          <a:xfrm>
            <a:off x="2794391" y="4711852"/>
            <a:ext cx="812943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Cancels Timer</a:t>
            </a:r>
            <a:endParaRPr lang="en-US" sz="1000" dirty="0"/>
          </a:p>
        </p:txBody>
      </p:sp>
      <p:sp>
        <p:nvSpPr>
          <p:cNvPr id="129" name="Rectangle 128"/>
          <p:cNvSpPr/>
          <p:nvPr/>
        </p:nvSpPr>
        <p:spPr>
          <a:xfrm>
            <a:off x="685800" y="4084085"/>
            <a:ext cx="637375" cy="3175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Another </a:t>
            </a:r>
            <a:r>
              <a:rPr lang="en-US" sz="1000" dirty="0" err="1" smtClean="0"/>
              <a:t>eNB</a:t>
            </a:r>
            <a:endParaRPr lang="en-US" sz="1000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703E0-D848-BB46-B747-FC322628987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9483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Comments on Previous Flow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11762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It works, </a:t>
            </a:r>
            <a:r>
              <a:rPr lang="en-US" sz="2400" dirty="0" smtClean="0">
                <a:solidFill>
                  <a:srgbClr val="FF0000"/>
                </a:solidFill>
              </a:rPr>
              <a:t>only if the following condition is met</a:t>
            </a:r>
          </a:p>
          <a:p>
            <a:pPr lvl="1"/>
            <a:r>
              <a:rPr lang="en-US" sz="2000" dirty="0" smtClean="0"/>
              <a:t>The new MME delays sending Delete Session Request, </a:t>
            </a:r>
            <a:r>
              <a:rPr lang="en-US" sz="2000" dirty="0" smtClean="0">
                <a:solidFill>
                  <a:srgbClr val="FF0000"/>
                </a:solidFill>
              </a:rPr>
              <a:t>sufficiently</a:t>
            </a:r>
            <a:r>
              <a:rPr lang="en-US" sz="2000" dirty="0" smtClean="0"/>
              <a:t>, </a:t>
            </a:r>
            <a:r>
              <a:rPr lang="en-US" sz="2000" dirty="0" err="1" smtClean="0"/>
              <a:t>i.e</a:t>
            </a:r>
            <a:r>
              <a:rPr lang="en-US" sz="2000" dirty="0" smtClean="0"/>
              <a:t> </a:t>
            </a:r>
            <a:r>
              <a:rPr lang="en-US" sz="2000" dirty="0" err="1" smtClean="0"/>
              <a:t>atleast</a:t>
            </a:r>
            <a:r>
              <a:rPr lang="en-US" sz="2000" dirty="0" smtClean="0"/>
              <a:t> till the time that the UE goes back to old MME and old MME sends Create Session Request to the SGW.</a:t>
            </a:r>
          </a:p>
          <a:p>
            <a:r>
              <a:rPr lang="en-US" sz="2400" dirty="0" smtClean="0"/>
              <a:t>However, if the delay is not long enough, (</a:t>
            </a:r>
            <a:r>
              <a:rPr lang="en-US" sz="2400" dirty="0" err="1" smtClean="0"/>
              <a:t>i.e</a:t>
            </a:r>
            <a:r>
              <a:rPr lang="en-US" sz="2400" dirty="0" smtClean="0"/>
              <a:t> the UE is not able to do TAU at an appropriate cell within the delay-time window) we will have the two issues highlighted on Slide #2.</a:t>
            </a:r>
          </a:p>
          <a:p>
            <a:pPr lvl="1"/>
            <a:r>
              <a:rPr lang="en-US" sz="2000" dirty="0" smtClean="0"/>
              <a:t>This will lead to unspecified behavior of PCRF. </a:t>
            </a:r>
          </a:p>
          <a:p>
            <a:pPr lvl="1"/>
            <a:r>
              <a:rPr lang="en-US" sz="2000" dirty="0" smtClean="0"/>
              <a:t>It is not clear if the PCRF will be able to recover from loss of primary BBERF session. So a delayed TAU could be successful at a later time, but PCRF may reject the setup of the new GW Control session, or even tear down the IP-CAN session before the delayed TAU occurs.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Even with the CT4 proposal, specification is needed of how PCRF handles scenario when primary GW Control Session is deleted, </a:t>
            </a:r>
            <a:r>
              <a:rPr lang="en-US" sz="2400" dirty="0" err="1" smtClean="0">
                <a:solidFill>
                  <a:srgbClr val="FF0000"/>
                </a:solidFill>
              </a:rPr>
              <a:t>eg</a:t>
            </a:r>
            <a:r>
              <a:rPr lang="en-US" sz="2400" dirty="0" smtClean="0">
                <a:solidFill>
                  <a:srgbClr val="FF0000"/>
                </a:solidFill>
              </a:rPr>
              <a:t> during a handover</a:t>
            </a:r>
            <a:r>
              <a:rPr lang="en-US" sz="2400" dirty="0" smtClean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703E0-D848-BB46-B747-FC322628987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7240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Proposal-2: PCRF Handling of primary GW Control Session Deletion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211762"/>
          </a:xfrm>
        </p:spPr>
        <p:txBody>
          <a:bodyPr>
            <a:normAutofit/>
          </a:bodyPr>
          <a:lstStyle/>
          <a:p>
            <a:r>
              <a:rPr lang="en-US" sz="1800" dirty="0" smtClean="0"/>
              <a:t>PCRF keeps the IP-CAN session for a certain amount of time. When a new GW control session is established or a non-primary GW Control session becomes a primary GW Session (</a:t>
            </a:r>
            <a:r>
              <a:rPr lang="en-US" sz="1800" dirty="0" err="1" smtClean="0"/>
              <a:t>eg</a:t>
            </a:r>
            <a:r>
              <a:rPr lang="en-US" sz="1800" dirty="0" smtClean="0"/>
              <a:t>. RAT Change reported by PCEF which matches the RAT provided by non-primary BBERF), the PCRF cancels the timer and links the </a:t>
            </a:r>
            <a:r>
              <a:rPr lang="en-US" sz="1800" dirty="0" err="1" smtClean="0"/>
              <a:t>Gx</a:t>
            </a:r>
            <a:r>
              <a:rPr lang="en-US" sz="1800" dirty="0" smtClean="0"/>
              <a:t> to the new </a:t>
            </a:r>
            <a:r>
              <a:rPr lang="en-US" sz="1800" dirty="0" err="1" smtClean="0"/>
              <a:t>Gxx</a:t>
            </a:r>
            <a:r>
              <a:rPr lang="en-US" sz="1800" dirty="0" smtClean="0"/>
              <a:t> session. However, if during the wait period, there is any changes to </a:t>
            </a:r>
            <a:r>
              <a:rPr lang="en-US" sz="1800" dirty="0" err="1" smtClean="0"/>
              <a:t>QoS</a:t>
            </a:r>
            <a:r>
              <a:rPr lang="en-US" sz="1800" dirty="0" smtClean="0"/>
              <a:t> rules to be made, then the PCRF goes ahead and deletes the IP-CAN session (since this is an error scenario, there is no BBERF to enforce the new </a:t>
            </a:r>
            <a:r>
              <a:rPr lang="en-US" sz="1800" dirty="0" err="1" smtClean="0"/>
              <a:t>QoS</a:t>
            </a:r>
            <a:r>
              <a:rPr lang="en-US" sz="1800" dirty="0" smtClean="0"/>
              <a:t> rules).</a:t>
            </a:r>
          </a:p>
          <a:p>
            <a:pPr lvl="1"/>
            <a:r>
              <a:rPr lang="en-US" sz="1600" dirty="0" smtClean="0"/>
              <a:t>This can be captured in 23.203.</a:t>
            </a:r>
          </a:p>
          <a:p>
            <a:r>
              <a:rPr lang="en-US" sz="1800" dirty="0" smtClean="0"/>
              <a:t>The Proposal-2 would not require to implement the change proposed by CT4 to MME.</a:t>
            </a:r>
          </a:p>
          <a:p>
            <a:r>
              <a:rPr lang="en-US" sz="1800" dirty="0" smtClean="0"/>
              <a:t>It provides a solution to both 20b and 26b in Slide 2.</a:t>
            </a:r>
          </a:p>
          <a:p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703E0-D848-BB46-B747-FC322628987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7731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1318"/>
          </a:xfrm>
        </p:spPr>
        <p:txBody>
          <a:bodyPr>
            <a:noAutofit/>
          </a:bodyPr>
          <a:lstStyle/>
          <a:p>
            <a:r>
              <a:rPr lang="en-US" sz="2800" dirty="0"/>
              <a:t>PROPOSAL-2:Roll </a:t>
            </a:r>
            <a:r>
              <a:rPr lang="en-US" sz="2800" dirty="0" smtClean="0"/>
              <a:t>back with SGW Change: PMIP</a:t>
            </a:r>
            <a:endParaRPr lang="en-US" sz="2800" dirty="0"/>
          </a:p>
        </p:txBody>
      </p:sp>
      <p:sp>
        <p:nvSpPr>
          <p:cNvPr id="3" name="Rectangle 2"/>
          <p:cNvSpPr/>
          <p:nvPr/>
        </p:nvSpPr>
        <p:spPr>
          <a:xfrm>
            <a:off x="360565" y="903470"/>
            <a:ext cx="412507" cy="3175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UE</a:t>
            </a:r>
            <a:endParaRPr lang="en-US" sz="1000" dirty="0"/>
          </a:p>
        </p:txBody>
      </p:sp>
      <p:sp>
        <p:nvSpPr>
          <p:cNvPr id="4" name="Rectangle 3"/>
          <p:cNvSpPr/>
          <p:nvPr/>
        </p:nvSpPr>
        <p:spPr>
          <a:xfrm>
            <a:off x="1253625" y="903470"/>
            <a:ext cx="498975" cy="317532"/>
          </a:xfrm>
          <a:prstGeom prst="rect">
            <a:avLst/>
          </a:prstGeom>
          <a:solidFill>
            <a:schemeClr val="accent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New </a:t>
            </a:r>
            <a:r>
              <a:rPr lang="en-US" sz="1000" dirty="0" err="1" smtClean="0"/>
              <a:t>eNB</a:t>
            </a:r>
            <a:endParaRPr lang="en-US" sz="1000" dirty="0"/>
          </a:p>
        </p:txBody>
      </p:sp>
      <p:sp>
        <p:nvSpPr>
          <p:cNvPr id="5" name="Rectangle 4"/>
          <p:cNvSpPr/>
          <p:nvPr/>
        </p:nvSpPr>
        <p:spPr>
          <a:xfrm>
            <a:off x="2146685" y="903470"/>
            <a:ext cx="522400" cy="3175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Old MME</a:t>
            </a:r>
            <a:endParaRPr lang="en-US" sz="1000" dirty="0"/>
          </a:p>
        </p:txBody>
      </p:sp>
      <p:sp>
        <p:nvSpPr>
          <p:cNvPr id="6" name="Rectangle 5"/>
          <p:cNvSpPr/>
          <p:nvPr/>
        </p:nvSpPr>
        <p:spPr>
          <a:xfrm>
            <a:off x="3149638" y="903470"/>
            <a:ext cx="522400" cy="317532"/>
          </a:xfrm>
          <a:prstGeom prst="rect">
            <a:avLst/>
          </a:prstGeom>
          <a:solidFill>
            <a:schemeClr val="accent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err="1" smtClean="0"/>
              <a:t>NewMME</a:t>
            </a:r>
            <a:endParaRPr lang="en-US" sz="1000" dirty="0"/>
          </a:p>
        </p:txBody>
      </p:sp>
      <p:sp>
        <p:nvSpPr>
          <p:cNvPr id="7" name="Rectangle 6"/>
          <p:cNvSpPr/>
          <p:nvPr/>
        </p:nvSpPr>
        <p:spPr>
          <a:xfrm>
            <a:off x="5155544" y="903470"/>
            <a:ext cx="522400" cy="3175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Old SGW</a:t>
            </a:r>
            <a:endParaRPr lang="en-US" sz="1000" dirty="0"/>
          </a:p>
        </p:txBody>
      </p:sp>
      <p:sp>
        <p:nvSpPr>
          <p:cNvPr id="8" name="Rectangle 7"/>
          <p:cNvSpPr/>
          <p:nvPr/>
        </p:nvSpPr>
        <p:spPr>
          <a:xfrm>
            <a:off x="7161450" y="917275"/>
            <a:ext cx="522400" cy="3175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PGW</a:t>
            </a:r>
            <a:endParaRPr lang="en-US" sz="1000" dirty="0"/>
          </a:p>
        </p:txBody>
      </p:sp>
      <p:sp>
        <p:nvSpPr>
          <p:cNvPr id="9" name="Rectangle 8"/>
          <p:cNvSpPr/>
          <p:nvPr/>
        </p:nvSpPr>
        <p:spPr>
          <a:xfrm>
            <a:off x="8164400" y="903470"/>
            <a:ext cx="522400" cy="3175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PCRF</a:t>
            </a:r>
            <a:endParaRPr lang="en-US" sz="1000" dirty="0"/>
          </a:p>
        </p:txBody>
      </p:sp>
      <p:sp>
        <p:nvSpPr>
          <p:cNvPr id="10" name="Rectangle 9"/>
          <p:cNvSpPr/>
          <p:nvPr/>
        </p:nvSpPr>
        <p:spPr>
          <a:xfrm>
            <a:off x="4152591" y="903470"/>
            <a:ext cx="522400" cy="3175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HSS</a:t>
            </a:r>
            <a:endParaRPr lang="en-US" sz="1000" dirty="0"/>
          </a:p>
        </p:txBody>
      </p:sp>
      <p:sp>
        <p:nvSpPr>
          <p:cNvPr id="11" name="Rectangle 10"/>
          <p:cNvSpPr/>
          <p:nvPr/>
        </p:nvSpPr>
        <p:spPr>
          <a:xfrm>
            <a:off x="6158497" y="917275"/>
            <a:ext cx="522400" cy="317532"/>
          </a:xfrm>
          <a:prstGeom prst="rect">
            <a:avLst/>
          </a:prstGeom>
          <a:solidFill>
            <a:srgbClr val="F7964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New SGW</a:t>
            </a:r>
            <a:endParaRPr lang="en-US" sz="1000" dirty="0"/>
          </a:p>
        </p:txBody>
      </p:sp>
      <p:cxnSp>
        <p:nvCxnSpPr>
          <p:cNvPr id="13" name="Straight Connector 12"/>
          <p:cNvCxnSpPr>
            <a:stCxn id="3" idx="2"/>
          </p:cNvCxnSpPr>
          <p:nvPr/>
        </p:nvCxnSpPr>
        <p:spPr>
          <a:xfrm>
            <a:off x="566819" y="1221002"/>
            <a:ext cx="0" cy="508051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447800" y="1221002"/>
            <a:ext cx="0" cy="508051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362200" y="1221002"/>
            <a:ext cx="0" cy="540839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3429000" y="1234807"/>
            <a:ext cx="0" cy="508051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419600" y="1234807"/>
            <a:ext cx="0" cy="508051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5410200" y="1221002"/>
            <a:ext cx="0" cy="540839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400800" y="1234807"/>
            <a:ext cx="0" cy="508051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7467600" y="1234807"/>
            <a:ext cx="23242" cy="539459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8458200" y="1234807"/>
            <a:ext cx="0" cy="508051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66819" y="1414572"/>
            <a:ext cx="880981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05980" y="1201579"/>
            <a:ext cx="9841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1. TAU Request</a:t>
            </a:r>
            <a:endParaRPr lang="en-US" sz="1000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24558" y="1543955"/>
            <a:ext cx="2004442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146684" y="1371600"/>
            <a:ext cx="1002953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2. TAU Request</a:t>
            </a:r>
            <a:endParaRPr lang="en-US" sz="1000" dirty="0"/>
          </a:p>
        </p:txBody>
      </p:sp>
      <p:cxnSp>
        <p:nvCxnSpPr>
          <p:cNvPr id="30" name="Straight Connector 29"/>
          <p:cNvCxnSpPr/>
          <p:nvPr/>
        </p:nvCxnSpPr>
        <p:spPr>
          <a:xfrm>
            <a:off x="2362200" y="1981200"/>
            <a:ext cx="1090042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2362200" y="1752600"/>
            <a:ext cx="1090042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511908" y="1580245"/>
            <a:ext cx="116013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3. Context  Request</a:t>
            </a:r>
            <a:endParaRPr lang="en-US" sz="1000" dirty="0"/>
          </a:p>
        </p:txBody>
      </p:sp>
      <p:sp>
        <p:nvSpPr>
          <p:cNvPr id="34" name="TextBox 33"/>
          <p:cNvSpPr txBox="1"/>
          <p:nvPr/>
        </p:nvSpPr>
        <p:spPr>
          <a:xfrm>
            <a:off x="2407309" y="1808846"/>
            <a:ext cx="1264729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4. Context  Response</a:t>
            </a:r>
            <a:endParaRPr lang="en-US" sz="1000" dirty="0"/>
          </a:p>
        </p:txBody>
      </p:sp>
      <p:cxnSp>
        <p:nvCxnSpPr>
          <p:cNvPr id="36" name="Straight Connector 35"/>
          <p:cNvCxnSpPr/>
          <p:nvPr/>
        </p:nvCxnSpPr>
        <p:spPr>
          <a:xfrm>
            <a:off x="2362200" y="2209800"/>
            <a:ext cx="1090042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2511908" y="2037445"/>
            <a:ext cx="940334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5. Context  </a:t>
            </a:r>
            <a:r>
              <a:rPr lang="en-US" sz="1000" dirty="0" err="1" smtClean="0"/>
              <a:t>Ack</a:t>
            </a:r>
            <a:endParaRPr lang="en-US" sz="1000" dirty="0"/>
          </a:p>
        </p:txBody>
      </p:sp>
      <p:cxnSp>
        <p:nvCxnSpPr>
          <p:cNvPr id="38" name="Straight Connector 37"/>
          <p:cNvCxnSpPr/>
          <p:nvPr/>
        </p:nvCxnSpPr>
        <p:spPr>
          <a:xfrm>
            <a:off x="3417379" y="2362200"/>
            <a:ext cx="2983421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3810000" y="2189845"/>
            <a:ext cx="1345544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6. Create Session Request</a:t>
            </a:r>
            <a:endParaRPr lang="en-US" sz="1000" dirty="0"/>
          </a:p>
        </p:txBody>
      </p:sp>
      <p:cxnSp>
        <p:nvCxnSpPr>
          <p:cNvPr id="41" name="Straight Connector 40"/>
          <p:cNvCxnSpPr/>
          <p:nvPr/>
        </p:nvCxnSpPr>
        <p:spPr>
          <a:xfrm>
            <a:off x="6400800" y="2923491"/>
            <a:ext cx="1090042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6476289" y="2743200"/>
            <a:ext cx="45720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9. PBU</a:t>
            </a:r>
            <a:endParaRPr lang="en-US" sz="1000" dirty="0"/>
          </a:p>
        </p:txBody>
      </p:sp>
      <p:cxnSp>
        <p:nvCxnSpPr>
          <p:cNvPr id="44" name="Straight Connector 43"/>
          <p:cNvCxnSpPr/>
          <p:nvPr/>
        </p:nvCxnSpPr>
        <p:spPr>
          <a:xfrm>
            <a:off x="6377558" y="3075891"/>
            <a:ext cx="1090042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6655523" y="2903536"/>
            <a:ext cx="555931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10. PBA</a:t>
            </a:r>
            <a:endParaRPr lang="en-US" sz="1000" dirty="0"/>
          </a:p>
        </p:txBody>
      </p:sp>
      <p:cxnSp>
        <p:nvCxnSpPr>
          <p:cNvPr id="46" name="Straight Connector 45"/>
          <p:cNvCxnSpPr/>
          <p:nvPr/>
        </p:nvCxnSpPr>
        <p:spPr>
          <a:xfrm>
            <a:off x="3452242" y="3144155"/>
            <a:ext cx="2983421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3844863" y="2971801"/>
            <a:ext cx="1747804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11. Create Session Response</a:t>
            </a:r>
            <a:endParaRPr lang="en-US" sz="1000" dirty="0"/>
          </a:p>
        </p:txBody>
      </p:sp>
      <p:cxnSp>
        <p:nvCxnSpPr>
          <p:cNvPr id="48" name="Straight Connector 47"/>
          <p:cNvCxnSpPr/>
          <p:nvPr/>
        </p:nvCxnSpPr>
        <p:spPr>
          <a:xfrm>
            <a:off x="3370833" y="4116772"/>
            <a:ext cx="1090042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3370833" y="3450927"/>
            <a:ext cx="1090042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3276600" y="3278572"/>
            <a:ext cx="175260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12. Update Location Request</a:t>
            </a:r>
            <a:endParaRPr lang="en-US" sz="1000" dirty="0"/>
          </a:p>
        </p:txBody>
      </p:sp>
      <p:sp>
        <p:nvSpPr>
          <p:cNvPr id="51" name="TextBox 50"/>
          <p:cNvSpPr txBox="1"/>
          <p:nvPr/>
        </p:nvSpPr>
        <p:spPr>
          <a:xfrm>
            <a:off x="3276601" y="3944417"/>
            <a:ext cx="139839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15. Update Location </a:t>
            </a:r>
            <a:r>
              <a:rPr lang="en-US" sz="1000" dirty="0" err="1" smtClean="0"/>
              <a:t>Ack</a:t>
            </a:r>
            <a:endParaRPr lang="en-US" sz="1000" dirty="0"/>
          </a:p>
        </p:txBody>
      </p:sp>
      <p:cxnSp>
        <p:nvCxnSpPr>
          <p:cNvPr id="52" name="Straight Connector 51"/>
          <p:cNvCxnSpPr/>
          <p:nvPr/>
        </p:nvCxnSpPr>
        <p:spPr>
          <a:xfrm>
            <a:off x="2362200" y="3659572"/>
            <a:ext cx="2098675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2869665" y="3475205"/>
            <a:ext cx="1805326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13. Cancel Location Request</a:t>
            </a:r>
            <a:endParaRPr lang="en-US" sz="1000" dirty="0"/>
          </a:p>
        </p:txBody>
      </p:sp>
      <p:cxnSp>
        <p:nvCxnSpPr>
          <p:cNvPr id="55" name="Straight Connector 54"/>
          <p:cNvCxnSpPr/>
          <p:nvPr/>
        </p:nvCxnSpPr>
        <p:spPr>
          <a:xfrm>
            <a:off x="2379662" y="3944417"/>
            <a:ext cx="2098675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2887127" y="3760050"/>
            <a:ext cx="159121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14. Cancel Location Response</a:t>
            </a:r>
            <a:endParaRPr lang="en-US" sz="1000" dirty="0"/>
          </a:p>
        </p:txBody>
      </p:sp>
      <p:cxnSp>
        <p:nvCxnSpPr>
          <p:cNvPr id="57" name="Straight Connector 56"/>
          <p:cNvCxnSpPr/>
          <p:nvPr/>
        </p:nvCxnSpPr>
        <p:spPr>
          <a:xfrm>
            <a:off x="6400800" y="2438400"/>
            <a:ext cx="2057400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6704889" y="2212730"/>
            <a:ext cx="1664128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7. GW CS Establish Request</a:t>
            </a:r>
            <a:endParaRPr lang="en-US" sz="1000" dirty="0"/>
          </a:p>
        </p:txBody>
      </p:sp>
      <p:cxnSp>
        <p:nvCxnSpPr>
          <p:cNvPr id="60" name="Straight Connector 59"/>
          <p:cNvCxnSpPr/>
          <p:nvPr/>
        </p:nvCxnSpPr>
        <p:spPr>
          <a:xfrm>
            <a:off x="6377558" y="2667000"/>
            <a:ext cx="2080642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6704888" y="2485917"/>
            <a:ext cx="174033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8. GW CS Establish Response</a:t>
            </a:r>
            <a:endParaRPr lang="en-US" sz="1000" dirty="0"/>
          </a:p>
        </p:txBody>
      </p:sp>
      <p:sp>
        <p:nvSpPr>
          <p:cNvPr id="63" name="Rectangle 62"/>
          <p:cNvSpPr/>
          <p:nvPr/>
        </p:nvSpPr>
        <p:spPr>
          <a:xfrm>
            <a:off x="2869666" y="4176889"/>
            <a:ext cx="1219698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16. Subscription based Reject</a:t>
            </a:r>
            <a:endParaRPr lang="en-US" sz="1200" dirty="0"/>
          </a:p>
        </p:txBody>
      </p:sp>
      <p:cxnSp>
        <p:nvCxnSpPr>
          <p:cNvPr id="64" name="Straight Connector 63"/>
          <p:cNvCxnSpPr/>
          <p:nvPr/>
        </p:nvCxnSpPr>
        <p:spPr>
          <a:xfrm>
            <a:off x="566819" y="4573972"/>
            <a:ext cx="2850560" cy="0"/>
          </a:xfrm>
          <a:prstGeom prst="line">
            <a:avLst/>
          </a:prstGeom>
          <a:ln w="9525" cmpd="sng">
            <a:solidFill>
              <a:srgbClr val="FF0000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2135064" y="4401617"/>
            <a:ext cx="836736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17. TAU Reject</a:t>
            </a:r>
            <a:endParaRPr lang="en-US" sz="1000" dirty="0"/>
          </a:p>
        </p:txBody>
      </p:sp>
      <p:cxnSp>
        <p:nvCxnSpPr>
          <p:cNvPr id="66" name="Straight Connector 65"/>
          <p:cNvCxnSpPr/>
          <p:nvPr/>
        </p:nvCxnSpPr>
        <p:spPr>
          <a:xfrm>
            <a:off x="3417379" y="4752243"/>
            <a:ext cx="2983421" cy="0"/>
          </a:xfrm>
          <a:prstGeom prst="line">
            <a:avLst/>
          </a:prstGeom>
          <a:ln w="9525" cmpd="sng">
            <a:solidFill>
              <a:srgbClr val="FF00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3809999" y="4551666"/>
            <a:ext cx="2348497" cy="172355"/>
          </a:xfrm>
          <a:prstGeom prst="rect">
            <a:avLst/>
          </a:prstGeom>
          <a:solidFill>
            <a:schemeClr val="bg1"/>
          </a:solidFill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18. Delete Session Request (SI = 1, OI = 0)</a:t>
            </a:r>
            <a:endParaRPr lang="en-US" sz="1000" dirty="0"/>
          </a:p>
        </p:txBody>
      </p:sp>
      <p:cxnSp>
        <p:nvCxnSpPr>
          <p:cNvPr id="68" name="Straight Connector 67"/>
          <p:cNvCxnSpPr/>
          <p:nvPr/>
        </p:nvCxnSpPr>
        <p:spPr>
          <a:xfrm>
            <a:off x="3428999" y="5105400"/>
            <a:ext cx="2983421" cy="0"/>
          </a:xfrm>
          <a:prstGeom prst="line">
            <a:avLst/>
          </a:prstGeom>
          <a:ln w="9525" cmpd="sng">
            <a:solidFill>
              <a:srgbClr val="FF0000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3821620" y="4918934"/>
            <a:ext cx="1588580" cy="172355"/>
          </a:xfrm>
          <a:prstGeom prst="rect">
            <a:avLst/>
          </a:prstGeom>
          <a:solidFill>
            <a:schemeClr val="bg1"/>
          </a:solidFill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21. Delete Session Response</a:t>
            </a:r>
            <a:endParaRPr lang="en-US" sz="1000" dirty="0"/>
          </a:p>
        </p:txBody>
      </p:sp>
      <p:cxnSp>
        <p:nvCxnSpPr>
          <p:cNvPr id="70" name="Straight Connector 69"/>
          <p:cNvCxnSpPr/>
          <p:nvPr/>
        </p:nvCxnSpPr>
        <p:spPr>
          <a:xfrm>
            <a:off x="6413782" y="4805952"/>
            <a:ext cx="2057400" cy="0"/>
          </a:xfrm>
          <a:prstGeom prst="line">
            <a:avLst/>
          </a:prstGeom>
          <a:ln w="9525" cmpd="sng">
            <a:solidFill>
              <a:srgbClr val="FF00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6717870" y="4573972"/>
            <a:ext cx="1619539" cy="172355"/>
          </a:xfrm>
          <a:prstGeom prst="rect">
            <a:avLst/>
          </a:prstGeom>
          <a:solidFill>
            <a:schemeClr val="bg1"/>
          </a:solidFill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19. GW CS Terminate Request</a:t>
            </a:r>
            <a:endParaRPr lang="en-US" sz="1000" dirty="0"/>
          </a:p>
        </p:txBody>
      </p:sp>
      <p:cxnSp>
        <p:nvCxnSpPr>
          <p:cNvPr id="72" name="Straight Connector 71"/>
          <p:cNvCxnSpPr/>
          <p:nvPr/>
        </p:nvCxnSpPr>
        <p:spPr>
          <a:xfrm>
            <a:off x="6390540" y="5029200"/>
            <a:ext cx="2080642" cy="0"/>
          </a:xfrm>
          <a:prstGeom prst="line">
            <a:avLst/>
          </a:prstGeom>
          <a:ln w="9525" cmpd="sng">
            <a:solidFill>
              <a:srgbClr val="FF0000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6717870" y="4819602"/>
            <a:ext cx="1651147" cy="172355"/>
          </a:xfrm>
          <a:prstGeom prst="rect">
            <a:avLst/>
          </a:prstGeom>
          <a:solidFill>
            <a:schemeClr val="bg1"/>
          </a:solidFill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20. GW CS Terminate Response</a:t>
            </a:r>
            <a:endParaRPr lang="en-US" sz="1000" dirty="0"/>
          </a:p>
        </p:txBody>
      </p:sp>
      <p:cxnSp>
        <p:nvCxnSpPr>
          <p:cNvPr id="74" name="Straight Connector 73"/>
          <p:cNvCxnSpPr/>
          <p:nvPr/>
        </p:nvCxnSpPr>
        <p:spPr>
          <a:xfrm>
            <a:off x="527658" y="5346795"/>
            <a:ext cx="462942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440457" y="5081139"/>
            <a:ext cx="10490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22. TAU Request</a:t>
            </a:r>
            <a:endParaRPr lang="en-US" sz="1000" dirty="0"/>
          </a:p>
        </p:txBody>
      </p:sp>
      <p:cxnSp>
        <p:nvCxnSpPr>
          <p:cNvPr id="78" name="Straight Connector 77"/>
          <p:cNvCxnSpPr/>
          <p:nvPr/>
        </p:nvCxnSpPr>
        <p:spPr>
          <a:xfrm>
            <a:off x="990600" y="4979498"/>
            <a:ext cx="0" cy="66127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990600" y="5488372"/>
            <a:ext cx="1371600" cy="0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2377059" y="5584527"/>
            <a:ext cx="3033141" cy="0"/>
          </a:xfrm>
          <a:prstGeom prst="line">
            <a:avLst/>
          </a:prstGeom>
          <a:ln w="9525" cmpd="sng">
            <a:solidFill>
              <a:srgbClr val="FF00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2769680" y="5412173"/>
            <a:ext cx="2385864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24. Delete Session Request (SI = 1, OI = 0)</a:t>
            </a:r>
            <a:endParaRPr lang="en-US" sz="1000" dirty="0"/>
          </a:p>
        </p:txBody>
      </p:sp>
      <p:cxnSp>
        <p:nvCxnSpPr>
          <p:cNvPr id="90" name="Straight Connector 89"/>
          <p:cNvCxnSpPr/>
          <p:nvPr/>
        </p:nvCxnSpPr>
        <p:spPr>
          <a:xfrm>
            <a:off x="2362200" y="5843501"/>
            <a:ext cx="3048000" cy="0"/>
          </a:xfrm>
          <a:prstGeom prst="line">
            <a:avLst/>
          </a:prstGeom>
          <a:ln w="9525" cmpd="sng">
            <a:solidFill>
              <a:srgbClr val="FF0000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1" name="TextBox 90"/>
          <p:cNvSpPr txBox="1"/>
          <p:nvPr/>
        </p:nvSpPr>
        <p:spPr>
          <a:xfrm>
            <a:off x="2769680" y="5671146"/>
            <a:ext cx="205740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27. Delete Session Response</a:t>
            </a:r>
            <a:endParaRPr lang="en-US" sz="1000" dirty="0"/>
          </a:p>
        </p:txBody>
      </p:sp>
      <p:cxnSp>
        <p:nvCxnSpPr>
          <p:cNvPr id="94" name="Straight Connector 93"/>
          <p:cNvCxnSpPr/>
          <p:nvPr/>
        </p:nvCxnSpPr>
        <p:spPr>
          <a:xfrm>
            <a:off x="2377059" y="6041727"/>
            <a:ext cx="3033141" cy="0"/>
          </a:xfrm>
          <a:prstGeom prst="line">
            <a:avLst/>
          </a:prstGeom>
          <a:ln w="9525" cmpd="sng">
            <a:solidFill>
              <a:srgbClr val="FF00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2769680" y="5869372"/>
            <a:ext cx="205740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28. Create Session Request</a:t>
            </a:r>
            <a:endParaRPr lang="en-US" sz="1000" dirty="0"/>
          </a:p>
        </p:txBody>
      </p:sp>
      <p:cxnSp>
        <p:nvCxnSpPr>
          <p:cNvPr id="96" name="Straight Connector 95"/>
          <p:cNvCxnSpPr/>
          <p:nvPr/>
        </p:nvCxnSpPr>
        <p:spPr>
          <a:xfrm>
            <a:off x="2362200" y="6573155"/>
            <a:ext cx="3048000" cy="0"/>
          </a:xfrm>
          <a:prstGeom prst="line">
            <a:avLst/>
          </a:prstGeom>
          <a:ln w="9525" cmpd="sng">
            <a:solidFill>
              <a:srgbClr val="FF0000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2667000" y="6400800"/>
            <a:ext cx="205740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33. Create Session Response</a:t>
            </a:r>
            <a:endParaRPr lang="en-US" sz="1000" dirty="0"/>
          </a:p>
        </p:txBody>
      </p:sp>
      <p:cxnSp>
        <p:nvCxnSpPr>
          <p:cNvPr id="99" name="Straight Connector 98"/>
          <p:cNvCxnSpPr/>
          <p:nvPr/>
        </p:nvCxnSpPr>
        <p:spPr>
          <a:xfrm>
            <a:off x="5433442" y="5627122"/>
            <a:ext cx="3037740" cy="13650"/>
          </a:xfrm>
          <a:prstGeom prst="line">
            <a:avLst/>
          </a:prstGeom>
          <a:ln w="9525" cmpd="sng">
            <a:solidFill>
              <a:srgbClr val="FF00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5674391" y="5436591"/>
            <a:ext cx="2694625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25. GW Control Session Termination Request</a:t>
            </a:r>
            <a:endParaRPr lang="en-US" sz="1000" dirty="0"/>
          </a:p>
        </p:txBody>
      </p:sp>
      <p:cxnSp>
        <p:nvCxnSpPr>
          <p:cNvPr id="101" name="Straight Connector 100"/>
          <p:cNvCxnSpPr/>
          <p:nvPr/>
        </p:nvCxnSpPr>
        <p:spPr>
          <a:xfrm>
            <a:off x="5397218" y="5786649"/>
            <a:ext cx="3060982" cy="0"/>
          </a:xfrm>
          <a:prstGeom prst="line">
            <a:avLst/>
          </a:prstGeom>
          <a:ln w="9525" cmpd="sng">
            <a:solidFill>
              <a:srgbClr val="FF0000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>
            <a:off x="5737530" y="5627429"/>
            <a:ext cx="242687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/>
              <a:t>2</a:t>
            </a:r>
            <a:r>
              <a:rPr lang="en-US" sz="1000" dirty="0" smtClean="0"/>
              <a:t>6. GW Control Termination Response</a:t>
            </a:r>
            <a:endParaRPr lang="en-US" sz="1000" dirty="0"/>
          </a:p>
        </p:txBody>
      </p:sp>
      <p:cxnSp>
        <p:nvCxnSpPr>
          <p:cNvPr id="106" name="Straight Connector 105"/>
          <p:cNvCxnSpPr/>
          <p:nvPr/>
        </p:nvCxnSpPr>
        <p:spPr>
          <a:xfrm>
            <a:off x="5420460" y="6077711"/>
            <a:ext cx="3037740" cy="13650"/>
          </a:xfrm>
          <a:prstGeom prst="line">
            <a:avLst/>
          </a:prstGeom>
          <a:ln w="9525" cmpd="sng">
            <a:solidFill>
              <a:srgbClr val="FF00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>
            <a:off x="5592666" y="5905356"/>
            <a:ext cx="2571733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29. GW Control Session Establishment Request</a:t>
            </a:r>
            <a:endParaRPr lang="en-US" sz="1000" dirty="0"/>
          </a:p>
        </p:txBody>
      </p:sp>
      <p:cxnSp>
        <p:nvCxnSpPr>
          <p:cNvPr id="108" name="Straight Connector 107"/>
          <p:cNvCxnSpPr/>
          <p:nvPr/>
        </p:nvCxnSpPr>
        <p:spPr>
          <a:xfrm>
            <a:off x="5384236" y="6237238"/>
            <a:ext cx="3060982" cy="0"/>
          </a:xfrm>
          <a:prstGeom prst="line">
            <a:avLst/>
          </a:prstGeom>
          <a:ln w="9525" cmpd="sng">
            <a:solidFill>
              <a:srgbClr val="FF0000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9" name="TextBox 108"/>
          <p:cNvSpPr txBox="1"/>
          <p:nvPr/>
        </p:nvSpPr>
        <p:spPr>
          <a:xfrm>
            <a:off x="5724548" y="6078017"/>
            <a:ext cx="2612861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30. GW Control Establishment Response</a:t>
            </a:r>
            <a:endParaRPr lang="en-US" sz="1000" dirty="0"/>
          </a:p>
        </p:txBody>
      </p:sp>
      <p:sp>
        <p:nvSpPr>
          <p:cNvPr id="110" name="TextBox 109"/>
          <p:cNvSpPr txBox="1"/>
          <p:nvPr/>
        </p:nvSpPr>
        <p:spPr>
          <a:xfrm>
            <a:off x="1254094" y="5259772"/>
            <a:ext cx="10490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23. TAU Request</a:t>
            </a:r>
            <a:endParaRPr lang="en-US" sz="1000" dirty="0"/>
          </a:p>
        </p:txBody>
      </p:sp>
      <p:sp>
        <p:nvSpPr>
          <p:cNvPr id="115" name="Left-Right Arrow 114"/>
          <p:cNvSpPr/>
          <p:nvPr/>
        </p:nvSpPr>
        <p:spPr>
          <a:xfrm>
            <a:off x="5384236" y="1234807"/>
            <a:ext cx="3086946" cy="309148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0a. GW Control Session</a:t>
            </a:r>
            <a:endParaRPr lang="en-US" sz="1200" dirty="0"/>
          </a:p>
        </p:txBody>
      </p:sp>
      <p:sp>
        <p:nvSpPr>
          <p:cNvPr id="116" name="Left-Right Arrow 115"/>
          <p:cNvSpPr/>
          <p:nvPr/>
        </p:nvSpPr>
        <p:spPr>
          <a:xfrm>
            <a:off x="7490842" y="1580244"/>
            <a:ext cx="954376" cy="457201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0b. IPCAN Session</a:t>
            </a:r>
            <a:endParaRPr lang="en-US" sz="1000" dirty="0"/>
          </a:p>
        </p:txBody>
      </p:sp>
      <p:sp>
        <p:nvSpPr>
          <p:cNvPr id="117" name="Left-Right Arrow 116"/>
          <p:cNvSpPr/>
          <p:nvPr/>
        </p:nvSpPr>
        <p:spPr>
          <a:xfrm>
            <a:off x="6377558" y="3164555"/>
            <a:ext cx="2106606" cy="310649"/>
          </a:xfrm>
          <a:prstGeom prst="leftRightArrow">
            <a:avLst/>
          </a:prstGeom>
          <a:solidFill>
            <a:schemeClr val="accent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solidFill>
                  <a:srgbClr val="FF0000"/>
                </a:solidFill>
              </a:rPr>
              <a:t>8a. Primary</a:t>
            </a:r>
            <a:r>
              <a:rPr lang="en-US" sz="1050" dirty="0" smtClean="0"/>
              <a:t> GW Control Session</a:t>
            </a:r>
            <a:endParaRPr lang="en-US" sz="1050" dirty="0"/>
          </a:p>
        </p:txBody>
      </p:sp>
      <p:sp>
        <p:nvSpPr>
          <p:cNvPr id="118" name="Left-Right Arrow 117"/>
          <p:cNvSpPr/>
          <p:nvPr/>
        </p:nvSpPr>
        <p:spPr>
          <a:xfrm>
            <a:off x="5397218" y="3504998"/>
            <a:ext cx="3086946" cy="309148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accent2"/>
                </a:solidFill>
              </a:rPr>
              <a:t>8b. Non-primary </a:t>
            </a:r>
            <a:r>
              <a:rPr lang="en-US" sz="1200" dirty="0" smtClean="0"/>
              <a:t>GW Control Session</a:t>
            </a:r>
            <a:endParaRPr lang="en-US" sz="1200" dirty="0"/>
          </a:p>
        </p:txBody>
      </p:sp>
      <p:sp>
        <p:nvSpPr>
          <p:cNvPr id="120" name="Rectangle 119"/>
          <p:cNvSpPr/>
          <p:nvPr/>
        </p:nvSpPr>
        <p:spPr>
          <a:xfrm>
            <a:off x="5155544" y="1221002"/>
            <a:ext cx="3683656" cy="968843"/>
          </a:xfrm>
          <a:prstGeom prst="rect">
            <a:avLst/>
          </a:prstGeom>
          <a:noFill/>
          <a:ln w="9525" cmpd="sng"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TextBox 120"/>
          <p:cNvSpPr txBox="1"/>
          <p:nvPr/>
        </p:nvSpPr>
        <p:spPr>
          <a:xfrm>
            <a:off x="5558753" y="1989667"/>
            <a:ext cx="940334" cy="187744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100" dirty="0" smtClean="0"/>
              <a:t>Existing</a:t>
            </a:r>
            <a:endParaRPr lang="en-US" sz="1100" dirty="0"/>
          </a:p>
        </p:txBody>
      </p:sp>
      <p:sp>
        <p:nvSpPr>
          <p:cNvPr id="122" name="TextBox 121"/>
          <p:cNvSpPr txBox="1"/>
          <p:nvPr/>
        </p:nvSpPr>
        <p:spPr>
          <a:xfrm>
            <a:off x="108058" y="2740967"/>
            <a:ext cx="2050035" cy="4616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/>
              <a:t>SI = Scope Indication Flag;</a:t>
            </a:r>
          </a:p>
          <a:p>
            <a:r>
              <a:rPr lang="en-US" sz="1200" dirty="0" smtClean="0"/>
              <a:t>OI = Operation Indication Flag</a:t>
            </a:r>
            <a:endParaRPr lang="en-US" sz="1200" dirty="0"/>
          </a:p>
        </p:txBody>
      </p:sp>
      <p:cxnSp>
        <p:nvCxnSpPr>
          <p:cNvPr id="123" name="Straight Connector 122"/>
          <p:cNvCxnSpPr/>
          <p:nvPr/>
        </p:nvCxnSpPr>
        <p:spPr>
          <a:xfrm flipV="1">
            <a:off x="5433442" y="6425869"/>
            <a:ext cx="2057400" cy="2822"/>
          </a:xfrm>
          <a:prstGeom prst="line">
            <a:avLst/>
          </a:prstGeom>
          <a:ln w="9525" cmpd="sng"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4" name="TextBox 123"/>
          <p:cNvSpPr txBox="1"/>
          <p:nvPr/>
        </p:nvSpPr>
        <p:spPr>
          <a:xfrm>
            <a:off x="5508931" y="6248400"/>
            <a:ext cx="457200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31 PBU</a:t>
            </a:r>
            <a:endParaRPr lang="en-US" sz="1000" dirty="0"/>
          </a:p>
        </p:txBody>
      </p:sp>
      <p:cxnSp>
        <p:nvCxnSpPr>
          <p:cNvPr id="125" name="Straight Connector 124"/>
          <p:cNvCxnSpPr/>
          <p:nvPr/>
        </p:nvCxnSpPr>
        <p:spPr>
          <a:xfrm>
            <a:off x="5410200" y="6581091"/>
            <a:ext cx="2057400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6" name="TextBox 125"/>
          <p:cNvSpPr txBox="1"/>
          <p:nvPr/>
        </p:nvSpPr>
        <p:spPr>
          <a:xfrm>
            <a:off x="5688165" y="6408736"/>
            <a:ext cx="555931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32. PBA</a:t>
            </a:r>
            <a:endParaRPr lang="en-US" sz="1000" dirty="0"/>
          </a:p>
        </p:txBody>
      </p:sp>
      <p:sp>
        <p:nvSpPr>
          <p:cNvPr id="114" name="Rectangle 113"/>
          <p:cNvSpPr/>
          <p:nvPr/>
        </p:nvSpPr>
        <p:spPr>
          <a:xfrm>
            <a:off x="671912" y="4674425"/>
            <a:ext cx="637375" cy="3175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Another </a:t>
            </a:r>
            <a:r>
              <a:rPr lang="en-US" sz="1000" dirty="0" err="1" smtClean="0"/>
              <a:t>eNB</a:t>
            </a:r>
            <a:endParaRPr lang="en-US" sz="1000" dirty="0"/>
          </a:p>
        </p:txBody>
      </p:sp>
      <p:sp>
        <p:nvSpPr>
          <p:cNvPr id="105" name="Diamond 104"/>
          <p:cNvSpPr/>
          <p:nvPr/>
        </p:nvSpPr>
        <p:spPr>
          <a:xfrm>
            <a:off x="8337409" y="5043903"/>
            <a:ext cx="241582" cy="128637"/>
          </a:xfrm>
          <a:prstGeom prst="diamond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Freeform 111"/>
          <p:cNvSpPr/>
          <p:nvPr/>
        </p:nvSpPr>
        <p:spPr>
          <a:xfrm>
            <a:off x="8565444" y="5078028"/>
            <a:ext cx="273756" cy="1170372"/>
          </a:xfrm>
          <a:custGeom>
            <a:avLst/>
            <a:gdLst>
              <a:gd name="connsiteX0" fmla="*/ 0 w 268112"/>
              <a:gd name="connsiteY0" fmla="*/ 0 h 635000"/>
              <a:gd name="connsiteX1" fmla="*/ 268112 w 268112"/>
              <a:gd name="connsiteY1" fmla="*/ 0 h 635000"/>
              <a:gd name="connsiteX2" fmla="*/ 254000 w 268112"/>
              <a:gd name="connsiteY2" fmla="*/ 635000 h 63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112" h="635000">
                <a:moveTo>
                  <a:pt x="0" y="0"/>
                </a:moveTo>
                <a:lnTo>
                  <a:pt x="268112" y="0"/>
                </a:lnTo>
                <a:lnTo>
                  <a:pt x="254000" y="635000"/>
                </a:lnTo>
              </a:path>
            </a:pathLst>
          </a:custGeom>
          <a:ln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TextBox 112"/>
          <p:cNvSpPr txBox="1"/>
          <p:nvPr/>
        </p:nvSpPr>
        <p:spPr>
          <a:xfrm>
            <a:off x="8480214" y="4905673"/>
            <a:ext cx="663786" cy="17235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Starts Timer</a:t>
            </a:r>
            <a:endParaRPr lang="en-US" sz="1000" dirty="0"/>
          </a:p>
        </p:txBody>
      </p:sp>
      <p:sp>
        <p:nvSpPr>
          <p:cNvPr id="119" name="TextBox 118"/>
          <p:cNvSpPr txBox="1"/>
          <p:nvPr/>
        </p:nvSpPr>
        <p:spPr>
          <a:xfrm>
            <a:off x="8964506" y="6003211"/>
            <a:ext cx="865293" cy="172355"/>
          </a:xfrm>
          <a:prstGeom prst="rect">
            <a:avLst/>
          </a:prstGeom>
          <a:solidFill>
            <a:schemeClr val="bg1"/>
          </a:solidFill>
        </p:spPr>
        <p:txBody>
          <a:bodyPr wrap="square" lIns="0" tIns="9144" rIns="0" bIns="9144" rtlCol="0">
            <a:spAutoFit/>
          </a:bodyPr>
          <a:lstStyle/>
          <a:p>
            <a:r>
              <a:rPr lang="en-US" sz="1000" dirty="0" smtClean="0"/>
              <a:t>Cancels Timer</a:t>
            </a:r>
            <a:endParaRPr lang="en-US" sz="1000" dirty="0"/>
          </a:p>
        </p:txBody>
      </p:sp>
      <p:cxnSp>
        <p:nvCxnSpPr>
          <p:cNvPr id="127" name="Straight Connector 126"/>
          <p:cNvCxnSpPr>
            <a:endCxn id="119" idx="1"/>
          </p:cNvCxnSpPr>
          <p:nvPr/>
        </p:nvCxnSpPr>
        <p:spPr>
          <a:xfrm>
            <a:off x="8458200" y="6076045"/>
            <a:ext cx="506306" cy="13344"/>
          </a:xfrm>
          <a:prstGeom prst="line">
            <a:avLst/>
          </a:prstGeom>
          <a:ln w="9525" cmpd="sng">
            <a:prstDash val="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8" name="Rectangle 127"/>
          <p:cNvSpPr/>
          <p:nvPr/>
        </p:nvSpPr>
        <p:spPr>
          <a:xfrm>
            <a:off x="8686800" y="4372011"/>
            <a:ext cx="1626165" cy="440171"/>
          </a:xfrm>
          <a:prstGeom prst="rect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20b. PCRF clears primary GW CS and starts timer</a:t>
            </a:r>
            <a:endParaRPr lang="en-US" sz="1000" b="1" dirty="0"/>
          </a:p>
        </p:txBody>
      </p:sp>
      <p:cxnSp>
        <p:nvCxnSpPr>
          <p:cNvPr id="14" name="Straight Arrow Connector 13"/>
          <p:cNvCxnSpPr>
            <a:stCxn id="128" idx="1"/>
            <a:endCxn id="113" idx="1"/>
          </p:cNvCxnSpPr>
          <p:nvPr/>
        </p:nvCxnSpPr>
        <p:spPr>
          <a:xfrm flipH="1">
            <a:off x="8480214" y="4592097"/>
            <a:ext cx="206586" cy="399754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703E0-D848-BB46-B747-FC322628987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1224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Comments on Proposal-2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It works without any PMIP specific MME changes.</a:t>
            </a:r>
          </a:p>
          <a:p>
            <a:r>
              <a:rPr lang="en-US" sz="2400" dirty="0" smtClean="0"/>
              <a:t>Works as long as the timer used by the PCRF is long enough for the UE to recover and create a new GW control session.</a:t>
            </a:r>
          </a:p>
          <a:p>
            <a:pPr lvl="1"/>
            <a:r>
              <a:rPr lang="en-US" sz="2000" dirty="0" smtClean="0"/>
              <a:t>Unlike in the MME or SGW, the PCRF can have a longer timer value.</a:t>
            </a:r>
          </a:p>
          <a:p>
            <a:r>
              <a:rPr lang="en-US" sz="2400" dirty="0" smtClean="0"/>
              <a:t>Can also be used for inter technology HO with PMIP, where the following can be a not-so-rare scenario: </a:t>
            </a:r>
          </a:p>
          <a:p>
            <a:pPr lvl="1"/>
            <a:r>
              <a:rPr lang="en-US" sz="2000" dirty="0" smtClean="0"/>
              <a:t>The UE moves to a non-3gpp technology, </a:t>
            </a:r>
          </a:p>
          <a:p>
            <a:pPr lvl="1"/>
            <a:r>
              <a:rPr lang="en-US" sz="2000" dirty="0" smtClean="0"/>
              <a:t>Then aborts in short duration, </a:t>
            </a:r>
            <a:r>
              <a:rPr lang="en-US" sz="2000" dirty="0" err="1" smtClean="0"/>
              <a:t>eg</a:t>
            </a:r>
            <a:r>
              <a:rPr lang="en-US" sz="2000" dirty="0" smtClean="0"/>
              <a:t> due to radio conditions or subscription.</a:t>
            </a:r>
          </a:p>
          <a:p>
            <a:pPr lvl="1"/>
            <a:r>
              <a:rPr lang="en-US" sz="2000" dirty="0" smtClean="0"/>
              <a:t>The non-3GPP technology BBERF deletes GW Control session.</a:t>
            </a:r>
          </a:p>
          <a:p>
            <a:pPr lvl="1"/>
            <a:r>
              <a:rPr lang="en-US" sz="2000" dirty="0" smtClean="0"/>
              <a:t>UE returns back to 3GPP and does handover attach.</a:t>
            </a:r>
          </a:p>
          <a:p>
            <a:pPr lvl="1"/>
            <a:r>
              <a:rPr lang="en-US" sz="2000" dirty="0" smtClean="0"/>
              <a:t>But PCRF in the meantime has deleted the IP-CAN session.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703E0-D848-BB46-B747-FC322628987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4240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2982</TotalTime>
  <Words>1740</Words>
  <Application>Microsoft Macintosh PowerPoint</Application>
  <PresentationFormat>On-screen Show (4:3)</PresentationFormat>
  <Paragraphs>213</Paragraphs>
  <Slides>10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Office Theme</vt:lpstr>
      <vt:lpstr>Document</vt:lpstr>
      <vt:lpstr>Roll-back with TAU/RAU Reject for PMIP</vt:lpstr>
      <vt:lpstr>Roll back with SGW Change: PMIP Problem</vt:lpstr>
      <vt:lpstr>CT4 proposal to PMIP problem in LS: C4-131514 </vt:lpstr>
      <vt:lpstr>Additional PCC Aspects</vt:lpstr>
      <vt:lpstr>CT4 Proposal: Roll back with SGW Change with Old SGW being reselected: PMIP</vt:lpstr>
      <vt:lpstr>Comments on Previous Flow</vt:lpstr>
      <vt:lpstr>Proposal-2: PCRF Handling of primary GW Control Session Deletion</vt:lpstr>
      <vt:lpstr>PROPOSAL-2:Roll back with SGW Change: PMIP</vt:lpstr>
      <vt:lpstr>Comments on Proposal-2</vt:lpstr>
      <vt:lpstr>Proposal</vt:lpstr>
    </vt:vector>
  </TitlesOfParts>
  <Company>Ali Danismanlik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Irfan Ali</dc:creator>
  <cp:lastModifiedBy>Irfan Ali</cp:lastModifiedBy>
  <cp:revision>55</cp:revision>
  <dcterms:created xsi:type="dcterms:W3CDTF">2014-01-08T14:10:40Z</dcterms:created>
  <dcterms:modified xsi:type="dcterms:W3CDTF">2014-03-17T21:41:21Z</dcterms:modified>
</cp:coreProperties>
</file>