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9"/>
  </p:handoutMasterIdLst>
  <p:sldIdLst>
    <p:sldId id="256" r:id="rId4"/>
    <p:sldId id="264" r:id="rId6"/>
    <p:sldId id="269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9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sz="1100" b="1" spc="300" dirty="0">
                <a:cs typeface="Arial" panose="020B0604020202020204" pitchFamily="34" charset="0"/>
              </a:rPr>
              <a:t>22 August – 1 September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888490"/>
          </a:xfrm>
        </p:spPr>
        <p:txBody>
          <a:bodyPr/>
          <a:lstStyle/>
          <a:p>
            <a:r>
              <a:rPr lang="en-US" altLang="zh-CN" dirty="0"/>
              <a:t>Motivation of supporting 5G enhanced Customized Alerting Tones (CAT) and Customized Ringing Signal (CRS) 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93" y="4586068"/>
            <a:ext cx="8534400" cy="1752600"/>
          </a:xfrm>
        </p:spPr>
        <p:txBody>
          <a:bodyPr/>
          <a:lstStyle/>
          <a:p>
            <a:r>
              <a:rPr lang="en-US" altLang="zh-CN" dirty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205" y="374650"/>
            <a:ext cx="10154285" cy="1143000"/>
          </a:xfrm>
        </p:spPr>
        <p:txBody>
          <a:bodyPr/>
          <a:lstStyle/>
          <a:p>
            <a:pPr algn="l"/>
            <a:r>
              <a:rPr lang="en-US" altLang="zh-CN" sz="3200" dirty="0"/>
              <a:t>Motivation of 5G </a:t>
            </a:r>
            <a:r>
              <a:rPr lang="en-US" altLang="zh-CN" sz="3200" dirty="0">
                <a:sym typeface="+mn-ea"/>
              </a:rPr>
              <a:t>enhanced </a:t>
            </a:r>
            <a:r>
              <a:rPr lang="en-US" altLang="zh-CN" sz="3200" dirty="0"/>
              <a:t>CAT and CRS</a:t>
            </a:r>
            <a:endParaRPr lang="en-US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445" y="1762323"/>
            <a:ext cx="11172190" cy="2614369"/>
          </a:xfrm>
        </p:spPr>
        <p:txBody>
          <a:bodyPr/>
          <a:lstStyle/>
          <a:p>
            <a:r>
              <a:rPr lang="en-US" altLang="zh-CN" sz="2400" dirty="0"/>
              <a:t>Enhanced CAT and CRS </a:t>
            </a:r>
            <a:r>
              <a:rPr lang="en-US" altLang="zh-CN" sz="2400" dirty="0">
                <a:sym typeface="+mn-ea"/>
              </a:rPr>
              <a:t>function</a:t>
            </a:r>
            <a:endParaRPr lang="en-US" altLang="zh-CN" sz="2400" dirty="0"/>
          </a:p>
          <a:p>
            <a:pPr lvl="1"/>
            <a:r>
              <a:rPr lang="en-US" altLang="zh-CN" sz="2075" dirty="0"/>
              <a:t>Supports displaying user interface components and transmitting corresponding messages during playing the CAT and CRS content to provide users with a more convenient operation method to use the CAT and CRS enhanced services(e.g. stop the CAT content playing, copy the CAT content, select like/ dislike the content, refuse this kind of content).</a:t>
            </a:r>
            <a:endParaRPr lang="en-US" altLang="zh-CN" sz="2075" dirty="0">
              <a:sym typeface="+mn-ea"/>
            </a:endParaRPr>
          </a:p>
          <a:p>
            <a:pPr lvl="1"/>
            <a:r>
              <a:rPr lang="en-US" altLang="zh-CN" sz="2075" dirty="0"/>
              <a:t>The CAT/CRS AS shall support transmit and process the message for the CAT and CRS enhanced services.</a:t>
            </a:r>
            <a:endParaRPr lang="en-US" altLang="zh-CN" sz="2075" dirty="0"/>
          </a:p>
        </p:txBody>
      </p:sp>
      <p:sp>
        <p:nvSpPr>
          <p:cNvPr id="28" name="内容占位符 2"/>
          <p:cNvSpPr>
            <a:spLocks noGrp="1"/>
          </p:cNvSpPr>
          <p:nvPr/>
        </p:nvSpPr>
        <p:spPr>
          <a:xfrm>
            <a:off x="385445" y="4574540"/>
            <a:ext cx="11012170" cy="14547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609600" indent="-6096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400" dirty="0">
                <a:sym typeface="+mn-ea"/>
              </a:rPr>
              <a:t>WID objective:</a:t>
            </a:r>
            <a:endParaRPr lang="en-US" altLang="zh-CN" sz="2400" dirty="0">
              <a:sym typeface="+mn-ea"/>
            </a:endParaRPr>
          </a:p>
          <a:p>
            <a:pPr lvl="1"/>
            <a:r>
              <a:rPr lang="en-US" altLang="zh-CN" sz="2075" dirty="0">
                <a:sym typeface="+mn-ea"/>
              </a:rPr>
              <a:t>Propose normative service requirements to support the processing of user interface functional components and transmitting and processing of the corresponding messages, during playing CAT/CRS content.</a:t>
            </a:r>
            <a:endParaRPr lang="en-US" altLang="zh-CN" sz="2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498" y="67945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/>
              <a:t>Use cases : </a:t>
            </a:r>
            <a:endParaRPr lang="en-US" altLang="zh-CN" sz="3200" b="1" dirty="0"/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678815" y="1210945"/>
            <a:ext cx="10465435" cy="1395730"/>
          </a:xfrm>
          <a:ln>
            <a:noFill/>
          </a:ln>
        </p:spPr>
        <p:txBody>
          <a:bodyPr/>
          <a:lstStyle/>
          <a:p>
            <a:r>
              <a:rPr lang="en-US" altLang="zh-CN" sz="2000" dirty="0">
                <a:sym typeface="+mn-ea"/>
              </a:rPr>
              <a:t>If the CAT/CRS </a:t>
            </a:r>
            <a:r>
              <a:rPr lang="en-US" altLang="zh-CN" sz="2000" dirty="0" err="1">
                <a:sym typeface="+mn-ea"/>
              </a:rPr>
              <a:t>sercice</a:t>
            </a:r>
            <a:r>
              <a:rPr lang="en-US" altLang="zh-CN" sz="2000" dirty="0">
                <a:sym typeface="+mn-ea"/>
              </a:rPr>
              <a:t> supports the processing of user interface function component and transmitting and processing of the corresponding message when playing CAT/CRS content,  the service can provide convenient operation choice for users. </a:t>
            </a:r>
            <a:endParaRPr lang="en-US" altLang="zh-CN" sz="2000" dirty="0">
              <a:sym typeface="+mn-ea"/>
            </a:endParaRPr>
          </a:p>
          <a:p>
            <a:r>
              <a:rPr lang="en-US" altLang="zh-CN" sz="2000" dirty="0">
                <a:sym typeface="+mn-ea"/>
              </a:rPr>
              <a:t>This will bring better user experience.</a:t>
            </a:r>
            <a:endParaRPr lang="zh-CN" altLang="en-US" sz="19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433955" y="2545715"/>
            <a:ext cx="7183120" cy="3606800"/>
            <a:chOff x="0" y="3872"/>
            <a:chExt cx="11312" cy="5680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42" y="3872"/>
              <a:ext cx="2670" cy="5681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36" y="4411"/>
              <a:ext cx="231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Click to stop playing</a:t>
              </a:r>
              <a:endParaRPr lang="en-US" altLang="zh-CN"/>
            </a:p>
          </p:txBody>
        </p:sp>
        <p:sp>
          <p:nvSpPr>
            <p:cNvPr id="8" name="左箭头 7"/>
            <p:cNvSpPr/>
            <p:nvPr/>
          </p:nvSpPr>
          <p:spPr>
            <a:xfrm rot="10800000">
              <a:off x="1355" y="5409"/>
              <a:ext cx="992" cy="120"/>
            </a:xfrm>
            <a:prstGeom prst="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31" y="6499"/>
              <a:ext cx="1197" cy="3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i="1" dirty="0">
                  <a:solidFill>
                    <a:schemeClr val="bg1"/>
                  </a:solidFill>
                  <a:ea typeface="华文行楷" panose="02010800040101010101" pitchFamily="2" charset="-122"/>
                  <a:cs typeface="+mn-lt"/>
                </a:rPr>
                <a:t>dislike</a:t>
              </a:r>
              <a:endParaRPr lang="en-US" altLang="zh-CN" sz="1000" i="1" dirty="0">
                <a:solidFill>
                  <a:schemeClr val="bg1"/>
                </a:solidFill>
                <a:ea typeface="华文行楷" panose="02010800040101010101" pitchFamily="2" charset="-122"/>
                <a:cs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531" y="5367"/>
              <a:ext cx="999" cy="739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92" y="4588"/>
              <a:ext cx="232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Click to give it thumbs up</a:t>
              </a:r>
              <a:endParaRPr lang="en-US" altLang="zh-CN"/>
            </a:p>
          </p:txBody>
        </p:sp>
        <p:sp>
          <p:nvSpPr>
            <p:cNvPr id="20" name="左箭头 19"/>
            <p:cNvSpPr/>
            <p:nvPr/>
          </p:nvSpPr>
          <p:spPr>
            <a:xfrm rot="10800000" flipV="1">
              <a:off x="7059" y="5715"/>
              <a:ext cx="1238" cy="138"/>
            </a:xfrm>
            <a:prstGeom prst="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612" y="3872"/>
              <a:ext cx="2862" cy="5560"/>
              <a:chOff x="15922" y="2160"/>
              <a:chExt cx="2532" cy="4576"/>
            </a:xfrm>
          </p:grpSpPr>
          <p:pic>
            <p:nvPicPr>
              <p:cNvPr id="31" name="图片 14" descr="组 12"/>
              <p:cNvPicPr>
                <a:picLocks noChangeAspect="1"/>
              </p:cNvPicPr>
              <p:nvPr/>
            </p:nvPicPr>
            <p:blipFill rotWithShape="1">
              <a:blip r:embed="rId2" cstate="print"/>
              <a:srcRect/>
              <a:stretch>
                <a:fillRect/>
              </a:stretch>
            </p:blipFill>
            <p:spPr bwMode="auto">
              <a:xfrm>
                <a:off x="15922" y="2160"/>
                <a:ext cx="2533" cy="4577"/>
              </a:xfrm>
              <a:prstGeom prst="roundRect">
                <a:avLst>
                  <a:gd name="adj" fmla="val 13580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文本框 39"/>
              <p:cNvSpPr txBox="1"/>
              <p:nvPr/>
            </p:nvSpPr>
            <p:spPr>
              <a:xfrm>
                <a:off x="16400" y="6448"/>
                <a:ext cx="1576" cy="216"/>
              </a:xfrm>
              <a:prstGeom prst="rect">
                <a:avLst/>
              </a:prstGeom>
              <a:solidFill>
                <a:srgbClr val="A8AEBE"/>
              </a:solidFill>
            </p:spPr>
            <p:txBody>
              <a:bodyPr wrap="square" rtlCol="0">
                <a:spAutoFit/>
              </a:bodyPr>
              <a:lstStyle/>
              <a:p>
                <a:endParaRPr lang="zh-CN" altLang="en-US" sz="300">
                  <a:solidFill>
                    <a:srgbClr val="A9AFBF"/>
                  </a:solidFill>
                </a:endParaRPr>
              </a:p>
            </p:txBody>
          </p:sp>
        </p:grpSp>
        <p:sp>
          <p:nvSpPr>
            <p:cNvPr id="41" name="动作按钮: 结束 40">
              <a:hlinkClick r:id="" action="ppaction://hlinkshowjump?jump=lastslide"/>
            </p:cNvPr>
            <p:cNvSpPr/>
            <p:nvPr/>
          </p:nvSpPr>
          <p:spPr>
            <a:xfrm>
              <a:off x="2771" y="5003"/>
              <a:ext cx="408" cy="406"/>
            </a:xfrm>
            <a:prstGeom prst="actionButtonEnd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459" y="4881"/>
              <a:ext cx="884" cy="844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50" y="5789"/>
              <a:ext cx="884" cy="686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左箭头 43"/>
            <p:cNvSpPr/>
            <p:nvPr/>
          </p:nvSpPr>
          <p:spPr>
            <a:xfrm rot="10800000">
              <a:off x="1355" y="6046"/>
              <a:ext cx="992" cy="120"/>
            </a:xfrm>
            <a:prstGeom prst="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0" y="6372"/>
              <a:ext cx="2314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Click to copy it to my CAT content </a:t>
              </a:r>
              <a:endParaRPr lang="en-US" altLang="zh-CN"/>
            </a:p>
          </p:txBody>
        </p:sp>
        <p:sp>
          <p:nvSpPr>
            <p:cNvPr id="46" name="iconfont-11843-5651348"/>
            <p:cNvSpPr/>
            <p:nvPr/>
          </p:nvSpPr>
          <p:spPr>
            <a:xfrm>
              <a:off x="2770" y="5917"/>
              <a:ext cx="344" cy="430"/>
            </a:xfrm>
            <a:custGeom>
              <a:avLst/>
              <a:gdLst>
                <a:gd name="T0" fmla="*/ 6464 w 8596"/>
                <a:gd name="T1" fmla="*/ 1482 h 10375"/>
                <a:gd name="T2" fmla="*/ 650 w 8596"/>
                <a:gd name="T3" fmla="*/ 1482 h 10375"/>
                <a:gd name="T4" fmla="*/ 0 w 8596"/>
                <a:gd name="T5" fmla="*/ 2132 h 10375"/>
                <a:gd name="T6" fmla="*/ 0 w 8596"/>
                <a:gd name="T7" fmla="*/ 9725 h 10375"/>
                <a:gd name="T8" fmla="*/ 650 w 8596"/>
                <a:gd name="T9" fmla="*/ 10375 h 10375"/>
                <a:gd name="T10" fmla="*/ 6464 w 8596"/>
                <a:gd name="T11" fmla="*/ 10375 h 10375"/>
                <a:gd name="T12" fmla="*/ 7114 w 8596"/>
                <a:gd name="T13" fmla="*/ 9725 h 10375"/>
                <a:gd name="T14" fmla="*/ 7114 w 8596"/>
                <a:gd name="T15" fmla="*/ 2132 h 10375"/>
                <a:gd name="T16" fmla="*/ 6464 w 8596"/>
                <a:gd name="T17" fmla="*/ 1482 h 10375"/>
                <a:gd name="T18" fmla="*/ 5927 w 8596"/>
                <a:gd name="T19" fmla="*/ 8787 h 10375"/>
                <a:gd name="T20" fmla="*/ 5779 w 8596"/>
                <a:gd name="T21" fmla="*/ 8936 h 10375"/>
                <a:gd name="T22" fmla="*/ 1334 w 8596"/>
                <a:gd name="T23" fmla="*/ 8936 h 10375"/>
                <a:gd name="T24" fmla="*/ 1185 w 8596"/>
                <a:gd name="T25" fmla="*/ 8787 h 10375"/>
                <a:gd name="T26" fmla="*/ 1185 w 8596"/>
                <a:gd name="T27" fmla="*/ 7897 h 10375"/>
                <a:gd name="T28" fmla="*/ 1334 w 8596"/>
                <a:gd name="T29" fmla="*/ 7748 h 10375"/>
                <a:gd name="T30" fmla="*/ 5780 w 8596"/>
                <a:gd name="T31" fmla="*/ 7748 h 10375"/>
                <a:gd name="T32" fmla="*/ 5929 w 8596"/>
                <a:gd name="T33" fmla="*/ 7897 h 10375"/>
                <a:gd name="T34" fmla="*/ 5929 w 8596"/>
                <a:gd name="T35" fmla="*/ 8787 h 10375"/>
                <a:gd name="T36" fmla="*/ 5927 w 8596"/>
                <a:gd name="T37" fmla="*/ 8787 h 10375"/>
                <a:gd name="T38" fmla="*/ 5927 w 8596"/>
                <a:gd name="T39" fmla="*/ 6373 h 10375"/>
                <a:gd name="T40" fmla="*/ 5779 w 8596"/>
                <a:gd name="T41" fmla="*/ 6522 h 10375"/>
                <a:gd name="T42" fmla="*/ 1334 w 8596"/>
                <a:gd name="T43" fmla="*/ 6522 h 10375"/>
                <a:gd name="T44" fmla="*/ 1185 w 8596"/>
                <a:gd name="T45" fmla="*/ 6373 h 10375"/>
                <a:gd name="T46" fmla="*/ 1185 w 8596"/>
                <a:gd name="T47" fmla="*/ 5485 h 10375"/>
                <a:gd name="T48" fmla="*/ 1334 w 8596"/>
                <a:gd name="T49" fmla="*/ 5336 h 10375"/>
                <a:gd name="T50" fmla="*/ 5780 w 8596"/>
                <a:gd name="T51" fmla="*/ 5336 h 10375"/>
                <a:gd name="T52" fmla="*/ 5929 w 8596"/>
                <a:gd name="T53" fmla="*/ 5485 h 10375"/>
                <a:gd name="T54" fmla="*/ 5929 w 8596"/>
                <a:gd name="T55" fmla="*/ 6373 h 10375"/>
                <a:gd name="T56" fmla="*/ 5927 w 8596"/>
                <a:gd name="T57" fmla="*/ 6373 h 10375"/>
                <a:gd name="T58" fmla="*/ 5927 w 8596"/>
                <a:gd name="T59" fmla="*/ 3960 h 10375"/>
                <a:gd name="T60" fmla="*/ 5779 w 8596"/>
                <a:gd name="T61" fmla="*/ 4108 h 10375"/>
                <a:gd name="T62" fmla="*/ 1334 w 8596"/>
                <a:gd name="T63" fmla="*/ 4108 h 10375"/>
                <a:gd name="T64" fmla="*/ 1185 w 8596"/>
                <a:gd name="T65" fmla="*/ 3960 h 10375"/>
                <a:gd name="T66" fmla="*/ 1185 w 8596"/>
                <a:gd name="T67" fmla="*/ 3071 h 10375"/>
                <a:gd name="T68" fmla="*/ 1334 w 8596"/>
                <a:gd name="T69" fmla="*/ 2922 h 10375"/>
                <a:gd name="T70" fmla="*/ 5780 w 8596"/>
                <a:gd name="T71" fmla="*/ 2922 h 10375"/>
                <a:gd name="T72" fmla="*/ 5929 w 8596"/>
                <a:gd name="T73" fmla="*/ 3071 h 10375"/>
                <a:gd name="T74" fmla="*/ 5929 w 8596"/>
                <a:gd name="T75" fmla="*/ 3960 h 10375"/>
                <a:gd name="T76" fmla="*/ 5927 w 8596"/>
                <a:gd name="T77" fmla="*/ 3960 h 10375"/>
                <a:gd name="T78" fmla="*/ 7945 w 8596"/>
                <a:gd name="T79" fmla="*/ 0 h 10375"/>
                <a:gd name="T80" fmla="*/ 2131 w 8596"/>
                <a:gd name="T81" fmla="*/ 0 h 10375"/>
                <a:gd name="T82" fmla="*/ 1481 w 8596"/>
                <a:gd name="T83" fmla="*/ 649 h 10375"/>
                <a:gd name="T84" fmla="*/ 1481 w 8596"/>
                <a:gd name="T85" fmla="*/ 888 h 10375"/>
                <a:gd name="T86" fmla="*/ 7056 w 8596"/>
                <a:gd name="T87" fmla="*/ 888 h 10375"/>
                <a:gd name="T88" fmla="*/ 7706 w 8596"/>
                <a:gd name="T89" fmla="*/ 1538 h 10375"/>
                <a:gd name="T90" fmla="*/ 7706 w 8596"/>
                <a:gd name="T91" fmla="*/ 8892 h 10375"/>
                <a:gd name="T92" fmla="*/ 7945 w 8596"/>
                <a:gd name="T93" fmla="*/ 8892 h 10375"/>
                <a:gd name="T94" fmla="*/ 8595 w 8596"/>
                <a:gd name="T95" fmla="*/ 8242 h 10375"/>
                <a:gd name="T96" fmla="*/ 8595 w 8596"/>
                <a:gd name="T97" fmla="*/ 651 h 10375"/>
                <a:gd name="T98" fmla="*/ 7945 w 8596"/>
                <a:gd name="T99" fmla="*/ 0 h 10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96" h="10375">
                  <a:moveTo>
                    <a:pt x="6464" y="1482"/>
                  </a:moveTo>
                  <a:lnTo>
                    <a:pt x="650" y="1482"/>
                  </a:lnTo>
                  <a:cubicBezTo>
                    <a:pt x="291" y="1482"/>
                    <a:pt x="0" y="1773"/>
                    <a:pt x="0" y="2132"/>
                  </a:cubicBezTo>
                  <a:lnTo>
                    <a:pt x="0" y="9725"/>
                  </a:lnTo>
                  <a:cubicBezTo>
                    <a:pt x="0" y="10083"/>
                    <a:pt x="291" y="10375"/>
                    <a:pt x="650" y="10375"/>
                  </a:cubicBezTo>
                  <a:lnTo>
                    <a:pt x="6464" y="10375"/>
                  </a:lnTo>
                  <a:cubicBezTo>
                    <a:pt x="6822" y="10375"/>
                    <a:pt x="7114" y="10083"/>
                    <a:pt x="7114" y="9725"/>
                  </a:cubicBezTo>
                  <a:lnTo>
                    <a:pt x="7114" y="2132"/>
                  </a:lnTo>
                  <a:cubicBezTo>
                    <a:pt x="7114" y="1773"/>
                    <a:pt x="6822" y="1482"/>
                    <a:pt x="6464" y="1482"/>
                  </a:cubicBezTo>
                  <a:close/>
                  <a:moveTo>
                    <a:pt x="5927" y="8787"/>
                  </a:moveTo>
                  <a:cubicBezTo>
                    <a:pt x="5927" y="8868"/>
                    <a:pt x="5861" y="8936"/>
                    <a:pt x="5779" y="8936"/>
                  </a:cubicBezTo>
                  <a:lnTo>
                    <a:pt x="1334" y="8936"/>
                  </a:lnTo>
                  <a:cubicBezTo>
                    <a:pt x="1252" y="8936"/>
                    <a:pt x="1185" y="8870"/>
                    <a:pt x="1185" y="8787"/>
                  </a:cubicBezTo>
                  <a:lnTo>
                    <a:pt x="1185" y="7897"/>
                  </a:lnTo>
                  <a:cubicBezTo>
                    <a:pt x="1185" y="7816"/>
                    <a:pt x="1251" y="7748"/>
                    <a:pt x="1334" y="7748"/>
                  </a:cubicBezTo>
                  <a:lnTo>
                    <a:pt x="5780" y="7748"/>
                  </a:lnTo>
                  <a:cubicBezTo>
                    <a:pt x="5861" y="7748"/>
                    <a:pt x="5929" y="7815"/>
                    <a:pt x="5929" y="7897"/>
                  </a:cubicBezTo>
                  <a:lnTo>
                    <a:pt x="5929" y="8787"/>
                  </a:lnTo>
                  <a:lnTo>
                    <a:pt x="5927" y="8787"/>
                  </a:lnTo>
                  <a:close/>
                  <a:moveTo>
                    <a:pt x="5927" y="6373"/>
                  </a:moveTo>
                  <a:cubicBezTo>
                    <a:pt x="5927" y="6455"/>
                    <a:pt x="5861" y="6522"/>
                    <a:pt x="5779" y="6522"/>
                  </a:cubicBezTo>
                  <a:lnTo>
                    <a:pt x="1334" y="6522"/>
                  </a:lnTo>
                  <a:cubicBezTo>
                    <a:pt x="1252" y="6522"/>
                    <a:pt x="1185" y="6456"/>
                    <a:pt x="1185" y="6373"/>
                  </a:cubicBezTo>
                  <a:lnTo>
                    <a:pt x="1185" y="5485"/>
                  </a:lnTo>
                  <a:cubicBezTo>
                    <a:pt x="1185" y="5403"/>
                    <a:pt x="1251" y="5336"/>
                    <a:pt x="1334" y="5336"/>
                  </a:cubicBezTo>
                  <a:lnTo>
                    <a:pt x="5780" y="5336"/>
                  </a:lnTo>
                  <a:cubicBezTo>
                    <a:pt x="5861" y="5336"/>
                    <a:pt x="5929" y="5402"/>
                    <a:pt x="5929" y="5485"/>
                  </a:cubicBezTo>
                  <a:lnTo>
                    <a:pt x="5929" y="6373"/>
                  </a:lnTo>
                  <a:lnTo>
                    <a:pt x="5927" y="6373"/>
                  </a:lnTo>
                  <a:close/>
                  <a:moveTo>
                    <a:pt x="5927" y="3960"/>
                  </a:moveTo>
                  <a:cubicBezTo>
                    <a:pt x="5927" y="4041"/>
                    <a:pt x="5861" y="4108"/>
                    <a:pt x="5779" y="4108"/>
                  </a:cubicBezTo>
                  <a:lnTo>
                    <a:pt x="1334" y="4108"/>
                  </a:lnTo>
                  <a:cubicBezTo>
                    <a:pt x="1252" y="4108"/>
                    <a:pt x="1185" y="4042"/>
                    <a:pt x="1185" y="3960"/>
                  </a:cubicBezTo>
                  <a:lnTo>
                    <a:pt x="1185" y="3071"/>
                  </a:lnTo>
                  <a:cubicBezTo>
                    <a:pt x="1185" y="2990"/>
                    <a:pt x="1251" y="2922"/>
                    <a:pt x="1334" y="2922"/>
                  </a:cubicBezTo>
                  <a:lnTo>
                    <a:pt x="5780" y="2922"/>
                  </a:lnTo>
                  <a:cubicBezTo>
                    <a:pt x="5861" y="2922"/>
                    <a:pt x="5929" y="2988"/>
                    <a:pt x="5929" y="3071"/>
                  </a:cubicBezTo>
                  <a:lnTo>
                    <a:pt x="5929" y="3960"/>
                  </a:lnTo>
                  <a:lnTo>
                    <a:pt x="5927" y="3960"/>
                  </a:lnTo>
                  <a:close/>
                  <a:moveTo>
                    <a:pt x="7945" y="0"/>
                  </a:moveTo>
                  <a:lnTo>
                    <a:pt x="2131" y="0"/>
                  </a:lnTo>
                  <a:cubicBezTo>
                    <a:pt x="1772" y="0"/>
                    <a:pt x="1481" y="291"/>
                    <a:pt x="1481" y="649"/>
                  </a:cubicBezTo>
                  <a:lnTo>
                    <a:pt x="1481" y="888"/>
                  </a:lnTo>
                  <a:lnTo>
                    <a:pt x="7056" y="888"/>
                  </a:lnTo>
                  <a:cubicBezTo>
                    <a:pt x="7415" y="888"/>
                    <a:pt x="7706" y="1180"/>
                    <a:pt x="7706" y="1538"/>
                  </a:cubicBezTo>
                  <a:lnTo>
                    <a:pt x="7706" y="8892"/>
                  </a:lnTo>
                  <a:lnTo>
                    <a:pt x="7945" y="8892"/>
                  </a:lnTo>
                  <a:cubicBezTo>
                    <a:pt x="8304" y="8892"/>
                    <a:pt x="8595" y="8601"/>
                    <a:pt x="8595" y="8242"/>
                  </a:cubicBezTo>
                  <a:lnTo>
                    <a:pt x="8595" y="651"/>
                  </a:lnTo>
                  <a:cubicBezTo>
                    <a:pt x="8596" y="291"/>
                    <a:pt x="8305" y="0"/>
                    <a:pt x="79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418" y="6254"/>
              <a:ext cx="955" cy="3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1000" i="1" dirty="0">
                  <a:solidFill>
                    <a:schemeClr val="bg1"/>
                  </a:solidFill>
                  <a:ea typeface="华文行楷" panose="02010800040101010101" pitchFamily="2" charset="-122"/>
                  <a:cs typeface="+mn-lt"/>
                </a:rPr>
                <a:t>copy</a:t>
              </a:r>
              <a:endParaRPr lang="en-US" altLang="zh-CN" sz="1000" i="1" dirty="0">
                <a:solidFill>
                  <a:schemeClr val="bg1"/>
                </a:solidFill>
                <a:ea typeface="华文行楷" panose="02010800040101010101" pitchFamily="2" charset="-122"/>
                <a:cs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427" y="5314"/>
              <a:ext cx="955" cy="3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1000" i="1" dirty="0">
                  <a:solidFill>
                    <a:schemeClr val="bg1"/>
                  </a:solidFill>
                  <a:ea typeface="华文行楷" panose="02010800040101010101" pitchFamily="2" charset="-122"/>
                  <a:cs typeface="+mn-lt"/>
                </a:rPr>
                <a:t>stop</a:t>
              </a:r>
              <a:endParaRPr lang="en-US" altLang="zh-CN" sz="1000" i="1" dirty="0">
                <a:solidFill>
                  <a:schemeClr val="bg1"/>
                </a:solidFill>
                <a:ea typeface="华文行楷" panose="02010800040101010101" pitchFamily="2" charset="-122"/>
                <a:cs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68" y="5512"/>
              <a:ext cx="382" cy="38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8534" y="5769"/>
              <a:ext cx="1197" cy="3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1000" i="1" dirty="0">
                  <a:solidFill>
                    <a:schemeClr val="bg1"/>
                  </a:solidFill>
                  <a:ea typeface="华文行楷" panose="02010800040101010101" pitchFamily="2" charset="-122"/>
                  <a:cs typeface="+mn-lt"/>
                </a:rPr>
                <a:t>like</a:t>
              </a:r>
              <a:endParaRPr lang="en-US" altLang="zh-CN" sz="1000" i="1" dirty="0">
                <a:solidFill>
                  <a:schemeClr val="bg1"/>
                </a:solidFill>
                <a:ea typeface="华文行楷" panose="02010800040101010101" pitchFamily="2" charset="-122"/>
                <a:cs typeface="+mn-lt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60" y="6239"/>
              <a:ext cx="374" cy="37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8654" y="2827176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0</TotalTime>
  <Words>1240</Words>
  <Application>WPS 演示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华文行楷</vt:lpstr>
      <vt:lpstr>微软雅黑</vt:lpstr>
      <vt:lpstr>Arial Unicode MS</vt:lpstr>
      <vt:lpstr>33</vt:lpstr>
      <vt:lpstr>1_33</vt:lpstr>
      <vt:lpstr>Motivation of supporting 5G enhanced Customized Alerting Tones (CAT) and Customized Ringing Signal (CRS) </vt:lpstr>
      <vt:lpstr>Motivation of 5G enhanced CAT and CRS</vt:lpstr>
      <vt:lpstr>Use cases :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CMCC</cp:lastModifiedBy>
  <cp:revision>51</cp:revision>
  <dcterms:created xsi:type="dcterms:W3CDTF">2021-10-27T15:05:00Z</dcterms:created>
  <dcterms:modified xsi:type="dcterms:W3CDTF">2022-08-10T15:29:42Z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8C3CFFF34D804AD99703E3E0C17E7E3A</vt:lpwstr>
  </property>
  <property fmtid="{D5CDD505-2E9C-101B-9397-08002B2CF9AE}" pid="3" name="KSOProductBuildVer">
    <vt:lpwstr>2052-11.8.2.10912</vt:lpwstr>
  </property>
</Properties>
</file>